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9" r:id="rId6"/>
    <p:sldMasterId id="2147483707" r:id="rId7"/>
    <p:sldMasterId id="2147483722" r:id="rId8"/>
  </p:sldMasterIdLst>
  <p:notesMasterIdLst>
    <p:notesMasterId r:id="rId55"/>
  </p:notesMasterIdLst>
  <p:sldIdLst>
    <p:sldId id="378" r:id="rId9"/>
    <p:sldId id="430" r:id="rId10"/>
    <p:sldId id="431" r:id="rId11"/>
    <p:sldId id="442" r:id="rId12"/>
    <p:sldId id="416" r:id="rId13"/>
    <p:sldId id="433" r:id="rId14"/>
    <p:sldId id="434" r:id="rId15"/>
    <p:sldId id="424" r:id="rId16"/>
    <p:sldId id="435" r:id="rId17"/>
    <p:sldId id="395" r:id="rId18"/>
    <p:sldId id="420" r:id="rId19"/>
    <p:sldId id="438" r:id="rId20"/>
    <p:sldId id="422" r:id="rId21"/>
    <p:sldId id="401" r:id="rId22"/>
    <p:sldId id="445" r:id="rId23"/>
    <p:sldId id="429" r:id="rId24"/>
    <p:sldId id="446" r:id="rId25"/>
    <p:sldId id="311" r:id="rId26"/>
    <p:sldId id="329" r:id="rId27"/>
    <p:sldId id="285" r:id="rId28"/>
    <p:sldId id="298" r:id="rId29"/>
    <p:sldId id="299" r:id="rId30"/>
    <p:sldId id="273" r:id="rId31"/>
    <p:sldId id="327" r:id="rId32"/>
    <p:sldId id="301" r:id="rId33"/>
    <p:sldId id="288" r:id="rId34"/>
    <p:sldId id="293" r:id="rId35"/>
    <p:sldId id="313" r:id="rId36"/>
    <p:sldId id="310" r:id="rId37"/>
    <p:sldId id="315" r:id="rId38"/>
    <p:sldId id="325" r:id="rId39"/>
    <p:sldId id="317" r:id="rId40"/>
    <p:sldId id="319" r:id="rId41"/>
    <p:sldId id="320" r:id="rId42"/>
    <p:sldId id="330" r:id="rId43"/>
    <p:sldId id="328" r:id="rId44"/>
    <p:sldId id="324" r:id="rId45"/>
    <p:sldId id="314" r:id="rId46"/>
    <p:sldId id="256" r:id="rId47"/>
    <p:sldId id="257" r:id="rId48"/>
    <p:sldId id="258" r:id="rId49"/>
    <p:sldId id="259" r:id="rId50"/>
    <p:sldId id="260" r:id="rId51"/>
    <p:sldId id="261" r:id="rId52"/>
    <p:sldId id="262" r:id="rId53"/>
    <p:sldId id="263"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Kimberly" initials="PK" lastIdx="3" clrIdx="0">
    <p:extLst>
      <p:ext uri="{19B8F6BF-5375-455C-9EA6-DF929625EA0E}">
        <p15:presenceInfo xmlns:p15="http://schemas.microsoft.com/office/powerpoint/2012/main" userId="S-1-5-21-2587397230-3316739918-3431996274-312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D"/>
    <a:srgbClr val="E8EDE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38" autoAdjust="0"/>
    <p:restoredTop sz="74009" autoAdjust="0"/>
  </p:normalViewPr>
  <p:slideViewPr>
    <p:cSldViewPr>
      <p:cViewPr varScale="1">
        <p:scale>
          <a:sx n="50" d="100"/>
          <a:sy n="50" d="100"/>
        </p:scale>
        <p:origin x="1232" y="32"/>
      </p:cViewPr>
      <p:guideLst>
        <p:guide orient="horz" pos="2160"/>
        <p:guide pos="2880"/>
      </p:guideLst>
    </p:cSldViewPr>
  </p:slideViewPr>
  <p:outlineViewPr>
    <p:cViewPr>
      <p:scale>
        <a:sx n="33" d="100"/>
        <a:sy n="33" d="100"/>
      </p:scale>
      <p:origin x="0" y="1474"/>
    </p:cViewPr>
  </p:outlineViewPr>
  <p:notesTextViewPr>
    <p:cViewPr>
      <p:scale>
        <a:sx n="3" d="2"/>
        <a:sy n="3" d="2"/>
      </p:scale>
      <p:origin x="0" y="0"/>
    </p:cViewPr>
  </p:notesTextViewPr>
  <p:sorterViewPr>
    <p:cViewPr varScale="1">
      <p:scale>
        <a:sx n="1" d="1"/>
        <a:sy n="1" d="1"/>
      </p:scale>
      <p:origin x="0" y="-3948"/>
    </p:cViewPr>
  </p:sorterViewPr>
  <p:notesViewPr>
    <p:cSldViewPr>
      <p:cViewPr>
        <p:scale>
          <a:sx n="100" d="100"/>
          <a:sy n="100" d="100"/>
        </p:scale>
        <p:origin x="82" y="20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areaChart>
        <c:grouping val="standard"/>
        <c:varyColors val="0"/>
        <c:ser>
          <c:idx val="0"/>
          <c:order val="0"/>
          <c:tx>
            <c:strRef>
              <c:f>Sheet1!$B$1</c:f>
              <c:strCache>
                <c:ptCount val="1"/>
                <c:pt idx="0">
                  <c:v>Beginning of Year Assets, In Trillions, Constant 2015 Dollars</c:v>
                </c:pt>
              </c:strCache>
            </c:strRef>
          </c:tx>
          <c:spPr>
            <a:solidFill>
              <a:schemeClr val="tx1"/>
            </a:solidFill>
            <a:ln>
              <a:solidFill>
                <a:schemeClr val="tx1"/>
              </a:solidFill>
            </a:ln>
          </c:spPr>
          <c:cat>
            <c:numRef>
              <c:f>Sheet1!$A$2:$A$24</c:f>
              <c:numCache>
                <c:formatCode>General</c:formatCode>
                <c:ptCount val="2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numCache>
            </c:numRef>
          </c:cat>
          <c:val>
            <c:numRef>
              <c:f>Sheet1!$B$2:$B$24</c:f>
              <c:numCache>
                <c:formatCode>"$"#,##0.00_);[Red]\("$"#,##0.00\)</c:formatCode>
                <c:ptCount val="23"/>
                <c:pt idx="0">
                  <c:v>2.7894999999999999</c:v>
                </c:pt>
                <c:pt idx="1">
                  <c:v>2.7986999999999997</c:v>
                </c:pt>
                <c:pt idx="2">
                  <c:v>2.7393000000000001</c:v>
                </c:pt>
                <c:pt idx="3">
                  <c:v>2.6834000000000002</c:v>
                </c:pt>
                <c:pt idx="4">
                  <c:v>2.6246999999999998</c:v>
                </c:pt>
                <c:pt idx="5">
                  <c:v>2.5581</c:v>
                </c:pt>
                <c:pt idx="6">
                  <c:v>2.4811000000000001</c:v>
                </c:pt>
                <c:pt idx="7">
                  <c:v>2.3949000000000003</c:v>
                </c:pt>
                <c:pt idx="8">
                  <c:v>2.2959000000000001</c:v>
                </c:pt>
                <c:pt idx="9">
                  <c:v>2.1806999999999999</c:v>
                </c:pt>
                <c:pt idx="10">
                  <c:v>2.0476999999999999</c:v>
                </c:pt>
                <c:pt idx="11">
                  <c:v>1.9011</c:v>
                </c:pt>
                <c:pt idx="12">
                  <c:v>1.7398</c:v>
                </c:pt>
                <c:pt idx="13">
                  <c:v>1.5623</c:v>
                </c:pt>
                <c:pt idx="14">
                  <c:v>1.3671</c:v>
                </c:pt>
                <c:pt idx="15">
                  <c:v>1.1531</c:v>
                </c:pt>
                <c:pt idx="16">
                  <c:v>0.91489999999999994</c:v>
                </c:pt>
                <c:pt idx="17">
                  <c:v>0.65270000000000006</c:v>
                </c:pt>
                <c:pt idx="18">
                  <c:v>0.36699999999999999</c:v>
                </c:pt>
                <c:pt idx="19">
                  <c:v>5.8900000000000001E-2</c:v>
                </c:pt>
                <c:pt idx="20">
                  <c:v>-0.26979999999999998</c:v>
                </c:pt>
              </c:numCache>
            </c:numRef>
          </c:val>
          <c:extLst>
            <c:ext xmlns:c16="http://schemas.microsoft.com/office/drawing/2014/chart" uri="{C3380CC4-5D6E-409C-BE32-E72D297353CC}">
              <c16:uniqueId val="{00000000-8D90-4F05-BCD4-D285426F010F}"/>
            </c:ext>
          </c:extLst>
        </c:ser>
        <c:dLbls>
          <c:showLegendKey val="0"/>
          <c:showVal val="0"/>
          <c:showCatName val="0"/>
          <c:showSerName val="0"/>
          <c:showPercent val="0"/>
          <c:showBubbleSize val="0"/>
        </c:dLbls>
        <c:axId val="512996120"/>
        <c:axId val="511509112"/>
      </c:areaChart>
      <c:dateAx>
        <c:axId val="512996120"/>
        <c:scaling>
          <c:orientation val="minMax"/>
        </c:scaling>
        <c:delete val="0"/>
        <c:axPos val="b"/>
        <c:numFmt formatCode="General" sourceLinked="1"/>
        <c:majorTickMark val="none"/>
        <c:minorTickMark val="none"/>
        <c:tickLblPos val="low"/>
        <c:spPr>
          <a:noFill/>
        </c:spPr>
        <c:txPr>
          <a:bodyPr/>
          <a:lstStyle/>
          <a:p>
            <a:pPr>
              <a:defRPr sz="1800">
                <a:solidFill>
                  <a:srgbClr val="002060"/>
                </a:solidFill>
              </a:defRPr>
            </a:pPr>
            <a:endParaRPr lang="en-US"/>
          </a:p>
        </c:txPr>
        <c:crossAx val="511509112"/>
        <c:crosses val="autoZero"/>
        <c:auto val="0"/>
        <c:lblOffset val="100"/>
        <c:baseTimeUnit val="days"/>
        <c:majorUnit val="2"/>
        <c:majorTimeUnit val="days"/>
      </c:dateAx>
      <c:valAx>
        <c:axId val="511509112"/>
        <c:scaling>
          <c:orientation val="minMax"/>
        </c:scaling>
        <c:delete val="0"/>
        <c:axPos val="l"/>
        <c:majorGridlines/>
        <c:title>
          <c:tx>
            <c:rich>
              <a:bodyPr rot="-5400000" vert="horz"/>
              <a:lstStyle/>
              <a:p>
                <a:pPr algn="ctr" rtl="0" fontAlgn="base">
                  <a:spcBef>
                    <a:spcPts val="0"/>
                  </a:spcBef>
                  <a:spcAft>
                    <a:spcPct val="0"/>
                  </a:spcAft>
                  <a:defRPr lang="en-US" sz="2800" b="0" kern="1200" dirty="0">
                    <a:solidFill>
                      <a:srgbClr val="002060"/>
                    </a:solidFill>
                    <a:latin typeface="Times New Roman" pitchFamily="18" charset="0"/>
                    <a:ea typeface="+mn-ea"/>
                    <a:cs typeface="+mn-cs"/>
                  </a:defRPr>
                </a:pPr>
                <a:r>
                  <a:rPr lang="en-US" sz="1800" b="0" kern="1200" dirty="0">
                    <a:solidFill>
                      <a:srgbClr val="002060"/>
                    </a:solidFill>
                    <a:latin typeface="Times New Roman" pitchFamily="18" charset="0"/>
                    <a:ea typeface="+mn-ea"/>
                    <a:cs typeface="+mn-cs"/>
                  </a:rPr>
                  <a:t>Trillions of CPI-Indexed </a:t>
                </a:r>
                <a:r>
                  <a:rPr lang="en-US" sz="1800" b="0" kern="1200" baseline="0" dirty="0">
                    <a:solidFill>
                      <a:srgbClr val="002060"/>
                    </a:solidFill>
                    <a:latin typeface="Times New Roman" pitchFamily="18" charset="0"/>
                    <a:ea typeface="+mn-ea"/>
                    <a:cs typeface="+mn-cs"/>
                  </a:rPr>
                  <a:t> </a:t>
                </a:r>
                <a:r>
                  <a:rPr lang="en-US" sz="1800" b="0" kern="1200" dirty="0">
                    <a:solidFill>
                      <a:srgbClr val="002060"/>
                    </a:solidFill>
                    <a:latin typeface="Times New Roman" pitchFamily="18" charset="0"/>
                    <a:ea typeface="+mn-ea"/>
                    <a:cs typeface="+mn-cs"/>
                  </a:rPr>
                  <a:t>Dollars</a:t>
                </a:r>
              </a:p>
            </c:rich>
          </c:tx>
          <c:overlay val="0"/>
        </c:title>
        <c:numFmt formatCode="&quot;$&quot;#,##0.00_);[Red]\(&quot;$&quot;#,##0.00\)" sourceLinked="1"/>
        <c:majorTickMark val="none"/>
        <c:minorTickMark val="none"/>
        <c:tickLblPos val="nextTo"/>
        <c:txPr>
          <a:bodyPr/>
          <a:lstStyle/>
          <a:p>
            <a:pPr>
              <a:defRPr>
                <a:solidFill>
                  <a:srgbClr val="002060"/>
                </a:solidFill>
              </a:defRPr>
            </a:pPr>
            <a:endParaRPr lang="en-US"/>
          </a:p>
        </c:txPr>
        <c:crossAx val="51299612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007D7D"/>
              </a:solidFill>
              <a:ln w="19050">
                <a:noFill/>
              </a:ln>
              <a:effectLst/>
            </c:spPr>
            <c:extLst>
              <c:ext xmlns:c16="http://schemas.microsoft.com/office/drawing/2014/chart" uri="{C3380CC4-5D6E-409C-BE32-E72D297353CC}">
                <c16:uniqueId val="{00000001-75B7-4EA6-9E24-D3493B95106C}"/>
              </c:ext>
            </c:extLst>
          </c:dPt>
          <c:dPt>
            <c:idx val="1"/>
            <c:bubble3D val="0"/>
            <c:explosion val="44"/>
            <c:spPr>
              <a:solidFill>
                <a:schemeClr val="tx1"/>
              </a:solidFill>
              <a:ln w="19050">
                <a:noFill/>
              </a:ln>
              <a:effectLst/>
            </c:spPr>
            <c:extLst>
              <c:ext xmlns:c16="http://schemas.microsoft.com/office/drawing/2014/chart" uri="{C3380CC4-5D6E-409C-BE32-E72D297353CC}">
                <c16:uniqueId val="{00000003-75B7-4EA6-9E24-D3493B95106C}"/>
              </c:ext>
            </c:extLst>
          </c:dPt>
          <c:cat>
            <c:strRef>
              <c:f>Sheet1!$A$2:$A$3</c:f>
              <c:strCache>
                <c:ptCount val="2"/>
                <c:pt idx="0">
                  <c:v>1st Qtr</c:v>
                </c:pt>
                <c:pt idx="1">
                  <c:v>2nd Qtr</c:v>
                </c:pt>
              </c:strCache>
            </c:strRef>
          </c:cat>
          <c:val>
            <c:numRef>
              <c:f>Sheet1!$B$2:$B$3</c:f>
              <c:numCache>
                <c:formatCode>General</c:formatCode>
                <c:ptCount val="2"/>
                <c:pt idx="0" formatCode="0%">
                  <c:v>0.9</c:v>
                </c:pt>
                <c:pt idx="1">
                  <c:v>10</c:v>
                </c:pt>
              </c:numCache>
            </c:numRef>
          </c:val>
          <c:extLst>
            <c:ext xmlns:c16="http://schemas.microsoft.com/office/drawing/2014/chart" uri="{C3380CC4-5D6E-409C-BE32-E72D297353CC}">
              <c16:uniqueId val="{00000004-75B7-4EA6-9E24-D3493B9510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A113-4DAE-AB3A-499A4D606696}"/>
              </c:ext>
            </c:extLst>
          </c:dPt>
          <c:dPt>
            <c:idx val="1"/>
            <c:bubble3D val="0"/>
            <c:explosion val="28"/>
            <c:spPr>
              <a:solidFill>
                <a:srgbClr val="007D7D"/>
              </a:solidFill>
              <a:ln w="19050">
                <a:noFill/>
              </a:ln>
              <a:effectLst/>
            </c:spPr>
            <c:extLst>
              <c:ext xmlns:c16="http://schemas.microsoft.com/office/drawing/2014/chart" uri="{C3380CC4-5D6E-409C-BE32-E72D297353CC}">
                <c16:uniqueId val="{00000003-A113-4DAE-AB3A-499A4D606696}"/>
              </c:ext>
            </c:extLst>
          </c:dPt>
          <c:cat>
            <c:strRef>
              <c:f>Sheet1!$A$2:$A$3</c:f>
              <c:strCache>
                <c:ptCount val="2"/>
                <c:pt idx="0">
                  <c:v>1st Qtr</c:v>
                </c:pt>
                <c:pt idx="1">
                  <c:v>2nd Qtr</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A113-4DAE-AB3A-499A4D6066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solidFill>
              <a:schemeClr val="accent1"/>
            </a:solidFill>
            <a:ln>
              <a:noFill/>
            </a:ln>
          </c:spPr>
          <c:dPt>
            <c:idx val="0"/>
            <c:bubble3D val="0"/>
            <c:spPr>
              <a:solidFill>
                <a:schemeClr val="tx1"/>
              </a:solidFill>
              <a:ln w="19050">
                <a:noFill/>
              </a:ln>
              <a:effectLst/>
            </c:spPr>
            <c:extLst>
              <c:ext xmlns:c16="http://schemas.microsoft.com/office/drawing/2014/chart" uri="{C3380CC4-5D6E-409C-BE32-E72D297353CC}">
                <c16:uniqueId val="{00000001-9402-4093-AA62-3D14C56161F1}"/>
              </c:ext>
            </c:extLst>
          </c:dPt>
          <c:dPt>
            <c:idx val="1"/>
            <c:bubble3D val="0"/>
            <c:explosion val="35"/>
            <c:spPr>
              <a:solidFill>
                <a:srgbClr val="007D7D"/>
              </a:solidFill>
              <a:ln w="19050">
                <a:noFill/>
              </a:ln>
              <a:effectLst/>
            </c:spPr>
            <c:extLst>
              <c:ext xmlns:c16="http://schemas.microsoft.com/office/drawing/2014/chart" uri="{C3380CC4-5D6E-409C-BE32-E72D297353CC}">
                <c16:uniqueId val="{00000003-9402-4093-AA62-3D14C56161F1}"/>
              </c:ext>
            </c:extLst>
          </c:dPt>
          <c:cat>
            <c:strRef>
              <c:f>Sheet1!$A$2:$A$3</c:f>
              <c:strCache>
                <c:ptCount val="2"/>
                <c:pt idx="0">
                  <c:v>1st Qtr</c:v>
                </c:pt>
                <c:pt idx="1">
                  <c:v>2nd Qtr</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9402-4093-AA62-3D14C56161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7600A-837D-4358-BA75-6B94984E007B}"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E7F5B82-F9AC-4A81-989A-A067B690C07B}">
      <dgm:prSet phldrT="[Text]" custT="1"/>
      <dgm:spPr>
        <a:solidFill>
          <a:srgbClr val="002060"/>
        </a:solidFill>
        <a:ln>
          <a:noFill/>
        </a:ln>
      </dgm:spPr>
      <dgm:t>
        <a:bodyPr/>
        <a:lstStyle/>
        <a:p>
          <a:r>
            <a:rPr lang="en-US" sz="3200" b="1" dirty="0">
              <a:solidFill>
                <a:schemeClr val="bg1"/>
              </a:solidFill>
              <a:effectLst/>
            </a:rPr>
            <a:t>Medicare</a:t>
          </a:r>
        </a:p>
        <a:p>
          <a:r>
            <a:rPr lang="en-US" sz="3200" b="1" dirty="0">
              <a:solidFill>
                <a:schemeClr val="bg1"/>
              </a:solidFill>
              <a:effectLst/>
            </a:rPr>
            <a:t>Eligibility</a:t>
          </a:r>
        </a:p>
      </dgm:t>
    </dgm:pt>
    <dgm:pt modelId="{ACAF8AA3-2B0F-4C80-945C-55C2686BE510}" type="parTrans" cxnId="{0E6F67E6-CF19-4A18-875C-6D2066C58CF0}">
      <dgm:prSet/>
      <dgm:spPr/>
      <dgm:t>
        <a:bodyPr/>
        <a:lstStyle/>
        <a:p>
          <a:endParaRPr lang="en-US"/>
        </a:p>
      </dgm:t>
    </dgm:pt>
    <dgm:pt modelId="{3B4F46B4-C0CE-4C71-9C4E-6BF8423D912E}" type="sibTrans" cxnId="{0E6F67E6-CF19-4A18-875C-6D2066C58CF0}">
      <dgm:prSet/>
      <dgm:spPr/>
      <dgm:t>
        <a:bodyPr/>
        <a:lstStyle/>
        <a:p>
          <a:endParaRPr lang="en-US"/>
        </a:p>
      </dgm:t>
    </dgm:pt>
    <dgm:pt modelId="{C516833F-C01D-4A0C-851B-95FB8AD17C92}">
      <dgm:prSet phldrT="[Text]" custT="1"/>
      <dgm:spPr>
        <a:solidFill>
          <a:srgbClr val="007D7D"/>
        </a:solidFill>
        <a:ln>
          <a:noFill/>
        </a:ln>
      </dgm:spPr>
      <dgm:t>
        <a:bodyPr/>
        <a:lstStyle/>
        <a:p>
          <a:r>
            <a:rPr lang="en-US" sz="2400" b="0" dirty="0">
              <a:effectLst/>
            </a:rPr>
            <a:t>Age 65</a:t>
          </a:r>
        </a:p>
      </dgm:t>
    </dgm:pt>
    <dgm:pt modelId="{8F973F28-AD9D-49B4-A4EC-ED70C7B16919}" type="parTrans" cxnId="{8CD4AE0A-E787-45E1-B2B4-3BD4E85D9A4E}">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F0FA7E48-5B35-4C92-ACBC-1054437BEDF6}" type="sibTrans" cxnId="{8CD4AE0A-E787-45E1-B2B4-3BD4E85D9A4E}">
      <dgm:prSet/>
      <dgm:spPr/>
      <dgm:t>
        <a:bodyPr/>
        <a:lstStyle/>
        <a:p>
          <a:endParaRPr lang="en-US"/>
        </a:p>
      </dgm:t>
    </dgm:pt>
    <dgm:pt modelId="{0D745124-C615-4D1B-B355-1377C993A87B}">
      <dgm:prSet phldrT="[Text]" custT="1"/>
      <dgm:spPr>
        <a:solidFill>
          <a:srgbClr val="007D7D"/>
        </a:solidFill>
        <a:ln>
          <a:noFill/>
        </a:ln>
      </dgm:spPr>
      <dgm:t>
        <a:bodyPr/>
        <a:lstStyle/>
        <a:p>
          <a:r>
            <a:rPr lang="en-US" sz="2000" b="0" dirty="0">
              <a:effectLst/>
            </a:rPr>
            <a:t>ALS</a:t>
          </a:r>
        </a:p>
      </dgm:t>
    </dgm:pt>
    <dgm:pt modelId="{0CD53AF3-7DE0-4E88-A8DC-E8554B81A11F}" type="parTrans" cxnId="{F43409FA-1BC9-4BEE-A4A9-1D3547D9FAFC}">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AD67CE8B-4822-4C5C-B3A0-E543FD652CF0}" type="sibTrans" cxnId="{F43409FA-1BC9-4BEE-A4A9-1D3547D9FAFC}">
      <dgm:prSet/>
      <dgm:spPr/>
      <dgm:t>
        <a:bodyPr/>
        <a:lstStyle/>
        <a:p>
          <a:endParaRPr lang="en-US"/>
        </a:p>
      </dgm:t>
    </dgm:pt>
    <dgm:pt modelId="{8E6F106F-A630-420A-AB2E-62A153AA3A73}">
      <dgm:prSet phldrT="[Text]" custT="1"/>
      <dgm:spPr>
        <a:solidFill>
          <a:srgbClr val="007D7D"/>
        </a:solidFill>
        <a:ln>
          <a:noFill/>
        </a:ln>
      </dgm:spPr>
      <dgm:t>
        <a:bodyPr/>
        <a:lstStyle/>
        <a:p>
          <a:r>
            <a:rPr lang="en-US" sz="1800" b="0" dirty="0">
              <a:effectLst/>
            </a:rPr>
            <a:t>Kidney failure</a:t>
          </a:r>
        </a:p>
      </dgm:t>
    </dgm:pt>
    <dgm:pt modelId="{CBEBB689-6949-4994-BE16-BCFF285E46BB}" type="parTrans" cxnId="{994AC62B-CDB6-4ECC-9FFF-D6CA2A7B60E9}">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AC61B47F-FB8D-40F3-AEE4-1C111BABEAD2}" type="sibTrans" cxnId="{994AC62B-CDB6-4ECC-9FFF-D6CA2A7B60E9}">
      <dgm:prSet/>
      <dgm:spPr/>
      <dgm:t>
        <a:bodyPr/>
        <a:lstStyle/>
        <a:p>
          <a:endParaRPr lang="en-US"/>
        </a:p>
      </dgm:t>
    </dgm:pt>
    <dgm:pt modelId="{FCF4B78F-1C0E-43A2-AE9A-BFE9B942B151}">
      <dgm:prSet phldrT="[Text]" custT="1"/>
      <dgm:spPr>
        <a:solidFill>
          <a:srgbClr val="007D7D"/>
        </a:solidFill>
        <a:ln>
          <a:noFill/>
        </a:ln>
      </dgm:spPr>
      <dgm:t>
        <a:bodyPr/>
        <a:lstStyle/>
        <a:p>
          <a:r>
            <a:rPr lang="en-US" sz="1800" b="0" dirty="0">
              <a:effectLst/>
            </a:rPr>
            <a:t>After 24 months of SSDI</a:t>
          </a:r>
        </a:p>
      </dgm:t>
    </dgm:pt>
    <dgm:pt modelId="{68376D8A-C83A-41CF-8463-3321E69D768D}" type="parTrans" cxnId="{00CADE0A-8CA4-4C40-BF08-E71E5B52CB22}">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2E4E5724-3F4A-4380-83C6-BF64D9A54561}" type="sibTrans" cxnId="{00CADE0A-8CA4-4C40-BF08-E71E5B52CB22}">
      <dgm:prSet/>
      <dgm:spPr/>
      <dgm:t>
        <a:bodyPr/>
        <a:lstStyle/>
        <a:p>
          <a:endParaRPr lang="en-US"/>
        </a:p>
      </dgm:t>
    </dgm:pt>
    <dgm:pt modelId="{120DE3C2-FE22-47A5-B40B-DB61DB686108}" type="pres">
      <dgm:prSet presAssocID="{5EF7600A-837D-4358-BA75-6B94984E007B}" presName="Name0" presStyleCnt="0">
        <dgm:presLayoutVars>
          <dgm:chMax val="1"/>
          <dgm:chPref val="1"/>
          <dgm:dir/>
          <dgm:animOne val="branch"/>
          <dgm:animLvl val="lvl"/>
        </dgm:presLayoutVars>
      </dgm:prSet>
      <dgm:spPr/>
    </dgm:pt>
    <dgm:pt modelId="{95B3725F-8B3D-4BC9-9B4F-E861E9B79ACB}" type="pres">
      <dgm:prSet presAssocID="{0E7F5B82-F9AC-4A81-989A-A067B690C07B}" presName="singleCycle" presStyleCnt="0"/>
      <dgm:spPr/>
    </dgm:pt>
    <dgm:pt modelId="{A6C25DDA-CB5E-4BF0-95C4-78E75D4A3FDE}" type="pres">
      <dgm:prSet presAssocID="{0E7F5B82-F9AC-4A81-989A-A067B690C07B}" presName="singleCenter" presStyleLbl="node1" presStyleIdx="0" presStyleCnt="5" custScaleX="161209" custScaleY="109773" custLinFactNeighborX="6859" custLinFactNeighborY="-7103">
        <dgm:presLayoutVars>
          <dgm:chMax val="7"/>
          <dgm:chPref val="7"/>
        </dgm:presLayoutVars>
      </dgm:prSet>
      <dgm:spPr/>
    </dgm:pt>
    <dgm:pt modelId="{EDFAEF77-D570-4216-9A8B-A89908389279}" type="pres">
      <dgm:prSet presAssocID="{8F973F28-AD9D-49B4-A4EC-ED70C7B16919}" presName="Name56" presStyleLbl="parChTrans1D2" presStyleIdx="0" presStyleCnt="4"/>
      <dgm:spPr/>
    </dgm:pt>
    <dgm:pt modelId="{5FB8FC8E-7200-4E32-A09D-3B72A5540356}" type="pres">
      <dgm:prSet presAssocID="{C516833F-C01D-4A0C-851B-95FB8AD17C92}" presName="text0" presStyleLbl="node1" presStyleIdx="1" presStyleCnt="5" custRadScaleRad="97926" custRadScaleInc="19947">
        <dgm:presLayoutVars>
          <dgm:bulletEnabled val="1"/>
        </dgm:presLayoutVars>
      </dgm:prSet>
      <dgm:spPr/>
    </dgm:pt>
    <dgm:pt modelId="{0E8D0B6B-E881-42D3-99BD-F064AAD98A65}" type="pres">
      <dgm:prSet presAssocID="{0CD53AF3-7DE0-4E88-A8DC-E8554B81A11F}" presName="Name56" presStyleLbl="parChTrans1D2" presStyleIdx="1" presStyleCnt="4"/>
      <dgm:spPr/>
    </dgm:pt>
    <dgm:pt modelId="{69718C5D-5B81-4BA1-8951-DBD0F67CFAFF}" type="pres">
      <dgm:prSet presAssocID="{0D745124-C615-4D1B-B355-1377C993A87B}" presName="text0" presStyleLbl="node1" presStyleIdx="2" presStyleCnt="5" custRadScaleRad="134643" custRadScaleInc="-13615">
        <dgm:presLayoutVars>
          <dgm:bulletEnabled val="1"/>
        </dgm:presLayoutVars>
      </dgm:prSet>
      <dgm:spPr/>
    </dgm:pt>
    <dgm:pt modelId="{4DBB39D3-D011-40AB-B878-EC32F5C3275A}" type="pres">
      <dgm:prSet presAssocID="{CBEBB689-6949-4994-BE16-BCFF285E46BB}" presName="Name56" presStyleLbl="parChTrans1D2" presStyleIdx="2" presStyleCnt="4"/>
      <dgm:spPr/>
    </dgm:pt>
    <dgm:pt modelId="{3AC4D6CC-817B-49A6-B32C-87DC82D3C3F8}" type="pres">
      <dgm:prSet presAssocID="{8E6F106F-A630-420A-AB2E-62A153AA3A73}" presName="text0" presStyleLbl="node1" presStyleIdx="3" presStyleCnt="5" custRadScaleRad="72283" custRadScaleInc="-21209">
        <dgm:presLayoutVars>
          <dgm:bulletEnabled val="1"/>
        </dgm:presLayoutVars>
      </dgm:prSet>
      <dgm:spPr/>
    </dgm:pt>
    <dgm:pt modelId="{680ADDDB-970B-475E-8AA0-5A3C158F2036}" type="pres">
      <dgm:prSet presAssocID="{68376D8A-C83A-41CF-8463-3321E69D768D}" presName="Name56" presStyleLbl="parChTrans1D2" presStyleIdx="3" presStyleCnt="4"/>
      <dgm:spPr/>
    </dgm:pt>
    <dgm:pt modelId="{1AFD0E20-2C1B-4C92-BCB0-E81FA1CEA011}" type="pres">
      <dgm:prSet presAssocID="{FCF4B78F-1C0E-43A2-AE9A-BFE9B942B151}" presName="text0" presStyleLbl="node1" presStyleIdx="4" presStyleCnt="5" custRadScaleRad="104310" custRadScaleInc="17596">
        <dgm:presLayoutVars>
          <dgm:bulletEnabled val="1"/>
        </dgm:presLayoutVars>
      </dgm:prSet>
      <dgm:spPr/>
    </dgm:pt>
  </dgm:ptLst>
  <dgm:cxnLst>
    <dgm:cxn modelId="{94A1B005-FD84-4C5D-9C98-5DFE946F52C3}" type="presOf" srcId="{C516833F-C01D-4A0C-851B-95FB8AD17C92}" destId="{5FB8FC8E-7200-4E32-A09D-3B72A5540356}" srcOrd="0" destOrd="0" presId="urn:microsoft.com/office/officeart/2008/layout/RadialCluster"/>
    <dgm:cxn modelId="{7AC8B307-2C4C-4AF2-961D-7F1374470627}" type="presOf" srcId="{0CD53AF3-7DE0-4E88-A8DC-E8554B81A11F}" destId="{0E8D0B6B-E881-42D3-99BD-F064AAD98A65}" srcOrd="0" destOrd="0" presId="urn:microsoft.com/office/officeart/2008/layout/RadialCluster"/>
    <dgm:cxn modelId="{8CD4AE0A-E787-45E1-B2B4-3BD4E85D9A4E}" srcId="{0E7F5B82-F9AC-4A81-989A-A067B690C07B}" destId="{C516833F-C01D-4A0C-851B-95FB8AD17C92}" srcOrd="0" destOrd="0" parTransId="{8F973F28-AD9D-49B4-A4EC-ED70C7B16919}" sibTransId="{F0FA7E48-5B35-4C92-ACBC-1054437BEDF6}"/>
    <dgm:cxn modelId="{00CADE0A-8CA4-4C40-BF08-E71E5B52CB22}" srcId="{0E7F5B82-F9AC-4A81-989A-A067B690C07B}" destId="{FCF4B78F-1C0E-43A2-AE9A-BFE9B942B151}" srcOrd="3" destOrd="0" parTransId="{68376D8A-C83A-41CF-8463-3321E69D768D}" sibTransId="{2E4E5724-3F4A-4380-83C6-BF64D9A54561}"/>
    <dgm:cxn modelId="{1F215C18-979E-45D1-9235-F3D2BD278BD1}" type="presOf" srcId="{8E6F106F-A630-420A-AB2E-62A153AA3A73}" destId="{3AC4D6CC-817B-49A6-B32C-87DC82D3C3F8}" srcOrd="0" destOrd="0" presId="urn:microsoft.com/office/officeart/2008/layout/RadialCluster"/>
    <dgm:cxn modelId="{994AC62B-CDB6-4ECC-9FFF-D6CA2A7B60E9}" srcId="{0E7F5B82-F9AC-4A81-989A-A067B690C07B}" destId="{8E6F106F-A630-420A-AB2E-62A153AA3A73}" srcOrd="2" destOrd="0" parTransId="{CBEBB689-6949-4994-BE16-BCFF285E46BB}" sibTransId="{AC61B47F-FB8D-40F3-AEE4-1C111BABEAD2}"/>
    <dgm:cxn modelId="{50236E33-62B1-4C72-9545-123CD1E7AE17}" type="presOf" srcId="{68376D8A-C83A-41CF-8463-3321E69D768D}" destId="{680ADDDB-970B-475E-8AA0-5A3C158F2036}" srcOrd="0" destOrd="0" presId="urn:microsoft.com/office/officeart/2008/layout/RadialCluster"/>
    <dgm:cxn modelId="{7539B853-2D35-4AA3-BB28-6AD21FC56787}" type="presOf" srcId="{5EF7600A-837D-4358-BA75-6B94984E007B}" destId="{120DE3C2-FE22-47A5-B40B-DB61DB686108}" srcOrd="0" destOrd="0" presId="urn:microsoft.com/office/officeart/2008/layout/RadialCluster"/>
    <dgm:cxn modelId="{B3CD2EB3-4348-45F4-997B-D17F2DC4DA53}" type="presOf" srcId="{0E7F5B82-F9AC-4A81-989A-A067B690C07B}" destId="{A6C25DDA-CB5E-4BF0-95C4-78E75D4A3FDE}" srcOrd="0" destOrd="0" presId="urn:microsoft.com/office/officeart/2008/layout/RadialCluster"/>
    <dgm:cxn modelId="{657047BC-6657-44D3-81F4-BF259E6232AC}" type="presOf" srcId="{FCF4B78F-1C0E-43A2-AE9A-BFE9B942B151}" destId="{1AFD0E20-2C1B-4C92-BCB0-E81FA1CEA011}" srcOrd="0" destOrd="0" presId="urn:microsoft.com/office/officeart/2008/layout/RadialCluster"/>
    <dgm:cxn modelId="{2A96DBC5-097C-4803-BD8C-671CA2C0308A}" type="presOf" srcId="{0D745124-C615-4D1B-B355-1377C993A87B}" destId="{69718C5D-5B81-4BA1-8951-DBD0F67CFAFF}" srcOrd="0" destOrd="0" presId="urn:microsoft.com/office/officeart/2008/layout/RadialCluster"/>
    <dgm:cxn modelId="{662E4CE2-314B-403D-92D3-C44CA094A05F}" type="presOf" srcId="{8F973F28-AD9D-49B4-A4EC-ED70C7B16919}" destId="{EDFAEF77-D570-4216-9A8B-A89908389279}" srcOrd="0" destOrd="0" presId="urn:microsoft.com/office/officeart/2008/layout/RadialCluster"/>
    <dgm:cxn modelId="{0E6F67E6-CF19-4A18-875C-6D2066C58CF0}" srcId="{5EF7600A-837D-4358-BA75-6B94984E007B}" destId="{0E7F5B82-F9AC-4A81-989A-A067B690C07B}" srcOrd="0" destOrd="0" parTransId="{ACAF8AA3-2B0F-4C80-945C-55C2686BE510}" sibTransId="{3B4F46B4-C0CE-4C71-9C4E-6BF8423D912E}"/>
    <dgm:cxn modelId="{5980F1EC-B831-4F0A-B021-C2E62A9151D2}" type="presOf" srcId="{CBEBB689-6949-4994-BE16-BCFF285E46BB}" destId="{4DBB39D3-D011-40AB-B878-EC32F5C3275A}" srcOrd="0" destOrd="0" presId="urn:microsoft.com/office/officeart/2008/layout/RadialCluster"/>
    <dgm:cxn modelId="{F43409FA-1BC9-4BEE-A4A9-1D3547D9FAFC}" srcId="{0E7F5B82-F9AC-4A81-989A-A067B690C07B}" destId="{0D745124-C615-4D1B-B355-1377C993A87B}" srcOrd="1" destOrd="0" parTransId="{0CD53AF3-7DE0-4E88-A8DC-E8554B81A11F}" sibTransId="{AD67CE8B-4822-4C5C-B3A0-E543FD652CF0}"/>
    <dgm:cxn modelId="{7E346246-3AA6-4A6D-AC30-8B370903CC7B}" type="presParOf" srcId="{120DE3C2-FE22-47A5-B40B-DB61DB686108}" destId="{95B3725F-8B3D-4BC9-9B4F-E861E9B79ACB}" srcOrd="0" destOrd="0" presId="urn:microsoft.com/office/officeart/2008/layout/RadialCluster"/>
    <dgm:cxn modelId="{3862992A-04C0-4888-B0EF-380DB25C38B6}" type="presParOf" srcId="{95B3725F-8B3D-4BC9-9B4F-E861E9B79ACB}" destId="{A6C25DDA-CB5E-4BF0-95C4-78E75D4A3FDE}" srcOrd="0" destOrd="0" presId="urn:microsoft.com/office/officeart/2008/layout/RadialCluster"/>
    <dgm:cxn modelId="{D4A060B2-EB4F-4563-91B1-F12C98ADBCCC}" type="presParOf" srcId="{95B3725F-8B3D-4BC9-9B4F-E861E9B79ACB}" destId="{EDFAEF77-D570-4216-9A8B-A89908389279}" srcOrd="1" destOrd="0" presId="urn:microsoft.com/office/officeart/2008/layout/RadialCluster"/>
    <dgm:cxn modelId="{DE1B9F02-2D2D-466B-B4D7-E3910210A6BF}" type="presParOf" srcId="{95B3725F-8B3D-4BC9-9B4F-E861E9B79ACB}" destId="{5FB8FC8E-7200-4E32-A09D-3B72A5540356}" srcOrd="2" destOrd="0" presId="urn:microsoft.com/office/officeart/2008/layout/RadialCluster"/>
    <dgm:cxn modelId="{1DF5AC13-553F-4DEC-958B-FB7322DFB207}" type="presParOf" srcId="{95B3725F-8B3D-4BC9-9B4F-E861E9B79ACB}" destId="{0E8D0B6B-E881-42D3-99BD-F064AAD98A65}" srcOrd="3" destOrd="0" presId="urn:microsoft.com/office/officeart/2008/layout/RadialCluster"/>
    <dgm:cxn modelId="{10B67D7A-BCFD-42B0-88C9-2AF7A373F7EE}" type="presParOf" srcId="{95B3725F-8B3D-4BC9-9B4F-E861E9B79ACB}" destId="{69718C5D-5B81-4BA1-8951-DBD0F67CFAFF}" srcOrd="4" destOrd="0" presId="urn:microsoft.com/office/officeart/2008/layout/RadialCluster"/>
    <dgm:cxn modelId="{C9A944BE-4429-4014-8568-D9283CF7747F}" type="presParOf" srcId="{95B3725F-8B3D-4BC9-9B4F-E861E9B79ACB}" destId="{4DBB39D3-D011-40AB-B878-EC32F5C3275A}" srcOrd="5" destOrd="0" presId="urn:microsoft.com/office/officeart/2008/layout/RadialCluster"/>
    <dgm:cxn modelId="{57B43AF9-8FD3-49C6-A0C3-6E79F01B832D}" type="presParOf" srcId="{95B3725F-8B3D-4BC9-9B4F-E861E9B79ACB}" destId="{3AC4D6CC-817B-49A6-B32C-87DC82D3C3F8}" srcOrd="6" destOrd="0" presId="urn:microsoft.com/office/officeart/2008/layout/RadialCluster"/>
    <dgm:cxn modelId="{D05B2672-5E5C-4CFB-A40E-3E13EEBD88CC}" type="presParOf" srcId="{95B3725F-8B3D-4BC9-9B4F-E861E9B79ACB}" destId="{680ADDDB-970B-475E-8AA0-5A3C158F2036}" srcOrd="7" destOrd="0" presId="urn:microsoft.com/office/officeart/2008/layout/RadialCluster"/>
    <dgm:cxn modelId="{73AAC9F2-7EDE-4D64-B0E0-57812C6E8C63}" type="presParOf" srcId="{95B3725F-8B3D-4BC9-9B4F-E861E9B79ACB}" destId="{1AFD0E20-2C1B-4C92-BCB0-E81FA1CEA011}" srcOrd="8"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25DDA-CB5E-4BF0-95C4-78E75D4A3FDE}">
      <dsp:nvSpPr>
        <dsp:cNvPr id="0" name=""/>
        <dsp:cNvSpPr/>
      </dsp:nvSpPr>
      <dsp:spPr>
        <a:xfrm>
          <a:off x="2955518" y="1613426"/>
          <a:ext cx="2800780" cy="1907152"/>
        </a:xfrm>
        <a:prstGeom prst="round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rPr>
            <a:t>Medicare</a:t>
          </a:r>
        </a:p>
        <a:p>
          <a:pPr marL="0" lvl="0" indent="0" algn="ctr" defTabSz="1422400">
            <a:lnSpc>
              <a:spcPct val="90000"/>
            </a:lnSpc>
            <a:spcBef>
              <a:spcPct val="0"/>
            </a:spcBef>
            <a:spcAft>
              <a:spcPct val="35000"/>
            </a:spcAft>
            <a:buNone/>
          </a:pPr>
          <a:r>
            <a:rPr lang="en-US" sz="3200" b="1" kern="1200" dirty="0">
              <a:solidFill>
                <a:schemeClr val="bg1"/>
              </a:solidFill>
              <a:effectLst/>
            </a:rPr>
            <a:t>Eligibility</a:t>
          </a:r>
        </a:p>
      </dsp:txBody>
      <dsp:txXfrm>
        <a:off x="3048617" y="1706525"/>
        <a:ext cx="2614582" cy="1720954"/>
      </dsp:txXfrm>
    </dsp:sp>
    <dsp:sp modelId="{EDFAEF77-D570-4216-9A8B-A89908389279}">
      <dsp:nvSpPr>
        <dsp:cNvPr id="0" name=""/>
        <dsp:cNvSpPr/>
      </dsp:nvSpPr>
      <dsp:spPr>
        <a:xfrm rot="16265011">
          <a:off x="4190847" y="1426834"/>
          <a:ext cx="373251" cy="0"/>
        </a:xfrm>
        <a:custGeom>
          <a:avLst/>
          <a:gdLst/>
          <a:ahLst/>
          <a:cxnLst/>
          <a:rect l="0" t="0" r="0" b="0"/>
          <a:pathLst>
            <a:path>
              <a:moveTo>
                <a:pt x="0" y="0"/>
              </a:moveTo>
              <a:lnTo>
                <a:pt x="37325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8FC8E-7200-4E32-A09D-3B72A5540356}">
      <dsp:nvSpPr>
        <dsp:cNvPr id="0" name=""/>
        <dsp:cNvSpPr/>
      </dsp:nvSpPr>
      <dsp:spPr>
        <a:xfrm>
          <a:off x="3809994" y="76211"/>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0" kern="1200" dirty="0">
              <a:effectLst/>
            </a:rPr>
            <a:t>Age 65</a:t>
          </a:r>
        </a:p>
      </dsp:txBody>
      <dsp:txXfrm>
        <a:off x="3866817" y="133034"/>
        <a:ext cx="1050385" cy="1050385"/>
      </dsp:txXfrm>
    </dsp:sp>
    <dsp:sp modelId="{0E8D0B6B-E881-42D3-99BD-F064AAD98A65}">
      <dsp:nvSpPr>
        <dsp:cNvPr id="0" name=""/>
        <dsp:cNvSpPr/>
      </dsp:nvSpPr>
      <dsp:spPr>
        <a:xfrm rot="21595302">
          <a:off x="5756299" y="2564544"/>
          <a:ext cx="796906" cy="0"/>
        </a:xfrm>
        <a:custGeom>
          <a:avLst/>
          <a:gdLst/>
          <a:ahLst/>
          <a:cxnLst/>
          <a:rect l="0" t="0" r="0" b="0"/>
          <a:pathLst>
            <a:path>
              <a:moveTo>
                <a:pt x="0" y="0"/>
              </a:moveTo>
              <a:lnTo>
                <a:pt x="7969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718C5D-5B81-4BA1-8951-DBD0F67CFAFF}">
      <dsp:nvSpPr>
        <dsp:cNvPr id="0" name=""/>
        <dsp:cNvSpPr/>
      </dsp:nvSpPr>
      <dsp:spPr>
        <a:xfrm>
          <a:off x="6553204" y="1981188"/>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0" kern="1200" dirty="0">
              <a:effectLst/>
            </a:rPr>
            <a:t>ALS</a:t>
          </a:r>
        </a:p>
      </dsp:txBody>
      <dsp:txXfrm>
        <a:off x="6610027" y="2038011"/>
        <a:ext cx="1050385" cy="1050385"/>
      </dsp:txXfrm>
    </dsp:sp>
    <dsp:sp modelId="{4DBB39D3-D011-40AB-B878-EC32F5C3275A}">
      <dsp:nvSpPr>
        <dsp:cNvPr id="0" name=""/>
        <dsp:cNvSpPr/>
      </dsp:nvSpPr>
      <dsp:spPr>
        <a:xfrm rot="5469682">
          <a:off x="4111138" y="3741494"/>
          <a:ext cx="441921" cy="0"/>
        </a:xfrm>
        <a:custGeom>
          <a:avLst/>
          <a:gdLst/>
          <a:ahLst/>
          <a:cxnLst/>
          <a:rect l="0" t="0" r="0" b="0"/>
          <a:pathLst>
            <a:path>
              <a:moveTo>
                <a:pt x="0" y="0"/>
              </a:moveTo>
              <a:lnTo>
                <a:pt x="44192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4D6CC-817B-49A6-B32C-87DC82D3C3F8}">
      <dsp:nvSpPr>
        <dsp:cNvPr id="0" name=""/>
        <dsp:cNvSpPr/>
      </dsp:nvSpPr>
      <dsp:spPr>
        <a:xfrm>
          <a:off x="3733806" y="3962410"/>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rPr>
            <a:t>Kidney failure</a:t>
          </a:r>
        </a:p>
      </dsp:txBody>
      <dsp:txXfrm>
        <a:off x="3790629" y="4019233"/>
        <a:ext cx="1050385" cy="1050385"/>
      </dsp:txXfrm>
    </dsp:sp>
    <dsp:sp modelId="{680ADDDB-970B-475E-8AA0-5A3C158F2036}">
      <dsp:nvSpPr>
        <dsp:cNvPr id="0" name=""/>
        <dsp:cNvSpPr/>
      </dsp:nvSpPr>
      <dsp:spPr>
        <a:xfrm rot="10804807">
          <a:off x="2230838" y="2564537"/>
          <a:ext cx="724680" cy="0"/>
        </a:xfrm>
        <a:custGeom>
          <a:avLst/>
          <a:gdLst/>
          <a:ahLst/>
          <a:cxnLst/>
          <a:rect l="0" t="0" r="0" b="0"/>
          <a:pathLst>
            <a:path>
              <a:moveTo>
                <a:pt x="0" y="0"/>
              </a:moveTo>
              <a:lnTo>
                <a:pt x="72468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FD0E20-2C1B-4C92-BCB0-E81FA1CEA011}">
      <dsp:nvSpPr>
        <dsp:cNvPr id="0" name=""/>
        <dsp:cNvSpPr/>
      </dsp:nvSpPr>
      <dsp:spPr>
        <a:xfrm>
          <a:off x="1066807" y="1981201"/>
          <a:ext cx="1164031" cy="116403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rPr>
            <a:t>After 24 months of SSDI</a:t>
          </a:r>
        </a:p>
      </dsp:txBody>
      <dsp:txXfrm>
        <a:off x="1123630" y="2038024"/>
        <a:ext cx="1050385" cy="105038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50E2B55-7368-4ED0-8184-9A69BA72962C}" type="datetimeFigureOut">
              <a:rPr lang="en-US" smtClean="0"/>
              <a:t>9/26/2019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8AD8C53-ECBC-44FC-9144-A8C38BDE651D}" type="slidenum">
              <a:rPr lang="en-US" smtClean="0"/>
              <a:t>‹#›</a:t>
            </a:fld>
            <a:endParaRPr lang="en-US" dirty="0"/>
          </a:p>
        </p:txBody>
      </p:sp>
    </p:spTree>
    <p:extLst>
      <p:ext uri="{BB962C8B-B14F-4D97-AF65-F5344CB8AC3E}">
        <p14:creationId xmlns:p14="http://schemas.microsoft.com/office/powerpoint/2010/main" val="416068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52368"/>
            <a:fld id="{8E9F95B4-1FCC-46AE-A4E2-342D3367DB8A}" type="slidenum">
              <a:rPr lang="en-US" smtClean="0">
                <a:solidFill>
                  <a:prstClr val="black"/>
                </a:solidFill>
              </a:rPr>
              <a:pPr defTabSz="952368"/>
              <a:t>1</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701040" y="4260850"/>
            <a:ext cx="5608320" cy="4803140"/>
          </a:xfrm>
          <a:noFill/>
          <a:ln/>
        </p:spPr>
        <p:txBody>
          <a:bodyPr/>
          <a:lstStyle/>
          <a:p>
            <a:r>
              <a:rPr lang="en-US" sz="900" b="1" dirty="0">
                <a:solidFill>
                  <a:srgbClr val="FF0000"/>
                </a:solidFill>
              </a:rPr>
              <a:t> </a:t>
            </a:r>
            <a:endParaRPr lang="en-US" sz="1100" dirty="0">
              <a:solidFill>
                <a:srgbClr val="FF0000"/>
              </a:solidFill>
            </a:endParaRPr>
          </a:p>
        </p:txBody>
      </p:sp>
    </p:spTree>
    <p:extLst>
      <p:ext uri="{BB962C8B-B14F-4D97-AF65-F5344CB8AC3E}">
        <p14:creationId xmlns:p14="http://schemas.microsoft.com/office/powerpoint/2010/main" val="92431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31774">
              <a:defRPr/>
            </a:pPr>
            <a:r>
              <a:rPr lang="en-US" altLang="en-US" sz="1100" dirty="0"/>
              <a:t> </a:t>
            </a:r>
            <a:r>
              <a:rPr lang="en-US" sz="1100" dirty="0"/>
              <a:t>gov/pubs. </a:t>
            </a:r>
          </a:p>
        </p:txBody>
      </p:sp>
      <p:sp>
        <p:nvSpPr>
          <p:cNvPr id="14541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62">
              <a:spcBef>
                <a:spcPct val="30000"/>
              </a:spcBef>
              <a:tabLst>
                <a:tab pos="2174138" algn="l"/>
              </a:tabLst>
              <a:defRPr sz="1200">
                <a:solidFill>
                  <a:schemeClr val="tx1"/>
                </a:solidFill>
                <a:latin typeface="Arial" panose="020B0604020202020204" pitchFamily="34" charset="0"/>
              </a:defRPr>
            </a:lvl1pPr>
            <a:lvl2pPr marL="755449" indent="-289562" defTabSz="939862">
              <a:spcBef>
                <a:spcPct val="30000"/>
              </a:spcBef>
              <a:tabLst>
                <a:tab pos="2174138" algn="l"/>
              </a:tabLst>
              <a:defRPr sz="1200">
                <a:solidFill>
                  <a:schemeClr val="tx1"/>
                </a:solidFill>
                <a:latin typeface="Arial" panose="020B0604020202020204" pitchFamily="34" charset="0"/>
              </a:defRPr>
            </a:lvl2pPr>
            <a:lvl3pPr marL="1163100" indent="-231326" defTabSz="939862">
              <a:spcBef>
                <a:spcPct val="30000"/>
              </a:spcBef>
              <a:tabLst>
                <a:tab pos="2174138" algn="l"/>
              </a:tabLst>
              <a:defRPr sz="1200">
                <a:solidFill>
                  <a:schemeClr val="tx1"/>
                </a:solidFill>
                <a:latin typeface="Arial" panose="020B0604020202020204" pitchFamily="34" charset="0"/>
              </a:defRPr>
            </a:lvl3pPr>
            <a:lvl4pPr marL="1628987" indent="-231326" defTabSz="939862">
              <a:spcBef>
                <a:spcPct val="30000"/>
              </a:spcBef>
              <a:tabLst>
                <a:tab pos="2174138" algn="l"/>
              </a:tabLst>
              <a:defRPr sz="1200">
                <a:solidFill>
                  <a:schemeClr val="tx1"/>
                </a:solidFill>
                <a:latin typeface="Arial" panose="020B0604020202020204" pitchFamily="34" charset="0"/>
              </a:defRPr>
            </a:lvl4pPr>
            <a:lvl5pPr marL="2094873" indent="-231326" defTabSz="939862">
              <a:spcBef>
                <a:spcPct val="30000"/>
              </a:spcBef>
              <a:tabLst>
                <a:tab pos="2174138" algn="l"/>
              </a:tabLst>
              <a:defRPr sz="1200">
                <a:solidFill>
                  <a:schemeClr val="tx1"/>
                </a:solidFill>
                <a:latin typeface="Arial" panose="020B0604020202020204" pitchFamily="34" charset="0"/>
              </a:defRPr>
            </a:lvl5pPr>
            <a:lvl6pPr marL="2560760" indent="-231326" defTabSz="939862" eaLnBrk="0" fontAlgn="base" hangingPunct="0">
              <a:spcBef>
                <a:spcPct val="30000"/>
              </a:spcBef>
              <a:spcAft>
                <a:spcPct val="0"/>
              </a:spcAft>
              <a:tabLst>
                <a:tab pos="2174138" algn="l"/>
              </a:tabLst>
              <a:defRPr sz="1200">
                <a:solidFill>
                  <a:schemeClr val="tx1"/>
                </a:solidFill>
                <a:latin typeface="Arial" panose="020B0604020202020204" pitchFamily="34" charset="0"/>
              </a:defRPr>
            </a:lvl6pPr>
            <a:lvl7pPr marL="3026647" indent="-231326" defTabSz="939862" eaLnBrk="0" fontAlgn="base" hangingPunct="0">
              <a:spcBef>
                <a:spcPct val="30000"/>
              </a:spcBef>
              <a:spcAft>
                <a:spcPct val="0"/>
              </a:spcAft>
              <a:tabLst>
                <a:tab pos="2174138" algn="l"/>
              </a:tabLst>
              <a:defRPr sz="1200">
                <a:solidFill>
                  <a:schemeClr val="tx1"/>
                </a:solidFill>
                <a:latin typeface="Arial" panose="020B0604020202020204" pitchFamily="34" charset="0"/>
              </a:defRPr>
            </a:lvl7pPr>
            <a:lvl8pPr marL="3492534" indent="-231326" defTabSz="939862" eaLnBrk="0" fontAlgn="base" hangingPunct="0">
              <a:spcBef>
                <a:spcPct val="30000"/>
              </a:spcBef>
              <a:spcAft>
                <a:spcPct val="0"/>
              </a:spcAft>
              <a:tabLst>
                <a:tab pos="2174138" algn="l"/>
              </a:tabLst>
              <a:defRPr sz="1200">
                <a:solidFill>
                  <a:schemeClr val="tx1"/>
                </a:solidFill>
                <a:latin typeface="Arial" panose="020B0604020202020204" pitchFamily="34" charset="0"/>
              </a:defRPr>
            </a:lvl8pPr>
            <a:lvl9pPr marL="3958421" indent="-231326" defTabSz="939862" eaLnBrk="0" fontAlgn="base" hangingPunct="0">
              <a:spcBef>
                <a:spcPct val="30000"/>
              </a:spcBef>
              <a:spcAft>
                <a:spcPct val="0"/>
              </a:spcAft>
              <a:tabLst>
                <a:tab pos="2174138" algn="l"/>
              </a:tabLst>
              <a:defRPr sz="1200">
                <a:solidFill>
                  <a:schemeClr val="tx1"/>
                </a:solidFill>
                <a:latin typeface="Arial" panose="020B0604020202020204" pitchFamily="34" charset="0"/>
              </a:defRPr>
            </a:lvl9pPr>
          </a:lstStyle>
          <a:p>
            <a:r>
              <a:rPr lang="en-US" altLang="en-US" sz="1100" dirty="0"/>
              <a:t>Social Security presentation for 2017 National Rural Electric Cooperative Association (NRECA) Preretirement Seminars</a:t>
            </a:r>
          </a:p>
        </p:txBody>
      </p:sp>
      <p:sp>
        <p:nvSpPr>
          <p:cNvPr id="14541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62">
              <a:defRPr sz="2400" b="1">
                <a:solidFill>
                  <a:srgbClr val="DDDDDD"/>
                </a:solidFill>
                <a:latin typeface="Arial" panose="020B0604020202020204" pitchFamily="34" charset="0"/>
              </a:defRPr>
            </a:lvl1pPr>
            <a:lvl2pPr marL="755449" indent="-289562" defTabSz="939862">
              <a:defRPr sz="2400" b="1">
                <a:solidFill>
                  <a:srgbClr val="DDDDDD"/>
                </a:solidFill>
                <a:latin typeface="Arial" panose="020B0604020202020204" pitchFamily="34" charset="0"/>
              </a:defRPr>
            </a:lvl2pPr>
            <a:lvl3pPr marL="1163100" indent="-231326" defTabSz="939862">
              <a:defRPr sz="2400" b="1">
                <a:solidFill>
                  <a:srgbClr val="DDDDDD"/>
                </a:solidFill>
                <a:latin typeface="Arial" panose="020B0604020202020204" pitchFamily="34" charset="0"/>
              </a:defRPr>
            </a:lvl3pPr>
            <a:lvl4pPr marL="1628987" indent="-231326" defTabSz="939862">
              <a:defRPr sz="2400" b="1">
                <a:solidFill>
                  <a:srgbClr val="DDDDDD"/>
                </a:solidFill>
                <a:latin typeface="Arial" panose="020B0604020202020204" pitchFamily="34" charset="0"/>
              </a:defRPr>
            </a:lvl4pPr>
            <a:lvl5pPr marL="2094873" indent="-231326" defTabSz="939862">
              <a:defRPr sz="2400" b="1">
                <a:solidFill>
                  <a:srgbClr val="DDDDDD"/>
                </a:solidFill>
                <a:latin typeface="Arial" panose="020B0604020202020204" pitchFamily="34" charset="0"/>
              </a:defRPr>
            </a:lvl5pPr>
            <a:lvl6pPr marL="2560760" indent="-231326" defTabSz="939862" eaLnBrk="0" fontAlgn="base" hangingPunct="0">
              <a:spcBef>
                <a:spcPct val="0"/>
              </a:spcBef>
              <a:spcAft>
                <a:spcPct val="0"/>
              </a:spcAft>
              <a:defRPr sz="2400" b="1">
                <a:solidFill>
                  <a:srgbClr val="DDDDDD"/>
                </a:solidFill>
                <a:latin typeface="Arial" panose="020B0604020202020204" pitchFamily="34" charset="0"/>
              </a:defRPr>
            </a:lvl6pPr>
            <a:lvl7pPr marL="3026647" indent="-231326" defTabSz="939862" eaLnBrk="0" fontAlgn="base" hangingPunct="0">
              <a:spcBef>
                <a:spcPct val="0"/>
              </a:spcBef>
              <a:spcAft>
                <a:spcPct val="0"/>
              </a:spcAft>
              <a:defRPr sz="2400" b="1">
                <a:solidFill>
                  <a:srgbClr val="DDDDDD"/>
                </a:solidFill>
                <a:latin typeface="Arial" panose="020B0604020202020204" pitchFamily="34" charset="0"/>
              </a:defRPr>
            </a:lvl7pPr>
            <a:lvl8pPr marL="3492534" indent="-231326" defTabSz="939862" eaLnBrk="0" fontAlgn="base" hangingPunct="0">
              <a:spcBef>
                <a:spcPct val="0"/>
              </a:spcBef>
              <a:spcAft>
                <a:spcPct val="0"/>
              </a:spcAft>
              <a:defRPr sz="2400" b="1">
                <a:solidFill>
                  <a:srgbClr val="DDDDDD"/>
                </a:solidFill>
                <a:latin typeface="Arial" panose="020B0604020202020204" pitchFamily="34" charset="0"/>
              </a:defRPr>
            </a:lvl8pPr>
            <a:lvl9pPr marL="3958421" indent="-231326" defTabSz="939862"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dirty="0">
                <a:solidFill>
                  <a:srgbClr val="000000"/>
                </a:solidFill>
              </a:rPr>
              <a:t>6</a:t>
            </a:r>
          </a:p>
        </p:txBody>
      </p:sp>
    </p:spTree>
    <p:extLst>
      <p:ext uri="{BB962C8B-B14F-4D97-AF65-F5344CB8AC3E}">
        <p14:creationId xmlns:p14="http://schemas.microsoft.com/office/powerpoint/2010/main" val="133329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11</a:t>
            </a:fld>
            <a:endParaRPr lang="en-US" dirty="0">
              <a:solidFill>
                <a:prstClr val="black"/>
              </a:solidFill>
            </a:endParaRPr>
          </a:p>
        </p:txBody>
      </p:sp>
      <p:sp>
        <p:nvSpPr>
          <p:cNvPr id="5" name="Rectangle 3"/>
          <p:cNvSpPr>
            <a:spLocks noGrp="1" noChangeArrowheads="1"/>
          </p:cNvSpPr>
          <p:nvPr>
            <p:ph type="body" idx="3"/>
          </p:nvPr>
        </p:nvSpPr>
        <p:spPr>
          <a:xfrm>
            <a:off x="610708" y="4349343"/>
            <a:ext cx="5801711" cy="4494498"/>
          </a:xfrm>
          <a:noFill/>
          <a:ln/>
        </p:spPr>
        <p:txBody>
          <a:bodyPr/>
          <a:lstStyle/>
          <a:p>
            <a:r>
              <a:rPr lang="en-US" sz="1100" dirty="0"/>
              <a:t> </a:t>
            </a:r>
          </a:p>
        </p:txBody>
      </p:sp>
    </p:spTree>
    <p:extLst>
      <p:ext uri="{BB962C8B-B14F-4D97-AF65-F5344CB8AC3E}">
        <p14:creationId xmlns:p14="http://schemas.microsoft.com/office/powerpoint/2010/main" val="2319981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12</a:t>
            </a:fld>
            <a:endParaRPr lang="en-US" dirty="0"/>
          </a:p>
        </p:txBody>
      </p:sp>
    </p:spTree>
    <p:extLst>
      <p:ext uri="{BB962C8B-B14F-4D97-AF65-F5344CB8AC3E}">
        <p14:creationId xmlns:p14="http://schemas.microsoft.com/office/powerpoint/2010/main" val="137545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defTabSz="933172">
              <a:defRPr/>
            </a:pPr>
            <a:fld id="{7AA6493C-F506-43B6-9B4D-1CDB5879358C}" type="slidenum">
              <a:rPr lang="en-US">
                <a:solidFill>
                  <a:prstClr val="black"/>
                </a:solidFill>
                <a:latin typeface="Calibri"/>
              </a:rPr>
              <a:pPr defTabSz="933172">
                <a:defRPr/>
              </a:pPr>
              <a:t>13</a:t>
            </a:fld>
            <a:endParaRPr lang="en-US" dirty="0">
              <a:solidFill>
                <a:prstClr val="black"/>
              </a:solidFill>
              <a:latin typeface="Calibri"/>
            </a:endParaRPr>
          </a:p>
        </p:txBody>
      </p:sp>
    </p:spTree>
    <p:extLst>
      <p:ext uri="{BB962C8B-B14F-4D97-AF65-F5344CB8AC3E}">
        <p14:creationId xmlns:p14="http://schemas.microsoft.com/office/powerpoint/2010/main" val="104088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7AA6493C-F506-43B6-9B4D-1CDB5879358C}" type="slidenum">
              <a:rPr lang="en-US" smtClean="0"/>
              <a:t>14</a:t>
            </a:fld>
            <a:endParaRPr lang="en-US" dirty="0"/>
          </a:p>
        </p:txBody>
      </p:sp>
    </p:spTree>
    <p:extLst>
      <p:ext uri="{BB962C8B-B14F-4D97-AF65-F5344CB8AC3E}">
        <p14:creationId xmlns:p14="http://schemas.microsoft.com/office/powerpoint/2010/main" val="3063077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78"/>
              </a:spcBef>
              <a:buClr>
                <a:srgbClr val="FA1200"/>
              </a:buClr>
            </a:pPr>
            <a:r>
              <a:rPr lang="en-US" sz="1200" b="0" dirty="0">
                <a:cs typeface="Arial" charset="0"/>
              </a:rPr>
              <a:t> </a:t>
            </a:r>
            <a:endParaRPr lang="en-US" b="0" dirty="0"/>
          </a:p>
        </p:txBody>
      </p:sp>
      <p:sp>
        <p:nvSpPr>
          <p:cNvPr id="4" name="Slide Number Placeholder 3"/>
          <p:cNvSpPr>
            <a:spLocks noGrp="1"/>
          </p:cNvSpPr>
          <p:nvPr>
            <p:ph type="sldNum" sz="quarter" idx="10"/>
          </p:nvPr>
        </p:nvSpPr>
        <p:spPr/>
        <p:txBody>
          <a:bodyPr/>
          <a:lstStyle/>
          <a:p>
            <a:fld id="{CFD9E258-0B83-4639-8B99-8C7D4571410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07139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anose="020B0604020202020204" pitchFamily="34" charset="0"/>
              </a:rPr>
              <a:t> </a:t>
            </a:r>
          </a:p>
        </p:txBody>
      </p:sp>
      <p:sp>
        <p:nvSpPr>
          <p:cNvPr id="176132" name="Footer Placeholder 5"/>
          <p:cNvSpPr>
            <a:spLocks noGrp="1"/>
          </p:cNvSpPr>
          <p:nvPr>
            <p:ph type="ftr" sz="quarter" idx="4"/>
          </p:nvPr>
        </p:nvSpPr>
        <p:spPr>
          <a:xfrm>
            <a:off x="0" y="8765408"/>
            <a:ext cx="3505200" cy="6843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98">
              <a:spcBef>
                <a:spcPct val="30000"/>
              </a:spcBef>
              <a:defRPr sz="1200">
                <a:solidFill>
                  <a:schemeClr val="tx1"/>
                </a:solidFill>
                <a:latin typeface="Arial" panose="020B0604020202020204" pitchFamily="34" charset="0"/>
              </a:defRPr>
            </a:lvl1pPr>
            <a:lvl2pPr marL="758684" indent="-291179" defTabSz="943098">
              <a:spcBef>
                <a:spcPct val="30000"/>
              </a:spcBef>
              <a:defRPr sz="1200">
                <a:solidFill>
                  <a:schemeClr val="tx1"/>
                </a:solidFill>
                <a:latin typeface="Arial" panose="020B0604020202020204" pitchFamily="34" charset="0"/>
              </a:defRPr>
            </a:lvl2pPr>
            <a:lvl3pPr marL="1167952" indent="-232943" defTabSz="943098">
              <a:spcBef>
                <a:spcPct val="30000"/>
              </a:spcBef>
              <a:defRPr sz="1200">
                <a:solidFill>
                  <a:schemeClr val="tx1"/>
                </a:solidFill>
                <a:latin typeface="Arial" panose="020B0604020202020204" pitchFamily="34" charset="0"/>
              </a:defRPr>
            </a:lvl3pPr>
            <a:lvl4pPr marL="1635457" indent="-232943" defTabSz="943098">
              <a:spcBef>
                <a:spcPct val="30000"/>
              </a:spcBef>
              <a:defRPr sz="1200">
                <a:solidFill>
                  <a:schemeClr val="tx1"/>
                </a:solidFill>
                <a:latin typeface="Arial" panose="020B0604020202020204" pitchFamily="34" charset="0"/>
              </a:defRPr>
            </a:lvl4pPr>
            <a:lvl5pPr marL="2102961" indent="-232943" defTabSz="943098">
              <a:spcBef>
                <a:spcPct val="30000"/>
              </a:spcBef>
              <a:defRPr sz="1200">
                <a:solidFill>
                  <a:schemeClr val="tx1"/>
                </a:solidFill>
                <a:latin typeface="Arial" panose="020B0604020202020204" pitchFamily="34" charset="0"/>
              </a:defRPr>
            </a:lvl5pPr>
            <a:lvl6pPr marL="2568848" indent="-232943" defTabSz="943098" eaLnBrk="0" fontAlgn="base" hangingPunct="0">
              <a:spcBef>
                <a:spcPct val="30000"/>
              </a:spcBef>
              <a:spcAft>
                <a:spcPct val="0"/>
              </a:spcAft>
              <a:defRPr sz="1200">
                <a:solidFill>
                  <a:schemeClr val="tx1"/>
                </a:solidFill>
                <a:latin typeface="Arial" panose="020B0604020202020204" pitchFamily="34" charset="0"/>
              </a:defRPr>
            </a:lvl6pPr>
            <a:lvl7pPr marL="3034735" indent="-232943" defTabSz="943098" eaLnBrk="0" fontAlgn="base" hangingPunct="0">
              <a:spcBef>
                <a:spcPct val="30000"/>
              </a:spcBef>
              <a:spcAft>
                <a:spcPct val="0"/>
              </a:spcAft>
              <a:defRPr sz="1200">
                <a:solidFill>
                  <a:schemeClr val="tx1"/>
                </a:solidFill>
                <a:latin typeface="Arial" panose="020B0604020202020204" pitchFamily="34" charset="0"/>
              </a:defRPr>
            </a:lvl7pPr>
            <a:lvl8pPr marL="3500622" indent="-232943" defTabSz="943098" eaLnBrk="0" fontAlgn="base" hangingPunct="0">
              <a:spcBef>
                <a:spcPct val="30000"/>
              </a:spcBef>
              <a:spcAft>
                <a:spcPct val="0"/>
              </a:spcAft>
              <a:defRPr sz="1200">
                <a:solidFill>
                  <a:schemeClr val="tx1"/>
                </a:solidFill>
                <a:latin typeface="Arial" panose="020B0604020202020204" pitchFamily="34" charset="0"/>
              </a:defRPr>
            </a:lvl8pPr>
            <a:lvl9pPr marL="3966508" indent="-232943" defTabSz="94309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dirty="0">
                <a:solidFill>
                  <a:srgbClr val="000000"/>
                </a:solidFill>
              </a:rPr>
              <a:t>Produced by the Social Security Administration Office of Communications/ Office of External Affairs</a:t>
            </a:r>
          </a:p>
        </p:txBody>
      </p:sp>
      <p:sp>
        <p:nvSpPr>
          <p:cNvPr id="17613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98">
              <a:spcBef>
                <a:spcPct val="30000"/>
              </a:spcBef>
              <a:tabLst>
                <a:tab pos="2182227" algn="l"/>
              </a:tabLst>
              <a:defRPr sz="1200">
                <a:solidFill>
                  <a:schemeClr val="tx1"/>
                </a:solidFill>
                <a:latin typeface="Arial" panose="020B0604020202020204" pitchFamily="34" charset="0"/>
              </a:defRPr>
            </a:lvl1pPr>
            <a:lvl2pPr marL="758684" indent="-291179" defTabSz="943098">
              <a:spcBef>
                <a:spcPct val="30000"/>
              </a:spcBef>
              <a:tabLst>
                <a:tab pos="2182227" algn="l"/>
              </a:tabLst>
              <a:defRPr sz="1200">
                <a:solidFill>
                  <a:schemeClr val="tx1"/>
                </a:solidFill>
                <a:latin typeface="Arial" panose="020B0604020202020204" pitchFamily="34" charset="0"/>
              </a:defRPr>
            </a:lvl2pPr>
            <a:lvl3pPr marL="1167952" indent="-232943" defTabSz="943098">
              <a:spcBef>
                <a:spcPct val="30000"/>
              </a:spcBef>
              <a:tabLst>
                <a:tab pos="2182227" algn="l"/>
              </a:tabLst>
              <a:defRPr sz="1200">
                <a:solidFill>
                  <a:schemeClr val="tx1"/>
                </a:solidFill>
                <a:latin typeface="Arial" panose="020B0604020202020204" pitchFamily="34" charset="0"/>
              </a:defRPr>
            </a:lvl3pPr>
            <a:lvl4pPr marL="1635457" indent="-232943" defTabSz="943098">
              <a:spcBef>
                <a:spcPct val="30000"/>
              </a:spcBef>
              <a:tabLst>
                <a:tab pos="2182227" algn="l"/>
              </a:tabLst>
              <a:defRPr sz="1200">
                <a:solidFill>
                  <a:schemeClr val="tx1"/>
                </a:solidFill>
                <a:latin typeface="Arial" panose="020B0604020202020204" pitchFamily="34" charset="0"/>
              </a:defRPr>
            </a:lvl4pPr>
            <a:lvl5pPr marL="2102961" indent="-232943" defTabSz="943098">
              <a:spcBef>
                <a:spcPct val="30000"/>
              </a:spcBef>
              <a:tabLst>
                <a:tab pos="2182227" algn="l"/>
              </a:tabLst>
              <a:defRPr sz="1200">
                <a:solidFill>
                  <a:schemeClr val="tx1"/>
                </a:solidFill>
                <a:latin typeface="Arial" panose="020B0604020202020204" pitchFamily="34" charset="0"/>
              </a:defRPr>
            </a:lvl5pPr>
            <a:lvl6pPr marL="2568848" indent="-232943" defTabSz="943098" eaLnBrk="0" fontAlgn="base" hangingPunct="0">
              <a:spcBef>
                <a:spcPct val="30000"/>
              </a:spcBef>
              <a:spcAft>
                <a:spcPct val="0"/>
              </a:spcAft>
              <a:tabLst>
                <a:tab pos="2182227" algn="l"/>
              </a:tabLst>
              <a:defRPr sz="1200">
                <a:solidFill>
                  <a:schemeClr val="tx1"/>
                </a:solidFill>
                <a:latin typeface="Arial" panose="020B0604020202020204" pitchFamily="34" charset="0"/>
              </a:defRPr>
            </a:lvl6pPr>
            <a:lvl7pPr marL="3034735" indent="-232943" defTabSz="943098" eaLnBrk="0" fontAlgn="base" hangingPunct="0">
              <a:spcBef>
                <a:spcPct val="30000"/>
              </a:spcBef>
              <a:spcAft>
                <a:spcPct val="0"/>
              </a:spcAft>
              <a:tabLst>
                <a:tab pos="2182227" algn="l"/>
              </a:tabLst>
              <a:defRPr sz="1200">
                <a:solidFill>
                  <a:schemeClr val="tx1"/>
                </a:solidFill>
                <a:latin typeface="Arial" panose="020B0604020202020204" pitchFamily="34" charset="0"/>
              </a:defRPr>
            </a:lvl7pPr>
            <a:lvl8pPr marL="3500622" indent="-232943" defTabSz="943098" eaLnBrk="0" fontAlgn="base" hangingPunct="0">
              <a:spcBef>
                <a:spcPct val="30000"/>
              </a:spcBef>
              <a:spcAft>
                <a:spcPct val="0"/>
              </a:spcAft>
              <a:tabLst>
                <a:tab pos="2182227" algn="l"/>
              </a:tabLst>
              <a:defRPr sz="1200">
                <a:solidFill>
                  <a:schemeClr val="tx1"/>
                </a:solidFill>
                <a:latin typeface="Arial" panose="020B0604020202020204" pitchFamily="34" charset="0"/>
              </a:defRPr>
            </a:lvl8pPr>
            <a:lvl9pPr marL="3966508" indent="-232943" defTabSz="943098" eaLnBrk="0" fontAlgn="base" hangingPunct="0">
              <a:spcBef>
                <a:spcPct val="30000"/>
              </a:spcBef>
              <a:spcAft>
                <a:spcPct val="0"/>
              </a:spcAft>
              <a:tabLst>
                <a:tab pos="2182227" algn="l"/>
              </a:tabLst>
              <a:defRPr sz="1200">
                <a:solidFill>
                  <a:schemeClr val="tx1"/>
                </a:solidFill>
                <a:latin typeface="Arial" panose="020B0604020202020204" pitchFamily="34" charset="0"/>
              </a:defRPr>
            </a:lvl9pPr>
          </a:lstStyle>
          <a:p>
            <a:r>
              <a:rPr lang="en-US" altLang="en-US" sz="1100" dirty="0"/>
              <a:t>Social Security presentation for 2017 National Rural Electric Cooperative Association (NRECA) Preretirement Seminars</a:t>
            </a:r>
          </a:p>
        </p:txBody>
      </p:sp>
      <p:sp>
        <p:nvSpPr>
          <p:cNvPr id="17613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98">
              <a:defRPr sz="2400" b="1">
                <a:solidFill>
                  <a:srgbClr val="DDDDDD"/>
                </a:solidFill>
                <a:latin typeface="Arial" panose="020B0604020202020204" pitchFamily="34" charset="0"/>
              </a:defRPr>
            </a:lvl1pPr>
            <a:lvl2pPr marL="758684" indent="-291179" defTabSz="943098">
              <a:defRPr sz="2400" b="1">
                <a:solidFill>
                  <a:srgbClr val="DDDDDD"/>
                </a:solidFill>
                <a:latin typeface="Arial" panose="020B0604020202020204" pitchFamily="34" charset="0"/>
              </a:defRPr>
            </a:lvl2pPr>
            <a:lvl3pPr marL="1167952" indent="-232943" defTabSz="943098">
              <a:defRPr sz="2400" b="1">
                <a:solidFill>
                  <a:srgbClr val="DDDDDD"/>
                </a:solidFill>
                <a:latin typeface="Arial" panose="020B0604020202020204" pitchFamily="34" charset="0"/>
              </a:defRPr>
            </a:lvl3pPr>
            <a:lvl4pPr marL="1635457" indent="-232943" defTabSz="943098">
              <a:defRPr sz="2400" b="1">
                <a:solidFill>
                  <a:srgbClr val="DDDDDD"/>
                </a:solidFill>
                <a:latin typeface="Arial" panose="020B0604020202020204" pitchFamily="34" charset="0"/>
              </a:defRPr>
            </a:lvl4pPr>
            <a:lvl5pPr marL="2102961" indent="-232943" defTabSz="943098">
              <a:defRPr sz="2400" b="1">
                <a:solidFill>
                  <a:srgbClr val="DDDDDD"/>
                </a:solidFill>
                <a:latin typeface="Arial" panose="020B0604020202020204" pitchFamily="34" charset="0"/>
              </a:defRPr>
            </a:lvl5pPr>
            <a:lvl6pPr marL="2568848" indent="-232943" defTabSz="943098" eaLnBrk="0" fontAlgn="base" hangingPunct="0">
              <a:spcBef>
                <a:spcPct val="0"/>
              </a:spcBef>
              <a:spcAft>
                <a:spcPct val="0"/>
              </a:spcAft>
              <a:defRPr sz="2400" b="1">
                <a:solidFill>
                  <a:srgbClr val="DDDDDD"/>
                </a:solidFill>
                <a:latin typeface="Arial" panose="020B0604020202020204" pitchFamily="34" charset="0"/>
              </a:defRPr>
            </a:lvl6pPr>
            <a:lvl7pPr marL="3034735" indent="-232943" defTabSz="943098" eaLnBrk="0" fontAlgn="base" hangingPunct="0">
              <a:spcBef>
                <a:spcPct val="0"/>
              </a:spcBef>
              <a:spcAft>
                <a:spcPct val="0"/>
              </a:spcAft>
              <a:defRPr sz="2400" b="1">
                <a:solidFill>
                  <a:srgbClr val="DDDDDD"/>
                </a:solidFill>
                <a:latin typeface="Arial" panose="020B0604020202020204" pitchFamily="34" charset="0"/>
              </a:defRPr>
            </a:lvl7pPr>
            <a:lvl8pPr marL="3500622" indent="-232943" defTabSz="943098" eaLnBrk="0" fontAlgn="base" hangingPunct="0">
              <a:spcBef>
                <a:spcPct val="0"/>
              </a:spcBef>
              <a:spcAft>
                <a:spcPct val="0"/>
              </a:spcAft>
              <a:defRPr sz="2400" b="1">
                <a:solidFill>
                  <a:srgbClr val="DDDDDD"/>
                </a:solidFill>
                <a:latin typeface="Arial" panose="020B0604020202020204" pitchFamily="34" charset="0"/>
              </a:defRPr>
            </a:lvl8pPr>
            <a:lvl9pPr marL="3966508" indent="-232943" defTabSz="943098"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dirty="0">
                <a:solidFill>
                  <a:srgbClr val="000000"/>
                </a:solidFill>
              </a:rPr>
              <a:t>20</a:t>
            </a:r>
          </a:p>
        </p:txBody>
      </p:sp>
    </p:spTree>
    <p:extLst>
      <p:ext uri="{BB962C8B-B14F-4D97-AF65-F5344CB8AC3E}">
        <p14:creationId xmlns:p14="http://schemas.microsoft.com/office/powerpoint/2010/main" val="346747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Social Security Administration’s Office of the Inspector General continues to receive reports from across the country about fraudulent phone calls from people claiming to be from SSA.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b="1" dirty="0"/>
          </a:p>
          <a:p>
            <a:r>
              <a:rPr lang="en-US" b="0" dirty="0"/>
              <a:t>Scam artists go to great lengths to trick you out of your personal information or money. </a:t>
            </a:r>
          </a:p>
          <a:p>
            <a:endParaRPr lang="en-US" b="1" dirty="0"/>
          </a:p>
          <a:p>
            <a:r>
              <a:rPr lang="en-US" b="1" dirty="0"/>
              <a:t>Here are 3 Tips to Protect Yourself: </a:t>
            </a:r>
          </a:p>
          <a:p>
            <a:endParaRPr lang="en-US" b="1" dirty="0"/>
          </a:p>
          <a:p>
            <a:r>
              <a:rPr lang="en-US" b="1" dirty="0"/>
              <a:t>Understand The Threats. </a:t>
            </a:r>
            <a:r>
              <a:rPr lang="en-US" dirty="0"/>
              <a:t>Fraudsters use several different approaches to try to trick you. They might contact you and claim to be from SSA, the IRS, or another government agency and request your information. They might claim that you have won the lottery or become eligible for an investment if you will pay them a fee first. They might design emails or text messages that look legitimate and request your immediate response.  </a:t>
            </a:r>
            <a:r>
              <a:rPr lang="en-US" u="sng" baseline="0" dirty="0"/>
              <a:t>The most recent scam is</a:t>
            </a:r>
            <a:r>
              <a:rPr lang="en-US" u="sng" dirty="0"/>
              <a:t> an automated recording</a:t>
            </a:r>
            <a:r>
              <a:rPr lang="en-US" u="sng" baseline="0" dirty="0"/>
              <a:t> stating that your Social Security number has been suspended for suspicion of illegal activity, and that you must call the number provided or your assets will be frozen.  If you call the number and provide personal information, the scammer then uses it to commit identity theft or some other type of fraud.</a:t>
            </a:r>
            <a:r>
              <a:rPr lang="en-US" u="none" baseline="0" dirty="0"/>
              <a:t>  </a:t>
            </a:r>
            <a:r>
              <a:rPr lang="en-US" dirty="0"/>
              <a:t>Be aware of these types of schemes, so you understand when you should question</a:t>
            </a:r>
            <a:r>
              <a:rPr lang="en-US" baseline="0" dirty="0"/>
              <a:t> the situation</a:t>
            </a:r>
            <a:r>
              <a:rPr lang="en-US" dirty="0"/>
              <a:t> to guard against scams.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Exercise Caution. </a:t>
            </a:r>
            <a:r>
              <a:rPr lang="en-US" b="0" dirty="0"/>
              <a:t>Generally</a:t>
            </a:r>
            <a:r>
              <a:rPr lang="en-US" dirty="0"/>
              <a:t>, no government agency or reputable company will call or email you unexpectedly and request your personal information, or request advance fees for services in the form of wire transfers or gift cards.</a:t>
            </a:r>
            <a:r>
              <a:rPr lang="en-US" baseline="0" dirty="0"/>
              <a:t> Make it your habit to</a:t>
            </a:r>
            <a:r>
              <a:rPr lang="en-US" dirty="0"/>
              <a:t> verify the identity of </a:t>
            </a:r>
            <a:r>
              <a:rPr lang="en-US" b="1" dirty="0"/>
              <a:t>anyone</a:t>
            </a:r>
            <a:r>
              <a:rPr lang="en-US" dirty="0"/>
              <a:t> who asks for your personal information over the phone. Tell them you will respond through the entity's customer service channel. When anyone pressures you to provide information or money over the phone, it’s probably a scam and you should </a:t>
            </a:r>
            <a:r>
              <a:rPr lang="en-US" b="1" dirty="0"/>
              <a:t>just hang up. </a:t>
            </a:r>
            <a:r>
              <a:rPr lang="en-US" b="0" dirty="0"/>
              <a:t>Social</a:t>
            </a:r>
            <a:r>
              <a:rPr lang="en-US" b="0" baseline="0" dirty="0"/>
              <a:t> Security </a:t>
            </a:r>
            <a:r>
              <a:rPr lang="en-US" b="1" baseline="0" dirty="0"/>
              <a:t>does </a:t>
            </a:r>
            <a:r>
              <a:rPr lang="en-US" sz="1200" dirty="0"/>
              <a:t>contact citizens by telephone - generally those who have ongoing business with Social Security. Social Security employees </a:t>
            </a:r>
            <a:r>
              <a:rPr lang="en-US" sz="1200" b="1" dirty="0"/>
              <a:t>will never</a:t>
            </a:r>
            <a:r>
              <a:rPr lang="en-US" sz="1200" dirty="0"/>
              <a:t> threaten you. If that happens, the call is </a:t>
            </a:r>
            <a:r>
              <a:rPr lang="en-US" sz="1200" b="1" dirty="0"/>
              <a:t>fraudulent</a:t>
            </a:r>
            <a:r>
              <a:rPr lang="en-US" sz="1200" dirty="0"/>
              <a:t>, and you should </a:t>
            </a:r>
            <a:r>
              <a:rPr lang="en-US" sz="1200" b="1" dirty="0"/>
              <a:t>hang</a:t>
            </a:r>
            <a:r>
              <a:rPr lang="en-US" sz="1200" b="1" baseline="0" dirty="0"/>
              <a:t> up immediately</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b="1" dirty="0"/>
              <a:t>Secure Your Information. </a:t>
            </a:r>
            <a:r>
              <a:rPr lang="en-US" dirty="0"/>
              <a:t>Store your Social Security card in a secure location.</a:t>
            </a:r>
            <a:r>
              <a:rPr lang="en-US" baseline="0" dirty="0"/>
              <a:t> Don’t routinely</a:t>
            </a:r>
            <a:r>
              <a:rPr lang="en-US" dirty="0"/>
              <a:t> carry it with you. Shred documents that list personal information such as your Social Security number and banking information. Avoid opening emails from unknown sources or clicking on suspicious hyperlinks. Equip your computing devices with strong anti-virus software and maintain strong passwords. Regularly check your credit reports for suspicious activity.  </a:t>
            </a:r>
          </a:p>
          <a:p>
            <a:endParaRPr lang="en-US" dirty="0"/>
          </a:p>
          <a:p>
            <a:r>
              <a:rPr lang="en-US" dirty="0"/>
              <a:t>To report allegations of fraud, waste, and abuse concerning SSA programs and operations, go to:  </a:t>
            </a:r>
          </a:p>
          <a:p>
            <a:r>
              <a:rPr lang="en-US" dirty="0"/>
              <a:t>www.ssa.gov/fraudreport/oig/public_fraud_reporting/form.htm or call 1-800-269-0271 from 10 a.m. to 4 p.m. E.S.T.</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REFERENCE:</a:t>
            </a:r>
            <a:r>
              <a:rPr lang="en-US" dirty="0"/>
              <a:t> Related fact</a:t>
            </a:r>
            <a:r>
              <a:rPr lang="en-US" baseline="0" dirty="0"/>
              <a:t> sheet</a:t>
            </a:r>
            <a:r>
              <a:rPr lang="en-US" dirty="0"/>
              <a:t>:  SSA/OIG Protecting Personal Information  oig.ssa.gov/sites/default/files/audit/full/pdf/PII.pdf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Source:</a:t>
            </a:r>
            <a:r>
              <a:rPr lang="en-US" dirty="0"/>
              <a:t>  oig.ssa.gov/newsroom/scam-awareness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endParaRPr lang="en-US" sz="1200" dirty="0"/>
          </a:p>
          <a:p>
            <a:endParaRPr lang="en-US" dirty="0"/>
          </a:p>
          <a:p>
            <a:pPr defTabSz="931543">
              <a:defRPr/>
            </a:pPr>
            <a:endParaRPr lang="en-US" dirty="0"/>
          </a:p>
          <a:p>
            <a:endParaRPr lang="en-US" dirty="0"/>
          </a:p>
        </p:txBody>
      </p:sp>
      <p:sp>
        <p:nvSpPr>
          <p:cNvPr id="4" name="Slide Number Placeholder 3"/>
          <p:cNvSpPr>
            <a:spLocks noGrp="1"/>
          </p:cNvSpPr>
          <p:nvPr>
            <p:ph type="sldNum" sz="quarter" idx="10"/>
          </p:nvPr>
        </p:nvSpPr>
        <p:spPr/>
        <p:txBody>
          <a:bodyPr/>
          <a:lstStyle/>
          <a:p>
            <a:fld id="{D8AD8C53-ECBC-44FC-9144-A8C38BDE651D}" type="slidenum">
              <a:rPr lang="en-US" smtClean="0"/>
              <a:t>17</a:t>
            </a:fld>
            <a:endParaRPr lang="en-US"/>
          </a:p>
        </p:txBody>
      </p:sp>
    </p:spTree>
    <p:extLst>
      <p:ext uri="{BB962C8B-B14F-4D97-AF65-F5344CB8AC3E}">
        <p14:creationId xmlns:p14="http://schemas.microsoft.com/office/powerpoint/2010/main" val="2812161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D75ADE7-1744-4E04-9082-7BDB15DD5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3E8BD6F8-E6B8-4638-AD04-1A81982094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1" name="Rectangle 2">
            <a:extLst>
              <a:ext uri="{FF2B5EF4-FFF2-40B4-BE49-F238E27FC236}">
                <a16:creationId xmlns:a16="http://schemas.microsoft.com/office/drawing/2014/main" id="{846DE33A-17BF-436C-887F-280C87265AE5}"/>
              </a:ext>
            </a:extLst>
          </p:cNvPr>
          <p:cNvSpPr>
            <a:spLocks noRot="1" noChangeArrowheads="1" noTextEdit="1"/>
          </p:cNvSpPr>
          <p:nvPr>
            <p:ph type="sldImg"/>
          </p:nvPr>
        </p:nvSpPr>
        <p:spPr>
          <a:xfrm>
            <a:off x="1182688" y="696913"/>
            <a:ext cx="4648200" cy="3486150"/>
          </a:xfrm>
          <a:ln/>
        </p:spPr>
      </p:sp>
      <p:sp>
        <p:nvSpPr>
          <p:cNvPr id="12292" name="Rectangle 3">
            <a:extLst>
              <a:ext uri="{FF2B5EF4-FFF2-40B4-BE49-F238E27FC236}">
                <a16:creationId xmlns:a16="http://schemas.microsoft.com/office/drawing/2014/main" id="{4EF99216-64EA-4FB3-9D63-710CAD3C1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59D0B29-88D5-4747-947F-24D191A168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7657CC3-26F1-400B-9A08-253E769179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383C1818-21E0-4419-BFFE-B65CEF97E72B}"/>
              </a:ext>
            </a:extLst>
          </p:cNvPr>
          <p:cNvSpPr>
            <a:spLocks noRot="1" noChangeArrowheads="1" noTextEdit="1"/>
          </p:cNvSpPr>
          <p:nvPr>
            <p:ph type="sldImg"/>
          </p:nvPr>
        </p:nvSpPr>
        <p:spPr>
          <a:ln/>
        </p:spPr>
      </p:sp>
      <p:sp>
        <p:nvSpPr>
          <p:cNvPr id="15364" name="Rectangle 3">
            <a:extLst>
              <a:ext uri="{FF2B5EF4-FFF2-40B4-BE49-F238E27FC236}">
                <a16:creationId xmlns:a16="http://schemas.microsoft.com/office/drawing/2014/main" id="{89DD84C0-71E9-458F-99F0-316143617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i="1" dirty="0"/>
              <a:t> </a:t>
            </a:r>
            <a:endParaRPr lang="en-US" altLang="en-US" b="0" dirty="0">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defRPr sz="2400" b="1">
                <a:solidFill>
                  <a:srgbClr val="DDDDDD"/>
                </a:solidFill>
                <a:latin typeface="Arial" panose="020B0604020202020204" pitchFamily="34" charset="0"/>
              </a:defRPr>
            </a:lvl1pPr>
            <a:lvl2pPr marL="773043" indent="-296690" defTabSz="960947">
              <a:defRPr sz="2400" b="1">
                <a:solidFill>
                  <a:srgbClr val="DDDDDD"/>
                </a:solidFill>
                <a:latin typeface="Arial" panose="020B0604020202020204" pitchFamily="34" charset="0"/>
              </a:defRPr>
            </a:lvl2pPr>
            <a:lvl3pPr marL="1190056" indent="-237353" defTabSz="960947">
              <a:defRPr sz="2400" b="1">
                <a:solidFill>
                  <a:srgbClr val="DDDDDD"/>
                </a:solidFill>
                <a:latin typeface="Arial" panose="020B0604020202020204" pitchFamily="34" charset="0"/>
              </a:defRPr>
            </a:lvl3pPr>
            <a:lvl4pPr marL="1666409" indent="-237353" defTabSz="960947">
              <a:defRPr sz="2400" b="1">
                <a:solidFill>
                  <a:srgbClr val="DDDDDD"/>
                </a:solidFill>
                <a:latin typeface="Arial" panose="020B0604020202020204" pitchFamily="34" charset="0"/>
              </a:defRPr>
            </a:lvl4pPr>
            <a:lvl5pPr marL="2142761" indent="-237353" defTabSz="960947">
              <a:defRPr sz="2400" b="1">
                <a:solidFill>
                  <a:srgbClr val="DDDDDD"/>
                </a:solidFill>
                <a:latin typeface="Arial" panose="020B0604020202020204" pitchFamily="34" charset="0"/>
              </a:defRPr>
            </a:lvl5pPr>
            <a:lvl6pPr marL="2617467" indent="-237353" defTabSz="960947" eaLnBrk="0" fontAlgn="base" hangingPunct="0">
              <a:spcBef>
                <a:spcPct val="0"/>
              </a:spcBef>
              <a:spcAft>
                <a:spcPct val="0"/>
              </a:spcAft>
              <a:defRPr sz="2400" b="1">
                <a:solidFill>
                  <a:srgbClr val="DDDDDD"/>
                </a:solidFill>
                <a:latin typeface="Arial" panose="020B0604020202020204" pitchFamily="34" charset="0"/>
              </a:defRPr>
            </a:lvl6pPr>
            <a:lvl7pPr marL="3092171" indent="-237353" defTabSz="960947" eaLnBrk="0" fontAlgn="base" hangingPunct="0">
              <a:spcBef>
                <a:spcPct val="0"/>
              </a:spcBef>
              <a:spcAft>
                <a:spcPct val="0"/>
              </a:spcAft>
              <a:defRPr sz="2400" b="1">
                <a:solidFill>
                  <a:srgbClr val="DDDDDD"/>
                </a:solidFill>
                <a:latin typeface="Arial" panose="020B0604020202020204" pitchFamily="34" charset="0"/>
              </a:defRPr>
            </a:lvl7pPr>
            <a:lvl8pPr marL="3566875" indent="-237353" defTabSz="960947" eaLnBrk="0" fontAlgn="base" hangingPunct="0">
              <a:spcBef>
                <a:spcPct val="0"/>
              </a:spcBef>
              <a:spcAft>
                <a:spcPct val="0"/>
              </a:spcAft>
              <a:defRPr sz="2400" b="1">
                <a:solidFill>
                  <a:srgbClr val="DDDDDD"/>
                </a:solidFill>
                <a:latin typeface="Arial" panose="020B0604020202020204" pitchFamily="34" charset="0"/>
              </a:defRPr>
            </a:lvl8pPr>
            <a:lvl9pPr marL="4041578" indent="-237353" defTabSz="960947" eaLnBrk="0" fontAlgn="base" hangingPunct="0">
              <a:spcBef>
                <a:spcPct val="0"/>
              </a:spcBef>
              <a:spcAft>
                <a:spcPct val="0"/>
              </a:spcAft>
              <a:defRPr sz="2400" b="1">
                <a:solidFill>
                  <a:srgbClr val="DDDDDD"/>
                </a:solidFill>
                <a:latin typeface="Arial" panose="020B0604020202020204" pitchFamily="34" charset="0"/>
              </a:defRPr>
            </a:lvl9pPr>
          </a:lstStyle>
          <a:p>
            <a:fld id="{51430185-CC52-4369-893A-8AC9BACCD8B6}" type="slidenum">
              <a:rPr lang="en-US" altLang="en-US" sz="1100" b="0">
                <a:solidFill>
                  <a:srgbClr val="000000"/>
                </a:solidFill>
              </a:rPr>
              <a:pPr/>
              <a:t>2</a:t>
            </a:fld>
            <a:endParaRPr lang="en-US" altLang="en-US" sz="1100" b="0" dirty="0">
              <a:solidFill>
                <a:srgbClr val="000000"/>
              </a:solidFill>
            </a:endParaRPr>
          </a:p>
        </p:txBody>
      </p:sp>
      <p:sp>
        <p:nvSpPr>
          <p:cNvPr id="1781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spcBef>
                <a:spcPct val="30000"/>
              </a:spcBef>
              <a:tabLst>
                <a:tab pos="2223528" algn="l"/>
              </a:tabLst>
              <a:defRPr sz="1200">
                <a:solidFill>
                  <a:schemeClr val="tx1"/>
                </a:solidFill>
                <a:latin typeface="Arial" panose="020B0604020202020204" pitchFamily="34" charset="0"/>
              </a:defRPr>
            </a:lvl1pPr>
            <a:lvl2pPr marL="773043" indent="-296690" defTabSz="960947">
              <a:spcBef>
                <a:spcPct val="30000"/>
              </a:spcBef>
              <a:tabLst>
                <a:tab pos="2223528" algn="l"/>
              </a:tabLst>
              <a:defRPr sz="1200">
                <a:solidFill>
                  <a:schemeClr val="tx1"/>
                </a:solidFill>
                <a:latin typeface="Arial" panose="020B0604020202020204" pitchFamily="34" charset="0"/>
              </a:defRPr>
            </a:lvl2pPr>
            <a:lvl3pPr marL="1190056" indent="-237353" defTabSz="960947">
              <a:spcBef>
                <a:spcPct val="30000"/>
              </a:spcBef>
              <a:tabLst>
                <a:tab pos="2223528" algn="l"/>
              </a:tabLst>
              <a:defRPr sz="1200">
                <a:solidFill>
                  <a:schemeClr val="tx1"/>
                </a:solidFill>
                <a:latin typeface="Arial" panose="020B0604020202020204" pitchFamily="34" charset="0"/>
              </a:defRPr>
            </a:lvl3pPr>
            <a:lvl4pPr marL="1666409" indent="-237353" defTabSz="960947">
              <a:spcBef>
                <a:spcPct val="30000"/>
              </a:spcBef>
              <a:tabLst>
                <a:tab pos="2223528" algn="l"/>
              </a:tabLst>
              <a:defRPr sz="1200">
                <a:solidFill>
                  <a:schemeClr val="tx1"/>
                </a:solidFill>
                <a:latin typeface="Arial" panose="020B0604020202020204" pitchFamily="34" charset="0"/>
              </a:defRPr>
            </a:lvl4pPr>
            <a:lvl5pPr marL="2142761" indent="-237353" defTabSz="960947">
              <a:spcBef>
                <a:spcPct val="30000"/>
              </a:spcBef>
              <a:tabLst>
                <a:tab pos="2223528" algn="l"/>
              </a:tabLst>
              <a:defRPr sz="1200">
                <a:solidFill>
                  <a:schemeClr val="tx1"/>
                </a:solidFill>
                <a:latin typeface="Arial" panose="020B0604020202020204" pitchFamily="34" charset="0"/>
              </a:defRPr>
            </a:lvl5pPr>
            <a:lvl6pPr marL="2617467"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6pPr>
            <a:lvl7pPr marL="3092171"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7pPr>
            <a:lvl8pPr marL="3566875"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8pPr>
            <a:lvl9pPr marL="4041578"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9pPr>
          </a:lstStyle>
          <a:p>
            <a:r>
              <a:rPr lang="en-US" altLang="en-US" sz="1100" dirty="0"/>
              <a:t>Social Security presentation for 2017 National Rural Electric Cooperative Association (NRECA) Preretirement Seminars</a:t>
            </a:r>
          </a:p>
        </p:txBody>
      </p:sp>
    </p:spTree>
    <p:extLst>
      <p:ext uri="{BB962C8B-B14F-4D97-AF65-F5344CB8AC3E}">
        <p14:creationId xmlns:p14="http://schemas.microsoft.com/office/powerpoint/2010/main" val="2471549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3EE9EA9-670B-433B-B812-CB069A9CBF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582054AA-0375-4556-A497-8E5CB1F228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EEEF13E7-BBA3-4BFD-BD24-5E74007523BF}"/>
              </a:ext>
            </a:extLst>
          </p:cNvPr>
          <p:cNvSpPr>
            <a:spLocks noRot="1" noChangeArrowheads="1" noTextEdit="1"/>
          </p:cNvSpPr>
          <p:nvPr>
            <p:ph type="sldImg"/>
          </p:nvPr>
        </p:nvSpPr>
        <p:spPr>
          <a:xfrm>
            <a:off x="1143000" y="677863"/>
            <a:ext cx="4725988" cy="3544887"/>
          </a:xfrm>
          <a:ln/>
        </p:spPr>
      </p:sp>
      <p:sp>
        <p:nvSpPr>
          <p:cNvPr id="19460" name="Rectangle 3">
            <a:extLst>
              <a:ext uri="{FF2B5EF4-FFF2-40B4-BE49-F238E27FC236}">
                <a16:creationId xmlns:a16="http://schemas.microsoft.com/office/drawing/2014/main" id="{437E105D-E627-448D-A51D-FF1B0F5F3FD0}"/>
              </a:ext>
            </a:extLst>
          </p:cNvPr>
          <p:cNvSpPr>
            <a:spLocks noGrp="1" noChangeArrowheads="1"/>
          </p:cNvSpPr>
          <p:nvPr>
            <p:ph type="body" idx="1"/>
          </p:nvPr>
        </p:nvSpPr>
        <p:spPr>
          <a:xfrm>
            <a:off x="925513" y="4446588"/>
            <a:ext cx="5159375"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450"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24FB69B-0599-48E0-8FFB-73567C2290EC}"/>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52C2D1E4-0060-45DC-B398-9239648ADD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Income limit $2,219 ($2,199)</a:t>
            </a:r>
          </a:p>
        </p:txBody>
      </p:sp>
      <p:sp>
        <p:nvSpPr>
          <p:cNvPr id="24580" name="Slide Number Placeholder 3">
            <a:extLst>
              <a:ext uri="{FF2B5EF4-FFF2-40B4-BE49-F238E27FC236}">
                <a16:creationId xmlns:a16="http://schemas.microsoft.com/office/drawing/2014/main" id="{1C6F6AD5-0901-482E-A5F7-6BCCF38B44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39038D55-8AC1-4F45-904C-392E911199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F97E03D-7FCB-4916-885B-C3568D877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E52D42-0376-4335-9D93-F9FCCA85E0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5" name="Rectangle 2">
            <a:extLst>
              <a:ext uri="{FF2B5EF4-FFF2-40B4-BE49-F238E27FC236}">
                <a16:creationId xmlns:a16="http://schemas.microsoft.com/office/drawing/2014/main" id="{64841724-F732-47F2-8E56-0F65CC128349}"/>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CAD05A30-2BD2-4C6D-8522-0ED1DA6A7D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$5813</a:t>
            </a:r>
          </a:p>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3DA4077F-76E3-42E3-9CAF-C999D1C05866}"/>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C66C5DB8-8EF9-4AB3-88A7-C110E44DFF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C7D902D4-1E90-4687-A75C-58D6BAE1A3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Tahoma" panose="020B0604030504040204" pitchFamily="34" charset="0"/>
              </a:defRPr>
            </a:lvl1pPr>
            <a:lvl2pPr marL="742950" indent="-285750" defTabSz="931863">
              <a:defRPr>
                <a:solidFill>
                  <a:schemeClr val="tx1"/>
                </a:solidFill>
                <a:latin typeface="Tahoma" panose="020B0604030504040204" pitchFamily="34" charset="0"/>
              </a:defRPr>
            </a:lvl2pPr>
            <a:lvl3pPr marL="1143000" indent="-228600" defTabSz="931863">
              <a:defRPr>
                <a:solidFill>
                  <a:schemeClr val="tx1"/>
                </a:solidFill>
                <a:latin typeface="Tahoma" panose="020B0604030504040204" pitchFamily="34" charset="0"/>
              </a:defRPr>
            </a:lvl3pPr>
            <a:lvl4pPr marL="1600200" indent="-228600" defTabSz="931863">
              <a:defRPr>
                <a:solidFill>
                  <a:schemeClr val="tx1"/>
                </a:solidFill>
                <a:latin typeface="Tahoma" panose="020B0604030504040204" pitchFamily="34" charset="0"/>
              </a:defRPr>
            </a:lvl4pPr>
            <a:lvl5pPr marL="2057400" indent="-228600" defTabSz="931863">
              <a:defRPr>
                <a:solidFill>
                  <a:schemeClr val="tx1"/>
                </a:solidFill>
                <a:latin typeface="Tahoma" panose="020B060403050404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26EC2974-ECBB-4B32-B6B7-085A2EA618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2-24 - MVA</a:t>
            </a:r>
          </a:p>
          <a:p>
            <a:r>
              <a:t>25-64 - Drug Overdose</a:t>
            </a:r>
          </a:p>
          <a:p>
            <a:r>
              <a:t>65 + - Falls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 Make sure all staircases have solid handrails, securely affixed flooring, adequate lighting, and safety gates if there are small children in the home.</a:t>
            </a:r>
          </a:p>
          <a:p>
            <a:r>
              <a:t>- Secure rugs to avoid slipping and water pooling on slick surfaces. Non-slip stickers are another good way to keep everyone in your home from slipping in the shower.</a:t>
            </a:r>
          </a:p>
          <a:p>
            <a:r>
              <a:t>- Provide an easy space for kids to stow toys and make sure every playdate ends without injury. Secure skateboards, bikes, and other mobile toys in a safe area where family members and visitors won’t trip on them.</a:t>
            </a:r>
          </a:p>
          <a:p>
            <a:r>
              <a:t>- Install safety rails to help family members old and young safely get in and out of the shower. Or use these Balance Assist Bars, which are small enough to fit in any shower, and more than one can be added to provide extra support to older family members and others who need additional help.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latin typeface="Arial" panose="020B0604020202020204" pitchFamily="34" charset="0"/>
            </a:endParaRPr>
          </a:p>
        </p:txBody>
      </p:sp>
      <p:sp>
        <p:nvSpPr>
          <p:cNvPr id="18227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spcBef>
                <a:spcPct val="30000"/>
              </a:spcBef>
              <a:defRPr sz="1200">
                <a:solidFill>
                  <a:schemeClr val="tx1"/>
                </a:solidFill>
                <a:latin typeface="Arial" panose="020B0604020202020204" pitchFamily="34" charset="0"/>
              </a:defRPr>
            </a:lvl1pPr>
            <a:lvl2pPr marL="773043" indent="-296690" defTabSz="960947">
              <a:spcBef>
                <a:spcPct val="30000"/>
              </a:spcBef>
              <a:defRPr sz="1200">
                <a:solidFill>
                  <a:schemeClr val="tx1"/>
                </a:solidFill>
                <a:latin typeface="Arial" panose="020B0604020202020204" pitchFamily="34" charset="0"/>
              </a:defRPr>
            </a:lvl2pPr>
            <a:lvl3pPr marL="1190056" indent="-237353" defTabSz="960947">
              <a:spcBef>
                <a:spcPct val="30000"/>
              </a:spcBef>
              <a:defRPr sz="1200">
                <a:solidFill>
                  <a:schemeClr val="tx1"/>
                </a:solidFill>
                <a:latin typeface="Arial" panose="020B0604020202020204" pitchFamily="34" charset="0"/>
              </a:defRPr>
            </a:lvl3pPr>
            <a:lvl4pPr marL="1666409" indent="-237353" defTabSz="960947">
              <a:spcBef>
                <a:spcPct val="30000"/>
              </a:spcBef>
              <a:defRPr sz="1200">
                <a:solidFill>
                  <a:schemeClr val="tx1"/>
                </a:solidFill>
                <a:latin typeface="Arial" panose="020B0604020202020204" pitchFamily="34" charset="0"/>
              </a:defRPr>
            </a:lvl4pPr>
            <a:lvl5pPr marL="2142761" indent="-237353" defTabSz="960947">
              <a:spcBef>
                <a:spcPct val="30000"/>
              </a:spcBef>
              <a:defRPr sz="1200">
                <a:solidFill>
                  <a:schemeClr val="tx1"/>
                </a:solidFill>
                <a:latin typeface="Arial" panose="020B0604020202020204" pitchFamily="34" charset="0"/>
              </a:defRPr>
            </a:lvl5pPr>
            <a:lvl6pPr marL="2617467" indent="-237353" defTabSz="960947" eaLnBrk="0" fontAlgn="base" hangingPunct="0">
              <a:spcBef>
                <a:spcPct val="30000"/>
              </a:spcBef>
              <a:spcAft>
                <a:spcPct val="0"/>
              </a:spcAft>
              <a:defRPr sz="1200">
                <a:solidFill>
                  <a:schemeClr val="tx1"/>
                </a:solidFill>
                <a:latin typeface="Arial" panose="020B0604020202020204" pitchFamily="34" charset="0"/>
              </a:defRPr>
            </a:lvl6pPr>
            <a:lvl7pPr marL="3092171" indent="-237353" defTabSz="960947" eaLnBrk="0" fontAlgn="base" hangingPunct="0">
              <a:spcBef>
                <a:spcPct val="30000"/>
              </a:spcBef>
              <a:spcAft>
                <a:spcPct val="0"/>
              </a:spcAft>
              <a:defRPr sz="1200">
                <a:solidFill>
                  <a:schemeClr val="tx1"/>
                </a:solidFill>
                <a:latin typeface="Arial" panose="020B0604020202020204" pitchFamily="34" charset="0"/>
              </a:defRPr>
            </a:lvl7pPr>
            <a:lvl8pPr marL="3566875" indent="-237353" defTabSz="960947" eaLnBrk="0" fontAlgn="base" hangingPunct="0">
              <a:spcBef>
                <a:spcPct val="30000"/>
              </a:spcBef>
              <a:spcAft>
                <a:spcPct val="0"/>
              </a:spcAft>
              <a:defRPr sz="1200">
                <a:solidFill>
                  <a:schemeClr val="tx1"/>
                </a:solidFill>
                <a:latin typeface="Arial" panose="020B0604020202020204" pitchFamily="34" charset="0"/>
              </a:defRPr>
            </a:lvl8pPr>
            <a:lvl9pPr marL="4041578" indent="-237353" defTabSz="96094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sz="1100" dirty="0"/>
              <a:t>Produced by the Social Security Administration Office of Communications/ Office of External Affairs</a:t>
            </a:r>
          </a:p>
        </p:txBody>
      </p:sp>
      <p:sp>
        <p:nvSpPr>
          <p:cNvPr id="18227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spcBef>
                <a:spcPct val="30000"/>
              </a:spcBef>
              <a:tabLst>
                <a:tab pos="2223528" algn="l"/>
              </a:tabLst>
              <a:defRPr sz="1200">
                <a:solidFill>
                  <a:schemeClr val="tx1"/>
                </a:solidFill>
                <a:latin typeface="Arial" panose="020B0604020202020204" pitchFamily="34" charset="0"/>
              </a:defRPr>
            </a:lvl1pPr>
            <a:lvl2pPr marL="773043" indent="-296690" defTabSz="960947">
              <a:spcBef>
                <a:spcPct val="30000"/>
              </a:spcBef>
              <a:tabLst>
                <a:tab pos="2223528" algn="l"/>
              </a:tabLst>
              <a:defRPr sz="1200">
                <a:solidFill>
                  <a:schemeClr val="tx1"/>
                </a:solidFill>
                <a:latin typeface="Arial" panose="020B0604020202020204" pitchFamily="34" charset="0"/>
              </a:defRPr>
            </a:lvl2pPr>
            <a:lvl3pPr marL="1190056" indent="-237353" defTabSz="960947">
              <a:spcBef>
                <a:spcPct val="30000"/>
              </a:spcBef>
              <a:tabLst>
                <a:tab pos="2223528" algn="l"/>
              </a:tabLst>
              <a:defRPr sz="1200">
                <a:solidFill>
                  <a:schemeClr val="tx1"/>
                </a:solidFill>
                <a:latin typeface="Arial" panose="020B0604020202020204" pitchFamily="34" charset="0"/>
              </a:defRPr>
            </a:lvl3pPr>
            <a:lvl4pPr marL="1666409" indent="-237353" defTabSz="960947">
              <a:spcBef>
                <a:spcPct val="30000"/>
              </a:spcBef>
              <a:tabLst>
                <a:tab pos="2223528" algn="l"/>
              </a:tabLst>
              <a:defRPr sz="1200">
                <a:solidFill>
                  <a:schemeClr val="tx1"/>
                </a:solidFill>
                <a:latin typeface="Arial" panose="020B0604020202020204" pitchFamily="34" charset="0"/>
              </a:defRPr>
            </a:lvl4pPr>
            <a:lvl5pPr marL="2142761" indent="-237353" defTabSz="960947">
              <a:spcBef>
                <a:spcPct val="30000"/>
              </a:spcBef>
              <a:tabLst>
                <a:tab pos="2223528" algn="l"/>
              </a:tabLst>
              <a:defRPr sz="1200">
                <a:solidFill>
                  <a:schemeClr val="tx1"/>
                </a:solidFill>
                <a:latin typeface="Arial" panose="020B0604020202020204" pitchFamily="34" charset="0"/>
              </a:defRPr>
            </a:lvl5pPr>
            <a:lvl6pPr marL="2617467"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6pPr>
            <a:lvl7pPr marL="3092171"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7pPr>
            <a:lvl8pPr marL="3566875"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8pPr>
            <a:lvl9pPr marL="4041578" indent="-237353" defTabSz="960947" eaLnBrk="0" fontAlgn="base" hangingPunct="0">
              <a:spcBef>
                <a:spcPct val="30000"/>
              </a:spcBef>
              <a:spcAft>
                <a:spcPct val="0"/>
              </a:spcAft>
              <a:tabLst>
                <a:tab pos="2223528" algn="l"/>
              </a:tabLst>
              <a:defRPr sz="1200">
                <a:solidFill>
                  <a:schemeClr val="tx1"/>
                </a:solidFill>
                <a:latin typeface="Arial" panose="020B0604020202020204" pitchFamily="34" charset="0"/>
              </a:defRPr>
            </a:lvl9pPr>
          </a:lstStyle>
          <a:p>
            <a:r>
              <a:rPr lang="en-US" altLang="en-US" sz="1100" dirty="0"/>
              <a:t>Social Security presentation for 2017 National Rural Electric Cooperative Association (NRECA) Preretirement Seminars</a:t>
            </a:r>
          </a:p>
        </p:txBody>
      </p:sp>
      <p:sp>
        <p:nvSpPr>
          <p:cNvPr id="18227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947">
              <a:defRPr sz="2400" b="1">
                <a:solidFill>
                  <a:srgbClr val="DDDDDD"/>
                </a:solidFill>
                <a:latin typeface="Arial" panose="020B0604020202020204" pitchFamily="34" charset="0"/>
              </a:defRPr>
            </a:lvl1pPr>
            <a:lvl2pPr marL="773043" indent="-296690" defTabSz="960947">
              <a:defRPr sz="2400" b="1">
                <a:solidFill>
                  <a:srgbClr val="DDDDDD"/>
                </a:solidFill>
                <a:latin typeface="Arial" panose="020B0604020202020204" pitchFamily="34" charset="0"/>
              </a:defRPr>
            </a:lvl2pPr>
            <a:lvl3pPr marL="1190056" indent="-237353" defTabSz="960947">
              <a:defRPr sz="2400" b="1">
                <a:solidFill>
                  <a:srgbClr val="DDDDDD"/>
                </a:solidFill>
                <a:latin typeface="Arial" panose="020B0604020202020204" pitchFamily="34" charset="0"/>
              </a:defRPr>
            </a:lvl3pPr>
            <a:lvl4pPr marL="1666409" indent="-237353" defTabSz="960947">
              <a:defRPr sz="2400" b="1">
                <a:solidFill>
                  <a:srgbClr val="DDDDDD"/>
                </a:solidFill>
                <a:latin typeface="Arial" panose="020B0604020202020204" pitchFamily="34" charset="0"/>
              </a:defRPr>
            </a:lvl4pPr>
            <a:lvl5pPr marL="2142761" indent="-237353" defTabSz="960947">
              <a:defRPr sz="2400" b="1">
                <a:solidFill>
                  <a:srgbClr val="DDDDDD"/>
                </a:solidFill>
                <a:latin typeface="Arial" panose="020B0604020202020204" pitchFamily="34" charset="0"/>
              </a:defRPr>
            </a:lvl5pPr>
            <a:lvl6pPr marL="2617467" indent="-237353" defTabSz="960947" eaLnBrk="0" fontAlgn="base" hangingPunct="0">
              <a:spcBef>
                <a:spcPct val="0"/>
              </a:spcBef>
              <a:spcAft>
                <a:spcPct val="0"/>
              </a:spcAft>
              <a:defRPr sz="2400" b="1">
                <a:solidFill>
                  <a:srgbClr val="DDDDDD"/>
                </a:solidFill>
                <a:latin typeface="Arial" panose="020B0604020202020204" pitchFamily="34" charset="0"/>
              </a:defRPr>
            </a:lvl6pPr>
            <a:lvl7pPr marL="3092171" indent="-237353" defTabSz="960947" eaLnBrk="0" fontAlgn="base" hangingPunct="0">
              <a:spcBef>
                <a:spcPct val="0"/>
              </a:spcBef>
              <a:spcAft>
                <a:spcPct val="0"/>
              </a:spcAft>
              <a:defRPr sz="2400" b="1">
                <a:solidFill>
                  <a:srgbClr val="DDDDDD"/>
                </a:solidFill>
                <a:latin typeface="Arial" panose="020B0604020202020204" pitchFamily="34" charset="0"/>
              </a:defRPr>
            </a:lvl7pPr>
            <a:lvl8pPr marL="3566875" indent="-237353" defTabSz="960947" eaLnBrk="0" fontAlgn="base" hangingPunct="0">
              <a:spcBef>
                <a:spcPct val="0"/>
              </a:spcBef>
              <a:spcAft>
                <a:spcPct val="0"/>
              </a:spcAft>
              <a:defRPr sz="2400" b="1">
                <a:solidFill>
                  <a:srgbClr val="DDDDDD"/>
                </a:solidFill>
                <a:latin typeface="Arial" panose="020B0604020202020204" pitchFamily="34" charset="0"/>
              </a:defRPr>
            </a:lvl8pPr>
            <a:lvl9pPr marL="4041578" indent="-237353" defTabSz="960947"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dirty="0">
                <a:solidFill>
                  <a:srgbClr val="000000"/>
                </a:solidFill>
              </a:rPr>
              <a:t>23</a:t>
            </a:r>
          </a:p>
        </p:txBody>
      </p:sp>
    </p:spTree>
    <p:extLst>
      <p:ext uri="{BB962C8B-B14F-4D97-AF65-F5344CB8AC3E}">
        <p14:creationId xmlns:p14="http://schemas.microsoft.com/office/powerpoint/2010/main" val="1596452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xfrm>
            <a:off x="217452" y="4481963"/>
            <a:ext cx="5725160" cy="42511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eaLnBrk="1" hangingPunct="1">
              <a:spcBef>
                <a:spcPct val="50000"/>
              </a:spcBef>
            </a:pPr>
            <a:endParaRPr lang="en-US" altLang="en-US" sz="1100" dirty="0"/>
          </a:p>
        </p:txBody>
      </p:sp>
      <p:sp>
        <p:nvSpPr>
          <p:cNvPr id="40964" name="Date Placeholder 1"/>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1480">
              <a:defRPr>
                <a:solidFill>
                  <a:schemeClr val="tx1"/>
                </a:solidFill>
                <a:latin typeface="Calibri" pitchFamily="34" charset="0"/>
              </a:defRPr>
            </a:lvl1pPr>
            <a:lvl2pPr marL="757066" indent="-291179" defTabSz="941480">
              <a:defRPr>
                <a:solidFill>
                  <a:schemeClr val="tx1"/>
                </a:solidFill>
                <a:latin typeface="Calibri" pitchFamily="34" charset="0"/>
              </a:defRPr>
            </a:lvl2pPr>
            <a:lvl3pPr marL="1164717" indent="-232943" defTabSz="941480">
              <a:defRPr>
                <a:solidFill>
                  <a:schemeClr val="tx1"/>
                </a:solidFill>
                <a:latin typeface="Calibri" pitchFamily="34" charset="0"/>
              </a:defRPr>
            </a:lvl3pPr>
            <a:lvl4pPr marL="1630604" indent="-232943" defTabSz="941480">
              <a:defRPr>
                <a:solidFill>
                  <a:schemeClr val="tx1"/>
                </a:solidFill>
                <a:latin typeface="Calibri" pitchFamily="34" charset="0"/>
              </a:defRPr>
            </a:lvl4pPr>
            <a:lvl5pPr marL="2096491" indent="-232943" defTabSz="941480">
              <a:defRPr>
                <a:solidFill>
                  <a:schemeClr val="tx1"/>
                </a:solidFill>
                <a:latin typeface="Calibri" pitchFamily="34" charset="0"/>
              </a:defRPr>
            </a:lvl5pPr>
            <a:lvl6pPr marL="2562377" indent="-232943" defTabSz="941480" fontAlgn="base">
              <a:spcBef>
                <a:spcPct val="0"/>
              </a:spcBef>
              <a:spcAft>
                <a:spcPct val="0"/>
              </a:spcAft>
              <a:defRPr>
                <a:solidFill>
                  <a:schemeClr val="tx1"/>
                </a:solidFill>
                <a:latin typeface="Calibri" pitchFamily="34" charset="0"/>
              </a:defRPr>
            </a:lvl6pPr>
            <a:lvl7pPr marL="3028264" indent="-232943" defTabSz="941480" fontAlgn="base">
              <a:spcBef>
                <a:spcPct val="0"/>
              </a:spcBef>
              <a:spcAft>
                <a:spcPct val="0"/>
              </a:spcAft>
              <a:defRPr>
                <a:solidFill>
                  <a:schemeClr val="tx1"/>
                </a:solidFill>
                <a:latin typeface="Calibri" pitchFamily="34" charset="0"/>
              </a:defRPr>
            </a:lvl7pPr>
            <a:lvl8pPr marL="3494151" indent="-232943" defTabSz="941480" fontAlgn="base">
              <a:spcBef>
                <a:spcPct val="0"/>
              </a:spcBef>
              <a:spcAft>
                <a:spcPct val="0"/>
              </a:spcAft>
              <a:defRPr>
                <a:solidFill>
                  <a:schemeClr val="tx1"/>
                </a:solidFill>
                <a:latin typeface="Calibri" pitchFamily="34" charset="0"/>
              </a:defRPr>
            </a:lvl8pPr>
            <a:lvl9pPr marL="3960038" indent="-232943" defTabSz="94148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z="1100" dirty="0">
              <a:latin typeface="Arial" charset="0"/>
            </a:endParaRPr>
          </a:p>
        </p:txBody>
      </p:sp>
    </p:spTree>
    <p:extLst>
      <p:ext uri="{BB962C8B-B14F-4D97-AF65-F5344CB8AC3E}">
        <p14:creationId xmlns:p14="http://schemas.microsoft.com/office/powerpoint/2010/main" val="34090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9E78684-CB7D-491E-92EC-13610A8767A0}" type="slidenum">
              <a:rPr lang="en-US" smtClean="0"/>
              <a:pPr/>
              <a:t>5</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1197116" y="4482281"/>
            <a:ext cx="4762252" cy="4250215"/>
          </a:xfrm>
          <a:noFill/>
          <a:ln/>
        </p:spPr>
        <p:txBody>
          <a:bodyPr/>
          <a:lstStyle/>
          <a:p>
            <a:pPr eaLnBrk="1" hangingPunct="1"/>
            <a:endParaRPr lang="en-US" sz="1300" dirty="0"/>
          </a:p>
        </p:txBody>
      </p:sp>
    </p:spTree>
    <p:extLst>
      <p:ext uri="{BB962C8B-B14F-4D97-AF65-F5344CB8AC3E}">
        <p14:creationId xmlns:p14="http://schemas.microsoft.com/office/powerpoint/2010/main" val="320489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6</a:t>
            </a:fld>
            <a:endParaRPr lang="en-US" dirty="0"/>
          </a:p>
        </p:txBody>
      </p:sp>
      <p:sp>
        <p:nvSpPr>
          <p:cNvPr id="5" name="Notes Placeholder 4"/>
          <p:cNvSpPr>
            <a:spLocks noGrp="1"/>
          </p:cNvSpPr>
          <p:nvPr>
            <p:ph type="body" sz="quarter" idx="11"/>
          </p:nvPr>
        </p:nvSpPr>
        <p:spPr/>
        <p:txBody>
          <a:bodyPr/>
          <a:lstStyle/>
          <a:p>
            <a:r>
              <a:rPr lang="en-US" altLang="en-US" dirty="0">
                <a:latin typeface="Arial" panose="020B0604020202020204" pitchFamily="34" charset="0"/>
              </a:rPr>
              <a:t> </a:t>
            </a:r>
          </a:p>
        </p:txBody>
      </p:sp>
    </p:spTree>
    <p:extLst>
      <p:ext uri="{BB962C8B-B14F-4D97-AF65-F5344CB8AC3E}">
        <p14:creationId xmlns:p14="http://schemas.microsoft.com/office/powerpoint/2010/main" val="208208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t>7</a:t>
            </a:fld>
            <a:endParaRPr lang="en-US" dirty="0"/>
          </a:p>
        </p:txBody>
      </p:sp>
      <p:sp>
        <p:nvSpPr>
          <p:cNvPr id="5" name="Notes Placeholder 4"/>
          <p:cNvSpPr>
            <a:spLocks noGrp="1"/>
          </p:cNvSpPr>
          <p:nvPr>
            <p:ph type="body" sz="quarter" idx="11"/>
          </p:nvPr>
        </p:nvSpPr>
        <p:spPr/>
        <p:txBody>
          <a:bodyPr/>
          <a:lstStyle/>
          <a:p>
            <a:pPr marL="0" lvl="2">
              <a:spcBef>
                <a:spcPct val="50000"/>
              </a:spcBef>
              <a:defRPr/>
            </a:pPr>
            <a:r>
              <a:rPr lang="en-US" altLang="en-US" b="0" dirty="0"/>
              <a:t> </a:t>
            </a:r>
          </a:p>
        </p:txBody>
      </p:sp>
    </p:spTree>
    <p:extLst>
      <p:ext uri="{BB962C8B-B14F-4D97-AF65-F5344CB8AC3E}">
        <p14:creationId xmlns:p14="http://schemas.microsoft.com/office/powerpoint/2010/main" val="340281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6D4C507-268C-4046-8F9B-818189C3D844}" type="slidenum">
              <a:rPr lang="en-US" smtClean="0">
                <a:solidFill>
                  <a:prstClr val="black"/>
                </a:solidFill>
              </a:rPr>
              <a:pPr/>
              <a:t>8</a:t>
            </a:fld>
            <a:endParaRPr lang="en-US" dirty="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algn="ctr" eaLnBrk="1" hangingPunct="1"/>
            <a:endParaRPr lang="en-US" sz="1300" b="1" dirty="0">
              <a:solidFill>
                <a:srgbClr val="FF0000"/>
              </a:solidFill>
            </a:endParaRPr>
          </a:p>
        </p:txBody>
      </p:sp>
    </p:spTree>
    <p:extLst>
      <p:ext uri="{BB962C8B-B14F-4D97-AF65-F5344CB8AC3E}">
        <p14:creationId xmlns:p14="http://schemas.microsoft.com/office/powerpoint/2010/main" val="347942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2CE5743-3A04-4968-BD6F-7468E6E759DD}" type="slidenum">
              <a:rPr lang="en-US" sz="900"/>
              <a:pPr/>
              <a:t>9</a:t>
            </a:fld>
            <a:endParaRPr lang="en-US" sz="900" dirty="0"/>
          </a:p>
        </p:txBody>
      </p:sp>
      <p:sp>
        <p:nvSpPr>
          <p:cNvPr id="121859"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716619" y="4489388"/>
            <a:ext cx="5732949" cy="4253103"/>
          </a:xfrm>
        </p:spPr>
        <p:txBody>
          <a:bodyPr/>
          <a:lstStyle/>
          <a:p>
            <a:pPr defTabSz="931654">
              <a:defRPr/>
            </a:pPr>
            <a:r>
              <a:rPr lang="en-US" sz="1100" dirty="0"/>
              <a:t> </a:t>
            </a:r>
            <a:endParaRPr lang="en-US" sz="900" dirty="0"/>
          </a:p>
        </p:txBody>
      </p:sp>
    </p:spTree>
    <p:extLst>
      <p:ext uri="{BB962C8B-B14F-4D97-AF65-F5344CB8AC3E}">
        <p14:creationId xmlns:p14="http://schemas.microsoft.com/office/powerpoint/2010/main" val="3368834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124417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35966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81980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71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1359889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372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2209800"/>
            <a:ext cx="8610600" cy="1143000"/>
          </a:xfrm>
        </p:spPr>
        <p:txBody>
          <a:bodyPr/>
          <a:lstStyle/>
          <a:p>
            <a:r>
              <a:rPr lang="en-US" dirty="0"/>
              <a:t>Click to edit Master title style</a:t>
            </a:r>
          </a:p>
        </p:txBody>
      </p:sp>
    </p:spTree>
    <p:extLst>
      <p:ext uri="{BB962C8B-B14F-4D97-AF65-F5344CB8AC3E}">
        <p14:creationId xmlns:p14="http://schemas.microsoft.com/office/powerpoint/2010/main" val="1299614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241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001823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828604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409182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3017175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174041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206455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427266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976722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663970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4113661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dirty="0">
                <a:ln>
                  <a:noFill/>
                </a:ln>
                <a:solidFill>
                  <a:srgbClr val="003366"/>
                </a:solidFill>
                <a:effectLst/>
                <a:uLnTx/>
                <a:uFillTx/>
                <a:latin typeface="+mj-lt"/>
                <a:ea typeface="+mj-ea"/>
                <a:cs typeface="+mj-cs"/>
              </a:rPr>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11797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3690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86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83532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459193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216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4138334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193466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dirty="0"/>
              <a:t>Click to edit Master title style</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111210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927622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024086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189936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886001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187234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85293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564226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kumimoji="0" lang="en-US" sz="4400" b="1" i="0" u="none" strike="noStrike" kern="1200" cap="none" spc="0" normalizeH="0" baseline="0" noProof="0" dirty="0">
                <a:ln>
                  <a:noFill/>
                </a:ln>
                <a:solidFill>
                  <a:srgbClr val="003366"/>
                </a:solidFill>
                <a:effectLst/>
                <a:uLnTx/>
                <a:uFillTx/>
                <a:latin typeface="+mj-lt"/>
                <a:ea typeface="+mj-ea"/>
                <a:cs typeface="+mj-cs"/>
              </a:rPr>
              <a:t>Click to edit Master title style</a:t>
            </a:r>
            <a:endParaRPr lang="en-US" dirty="0"/>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702492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814003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675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63022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B99F14-A1E7-416A-9C8A-FDDACB36AF48}"/>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1FDAC76C-49FB-4A5C-8761-1F26ED3D037B}"/>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EB2308CC-8BBB-4C0E-AAB5-020BDE3D2DBB}"/>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CA9B7034-B392-46F2-9EC1-BF8F37A34074}"/>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a:extLst>
              <a:ext uri="{FF2B5EF4-FFF2-40B4-BE49-F238E27FC236}">
                <a16:creationId xmlns:a16="http://schemas.microsoft.com/office/drawing/2014/main" id="{71C38618-F3C1-4AC9-8F14-4B8F601B45AD}"/>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a:extLst>
              <a:ext uri="{FF2B5EF4-FFF2-40B4-BE49-F238E27FC236}">
                <a16:creationId xmlns:a16="http://schemas.microsoft.com/office/drawing/2014/main" id="{40539EB4-46FE-4834-A9ED-4B3A1E69F5B9}"/>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49290DC7-5C77-49BB-9728-4001053C9CBC}" type="slidenum">
              <a:rPr lang="en-US" altLang="en-US"/>
              <a:pPr>
                <a:defRPr/>
              </a:pPr>
              <a:t>‹#›</a:t>
            </a:fld>
            <a:endParaRPr lang="en-US" altLang="en-US"/>
          </a:p>
        </p:txBody>
      </p:sp>
    </p:spTree>
    <p:extLst>
      <p:ext uri="{BB962C8B-B14F-4D97-AF65-F5344CB8AC3E}">
        <p14:creationId xmlns:p14="http://schemas.microsoft.com/office/powerpoint/2010/main" val="178456095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F8D0E7C-AABF-4AF8-AD21-FC03029B7300}"/>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6F9DE742-AAD6-4024-9381-A6EC91568D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0BE767B-ECE0-41E9-8CE7-8E3827C3A91D}"/>
              </a:ext>
            </a:extLst>
          </p:cNvPr>
          <p:cNvSpPr>
            <a:spLocks noGrp="1"/>
          </p:cNvSpPr>
          <p:nvPr>
            <p:ph type="sldNum" sz="quarter" idx="12"/>
          </p:nvPr>
        </p:nvSpPr>
        <p:spPr/>
        <p:txBody>
          <a:bodyPr/>
          <a:lstStyle>
            <a:lvl1pPr>
              <a:defRPr/>
            </a:lvl1pPr>
          </a:lstStyle>
          <a:p>
            <a:pPr>
              <a:defRPr/>
            </a:pPr>
            <a:fld id="{F0DF6C45-2367-4B4D-B3DA-B15C6545B41E}" type="slidenum">
              <a:rPr lang="en-US" altLang="en-US"/>
              <a:pPr>
                <a:defRPr/>
              </a:pPr>
              <a:t>‹#›</a:t>
            </a:fld>
            <a:endParaRPr lang="en-US" altLang="en-US"/>
          </a:p>
        </p:txBody>
      </p:sp>
    </p:spTree>
    <p:extLst>
      <p:ext uri="{BB962C8B-B14F-4D97-AF65-F5344CB8AC3E}">
        <p14:creationId xmlns:p14="http://schemas.microsoft.com/office/powerpoint/2010/main" val="4010323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538BDF-3325-4055-BB34-0B8D0090702D}"/>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BB3142E5-3B8D-4C87-BE0F-21209098F8F7}"/>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12A8EFD2-3A09-48A1-AD83-B8E239FEC280}"/>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F825E766-9952-4A66-8105-BD7769744752}"/>
              </a:ext>
            </a:extLst>
          </p:cNvPr>
          <p:cNvSpPr>
            <a:spLocks noGrp="1"/>
          </p:cNvSpPr>
          <p:nvPr>
            <p:ph type="dt" sz="half" idx="10"/>
          </p:nvPr>
        </p:nvSpPr>
        <p:spPr/>
        <p:txBody>
          <a:bodyPr/>
          <a:lstStyle>
            <a:lvl1pPr>
              <a:defRPr/>
            </a:lvl1pPr>
          </a:lstStyle>
          <a:p>
            <a:pPr>
              <a:defRPr/>
            </a:pPr>
            <a:endParaRPr lang="en-US"/>
          </a:p>
        </p:txBody>
      </p:sp>
      <p:sp>
        <p:nvSpPr>
          <p:cNvPr id="8" name="Slide Number Placeholder 12">
            <a:extLst>
              <a:ext uri="{FF2B5EF4-FFF2-40B4-BE49-F238E27FC236}">
                <a16:creationId xmlns:a16="http://schemas.microsoft.com/office/drawing/2014/main" id="{AA7D8FF9-13DD-4CAE-BE95-5C24F847855F}"/>
              </a:ext>
            </a:extLst>
          </p:cNvPr>
          <p:cNvSpPr>
            <a:spLocks noGrp="1"/>
          </p:cNvSpPr>
          <p:nvPr>
            <p:ph type="sldNum" sz="quarter" idx="11"/>
          </p:nvPr>
        </p:nvSpPr>
        <p:spPr>
          <a:xfrm>
            <a:off x="0" y="1752600"/>
            <a:ext cx="1295400" cy="701675"/>
          </a:xfrm>
        </p:spPr>
        <p:txBody>
          <a:bodyPr>
            <a:noAutofit/>
          </a:bodyPr>
          <a:lstStyle>
            <a:lvl1pPr>
              <a:defRPr sz="2400"/>
            </a:lvl1pPr>
          </a:lstStyle>
          <a:p>
            <a:pPr>
              <a:defRPr/>
            </a:pPr>
            <a:fld id="{8D501966-64E6-45EB-91BE-2C9183E4162A}" type="slidenum">
              <a:rPr lang="en-US" altLang="en-US"/>
              <a:pPr>
                <a:defRPr/>
              </a:pPr>
              <a:t>‹#›</a:t>
            </a:fld>
            <a:endParaRPr lang="en-US" altLang="en-US"/>
          </a:p>
        </p:txBody>
      </p:sp>
      <p:sp>
        <p:nvSpPr>
          <p:cNvPr id="9" name="Footer Placeholder 13">
            <a:extLst>
              <a:ext uri="{FF2B5EF4-FFF2-40B4-BE49-F238E27FC236}">
                <a16:creationId xmlns:a16="http://schemas.microsoft.com/office/drawing/2014/main" id="{FA1B1EF8-484C-4B5A-ACC5-76CFDD2ED155}"/>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8658065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B8FEB7F4-DFB1-476C-BFA6-B6051B58A458}"/>
              </a:ext>
            </a:extLst>
          </p:cNvPr>
          <p:cNvSpPr>
            <a:spLocks noGrp="1"/>
          </p:cNvSpPr>
          <p:nvPr>
            <p:ph type="dt" sz="half" idx="10"/>
          </p:nvPr>
        </p:nvSpPr>
        <p:spPr/>
        <p:txBody>
          <a:bodyPr rtlCol="0"/>
          <a:lstStyle>
            <a:lvl1pPr>
              <a:defRPr/>
            </a:lvl1pPr>
          </a:lstStyle>
          <a:p>
            <a:pPr>
              <a:defRPr/>
            </a:pPr>
            <a:endParaRPr lang="en-US"/>
          </a:p>
        </p:txBody>
      </p:sp>
      <p:sp>
        <p:nvSpPr>
          <p:cNvPr id="6" name="Slide Number Placeholder 9">
            <a:extLst>
              <a:ext uri="{FF2B5EF4-FFF2-40B4-BE49-F238E27FC236}">
                <a16:creationId xmlns:a16="http://schemas.microsoft.com/office/drawing/2014/main" id="{FA85EDA1-D129-4EDD-B444-A6CBD46ED2DB}"/>
              </a:ext>
            </a:extLst>
          </p:cNvPr>
          <p:cNvSpPr>
            <a:spLocks noGrp="1"/>
          </p:cNvSpPr>
          <p:nvPr>
            <p:ph type="sldNum" sz="quarter" idx="11"/>
          </p:nvPr>
        </p:nvSpPr>
        <p:spPr/>
        <p:txBody>
          <a:bodyPr/>
          <a:lstStyle>
            <a:lvl1pPr>
              <a:defRPr/>
            </a:lvl1pPr>
          </a:lstStyle>
          <a:p>
            <a:pPr>
              <a:defRPr/>
            </a:pPr>
            <a:fld id="{D24C492D-0435-4811-8BF8-5ABBDD103C8E}" type="slidenum">
              <a:rPr lang="en-US" altLang="en-US"/>
              <a:pPr>
                <a:defRPr/>
              </a:pPr>
              <a:t>‹#›</a:t>
            </a:fld>
            <a:endParaRPr lang="en-US" altLang="en-US"/>
          </a:p>
        </p:txBody>
      </p:sp>
      <p:sp>
        <p:nvSpPr>
          <p:cNvPr id="7" name="Footer Placeholder 11">
            <a:extLst>
              <a:ext uri="{FF2B5EF4-FFF2-40B4-BE49-F238E27FC236}">
                <a16:creationId xmlns:a16="http://schemas.microsoft.com/office/drawing/2014/main" id="{A1E14EA2-10FB-4431-97F5-F37673395758}"/>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74704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1E51C458-EE89-40E2-B671-2633E2CA2BF1}"/>
              </a:ext>
            </a:extLst>
          </p:cNvPr>
          <p:cNvSpPr>
            <a:spLocks noGrp="1"/>
          </p:cNvSpPr>
          <p:nvPr>
            <p:ph type="dt" sz="half" idx="10"/>
          </p:nvPr>
        </p:nvSpPr>
        <p:spPr/>
        <p:txBody>
          <a:bodyPr rtlCol="0"/>
          <a:lstStyle>
            <a:lvl1pPr>
              <a:defRPr/>
            </a:lvl1pPr>
          </a:lstStyle>
          <a:p>
            <a:pPr>
              <a:defRPr/>
            </a:pPr>
            <a:endParaRPr lang="en-US"/>
          </a:p>
        </p:txBody>
      </p:sp>
      <p:sp>
        <p:nvSpPr>
          <p:cNvPr id="8" name="Slide Number Placeholder 11">
            <a:extLst>
              <a:ext uri="{FF2B5EF4-FFF2-40B4-BE49-F238E27FC236}">
                <a16:creationId xmlns:a16="http://schemas.microsoft.com/office/drawing/2014/main" id="{AA69173F-AC5E-4C4F-B02E-0618F4B87EC1}"/>
              </a:ext>
            </a:extLst>
          </p:cNvPr>
          <p:cNvSpPr>
            <a:spLocks noGrp="1"/>
          </p:cNvSpPr>
          <p:nvPr>
            <p:ph type="sldNum" sz="quarter" idx="11"/>
          </p:nvPr>
        </p:nvSpPr>
        <p:spPr/>
        <p:txBody>
          <a:bodyPr/>
          <a:lstStyle>
            <a:lvl1pPr>
              <a:defRPr/>
            </a:lvl1pPr>
          </a:lstStyle>
          <a:p>
            <a:pPr>
              <a:defRPr/>
            </a:pPr>
            <a:fld id="{A2EC63CC-E87E-4733-867F-47D595395B0C}" type="slidenum">
              <a:rPr lang="en-US" altLang="en-US"/>
              <a:pPr>
                <a:defRPr/>
              </a:pPr>
              <a:t>‹#›</a:t>
            </a:fld>
            <a:endParaRPr lang="en-US" altLang="en-US"/>
          </a:p>
        </p:txBody>
      </p:sp>
      <p:sp>
        <p:nvSpPr>
          <p:cNvPr id="9" name="Footer Placeholder 13">
            <a:extLst>
              <a:ext uri="{FF2B5EF4-FFF2-40B4-BE49-F238E27FC236}">
                <a16:creationId xmlns:a16="http://schemas.microsoft.com/office/drawing/2014/main" id="{B1CA8DB3-8E9F-4CDB-8EEF-7CE515DDE69D}"/>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79885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AA8C2BCD-BCD8-4A0B-9B2E-88BE4B1E335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16D261A9-B4EF-48B8-BE3B-6D46A1BB5B8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487BED51-7E79-434A-A336-3E0CDD4F0768}"/>
              </a:ext>
            </a:extLst>
          </p:cNvPr>
          <p:cNvSpPr>
            <a:spLocks noGrp="1"/>
          </p:cNvSpPr>
          <p:nvPr>
            <p:ph type="sldNum" sz="quarter" idx="12"/>
          </p:nvPr>
        </p:nvSpPr>
        <p:spPr/>
        <p:txBody>
          <a:bodyPr/>
          <a:lstStyle>
            <a:lvl1pPr>
              <a:defRPr/>
            </a:lvl1pPr>
          </a:lstStyle>
          <a:p>
            <a:pPr>
              <a:defRPr/>
            </a:pPr>
            <a:fld id="{D5663014-4092-4EBC-9DED-40DAAC4D6221}" type="slidenum">
              <a:rPr lang="en-US" altLang="en-US"/>
              <a:pPr>
                <a:defRPr/>
              </a:pPr>
              <a:t>‹#›</a:t>
            </a:fld>
            <a:endParaRPr lang="en-US" altLang="en-US"/>
          </a:p>
        </p:txBody>
      </p:sp>
    </p:spTree>
    <p:extLst>
      <p:ext uri="{BB962C8B-B14F-4D97-AF65-F5344CB8AC3E}">
        <p14:creationId xmlns:p14="http://schemas.microsoft.com/office/powerpoint/2010/main" val="310446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2047053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48626-ADF7-4660-B83A-AA3FE0C3647D}"/>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ADE45E1-4B6E-4A84-A660-13547963EA9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92D7F47F-FF80-46AC-B324-1E22AF2357CF}"/>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BC497B83-F89E-4330-81F6-232F082A0927}" type="slidenum">
              <a:rPr lang="en-US" altLang="en-US"/>
              <a:pPr>
                <a:defRPr/>
              </a:pPr>
              <a:t>‹#›</a:t>
            </a:fld>
            <a:endParaRPr lang="en-US" altLang="en-US"/>
          </a:p>
        </p:txBody>
      </p:sp>
    </p:spTree>
    <p:extLst>
      <p:ext uri="{BB962C8B-B14F-4D97-AF65-F5344CB8AC3E}">
        <p14:creationId xmlns:p14="http://schemas.microsoft.com/office/powerpoint/2010/main" val="2513100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B6C98D7B-73C0-4F2C-9D0C-ADA9C306C4B5}"/>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3ED6D58-48CA-40E4-AB69-995AC9B6AA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D22B936F-593F-4308-9A4C-D3F6CA91B09D}"/>
              </a:ext>
            </a:extLst>
          </p:cNvPr>
          <p:cNvSpPr>
            <a:spLocks noGrp="1"/>
          </p:cNvSpPr>
          <p:nvPr>
            <p:ph type="sldNum" sz="quarter" idx="12"/>
          </p:nvPr>
        </p:nvSpPr>
        <p:spPr/>
        <p:txBody>
          <a:bodyPr/>
          <a:lstStyle>
            <a:lvl1pPr>
              <a:defRPr/>
            </a:lvl1pPr>
          </a:lstStyle>
          <a:p>
            <a:pPr>
              <a:defRPr/>
            </a:pPr>
            <a:fld id="{DE81177D-7F1A-440D-98BF-500062D0E188}" type="slidenum">
              <a:rPr lang="en-US" altLang="en-US"/>
              <a:pPr>
                <a:defRPr/>
              </a:pPr>
              <a:t>‹#›</a:t>
            </a:fld>
            <a:endParaRPr lang="en-US" altLang="en-US"/>
          </a:p>
        </p:txBody>
      </p:sp>
    </p:spTree>
    <p:extLst>
      <p:ext uri="{BB962C8B-B14F-4D97-AF65-F5344CB8AC3E}">
        <p14:creationId xmlns:p14="http://schemas.microsoft.com/office/powerpoint/2010/main" val="1957928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E22AF-6C6F-45FC-B664-ECEFC67F7E60}"/>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752E60EB-5901-444A-9883-E56F0C025315}"/>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B16770DD-D57A-4A34-9AC2-13E1E35BE5B8}"/>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D8E51F5F-86A5-4722-A352-C74A900BFE87}"/>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D3A4BC8E-D8C5-4FB0-839F-4F6801BD1A60}"/>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a:extLst>
              <a:ext uri="{FF2B5EF4-FFF2-40B4-BE49-F238E27FC236}">
                <a16:creationId xmlns:a16="http://schemas.microsoft.com/office/drawing/2014/main" id="{A5E5B471-DE8F-4B92-95A4-CDB8F030E44F}"/>
              </a:ext>
            </a:extLst>
          </p:cNvPr>
          <p:cNvSpPr>
            <a:spLocks noGrp="1"/>
          </p:cNvSpPr>
          <p:nvPr>
            <p:ph type="sldNum" sz="quarter" idx="11"/>
          </p:nvPr>
        </p:nvSpPr>
        <p:spPr>
          <a:xfrm>
            <a:off x="0" y="4667250"/>
            <a:ext cx="1447800" cy="663575"/>
          </a:xfrm>
        </p:spPr>
        <p:txBody>
          <a:bodyPr/>
          <a:lstStyle>
            <a:lvl1pPr>
              <a:defRPr sz="2800"/>
            </a:lvl1pPr>
          </a:lstStyle>
          <a:p>
            <a:pPr>
              <a:defRPr/>
            </a:pPr>
            <a:fld id="{6A0FF19A-9733-4AF5-B1AB-42624B58129D}" type="slidenum">
              <a:rPr lang="en-US" altLang="en-US"/>
              <a:pPr>
                <a:defRPr/>
              </a:pPr>
              <a:t>‹#›</a:t>
            </a:fld>
            <a:endParaRPr lang="en-US" altLang="en-US"/>
          </a:p>
        </p:txBody>
      </p:sp>
      <p:sp>
        <p:nvSpPr>
          <p:cNvPr id="11" name="Footer Placeholder 13">
            <a:extLst>
              <a:ext uri="{FF2B5EF4-FFF2-40B4-BE49-F238E27FC236}">
                <a16:creationId xmlns:a16="http://schemas.microsoft.com/office/drawing/2014/main" id="{F183C022-95FE-4C4B-889D-DDE19E44A0C5}"/>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24791946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1D3F3BE-399B-4C72-9796-C56104BCEA25}"/>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9E83D5F6-1984-4D76-8926-9D45922215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775A155-B04F-4A10-9382-31ED5E309216}"/>
              </a:ext>
            </a:extLst>
          </p:cNvPr>
          <p:cNvSpPr>
            <a:spLocks noGrp="1"/>
          </p:cNvSpPr>
          <p:nvPr>
            <p:ph type="sldNum" sz="quarter" idx="12"/>
          </p:nvPr>
        </p:nvSpPr>
        <p:spPr/>
        <p:txBody>
          <a:bodyPr/>
          <a:lstStyle>
            <a:lvl1pPr>
              <a:defRPr/>
            </a:lvl1pPr>
          </a:lstStyle>
          <a:p>
            <a:pPr>
              <a:defRPr/>
            </a:pPr>
            <a:fld id="{BE35A613-983C-485B-AF67-EC24D2D0C800}" type="slidenum">
              <a:rPr lang="en-US" altLang="en-US"/>
              <a:pPr>
                <a:defRPr/>
              </a:pPr>
              <a:t>‹#›</a:t>
            </a:fld>
            <a:endParaRPr lang="en-US" altLang="en-US"/>
          </a:p>
        </p:txBody>
      </p:sp>
    </p:spTree>
    <p:extLst>
      <p:ext uri="{BB962C8B-B14F-4D97-AF65-F5344CB8AC3E}">
        <p14:creationId xmlns:p14="http://schemas.microsoft.com/office/powerpoint/2010/main" val="3510966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4217E0-74B5-480D-A39E-466E6F451B04}"/>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C007F94F-2C7B-4EAD-B0CF-A4D8BB275AE9}"/>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7F7DE684-08C8-4CB0-88FF-A9C81447A779}"/>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A73366F-16B0-4055-9971-E948236B52F9}"/>
              </a:ext>
            </a:extLst>
          </p:cNvPr>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59D9A6F-47F3-406C-BB5B-EA74B80AC8AF}"/>
              </a:ext>
            </a:extLst>
          </p:cNvPr>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E9FEA8-61A0-42D9-A363-A6DD58599C96}"/>
              </a:ext>
            </a:extLst>
          </p:cNvPr>
          <p:cNvSpPr>
            <a:spLocks noGrp="1"/>
          </p:cNvSpPr>
          <p:nvPr>
            <p:ph type="sldNum" sz="quarter" idx="12"/>
          </p:nvPr>
        </p:nvSpPr>
        <p:spPr>
          <a:xfrm rot="5400000">
            <a:off x="5989638" y="144462"/>
            <a:ext cx="533400" cy="244475"/>
          </a:xfrm>
        </p:spPr>
        <p:txBody>
          <a:bodyPr/>
          <a:lstStyle>
            <a:lvl1pPr>
              <a:defRPr/>
            </a:lvl1pPr>
          </a:lstStyle>
          <a:p>
            <a:pPr>
              <a:defRPr/>
            </a:pPr>
            <a:fld id="{D395E888-A813-4F02-BE86-946DDFD42E18}" type="slidenum">
              <a:rPr lang="en-US" altLang="en-US"/>
              <a:pPr>
                <a:defRPr/>
              </a:pPr>
              <a:t>‹#›</a:t>
            </a:fld>
            <a:endParaRPr lang="en-US" altLang="en-US"/>
          </a:p>
        </p:txBody>
      </p:sp>
    </p:spTree>
    <p:extLst>
      <p:ext uri="{BB962C8B-B14F-4D97-AF65-F5344CB8AC3E}">
        <p14:creationId xmlns:p14="http://schemas.microsoft.com/office/powerpoint/2010/main" val="322652017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BD9FB79F-0A41-49E8-B3A9-867C8C699B6F}"/>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71B8FFBE-A6A6-4410-A32B-6E30D7B2C7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08A61A5-82E7-433C-9C4D-C779E216C476}"/>
              </a:ext>
            </a:extLst>
          </p:cNvPr>
          <p:cNvSpPr>
            <a:spLocks noGrp="1"/>
          </p:cNvSpPr>
          <p:nvPr>
            <p:ph type="sldNum" sz="quarter" idx="12"/>
          </p:nvPr>
        </p:nvSpPr>
        <p:spPr/>
        <p:txBody>
          <a:bodyPr/>
          <a:lstStyle>
            <a:lvl1pPr>
              <a:defRPr/>
            </a:lvl1pPr>
          </a:lstStyle>
          <a:p>
            <a:pPr>
              <a:defRPr/>
            </a:pPr>
            <a:fld id="{8A797D84-80B0-455D-8335-FD1D39D23006}" type="slidenum">
              <a:rPr lang="en-US" altLang="en-US"/>
              <a:pPr>
                <a:defRPr/>
              </a:pPr>
              <a:t>‹#›</a:t>
            </a:fld>
            <a:endParaRPr lang="en-US" altLang="en-US"/>
          </a:p>
        </p:txBody>
      </p:sp>
    </p:spTree>
    <p:extLst>
      <p:ext uri="{BB962C8B-B14F-4D97-AF65-F5344CB8AC3E}">
        <p14:creationId xmlns:p14="http://schemas.microsoft.com/office/powerpoint/2010/main" val="425797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01856DC7-5CB6-4DE5-83E5-32BECF7E125E}"/>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636CB08A-FAB9-4FF0-A6C1-CC6AFD85A95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DD93815A-D786-4262-A2AE-097E80DB5396}"/>
              </a:ext>
            </a:extLst>
          </p:cNvPr>
          <p:cNvSpPr>
            <a:spLocks noGrp="1"/>
          </p:cNvSpPr>
          <p:nvPr>
            <p:ph type="sldNum" sz="quarter" idx="12"/>
          </p:nvPr>
        </p:nvSpPr>
        <p:spPr/>
        <p:txBody>
          <a:bodyPr/>
          <a:lstStyle>
            <a:lvl1pPr>
              <a:defRPr/>
            </a:lvl1pPr>
          </a:lstStyle>
          <a:p>
            <a:pPr>
              <a:defRPr/>
            </a:pPr>
            <a:fld id="{EE3DA5C4-F242-452E-9ABA-89AC9BDDF7E9}" type="slidenum">
              <a:rPr lang="en-US" altLang="en-US"/>
              <a:pPr>
                <a:defRPr/>
              </a:pPr>
              <a:t>‹#›</a:t>
            </a:fld>
            <a:endParaRPr lang="en-US" altLang="en-US"/>
          </a:p>
        </p:txBody>
      </p:sp>
    </p:spTree>
    <p:extLst>
      <p:ext uri="{BB962C8B-B14F-4D97-AF65-F5344CB8AC3E}">
        <p14:creationId xmlns:p14="http://schemas.microsoft.com/office/powerpoint/2010/main" val="2897337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4114800"/>
          </a:xfrm>
        </p:spPr>
        <p:txBody>
          <a:bodyPr>
            <a:normAutofit/>
          </a:bodyPr>
          <a:lstStyle/>
          <a:p>
            <a:pPr lvl="0"/>
            <a:endParaRPr lang="en-US" noProof="0"/>
          </a:p>
        </p:txBody>
      </p:sp>
      <p:sp>
        <p:nvSpPr>
          <p:cNvPr id="5" name="Date Placeholder 13">
            <a:extLst>
              <a:ext uri="{FF2B5EF4-FFF2-40B4-BE49-F238E27FC236}">
                <a16:creationId xmlns:a16="http://schemas.microsoft.com/office/drawing/2014/main" id="{B02D0BD2-414C-4AF3-A0C0-28A7F591D6E0}"/>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214BD0CF-1862-49D2-9BBD-3A79C1E65B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0F7B4933-BD9E-47D2-A99F-B08DC5B5C7BA}"/>
              </a:ext>
            </a:extLst>
          </p:cNvPr>
          <p:cNvSpPr>
            <a:spLocks noGrp="1"/>
          </p:cNvSpPr>
          <p:nvPr>
            <p:ph type="sldNum" sz="quarter" idx="12"/>
          </p:nvPr>
        </p:nvSpPr>
        <p:spPr/>
        <p:txBody>
          <a:bodyPr/>
          <a:lstStyle>
            <a:lvl1pPr>
              <a:defRPr/>
            </a:lvl1pPr>
          </a:lstStyle>
          <a:p>
            <a:pPr>
              <a:defRPr/>
            </a:pPr>
            <a:fld id="{DBB6B8FF-3AE3-4C30-98E8-FADEC8D30B33}" type="slidenum">
              <a:rPr lang="en-US" altLang="en-US"/>
              <a:pPr>
                <a:defRPr/>
              </a:pPr>
              <a:t>‹#›</a:t>
            </a:fld>
            <a:endParaRPr lang="en-US" altLang="en-US"/>
          </a:p>
        </p:txBody>
      </p:sp>
    </p:spTree>
    <p:extLst>
      <p:ext uri="{BB962C8B-B14F-4D97-AF65-F5344CB8AC3E}">
        <p14:creationId xmlns:p14="http://schemas.microsoft.com/office/powerpoint/2010/main" val="330095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050023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437983" y="6500812"/>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49302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918125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038879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80627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52712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478767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669727" y="276820"/>
            <a:ext cx="7804547" cy="1518047"/>
          </a:xfrm>
          <a:prstGeom prst="rect">
            <a:avLst/>
          </a:prstGeom>
        </p:spPr>
        <p:txBody>
          <a:bodyPr/>
          <a:lstStyle/>
          <a:p>
            <a:r>
              <a:t>Title Text</a:t>
            </a:r>
          </a:p>
        </p:txBody>
      </p:sp>
      <p:sp>
        <p:nvSpPr>
          <p:cNvPr id="67" name="Body Level One…"/>
          <p:cNvSpPr txBox="1">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36410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93268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669726" y="625078"/>
            <a:ext cx="3750469" cy="5607844"/>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3805" y="3580805"/>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quarter" idx="15"/>
          </p:nvPr>
        </p:nvSpPr>
        <p:spPr>
          <a:xfrm>
            <a:off x="4728177" y="625078"/>
            <a:ext cx="3750470" cy="265211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439186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69" y="4473774"/>
            <a:ext cx="7358063" cy="330398"/>
          </a:xfrm>
          <a:prstGeom prst="rect">
            <a:avLst/>
          </a:prstGeom>
        </p:spPr>
        <p:txBody>
          <a:bodyPr anchor="t"/>
          <a:lstStyle>
            <a:lvl1pPr marL="0" indent="0" algn="ctr">
              <a:spcBef>
                <a:spcPts val="0"/>
              </a:spcBef>
              <a:buSzTx/>
              <a:buNone/>
              <a:defRPr sz="1687">
                <a:latin typeface="+mj-lt"/>
                <a:ea typeface="+mj-ea"/>
                <a:cs typeface="+mj-cs"/>
                <a:sym typeface="Helvetica"/>
              </a:defRPr>
            </a:lvl1pPr>
            <a:lvl2pPr marL="520880" indent="-208352" algn="ctr">
              <a:spcBef>
                <a:spcPts val="0"/>
              </a:spcBef>
              <a:defRPr sz="1687">
                <a:latin typeface="+mj-lt"/>
                <a:ea typeface="+mj-ea"/>
                <a:cs typeface="+mj-cs"/>
                <a:sym typeface="Helvetica"/>
              </a:defRPr>
            </a:lvl2pPr>
            <a:lvl3pPr marL="833408" indent="-208352" algn="ctr">
              <a:spcBef>
                <a:spcPts val="0"/>
              </a:spcBef>
              <a:defRPr sz="1687">
                <a:latin typeface="+mj-lt"/>
                <a:ea typeface="+mj-ea"/>
                <a:cs typeface="+mj-cs"/>
                <a:sym typeface="Helvetica"/>
              </a:defRPr>
            </a:lvl3pPr>
            <a:lvl4pPr marL="1145936" indent="-208352" algn="ctr">
              <a:spcBef>
                <a:spcPts val="0"/>
              </a:spcBef>
              <a:defRPr sz="1687">
                <a:latin typeface="+mj-lt"/>
                <a:ea typeface="+mj-ea"/>
                <a:cs typeface="+mj-cs"/>
                <a:sym typeface="Helvetica"/>
              </a:defRPr>
            </a:lvl4pPr>
            <a:lvl5pPr marL="1458464" indent="-208352" algn="ctr">
              <a:spcBef>
                <a:spcPts val="0"/>
              </a:spcBef>
              <a:defRPr sz="1687">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892969" y="3000375"/>
            <a:ext cx="7358063" cy="482203"/>
          </a:xfrm>
          <a:prstGeom prst="rect">
            <a:avLst/>
          </a:prstGeom>
        </p:spPr>
        <p:txBody>
          <a:bodyPr/>
          <a:lstStyle>
            <a:lvl1pPr marL="0" indent="0" algn="ctr">
              <a:spcBef>
                <a:spcPts val="0"/>
              </a:spcBef>
              <a:buSzTx/>
              <a:buNone/>
              <a:defRPr sz="3800"/>
            </a:lvl1pPr>
          </a:lstStyle>
          <a:p>
            <a:pPr marL="0" indent="0" algn="ctr">
              <a:spcBef>
                <a:spcPts val="0"/>
              </a:spcBef>
              <a:buSzTx/>
              <a:buNone/>
              <a:defRPr sz="3800"/>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56877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 y="0"/>
            <a:ext cx="9140216"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91337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269702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1310697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117" name="Image"/>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118" name="Title Text"/>
          <p:cNvSpPr txBox="1">
            <a:spLocks noGrp="1"/>
          </p:cNvSpPr>
          <p:nvPr>
            <p:ph type="title"/>
          </p:nvPr>
        </p:nvSpPr>
        <p:spPr>
          <a:xfrm>
            <a:off x="669727" y="276820"/>
            <a:ext cx="7804547" cy="1518047"/>
          </a:xfrm>
          <a:prstGeom prst="rect">
            <a:avLst/>
          </a:prstGeom>
        </p:spPr>
        <p:txBody>
          <a:bodyPr/>
          <a:lstStyle/>
          <a:p>
            <a:r>
              <a:t>Title Text</a:t>
            </a:r>
          </a:p>
        </p:txBody>
      </p:sp>
      <p:sp>
        <p:nvSpPr>
          <p:cNvPr id="119" name="Body Level One…"/>
          <p:cNvSpPr txBox="1">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99493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402181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9450E1-381E-41C4-B49F-52DA1CD1B16E}" type="datetimeFigureOut">
              <a:rPr lang="en-US" smtClean="0"/>
              <a:t>9/26/2019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1CDAF-7AA6-4807-B601-63BF3B41F162}" type="slidenum">
              <a:rPr lang="en-US" smtClean="0"/>
              <a:t>‹#›</a:t>
            </a:fld>
            <a:endParaRPr lang="en-US" dirty="0"/>
          </a:p>
        </p:txBody>
      </p:sp>
    </p:spTree>
    <p:extLst>
      <p:ext uri="{BB962C8B-B14F-4D97-AF65-F5344CB8AC3E}">
        <p14:creationId xmlns:p14="http://schemas.microsoft.com/office/powerpoint/2010/main" val="349268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t>9/26/2019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t>‹#›</a:t>
            </a:fld>
            <a:endParaRPr lang="en-US" dirty="0"/>
          </a:p>
        </p:txBody>
      </p:sp>
    </p:spTree>
    <p:extLst>
      <p:ext uri="{BB962C8B-B14F-4D97-AF65-F5344CB8AC3E}">
        <p14:creationId xmlns:p14="http://schemas.microsoft.com/office/powerpoint/2010/main" val="38563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5" r:id="rId13"/>
    <p:sldLayoutId id="2147483706" r:id="rId14"/>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3653926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450E1-381E-41C4-B49F-52DA1CD1B16E}" type="datetimeFigureOut">
              <a:rPr lang="en-US" smtClean="0">
                <a:solidFill>
                  <a:srgbClr val="003366">
                    <a:tint val="75000"/>
                  </a:srgbClr>
                </a:solidFill>
              </a:rPr>
              <a:pPr/>
              <a:t>9/26/2019</a:t>
            </a:fld>
            <a:endParaRPr lang="en-US" dirty="0">
              <a:solidFill>
                <a:srgbClr val="00336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1CDAF-7AA6-4807-B601-63BF3B41F162}"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5630263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770BFC39-643D-4422-9B87-63DA50374405}"/>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DD5168A4-F8FA-46C3-B038-28253B807047}"/>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CC5B133-85C7-4FFC-8BAD-23A4C53382FF}"/>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ahoma" charset="0"/>
              </a:defRPr>
            </a:lvl1pPr>
          </a:lstStyle>
          <a:p>
            <a:pPr>
              <a:defRPr/>
            </a:pPr>
            <a:endParaRPr lang="en-US"/>
          </a:p>
        </p:txBody>
      </p:sp>
      <p:sp>
        <p:nvSpPr>
          <p:cNvPr id="3" name="Footer Placeholder 2">
            <a:extLst>
              <a:ext uri="{FF2B5EF4-FFF2-40B4-BE49-F238E27FC236}">
                <a16:creationId xmlns:a16="http://schemas.microsoft.com/office/drawing/2014/main" id="{B7388728-1F30-484D-972E-88A34ECFC564}"/>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Tahoma" charset="0"/>
              </a:defRPr>
            </a:lvl1pPr>
          </a:lstStyle>
          <a:p>
            <a:pPr>
              <a:defRPr/>
            </a:pPr>
            <a:endParaRPr lang="en-US"/>
          </a:p>
        </p:txBody>
      </p:sp>
      <p:sp>
        <p:nvSpPr>
          <p:cNvPr id="7" name="Rectangle 6">
            <a:extLst>
              <a:ext uri="{FF2B5EF4-FFF2-40B4-BE49-F238E27FC236}">
                <a16:creationId xmlns:a16="http://schemas.microsoft.com/office/drawing/2014/main" id="{14493487-936B-4738-ADE4-B2D1B86594A2}"/>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86CFDFFB-9EF3-4731-8064-190439E19510}"/>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75656B3D-212A-4950-B90F-46A564828948}"/>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3ED48B2F-ADDA-4CC9-AA7B-7B0B5DB55D1C}"/>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E3FE4F68-4579-4440-84F2-57C6175FFDFA}" type="slidenum">
              <a:rPr lang="en-US" altLang="en-US"/>
              <a:pPr>
                <a:defRPr/>
              </a:pPr>
              <a:t>‹#›</a:t>
            </a:fld>
            <a:endParaRPr lang="en-US" altLang="en-US"/>
          </a:p>
        </p:txBody>
      </p:sp>
    </p:spTree>
    <p:extLst>
      <p:ext uri="{BB962C8B-B14F-4D97-AF65-F5344CB8AC3E}">
        <p14:creationId xmlns:p14="http://schemas.microsoft.com/office/powerpoint/2010/main" val="18075619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82"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D2CB6C"/>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5A39D"/>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312539"/>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830586"/>
            <a:ext cx="7804547" cy="442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37983" y="6505277"/>
            <a:ext cx="291747"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163189175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hyperlink" Target="http://www.idaholegalaid.org/" TargetMode="Externa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livebetteridaho.org/" TargetMode="Externa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healthandwelfare.idaho.gov/" TargetMode="External"/><Relationship Id="rId1" Type="http://schemas.openxmlformats.org/officeDocument/2006/relationships/slideLayout" Target="../slideLayouts/slideLayout55.xml"/><Relationship Id="rId5" Type="http://schemas.openxmlformats.org/officeDocument/2006/relationships/image" Target="../media/image29.png"/><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64.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0.jpeg"/><Relationship Id="rId1" Type="http://schemas.openxmlformats.org/officeDocument/2006/relationships/slideLayout" Target="../slideLayouts/slideLayout64.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0.jpeg"/><Relationship Id="rId1" Type="http://schemas.openxmlformats.org/officeDocument/2006/relationships/slideLayout" Target="../slideLayouts/slideLayout64.xml"/><Relationship Id="rId6" Type="http://schemas.openxmlformats.org/officeDocument/2006/relationships/image" Target="../media/image42.tif"/><Relationship Id="rId5" Type="http://schemas.openxmlformats.org/officeDocument/2006/relationships/image" Target="../media/image41.tif"/><Relationship Id="rId4" Type="http://schemas.openxmlformats.org/officeDocument/2006/relationships/image" Target="../media/image40.tif"/></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0.jpeg"/><Relationship Id="rId1" Type="http://schemas.openxmlformats.org/officeDocument/2006/relationships/slideLayout" Target="../slideLayouts/slideLayout64.xml"/><Relationship Id="rId5" Type="http://schemas.openxmlformats.org/officeDocument/2006/relationships/image" Target="../media/image45.tif"/><Relationship Id="rId4" Type="http://schemas.openxmlformats.org/officeDocument/2006/relationships/image" Target="../media/image44.tif"/></Relationships>
</file>

<file path=ppt/slides/_rels/slide45.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30.jpeg"/><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4.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09800"/>
            <a:ext cx="8610600" cy="1143000"/>
          </a:xfrm>
        </p:spPr>
        <p:txBody>
          <a:bodyPr>
            <a:normAutofit fontScale="90000"/>
          </a:bodyPr>
          <a:lstStyle/>
          <a:p>
            <a:r>
              <a:rPr lang="en-US" dirty="0"/>
              <a:t>Social Security: </a:t>
            </a:r>
            <a:br>
              <a:rPr lang="en-US" dirty="0"/>
            </a:br>
            <a:r>
              <a:rPr lang="en-US" dirty="0"/>
              <a:t>With You Through Life’s Journey</a:t>
            </a:r>
          </a:p>
        </p:txBody>
      </p:sp>
      <p:sp>
        <p:nvSpPr>
          <p:cNvPr id="2" name="TextBox 1"/>
          <p:cNvSpPr txBox="1"/>
          <p:nvPr/>
        </p:nvSpPr>
        <p:spPr>
          <a:xfrm>
            <a:off x="6535594" y="6553200"/>
            <a:ext cx="2608406" cy="276999"/>
          </a:xfrm>
          <a:prstGeom prst="rect">
            <a:avLst/>
          </a:prstGeom>
          <a:noFill/>
        </p:spPr>
        <p:txBody>
          <a:bodyPr wrap="none" rtlCol="0">
            <a:spAutoFit/>
          </a:bodyPr>
          <a:lstStyle/>
          <a:p>
            <a:r>
              <a:rPr lang="en-US" sz="1200" dirty="0">
                <a:solidFill>
                  <a:schemeClr val="bg1"/>
                </a:solidFill>
              </a:rPr>
              <a:t>Produced at U.S. taxpayer expense</a:t>
            </a:r>
          </a:p>
        </p:txBody>
      </p:sp>
    </p:spTree>
    <p:extLst>
      <p:ext uri="{BB962C8B-B14F-4D97-AF65-F5344CB8AC3E}">
        <p14:creationId xmlns:p14="http://schemas.microsoft.com/office/powerpoint/2010/main" val="914321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1"/>
          <p:cNvSpPr txBox="1">
            <a:spLocks noChangeArrowheads="1"/>
          </p:cNvSpPr>
          <p:nvPr/>
        </p:nvSpPr>
        <p:spPr bwMode="auto">
          <a:xfrm>
            <a:off x="0" y="762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4000" b="1" dirty="0">
                <a:solidFill>
                  <a:srgbClr val="002060"/>
                </a:solidFill>
                <a:latin typeface="Times New Roman" panose="02020603050405020304" pitchFamily="18" charset="0"/>
                <a:cs typeface="Times New Roman" panose="02020603050405020304" pitchFamily="18" charset="0"/>
              </a:rPr>
              <a:t>What Is the Best Age to Retire?</a:t>
            </a:r>
          </a:p>
        </p:txBody>
      </p:sp>
      <p:sp>
        <p:nvSpPr>
          <p:cNvPr id="4" name="TextBox 3"/>
          <p:cNvSpPr txBox="1"/>
          <p:nvPr/>
        </p:nvSpPr>
        <p:spPr>
          <a:xfrm>
            <a:off x="1524000" y="4919246"/>
            <a:ext cx="6477000" cy="338554"/>
          </a:xfrm>
          <a:prstGeom prst="rect">
            <a:avLst/>
          </a:prstGeom>
          <a:noFill/>
        </p:spPr>
        <p:txBody>
          <a:bodyPr>
            <a:spAutoFit/>
          </a:bodyPr>
          <a:lstStyle/>
          <a:p>
            <a:pPr algn="ctr" eaLnBrk="1" hangingPunct="1">
              <a:defRPr/>
            </a:pPr>
            <a:r>
              <a:rPr lang="en-US" sz="1600" b="1" dirty="0">
                <a:solidFill>
                  <a:schemeClr val="tx1"/>
                </a:solidFill>
                <a:latin typeface="+mn-lt"/>
              </a:rPr>
              <a:t>Age You Choose to Start Receiving Benefits</a:t>
            </a:r>
          </a:p>
        </p:txBody>
      </p:sp>
      <p:graphicFrame>
        <p:nvGraphicFramePr>
          <p:cNvPr id="144388" name="Chart 4"/>
          <p:cNvGraphicFramePr>
            <a:graphicFrameLocks/>
          </p:cNvGraphicFramePr>
          <p:nvPr/>
        </p:nvGraphicFramePr>
        <p:xfrm>
          <a:off x="749300" y="773112"/>
          <a:ext cx="7645400" cy="4332288"/>
        </p:xfrm>
        <a:graphic>
          <a:graphicData uri="http://schemas.openxmlformats.org/presentationml/2006/ole">
            <mc:AlternateContent xmlns:mc="http://schemas.openxmlformats.org/markup-compatibility/2006">
              <mc:Choice xmlns:v="urn:schemas-microsoft-com:vml" Requires="v">
                <p:oleObj spid="_x0000_s2174" name="Chart" r:id="rId4" imgW="7657240" imgH="4340728" progId="Excel.Chart.8">
                  <p:embed/>
                </p:oleObj>
              </mc:Choice>
              <mc:Fallback>
                <p:oleObj name="Chart" r:id="rId4" imgW="7657240" imgH="434072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773112"/>
                        <a:ext cx="76454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6"/>
          <p:cNvSpPr txBox="1">
            <a:spLocks noChangeArrowheads="1"/>
          </p:cNvSpPr>
          <p:nvPr/>
        </p:nvSpPr>
        <p:spPr bwMode="auto">
          <a:xfrm>
            <a:off x="76200" y="5427663"/>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1800" b="0" i="1" dirty="0">
                <a:solidFill>
                  <a:srgbClr val="002060"/>
                </a:solidFill>
                <a:latin typeface="+mn-lt"/>
              </a:rPr>
              <a:t>Note: This example assumes a benefit of $1,000 at a full retirement age of 66</a:t>
            </a:r>
          </a:p>
        </p:txBody>
      </p:sp>
    </p:spTree>
    <p:extLst>
      <p:ext uri="{BB962C8B-B14F-4D97-AF65-F5344CB8AC3E}">
        <p14:creationId xmlns:p14="http://schemas.microsoft.com/office/powerpoint/2010/main" val="1765447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bwMode="auto">
          <a:xfrm>
            <a:off x="609600" y="990600"/>
            <a:ext cx="8458200" cy="49530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600"/>
              </a:lnSpc>
              <a:spcBef>
                <a:spcPts val="0"/>
              </a:spcBef>
              <a:buClr>
                <a:srgbClr val="003366"/>
              </a:buClr>
            </a:pPr>
            <a:r>
              <a:rPr lang="en-US" sz="2400" dirty="0">
                <a:solidFill>
                  <a:srgbClr val="002060"/>
                </a:solidFill>
              </a:rPr>
              <a:t>Born </a:t>
            </a:r>
            <a:r>
              <a:rPr lang="en-US" sz="2400" b="1" dirty="0">
                <a:solidFill>
                  <a:srgbClr val="002060"/>
                </a:solidFill>
              </a:rPr>
              <a:t>after</a:t>
            </a:r>
            <a:r>
              <a:rPr lang="en-US" sz="2400" dirty="0">
                <a:solidFill>
                  <a:srgbClr val="002060"/>
                </a:solidFill>
              </a:rPr>
              <a:t> 1/1/1954? Must apply for your </a:t>
            </a:r>
            <a:r>
              <a:rPr lang="en-US" sz="2400" b="1" dirty="0">
                <a:solidFill>
                  <a:srgbClr val="002060"/>
                </a:solidFill>
              </a:rPr>
              <a:t>own</a:t>
            </a:r>
            <a:r>
              <a:rPr lang="en-US" sz="2400" dirty="0">
                <a:solidFill>
                  <a:srgbClr val="002060"/>
                </a:solidFill>
              </a:rPr>
              <a:t> benefit first</a:t>
            </a:r>
          </a:p>
          <a:p>
            <a:pPr marL="0" indent="0">
              <a:lnSpc>
                <a:spcPts val="2600"/>
              </a:lnSpc>
              <a:spcBef>
                <a:spcPts val="0"/>
              </a:spcBef>
              <a:buClr>
                <a:srgbClr val="003366"/>
              </a:buClr>
              <a:buNone/>
            </a:pPr>
            <a:endParaRPr lang="en-US" sz="2400" dirty="0">
              <a:solidFill>
                <a:srgbClr val="002060"/>
              </a:solidFill>
            </a:endParaRPr>
          </a:p>
          <a:p>
            <a:pPr>
              <a:lnSpc>
                <a:spcPts val="2600"/>
              </a:lnSpc>
              <a:spcBef>
                <a:spcPts val="0"/>
              </a:spcBef>
              <a:buClr>
                <a:srgbClr val="003366"/>
              </a:buClr>
            </a:pPr>
            <a:r>
              <a:rPr lang="en-US" sz="2400" dirty="0">
                <a:solidFill>
                  <a:srgbClr val="002060"/>
                </a:solidFill>
              </a:rPr>
              <a:t>Earliest Age: 62 (reduced payment)</a:t>
            </a:r>
          </a:p>
          <a:p>
            <a:pPr marL="0" indent="0">
              <a:lnSpc>
                <a:spcPts val="2600"/>
              </a:lnSpc>
              <a:spcBef>
                <a:spcPts val="0"/>
              </a:spcBef>
              <a:buClr>
                <a:srgbClr val="003366"/>
              </a:buClr>
              <a:buNone/>
            </a:pPr>
            <a:endParaRPr lang="en-US" sz="2400" dirty="0">
              <a:solidFill>
                <a:srgbClr val="002060"/>
              </a:solidFill>
            </a:endParaRPr>
          </a:p>
          <a:p>
            <a:pPr>
              <a:lnSpc>
                <a:spcPts val="2600"/>
              </a:lnSpc>
              <a:spcBef>
                <a:spcPts val="0"/>
              </a:spcBef>
              <a:buClr>
                <a:srgbClr val="003366"/>
              </a:buClr>
            </a:pPr>
            <a:r>
              <a:rPr lang="en-US" sz="2400" b="1" dirty="0">
                <a:solidFill>
                  <a:srgbClr val="002060"/>
                </a:solidFill>
              </a:rPr>
              <a:t>Spouse</a:t>
            </a:r>
            <a:r>
              <a:rPr lang="en-US" sz="2400" dirty="0">
                <a:solidFill>
                  <a:srgbClr val="002060"/>
                </a:solidFill>
              </a:rPr>
              <a:t> payment rate: </a:t>
            </a:r>
            <a:r>
              <a:rPr lang="en-US" sz="2400" b="1" dirty="0">
                <a:solidFill>
                  <a:srgbClr val="002060"/>
                </a:solidFill>
              </a:rPr>
              <a:t>up to</a:t>
            </a:r>
            <a:r>
              <a:rPr lang="en-US" sz="2400" dirty="0">
                <a:solidFill>
                  <a:srgbClr val="002060"/>
                </a:solidFill>
              </a:rPr>
              <a:t> 50% of worker’s full benefit amount (does not reduce payments to worker)</a:t>
            </a:r>
          </a:p>
          <a:p>
            <a:pPr marL="0" indent="0">
              <a:lnSpc>
                <a:spcPts val="2600"/>
              </a:lnSpc>
              <a:spcBef>
                <a:spcPts val="0"/>
              </a:spcBef>
              <a:buClr>
                <a:srgbClr val="003366"/>
              </a:buClr>
              <a:buNone/>
            </a:pPr>
            <a:endParaRPr lang="en-US" sz="2400" dirty="0">
              <a:solidFill>
                <a:srgbClr val="002060"/>
              </a:solidFill>
            </a:endParaRPr>
          </a:p>
          <a:p>
            <a:pPr>
              <a:lnSpc>
                <a:spcPts val="2600"/>
              </a:lnSpc>
              <a:spcBef>
                <a:spcPts val="0"/>
              </a:spcBef>
              <a:buClr>
                <a:srgbClr val="003366"/>
              </a:buClr>
            </a:pPr>
            <a:r>
              <a:rPr lang="en-US" sz="2400" b="1" dirty="0">
                <a:solidFill>
                  <a:srgbClr val="002060"/>
                </a:solidFill>
              </a:rPr>
              <a:t>Divorced Spouse</a:t>
            </a:r>
            <a:r>
              <a:rPr lang="en-US" sz="2400" dirty="0">
                <a:solidFill>
                  <a:srgbClr val="002060"/>
                </a:solidFill>
              </a:rPr>
              <a:t>: 10-year marriage and single (former spouse not required to apply for own benefit, at least 62)</a:t>
            </a:r>
          </a:p>
          <a:p>
            <a:pPr marL="0" indent="0">
              <a:lnSpc>
                <a:spcPts val="2600"/>
              </a:lnSpc>
              <a:spcBef>
                <a:spcPts val="0"/>
              </a:spcBef>
              <a:buClr>
                <a:srgbClr val="003366"/>
              </a:buClr>
              <a:buNone/>
            </a:pPr>
            <a:endParaRPr lang="en-US" sz="2400" dirty="0">
              <a:solidFill>
                <a:srgbClr val="002060"/>
              </a:solidFill>
            </a:endParaRPr>
          </a:p>
          <a:p>
            <a:pPr>
              <a:lnSpc>
                <a:spcPts val="2600"/>
              </a:lnSpc>
              <a:spcBef>
                <a:spcPts val="0"/>
              </a:spcBef>
              <a:buClr>
                <a:srgbClr val="003366"/>
              </a:buClr>
            </a:pPr>
            <a:r>
              <a:rPr lang="en-US" sz="2400" dirty="0">
                <a:solidFill>
                  <a:srgbClr val="002060"/>
                </a:solidFill>
              </a:rPr>
              <a:t>Calculation:  If own </a:t>
            </a:r>
            <a:r>
              <a:rPr lang="en-US" sz="2400" b="1" dirty="0">
                <a:solidFill>
                  <a:srgbClr val="002060"/>
                </a:solidFill>
              </a:rPr>
              <a:t>full</a:t>
            </a:r>
            <a:r>
              <a:rPr lang="en-US" sz="2400" dirty="0">
                <a:solidFill>
                  <a:srgbClr val="002060"/>
                </a:solidFill>
              </a:rPr>
              <a:t> benefit is less than 50% of the worker’s </a:t>
            </a:r>
            <a:r>
              <a:rPr lang="en-US" sz="2400" b="1" dirty="0">
                <a:solidFill>
                  <a:srgbClr val="002060"/>
                </a:solidFill>
              </a:rPr>
              <a:t>full</a:t>
            </a:r>
            <a:r>
              <a:rPr lang="en-US" sz="2400" dirty="0">
                <a:solidFill>
                  <a:srgbClr val="002060"/>
                </a:solidFill>
              </a:rPr>
              <a:t> benefit, then benefits are combined </a:t>
            </a:r>
          </a:p>
          <a:p>
            <a:pPr marL="0" indent="0" algn="r">
              <a:lnSpc>
                <a:spcPts val="2600"/>
              </a:lnSpc>
              <a:spcBef>
                <a:spcPts val="0"/>
              </a:spcBef>
              <a:buClr>
                <a:srgbClr val="003366"/>
              </a:buClr>
              <a:buNone/>
            </a:pPr>
            <a:r>
              <a:rPr lang="en-US" sz="2400" dirty="0">
                <a:solidFill>
                  <a:srgbClr val="002060"/>
                </a:solidFill>
              </a:rPr>
              <a:t> </a:t>
            </a:r>
          </a:p>
          <a:p>
            <a:pPr>
              <a:lnSpc>
                <a:spcPts val="2600"/>
              </a:lnSpc>
              <a:spcBef>
                <a:spcPts val="0"/>
              </a:spcBef>
              <a:buClr>
                <a:srgbClr val="003366"/>
              </a:buClr>
            </a:pPr>
            <a:endParaRPr lang="en-US" sz="2400" dirty="0">
              <a:solidFill>
                <a:srgbClr val="002060"/>
              </a:solidFill>
            </a:endParaRPr>
          </a:p>
          <a:p>
            <a:pPr marL="0" indent="0">
              <a:spcBef>
                <a:spcPts val="0"/>
              </a:spcBef>
              <a:buClr>
                <a:srgbClr val="003366"/>
              </a:buClr>
              <a:buFont typeface="Arial" panose="020B0604020202020204" pitchFamily="34" charset="0"/>
              <a:buNone/>
            </a:pPr>
            <a:endParaRPr lang="en-US" sz="2400" dirty="0">
              <a:solidFill>
                <a:srgbClr val="002060"/>
              </a:solidFill>
            </a:endParaRPr>
          </a:p>
        </p:txBody>
      </p:sp>
      <p:sp>
        <p:nvSpPr>
          <p:cNvPr id="2" name="Title 1"/>
          <p:cNvSpPr>
            <a:spLocks noGrp="1"/>
          </p:cNvSpPr>
          <p:nvPr>
            <p:ph type="ctrTitle" idx="4294967295"/>
          </p:nvPr>
        </p:nvSpPr>
        <p:spPr>
          <a:xfrm>
            <a:off x="0" y="152400"/>
            <a:ext cx="9144000" cy="762000"/>
          </a:xfrm>
        </p:spPr>
        <p:txBody>
          <a:bodyPr>
            <a:noAutofit/>
          </a:bodyPr>
          <a:lstStyle/>
          <a:p>
            <a:r>
              <a:rPr lang="en-US" dirty="0">
                <a:solidFill>
                  <a:schemeClr val="tx2">
                    <a:lumMod val="75000"/>
                  </a:schemeClr>
                </a:solidFill>
                <a:ea typeface="+mn-ea"/>
                <a:cs typeface="+mn-cs"/>
              </a:rPr>
              <a:t>Social Security Spouse’s Benefits </a:t>
            </a:r>
          </a:p>
        </p:txBody>
      </p:sp>
    </p:spTree>
    <p:extLst>
      <p:ext uri="{BB962C8B-B14F-4D97-AF65-F5344CB8AC3E}">
        <p14:creationId xmlns:p14="http://schemas.microsoft.com/office/powerpoint/2010/main" val="127722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93" y="0"/>
            <a:ext cx="8610600" cy="1143000"/>
          </a:xfrm>
        </p:spPr>
        <p:txBody>
          <a:bodyPr>
            <a:normAutofit/>
          </a:bodyPr>
          <a:lstStyle/>
          <a:p>
            <a:r>
              <a:rPr lang="en-US" dirty="0"/>
              <a:t>Spouse Benefit Computation </a:t>
            </a:r>
          </a:p>
        </p:txBody>
      </p:sp>
      <p:sp>
        <p:nvSpPr>
          <p:cNvPr id="3" name="Content Placeholder 2"/>
          <p:cNvSpPr>
            <a:spLocks noGrp="1"/>
          </p:cNvSpPr>
          <p:nvPr>
            <p:ph idx="1"/>
          </p:nvPr>
        </p:nvSpPr>
        <p:spPr>
          <a:xfrm>
            <a:off x="309507" y="990600"/>
            <a:ext cx="8485986" cy="5105400"/>
          </a:xfrm>
        </p:spPr>
        <p:txBody>
          <a:bodyPr>
            <a:normAutofit/>
          </a:bodyPr>
          <a:lstStyle/>
          <a:p>
            <a:pPr marL="0" indent="0">
              <a:buNone/>
            </a:pPr>
            <a:endParaRPr lang="en-US" sz="2400" b="1" dirty="0"/>
          </a:p>
          <a:p>
            <a:pPr marL="0" indent="0">
              <a:buNone/>
            </a:pPr>
            <a:r>
              <a:rPr lang="en-US" sz="2400" dirty="0"/>
              <a:t>Kelly’s </a:t>
            </a:r>
            <a:r>
              <a:rPr lang="en-US" sz="2400" b="1" dirty="0"/>
              <a:t>own</a:t>
            </a:r>
            <a:r>
              <a:rPr lang="en-US" sz="2400" dirty="0"/>
              <a:t> </a:t>
            </a:r>
            <a:r>
              <a:rPr lang="en-US" sz="2400" b="1" dirty="0"/>
              <a:t>Full Retirement Age (FRA) </a:t>
            </a:r>
            <a:r>
              <a:rPr lang="en-US" sz="2400" dirty="0"/>
              <a:t>benefit</a:t>
            </a:r>
            <a:r>
              <a:rPr lang="en-US" sz="2400" b="1" dirty="0"/>
              <a:t> </a:t>
            </a:r>
            <a:r>
              <a:rPr lang="en-US" sz="2400" dirty="0"/>
              <a:t>= </a:t>
            </a:r>
            <a:r>
              <a:rPr lang="en-US" sz="2400" b="1" dirty="0"/>
              <a:t>$800</a:t>
            </a:r>
            <a:endParaRPr lang="en-US" sz="2400" dirty="0"/>
          </a:p>
          <a:p>
            <a:pPr marL="0" indent="0">
              <a:buNone/>
            </a:pPr>
            <a:r>
              <a:rPr lang="en-US" sz="2400" dirty="0"/>
              <a:t>Kelly’s spouse/Ex-spouse FRA amount = </a:t>
            </a:r>
            <a:r>
              <a:rPr lang="en-US" sz="2400" b="1" dirty="0"/>
              <a:t>$2,000</a:t>
            </a:r>
            <a:endParaRPr lang="en-US" sz="2400" dirty="0"/>
          </a:p>
          <a:p>
            <a:pPr marL="0" indent="0">
              <a:buNone/>
            </a:pPr>
            <a:endParaRPr lang="en-US" sz="2400" dirty="0"/>
          </a:p>
          <a:p>
            <a:pPr marL="400050" lvl="1" indent="0">
              <a:buNone/>
            </a:pPr>
            <a:r>
              <a:rPr lang="en-US" sz="2400" b="1" dirty="0"/>
              <a:t>$1,000</a:t>
            </a:r>
            <a:r>
              <a:rPr lang="en-US" sz="2400" dirty="0"/>
              <a:t> Kelly’s max spouse benefit (</a:t>
            </a:r>
            <a:r>
              <a:rPr lang="en-US" sz="2400" b="1" dirty="0"/>
              <a:t>50%</a:t>
            </a:r>
            <a:r>
              <a:rPr lang="en-US" sz="2400" dirty="0"/>
              <a:t> of </a:t>
            </a:r>
            <a:r>
              <a:rPr lang="en-US" sz="2400" b="1" dirty="0"/>
              <a:t>$2,000</a:t>
            </a:r>
            <a:r>
              <a:rPr lang="en-US" sz="2400" dirty="0"/>
              <a:t>) </a:t>
            </a:r>
          </a:p>
          <a:p>
            <a:pPr marL="400050" lvl="1" indent="0">
              <a:buNone/>
            </a:pPr>
            <a:r>
              <a:rPr lang="en-US" sz="2400" dirty="0"/>
              <a:t> </a:t>
            </a:r>
            <a:r>
              <a:rPr lang="en-US" sz="2400" u="sng" dirty="0"/>
              <a:t>-  </a:t>
            </a:r>
            <a:r>
              <a:rPr lang="en-US" sz="2400" b="1" u="sng" dirty="0"/>
              <a:t>$800</a:t>
            </a:r>
            <a:r>
              <a:rPr lang="en-US" sz="2400" u="sng" dirty="0"/>
              <a:t> </a:t>
            </a:r>
            <a:r>
              <a:rPr lang="en-US" sz="2400" dirty="0"/>
              <a:t>Kelly’s own FRA benefit</a:t>
            </a:r>
          </a:p>
          <a:p>
            <a:pPr marL="800100" lvl="2" indent="0">
              <a:buNone/>
            </a:pPr>
            <a:r>
              <a:rPr lang="en-US" b="1" dirty="0"/>
              <a:t>$200</a:t>
            </a:r>
            <a:r>
              <a:rPr lang="en-US" dirty="0"/>
              <a:t> Kelly’s </a:t>
            </a:r>
            <a:r>
              <a:rPr lang="en-US" b="1" dirty="0"/>
              <a:t>spousal</a:t>
            </a:r>
            <a:r>
              <a:rPr lang="en-US" dirty="0"/>
              <a:t> payment</a:t>
            </a:r>
          </a:p>
          <a:p>
            <a:pPr marL="0" indent="0">
              <a:buNone/>
            </a:pPr>
            <a:endParaRPr lang="en-US" sz="2400" dirty="0"/>
          </a:p>
          <a:p>
            <a:pPr marL="0" indent="0">
              <a:buNone/>
            </a:pPr>
            <a:r>
              <a:rPr lang="en-US" sz="2400" dirty="0"/>
              <a:t>Kelly's spousal benefit </a:t>
            </a:r>
            <a:r>
              <a:rPr lang="en-US" sz="2400" b="1" dirty="0"/>
              <a:t>($200</a:t>
            </a:r>
            <a:r>
              <a:rPr lang="en-US" sz="2400" dirty="0"/>
              <a:t>) is added to Kelly’s own FRA benefit </a:t>
            </a:r>
            <a:r>
              <a:rPr lang="en-US" sz="2400" b="1" dirty="0"/>
              <a:t>($800</a:t>
            </a:r>
            <a:r>
              <a:rPr lang="en-US" sz="2400" dirty="0"/>
              <a:t>) for a </a:t>
            </a:r>
            <a:r>
              <a:rPr lang="en-US" sz="2400" b="1" dirty="0"/>
              <a:t>total benefit</a:t>
            </a:r>
            <a:r>
              <a:rPr lang="en-US" sz="2400" dirty="0"/>
              <a:t> of </a:t>
            </a:r>
            <a:r>
              <a:rPr lang="en-US" sz="2400" b="1" dirty="0"/>
              <a:t>$1,000</a:t>
            </a:r>
            <a:endParaRPr lang="en-US" sz="2400" dirty="0"/>
          </a:p>
          <a:p>
            <a:pPr>
              <a:buFontTx/>
              <a:buChar char="-"/>
            </a:pPr>
            <a:endParaRPr lang="en-US" sz="2000" dirty="0"/>
          </a:p>
          <a:p>
            <a:endParaRPr lang="en-US" dirty="0"/>
          </a:p>
        </p:txBody>
      </p:sp>
    </p:spTree>
    <p:extLst>
      <p:ext uri="{BB962C8B-B14F-4D97-AF65-F5344CB8AC3E}">
        <p14:creationId xmlns:p14="http://schemas.microsoft.com/office/powerpoint/2010/main" val="128524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838200"/>
            <a:ext cx="9144000" cy="4965462"/>
          </a:xfrm>
          <a:prstGeom prst="rect">
            <a:avLst/>
          </a:prstGeom>
          <a:noFill/>
        </p:spPr>
        <p:txBody>
          <a:bodyPr wrap="square" rtlCol="0">
            <a:spAutoFit/>
          </a:bodyPr>
          <a:lstStyle/>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a:p>
            <a:pPr marL="914400" lvl="1" indent="-457200">
              <a:lnSpc>
                <a:spcPts val="2400"/>
              </a:lnSpc>
              <a:buFont typeface="Arial" panose="020B0604020202020204" pitchFamily="34" charset="0"/>
              <a:buChar char="•"/>
              <a:defRPr/>
            </a:pPr>
            <a:r>
              <a:rPr lang="en-US" sz="2400" dirty="0">
                <a:solidFill>
                  <a:srgbClr val="003366"/>
                </a:solidFill>
                <a:latin typeface="Helvetica"/>
              </a:rPr>
              <a:t>Full survivor benefit at Full Retirement Age – (payments reduced if deceased worker received early retirement); or</a:t>
            </a:r>
          </a:p>
          <a:p>
            <a:pPr lvl="1">
              <a:lnSpc>
                <a:spcPts val="2400"/>
              </a:lnSpc>
              <a:defRPr/>
            </a:pPr>
            <a:endParaRPr kumimoji="0" lang="en-US" sz="2400" b="0" i="0" u="sng" strike="noStrike" kern="1200" cap="none" spc="0" normalizeH="0" baseline="0" noProof="0" dirty="0">
              <a:ln>
                <a:noFill/>
              </a:ln>
              <a:solidFill>
                <a:srgbClr val="003366"/>
              </a:solidFill>
              <a:effectLst/>
              <a:uLnTx/>
              <a:uFillTx/>
              <a:latin typeface="Helvetica"/>
              <a:ea typeface="+mn-ea"/>
              <a:cs typeface="+mn-cs"/>
            </a:endParaRPr>
          </a:p>
          <a:p>
            <a:pPr marL="914400" lvl="1" indent="-457200">
              <a:lnSpc>
                <a:spcPts val="2400"/>
              </a:lnSpc>
              <a:buFont typeface="Arial" panose="020B0604020202020204" pitchFamily="34" charset="0"/>
              <a:buChar char="•"/>
              <a:defRPr/>
            </a:pPr>
            <a:r>
              <a:rPr lang="en-US" sz="2400" dirty="0">
                <a:solidFill>
                  <a:srgbClr val="003366"/>
                </a:solidFill>
                <a:latin typeface="Helvetica"/>
              </a:rPr>
              <a:t>At age 60, receive 71.5% of deceased’s Full Retirement Age benefit; waiting increases payment amount; or</a:t>
            </a:r>
          </a:p>
          <a:p>
            <a:pPr lvl="1">
              <a:lnSpc>
                <a:spcPts val="2400"/>
              </a:lnSpc>
              <a:defRPr/>
            </a:pPr>
            <a:endParaRPr lang="en-US" sz="2400" dirty="0">
              <a:solidFill>
                <a:srgbClr val="003366"/>
              </a:solidFill>
              <a:latin typeface="Helvetica"/>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3366"/>
                </a:solidFill>
                <a:effectLst/>
                <a:uLnTx/>
                <a:uFillTx/>
                <a:latin typeface="Helvetica"/>
                <a:ea typeface="+mn-ea"/>
                <a:cs typeface="+mn-cs"/>
              </a:rPr>
              <a:t>If disabled</a:t>
            </a:r>
            <a:r>
              <a:rPr kumimoji="0" lang="en-US" sz="2400" b="0" i="0" u="none" strike="noStrike" kern="1200" cap="none" spc="0" normalizeH="0" baseline="0" noProof="0" dirty="0">
                <a:ln>
                  <a:noFill/>
                </a:ln>
                <a:solidFill>
                  <a:srgbClr val="003366"/>
                </a:solidFill>
                <a:effectLst/>
                <a:uLnTx/>
                <a:uFillTx/>
                <a:latin typeface="Helvetica"/>
                <a:ea typeface="+mn-ea"/>
                <a:cs typeface="+mn-cs"/>
              </a:rPr>
              <a:t>, receive as early as age 50; or</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66"/>
              </a:solidFill>
              <a:effectLst/>
              <a:uLnTx/>
              <a:uFillTx/>
              <a:latin typeface="Helvetica"/>
              <a:ea typeface="+mn-ea"/>
              <a:cs typeface="+mn-cs"/>
            </a:endParaRPr>
          </a:p>
          <a:p>
            <a:pPr marL="914400" lvl="1" indent="-457200">
              <a:lnSpc>
                <a:spcPts val="2400"/>
              </a:lnSpc>
              <a:buFont typeface="Arial" panose="020B0604020202020204" pitchFamily="34" charset="0"/>
              <a:buChar char="•"/>
              <a:defRPr/>
            </a:pPr>
            <a:r>
              <a:rPr lang="en-US" sz="2400" dirty="0">
                <a:solidFill>
                  <a:srgbClr val="003366"/>
                </a:solidFill>
              </a:rPr>
              <a:t>Caring for minor child of the deceased who is under age 16</a:t>
            </a: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Helvetica"/>
                <a:ea typeface="+mn-ea"/>
                <a:cs typeface="+mn-cs"/>
              </a:rPr>
              <a:t>Surviving Divorced Spouse</a:t>
            </a:r>
            <a:r>
              <a:rPr kumimoji="0" lang="en-US" sz="2400" b="0" i="0" u="none" strike="noStrike" kern="1200" cap="none" spc="0" normalizeH="0" baseline="0" noProof="0" dirty="0">
                <a:ln>
                  <a:noFill/>
                </a:ln>
                <a:solidFill>
                  <a:srgbClr val="002060"/>
                </a:solidFill>
                <a:effectLst/>
                <a:uLnTx/>
                <a:uFillTx/>
                <a:latin typeface="Helvetica"/>
                <a:ea typeface="+mn-ea"/>
                <a:cs typeface="+mn-cs"/>
              </a:rPr>
              <a:t>: 10-year marriage required</a:t>
            </a:r>
          </a:p>
          <a:p>
            <a:pPr marR="0" lvl="1" algn="l" defTabSz="914400" rtl="0" eaLnBrk="1" fontAlgn="auto" latinLnBrk="0" hangingPunct="1">
              <a:lnSpc>
                <a:spcPts val="2400"/>
              </a:lnSpc>
              <a:spcBef>
                <a:spcPts val="0"/>
              </a:spcBef>
              <a:spcAft>
                <a:spcPts val="0"/>
              </a:spcAft>
              <a:buClrTx/>
              <a:buSzTx/>
              <a:tabLst/>
              <a:defRPr/>
            </a:pP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914400" marR="0" lvl="1" indent="-4572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366"/>
                </a:solidFill>
                <a:effectLst/>
                <a:uLnTx/>
                <a:uFillTx/>
                <a:latin typeface="Helvetica"/>
                <a:ea typeface="+mn-ea"/>
                <a:cs typeface="+mn-cs"/>
              </a:rPr>
              <a:t>Must be unmarried unless remarriage after age 60 (50 if disabled)</a:t>
            </a:r>
            <a:endParaRPr kumimoji="0" lang="en-US" sz="2400" b="0" i="0" u="none" strike="noStrike" kern="1200" cap="none" spc="0" normalizeH="0" baseline="0" noProof="0" dirty="0">
              <a:ln>
                <a:noFill/>
              </a:ln>
              <a:solidFill>
                <a:srgbClr val="002060"/>
              </a:solidFill>
              <a:effectLst/>
              <a:uLnTx/>
              <a:uFillTx/>
              <a:latin typeface="Helvetica"/>
              <a:ea typeface="+mn-ea"/>
              <a:cs typeface="+mn-cs"/>
            </a:endParaRPr>
          </a:p>
          <a:p>
            <a:pPr marL="457200" marR="0" lvl="1" indent="0" algn="l" defTabSz="914400" rtl="0" eaLnBrk="1" fontAlgn="auto" latinLnBrk="0" hangingPunct="1">
              <a:lnSpc>
                <a:spcPts val="24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3366"/>
              </a:solidFill>
              <a:effectLst/>
              <a:uLnTx/>
              <a:uFillTx/>
              <a:latin typeface="Helvetica"/>
              <a:ea typeface="+mn-ea"/>
              <a:cs typeface="+mn-cs"/>
            </a:endParaRPr>
          </a:p>
        </p:txBody>
      </p:sp>
      <p:sp>
        <p:nvSpPr>
          <p:cNvPr id="7" name="TextBox 6"/>
          <p:cNvSpPr txBox="1"/>
          <p:nvPr/>
        </p:nvSpPr>
        <p:spPr>
          <a:xfrm>
            <a:off x="0" y="159224"/>
            <a:ext cx="9144000"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solidFill>
                <a:effectLst/>
                <a:uLnTx/>
                <a:uFillTx/>
                <a:latin typeface="Times"/>
                <a:ea typeface="+mn-ea"/>
                <a:cs typeface="+mn-cs"/>
              </a:rPr>
              <a:t>Survivor Benefits</a:t>
            </a:r>
          </a:p>
        </p:txBody>
      </p:sp>
    </p:spTree>
    <p:extLst>
      <p:ext uri="{BB962C8B-B14F-4D97-AF65-F5344CB8AC3E}">
        <p14:creationId xmlns:p14="http://schemas.microsoft.com/office/powerpoint/2010/main" val="85361498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241874012"/>
              </p:ext>
            </p:extLst>
          </p:nvPr>
        </p:nvGraphicFramePr>
        <p:xfrm>
          <a:off x="381000" y="457200"/>
          <a:ext cx="80772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4183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7655"/>
            <a:ext cx="8610600" cy="1143000"/>
          </a:xfrm>
        </p:spPr>
        <p:txBody>
          <a:bodyPr>
            <a:normAutofit/>
          </a:bodyPr>
          <a:lstStyle/>
          <a:p>
            <a:r>
              <a:rPr lang="en-US" altLang="en-US" sz="4800" b="1" dirty="0">
                <a:cs typeface="Times New Roman" panose="02020603050405020304" pitchFamily="18" charset="0"/>
              </a:rPr>
              <a:t>Applying for Benefits</a:t>
            </a:r>
            <a:endParaRPr lang="en-US" sz="4800" dirty="0">
              <a:cs typeface="Times New Roman" panose="02020603050405020304" pitchFamily="18" charset="0"/>
            </a:endParaRPr>
          </a:p>
        </p:txBody>
      </p:sp>
      <p:sp>
        <p:nvSpPr>
          <p:cNvPr id="4" name="Content Placeholder 2"/>
          <p:cNvSpPr txBox="1">
            <a:spLocks/>
          </p:cNvSpPr>
          <p:nvPr/>
        </p:nvSpPr>
        <p:spPr>
          <a:xfrm>
            <a:off x="457200" y="1371601"/>
            <a:ext cx="8229600" cy="4267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3366"/>
                </a:solidFill>
              </a:rPr>
              <a:t>3 options available:</a:t>
            </a:r>
          </a:p>
          <a:p>
            <a:pPr marL="0" indent="0">
              <a:lnSpc>
                <a:spcPct val="150000"/>
              </a:lnSpc>
              <a:buFont typeface="Arial" panose="020B0604020202020204" pitchFamily="34" charset="0"/>
              <a:buNone/>
            </a:pPr>
            <a:r>
              <a:rPr lang="en-US" sz="1400" dirty="0">
                <a:solidFill>
                  <a:srgbClr val="003366"/>
                </a:solidFill>
              </a:rPr>
              <a:t>	</a:t>
            </a:r>
            <a:r>
              <a:rPr lang="en-US" dirty="0">
                <a:solidFill>
                  <a:srgbClr val="003366"/>
                </a:solidFill>
              </a:rPr>
              <a:t>Online at </a:t>
            </a:r>
            <a:r>
              <a:rPr lang="en-US" b="1" dirty="0">
                <a:solidFill>
                  <a:srgbClr val="003366"/>
                </a:solidFill>
              </a:rPr>
              <a:t>SocialSecurity.gov</a:t>
            </a:r>
          </a:p>
          <a:p>
            <a:pPr marL="0" indent="0">
              <a:lnSpc>
                <a:spcPct val="150000"/>
              </a:lnSpc>
              <a:buFont typeface="Arial" panose="020B0604020202020204" pitchFamily="34" charset="0"/>
              <a:buNone/>
            </a:pPr>
            <a:r>
              <a:rPr lang="en-US" dirty="0">
                <a:solidFill>
                  <a:srgbClr val="003366"/>
                </a:solidFill>
              </a:rPr>
              <a:t>	By phone 1-800-772-1213</a:t>
            </a:r>
          </a:p>
          <a:p>
            <a:pPr marL="0" indent="0">
              <a:lnSpc>
                <a:spcPct val="150000"/>
              </a:lnSpc>
              <a:buFont typeface="Arial" panose="020B0604020202020204" pitchFamily="34" charset="0"/>
              <a:buNone/>
            </a:pPr>
            <a:r>
              <a:rPr lang="en-US" dirty="0">
                <a:solidFill>
                  <a:srgbClr val="003366"/>
                </a:solidFill>
              </a:rPr>
              <a:t>	At our office </a:t>
            </a:r>
            <a:r>
              <a:rPr lang="en-US" sz="2400" dirty="0">
                <a:solidFill>
                  <a:srgbClr val="003366"/>
                </a:solidFill>
              </a:rPr>
              <a:t>(call for appointment)</a:t>
            </a:r>
            <a:br>
              <a:rPr lang="en-US" sz="2400" dirty="0">
                <a:solidFill>
                  <a:srgbClr val="003366"/>
                </a:solidFill>
              </a:rPr>
            </a:br>
            <a:endParaRPr lang="en-US" sz="2400" dirty="0">
              <a:solidFill>
                <a:srgbClr val="003366"/>
              </a:solidFill>
            </a:endParaRPr>
          </a:p>
          <a:p>
            <a:pPr marL="0" indent="0">
              <a:lnSpc>
                <a:spcPct val="150000"/>
              </a:lnSpc>
              <a:buFont typeface="Arial" panose="020B0604020202020204" pitchFamily="34" charset="0"/>
              <a:buNone/>
            </a:pPr>
            <a:r>
              <a:rPr lang="en-US" sz="2400" i="1" dirty="0">
                <a:solidFill>
                  <a:srgbClr val="003366"/>
                </a:solidFill>
              </a:rPr>
              <a:t>You choose the most convenient option for you.</a:t>
            </a:r>
            <a:br>
              <a:rPr lang="en-US" sz="2400" i="1" dirty="0">
                <a:solidFill>
                  <a:srgbClr val="003366"/>
                </a:solidFill>
              </a:rPr>
            </a:br>
            <a:endParaRPr lang="en-US" sz="1400" i="1" dirty="0">
              <a:solidFill>
                <a:srgbClr val="003366"/>
              </a:solidFill>
            </a:endParaRPr>
          </a:p>
        </p:txBody>
      </p:sp>
      <p:pic>
        <p:nvPicPr>
          <p:cNvPr id="5" name="Picture 2" descr="D:\Documents\Work Order Files\16-5PP Universal PPT\compute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965" y="2120335"/>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Documents\Work Order Files\16-5PP Universal PPT\phon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772" y="3014136"/>
            <a:ext cx="492369" cy="53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Documents\Work Order Files\16-5PP Universal PPT\Untitled-3.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0091" y="3775563"/>
            <a:ext cx="605730" cy="6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476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929"/>
            <a:ext cx="9144000" cy="6840071"/>
          </a:xfrm>
          <a:prstGeom prst="rect">
            <a:avLst/>
          </a:prstGeom>
        </p:spPr>
      </p:pic>
    </p:spTree>
    <p:extLst>
      <p:ext uri="{BB962C8B-B14F-4D97-AF65-F5344CB8AC3E}">
        <p14:creationId xmlns:p14="http://schemas.microsoft.com/office/powerpoint/2010/main" val="2155547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5029200" y="1143000"/>
            <a:ext cx="3597677" cy="4495800"/>
          </a:xfrm>
          <a:prstGeom prst="rect">
            <a:avLst/>
          </a:prstGeom>
        </p:spPr>
      </p:pic>
      <p:sp>
        <p:nvSpPr>
          <p:cNvPr id="3" name="TextBox 2"/>
          <p:cNvSpPr txBox="1"/>
          <p:nvPr/>
        </p:nvSpPr>
        <p:spPr>
          <a:xfrm>
            <a:off x="304800" y="838200"/>
            <a:ext cx="4345912" cy="4401205"/>
          </a:xfrm>
          <a:prstGeom prst="rect">
            <a:avLst/>
          </a:prstGeom>
          <a:noFill/>
        </p:spPr>
        <p:txBody>
          <a:bodyPr wrap="square" rtlCol="0">
            <a:spAutoFit/>
          </a:bodyPr>
          <a:lstStyle/>
          <a:p>
            <a:endParaRPr lang="en-US" sz="2800" b="1" dirty="0"/>
          </a:p>
          <a:p>
            <a:endParaRPr lang="en-US" sz="2800" b="1" dirty="0"/>
          </a:p>
          <a:p>
            <a:r>
              <a:rPr lang="en-US" sz="3200" b="1" dirty="0"/>
              <a:t> Fraud Hotline:</a:t>
            </a:r>
          </a:p>
          <a:p>
            <a:endParaRPr lang="en-US" sz="3200" b="1" dirty="0"/>
          </a:p>
          <a:p>
            <a:r>
              <a:rPr lang="en-US" sz="3200" b="1" dirty="0"/>
              <a:t> Call 1-800-269-0271</a:t>
            </a:r>
          </a:p>
          <a:p>
            <a:endParaRPr lang="en-US" sz="3200" b="1" dirty="0"/>
          </a:p>
          <a:p>
            <a:r>
              <a:rPr lang="en-US" sz="3200" b="1" dirty="0"/>
              <a:t> Need Help:</a:t>
            </a:r>
          </a:p>
          <a:p>
            <a:endParaRPr lang="en-US" sz="3200" b="1" dirty="0"/>
          </a:p>
          <a:p>
            <a:r>
              <a:rPr lang="en-US" sz="3200" b="1" dirty="0"/>
              <a:t> IdentityTheft.gov </a:t>
            </a:r>
          </a:p>
        </p:txBody>
      </p:sp>
    </p:spTree>
    <p:extLst>
      <p:ext uri="{BB962C8B-B14F-4D97-AF65-F5344CB8AC3E}">
        <p14:creationId xmlns:p14="http://schemas.microsoft.com/office/powerpoint/2010/main" val="123848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FAF8"/>
            </a:gs>
            <a:gs pos="74001">
              <a:srgbClr val="D8D7C4"/>
            </a:gs>
            <a:gs pos="83000">
              <a:srgbClr val="D8D7C4"/>
            </a:gs>
            <a:gs pos="100000">
              <a:srgbClr val="E5E4D8"/>
            </a:gs>
          </a:gsLst>
          <a:lin ang="5400000" scaled="1"/>
        </a:gra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4AFDD92-AA13-47E0-BC8E-CBD15E521E2F}"/>
              </a:ext>
            </a:extLst>
          </p:cNvPr>
          <p:cNvSpPr>
            <a:spLocks noGrp="1" noChangeArrowheads="1"/>
          </p:cNvSpPr>
          <p:nvPr>
            <p:ph type="subTitle" idx="1"/>
          </p:nvPr>
        </p:nvSpPr>
        <p:spPr>
          <a:xfrm>
            <a:off x="1295400" y="2743200"/>
            <a:ext cx="6400800" cy="1752600"/>
          </a:xfrm>
        </p:spPr>
        <p:txBody>
          <a:bodyPr>
            <a:normAutofit fontScale="85000" lnSpcReduction="20000"/>
          </a:bodyPr>
          <a:lstStyle/>
          <a:p>
            <a:pPr eaLnBrk="1" fontAlgn="auto" hangingPunct="1">
              <a:lnSpc>
                <a:spcPct val="90000"/>
              </a:lnSpc>
              <a:spcAft>
                <a:spcPts val="0"/>
              </a:spcAft>
              <a:buFont typeface="Wingdings"/>
              <a:buNone/>
              <a:defRPr/>
            </a:pPr>
            <a:r>
              <a:rPr lang="en-US" sz="7200" b="1" dirty="0">
                <a:solidFill>
                  <a:schemeClr val="bg1"/>
                </a:solidFill>
              </a:rPr>
              <a:t>AABD Medicaid</a:t>
            </a:r>
          </a:p>
          <a:p>
            <a:pPr eaLnBrk="1" fontAlgn="auto" hangingPunct="1">
              <a:lnSpc>
                <a:spcPct val="90000"/>
              </a:lnSpc>
              <a:spcAft>
                <a:spcPts val="0"/>
              </a:spcAft>
              <a:buFont typeface="Wingdings"/>
              <a:buNone/>
              <a:defRPr/>
            </a:pPr>
            <a:r>
              <a:rPr lang="en-US" sz="2400" b="1" dirty="0">
                <a:solidFill>
                  <a:schemeClr val="bg1"/>
                </a:solidFill>
              </a:rPr>
              <a:t>(Aid for the Aged, Blind and Disabled)</a:t>
            </a:r>
          </a:p>
          <a:p>
            <a:pPr eaLnBrk="1" fontAlgn="auto" hangingPunct="1">
              <a:lnSpc>
                <a:spcPct val="90000"/>
              </a:lnSpc>
              <a:spcAft>
                <a:spcPts val="0"/>
              </a:spcAft>
              <a:buFont typeface="Wingdings"/>
              <a:buNone/>
              <a:defRPr/>
            </a:pPr>
            <a:endParaRPr lang="en-US" sz="2400" dirty="0">
              <a:solidFill>
                <a:schemeClr val="bg1"/>
              </a:solidFill>
            </a:endParaRPr>
          </a:p>
          <a:p>
            <a:pPr eaLnBrk="1" fontAlgn="auto" hangingPunct="1">
              <a:lnSpc>
                <a:spcPct val="90000"/>
              </a:lnSpc>
              <a:spcAft>
                <a:spcPts val="0"/>
              </a:spcAft>
              <a:buFont typeface="Wingdings"/>
              <a:buNone/>
              <a:defRPr/>
            </a:pPr>
            <a:r>
              <a:rPr lang="en-US" sz="1800" dirty="0">
                <a:solidFill>
                  <a:schemeClr val="bg1"/>
                </a:solidFill>
              </a:rPr>
              <a:t>Presented by Laela Wilmot, Benefits Program Manager Regions 5 and 6</a:t>
            </a:r>
          </a:p>
        </p:txBody>
      </p:sp>
      <p:pic>
        <p:nvPicPr>
          <p:cNvPr id="11267" name="Picture 3" descr="Idaho Department of Health and Welfare">
            <a:extLst>
              <a:ext uri="{FF2B5EF4-FFF2-40B4-BE49-F238E27FC236}">
                <a16:creationId xmlns:a16="http://schemas.microsoft.com/office/drawing/2014/main" id="{77B4CAFA-F25B-43A4-8B05-734E04136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229600" cy="1576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8" name="Slide Number Placeholder 1">
            <a:extLst>
              <a:ext uri="{FF2B5EF4-FFF2-40B4-BE49-F238E27FC236}">
                <a16:creationId xmlns:a16="http://schemas.microsoft.com/office/drawing/2014/main" id="{5B0AC23F-3A14-4E37-AF6C-8555666451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4558DD6-FD17-4C39-B907-EB4B8AAA304A}" type="slidenum">
              <a:rPr kumimoji="0" lang="en-US" altLang="en-US" sz="1400" b="1" i="0" u="none" strike="noStrike" kern="1200" cap="none" spc="0" normalizeH="0" baseline="0" noProof="0" smtClean="0">
                <a:ln>
                  <a:noFill/>
                </a:ln>
                <a:solidFill>
                  <a:srgbClr val="DFDCB7"/>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altLang="en-US" sz="1400" b="1" i="0" u="none" strike="noStrike" kern="1200" cap="none" spc="0" normalizeH="0" baseline="0" noProof="0">
              <a:ln>
                <a:noFill/>
              </a:ln>
              <a:solidFill>
                <a:srgbClr val="DFDCB7"/>
              </a:solidFill>
              <a:effectLst/>
              <a:uLnTx/>
              <a:uFillTx/>
              <a:latin typeface="Tahoma" panose="020B0604030504040204" pitchFamily="34"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0128FCE6-184A-46CA-8B3C-B8B6EDC64158}"/>
              </a:ext>
            </a:extLst>
          </p:cNvPr>
          <p:cNvSpPr>
            <a:spLocks noGrp="1"/>
          </p:cNvSpPr>
          <p:nvPr>
            <p:ph type="title"/>
          </p:nvPr>
        </p:nvSpPr>
        <p:spPr>
          <a:xfrm>
            <a:off x="612775" y="228600"/>
            <a:ext cx="8153400" cy="990600"/>
          </a:xfrm>
        </p:spPr>
        <p:txBody>
          <a:bodyPr/>
          <a:lstStyle/>
          <a:p>
            <a:r>
              <a:rPr lang="en-US" altLang="en-US"/>
              <a:t>3 Types of Medicaid	</a:t>
            </a:r>
          </a:p>
        </p:txBody>
      </p:sp>
      <p:sp>
        <p:nvSpPr>
          <p:cNvPr id="13315" name="Content Placeholder 2">
            <a:extLst>
              <a:ext uri="{FF2B5EF4-FFF2-40B4-BE49-F238E27FC236}">
                <a16:creationId xmlns:a16="http://schemas.microsoft.com/office/drawing/2014/main" id="{EE5B1952-EB9C-41FD-93D2-85FB5556014D}"/>
              </a:ext>
            </a:extLst>
          </p:cNvPr>
          <p:cNvSpPr>
            <a:spLocks noGrp="1"/>
          </p:cNvSpPr>
          <p:nvPr>
            <p:ph sz="quarter" idx="1"/>
          </p:nvPr>
        </p:nvSpPr>
        <p:spPr>
          <a:xfrm>
            <a:off x="612775" y="1600200"/>
            <a:ext cx="8153400" cy="4495800"/>
          </a:xfrm>
        </p:spPr>
        <p:txBody>
          <a:bodyPr/>
          <a:lstStyle/>
          <a:p>
            <a:r>
              <a:rPr lang="en-US" altLang="en-US" sz="2800"/>
              <a:t>Full coverage Medicaid</a:t>
            </a:r>
          </a:p>
          <a:p>
            <a:pPr lvl="1"/>
            <a:r>
              <a:rPr lang="en-US" altLang="en-US" sz="2400"/>
              <a:t>Covers basic medical needs</a:t>
            </a:r>
          </a:p>
          <a:p>
            <a:r>
              <a:rPr lang="en-US" altLang="en-US" sz="2800"/>
              <a:t>Long Term Care Medicaid</a:t>
            </a:r>
          </a:p>
          <a:p>
            <a:pPr lvl="1"/>
            <a:r>
              <a:rPr lang="en-US" altLang="en-US" sz="2400"/>
              <a:t>More extensive Medical needs</a:t>
            </a:r>
          </a:p>
          <a:p>
            <a:r>
              <a:rPr lang="en-US" altLang="en-US" sz="2800"/>
              <a:t>Medicare Savings Plans</a:t>
            </a:r>
          </a:p>
          <a:p>
            <a:pPr lvl="1"/>
            <a:r>
              <a:rPr lang="en-US" altLang="en-US" sz="2400"/>
              <a:t>Helps with monthly Medicare premiums</a:t>
            </a:r>
          </a:p>
          <a:p>
            <a:endParaRPr lang="en-US" altLang="en-US"/>
          </a:p>
        </p:txBody>
      </p:sp>
      <p:sp>
        <p:nvSpPr>
          <p:cNvPr id="4" name="Slide Number Placeholder 3">
            <a:extLst>
              <a:ext uri="{FF2B5EF4-FFF2-40B4-BE49-F238E27FC236}">
                <a16:creationId xmlns:a16="http://schemas.microsoft.com/office/drawing/2014/main" id="{E85BCC55-AE48-4E6C-A6F2-D1F38900CD82}"/>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F8FB154-FDCD-4BCD-B852-D51C8E6C1247}" type="slidenum">
              <a:rPr kumimoji="0" lang="en-US" altLang="en-US" sz="14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5"/>
          <p:cNvSpPr txBox="1">
            <a:spLocks noChangeArrowheads="1"/>
          </p:cNvSpPr>
          <p:nvPr/>
        </p:nvSpPr>
        <p:spPr bwMode="auto">
          <a:xfrm>
            <a:off x="-12700" y="5481935"/>
            <a:ext cx="915670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400" b="0" dirty="0">
                <a:solidFill>
                  <a:srgbClr val="FFFFFF"/>
                </a:solidFill>
              </a:rPr>
              <a:t>socialsecurity.gov/myaccount</a:t>
            </a:r>
          </a:p>
        </p:txBody>
      </p:sp>
      <p:sp>
        <p:nvSpPr>
          <p:cNvPr id="177155" name="Title 1"/>
          <p:cNvSpPr txBox="1">
            <a:spLocks/>
          </p:cNvSpPr>
          <p:nvPr/>
        </p:nvSpPr>
        <p:spPr bwMode="auto">
          <a:xfrm>
            <a:off x="12700" y="0"/>
            <a:ext cx="9131300"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4000" i="1" dirty="0">
                <a:solidFill>
                  <a:srgbClr val="D12229"/>
                </a:solidFill>
                <a:latin typeface="Georgia" panose="02040502050405020303" pitchFamily="18" charset="0"/>
              </a:rPr>
              <a:t>my</a:t>
            </a:r>
            <a:r>
              <a:rPr lang="en-US" altLang="en-US" sz="4000" i="1" dirty="0">
                <a:solidFill>
                  <a:srgbClr val="002060"/>
                </a:solidFill>
                <a:latin typeface="Georgia" panose="02040502050405020303" pitchFamily="18" charset="0"/>
              </a:rPr>
              <a:t> </a:t>
            </a:r>
            <a:r>
              <a:rPr lang="en-US" altLang="en-US" sz="4000" dirty="0">
                <a:solidFill>
                  <a:srgbClr val="0054A6"/>
                </a:solidFill>
                <a:latin typeface="Georgia" panose="02040502050405020303" pitchFamily="18" charset="0"/>
              </a:rPr>
              <a:t>Social Security</a:t>
            </a:r>
          </a:p>
        </p:txBody>
      </p:sp>
      <p:pic>
        <p:nvPicPr>
          <p:cNvPr id="2" name="Picture 1"/>
          <p:cNvPicPr>
            <a:picLocks noChangeAspect="1"/>
          </p:cNvPicPr>
          <p:nvPr/>
        </p:nvPicPr>
        <p:blipFill>
          <a:blip r:embed="rId3"/>
          <a:stretch>
            <a:fillRect/>
          </a:stretch>
        </p:blipFill>
        <p:spPr>
          <a:xfrm>
            <a:off x="442735" y="734292"/>
            <a:ext cx="8245830" cy="4747643"/>
          </a:xfrm>
          <a:prstGeom prst="rect">
            <a:avLst/>
          </a:prstGeom>
        </p:spPr>
      </p:pic>
    </p:spTree>
    <p:extLst>
      <p:ext uri="{BB962C8B-B14F-4D97-AF65-F5344CB8AC3E}">
        <p14:creationId xmlns:p14="http://schemas.microsoft.com/office/powerpoint/2010/main" val="1010972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37D74AA0-63FD-4F50-82ED-F877F943B219}"/>
              </a:ext>
            </a:extLst>
          </p:cNvPr>
          <p:cNvSpPr>
            <a:spLocks noGrp="1"/>
          </p:cNvSpPr>
          <p:nvPr>
            <p:ph type="title"/>
          </p:nvPr>
        </p:nvSpPr>
        <p:spPr>
          <a:xfrm>
            <a:off x="612775" y="228600"/>
            <a:ext cx="8153400" cy="990600"/>
          </a:xfrm>
        </p:spPr>
        <p:txBody>
          <a:bodyPr/>
          <a:lstStyle/>
          <a:p>
            <a:pPr eaLnBrk="1" hangingPunct="1"/>
            <a:r>
              <a:rPr lang="en-US" altLang="en-US"/>
              <a:t>Basic Eligibility Criteria</a:t>
            </a:r>
          </a:p>
        </p:txBody>
      </p:sp>
      <p:sp>
        <p:nvSpPr>
          <p:cNvPr id="14339" name="Rectangle 5">
            <a:extLst>
              <a:ext uri="{FF2B5EF4-FFF2-40B4-BE49-F238E27FC236}">
                <a16:creationId xmlns:a16="http://schemas.microsoft.com/office/drawing/2014/main" id="{54AF0292-E2CD-4947-A8AE-5408A2D0E3BE}"/>
              </a:ext>
            </a:extLst>
          </p:cNvPr>
          <p:cNvSpPr>
            <a:spLocks noGrp="1"/>
          </p:cNvSpPr>
          <p:nvPr>
            <p:ph sz="quarter" idx="1"/>
          </p:nvPr>
        </p:nvSpPr>
        <p:spPr>
          <a:xfrm>
            <a:off x="533400" y="1712913"/>
            <a:ext cx="8153400" cy="4495800"/>
          </a:xfrm>
        </p:spPr>
        <p:txBody>
          <a:bodyPr/>
          <a:lstStyle/>
          <a:p>
            <a:pPr eaLnBrk="1" hangingPunct="1"/>
            <a:r>
              <a:rPr lang="en-US" altLang="en-US" sz="2800"/>
              <a:t>Resident of Idaho</a:t>
            </a:r>
          </a:p>
          <a:p>
            <a:pPr eaLnBrk="1" hangingPunct="1"/>
            <a:r>
              <a:rPr lang="en-US" altLang="en-US" sz="2800"/>
              <a:t>Meet citizenship or legal non-resident criteria</a:t>
            </a:r>
          </a:p>
          <a:p>
            <a:pPr eaLnBrk="1" hangingPunct="1"/>
            <a:r>
              <a:rPr lang="en-US" altLang="en-US" sz="2800"/>
              <a:t>Meet Age or Disability Criteria</a:t>
            </a:r>
          </a:p>
          <a:p>
            <a:pPr eaLnBrk="1" hangingPunct="1"/>
            <a:r>
              <a:rPr lang="en-US" altLang="en-US" sz="2800"/>
              <a:t>Meet income and resource guidelines</a:t>
            </a:r>
          </a:p>
          <a:p>
            <a:pPr eaLnBrk="1" hangingPunct="1"/>
            <a:endParaRPr lang="en-US" altLang="en-US"/>
          </a:p>
        </p:txBody>
      </p:sp>
      <p:sp>
        <p:nvSpPr>
          <p:cNvPr id="14340" name="Slide Number Placeholder 1">
            <a:extLst>
              <a:ext uri="{FF2B5EF4-FFF2-40B4-BE49-F238E27FC236}">
                <a16:creationId xmlns:a16="http://schemas.microsoft.com/office/drawing/2014/main" id="{C14B4FE3-B60C-493C-AB66-A86C148986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61C7C4F6-788A-46AD-BDBC-C6303617D27F}"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4341" name="Picture 2">
            <a:extLst>
              <a:ext uri="{FF2B5EF4-FFF2-40B4-BE49-F238E27FC236}">
                <a16:creationId xmlns:a16="http://schemas.microsoft.com/office/drawing/2014/main" id="{9D25A991-FB8B-4543-A8C9-988B99330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5559425"/>
            <a:ext cx="19304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0950190-0B1C-41B5-BB03-41A0ED4287DE}"/>
              </a:ext>
            </a:extLst>
          </p:cNvPr>
          <p:cNvSpPr>
            <a:spLocks noGrp="1"/>
          </p:cNvSpPr>
          <p:nvPr>
            <p:ph type="title"/>
          </p:nvPr>
        </p:nvSpPr>
        <p:spPr>
          <a:xfrm>
            <a:off x="228600" y="76200"/>
            <a:ext cx="8229600" cy="1371600"/>
          </a:xfrm>
        </p:spPr>
        <p:txBody>
          <a:bodyPr/>
          <a:lstStyle/>
          <a:p>
            <a:pPr eaLnBrk="1" hangingPunct="1"/>
            <a:r>
              <a:rPr lang="en-US" altLang="en-US"/>
              <a:t>Residence</a:t>
            </a:r>
          </a:p>
        </p:txBody>
      </p:sp>
      <p:sp>
        <p:nvSpPr>
          <p:cNvPr id="16387" name="Rectangle 3">
            <a:extLst>
              <a:ext uri="{FF2B5EF4-FFF2-40B4-BE49-F238E27FC236}">
                <a16:creationId xmlns:a16="http://schemas.microsoft.com/office/drawing/2014/main" id="{780F39DD-06A7-408A-BDEA-632E5CF0042C}"/>
              </a:ext>
            </a:extLst>
          </p:cNvPr>
          <p:cNvSpPr>
            <a:spLocks noGrp="1"/>
          </p:cNvSpPr>
          <p:nvPr>
            <p:ph type="body" sz="half" idx="1"/>
          </p:nvPr>
        </p:nvSpPr>
        <p:spPr>
          <a:xfrm>
            <a:off x="3200400" y="2057400"/>
            <a:ext cx="5486400" cy="3276600"/>
          </a:xfrm>
        </p:spPr>
        <p:txBody>
          <a:bodyPr/>
          <a:lstStyle/>
          <a:p>
            <a:pPr eaLnBrk="1" hangingPunct="1">
              <a:buFont typeface="Wingdings" panose="05000000000000000000" pitchFamily="2" charset="2"/>
              <a:buNone/>
            </a:pPr>
            <a:r>
              <a:rPr lang="en-US" altLang="en-US"/>
              <a:t>Voluntarily living in Idaho and have no immediate intention of leaving.</a:t>
            </a:r>
          </a:p>
          <a:p>
            <a:pPr lvl="1" eaLnBrk="1" hangingPunct="1"/>
            <a:endParaRPr lang="en-US" altLang="en-US" sz="2500"/>
          </a:p>
          <a:p>
            <a:pPr lvl="1" eaLnBrk="1" hangingPunct="1"/>
            <a:r>
              <a:rPr lang="en-US" altLang="en-US" sz="2500"/>
              <a:t>No minimum amount of time required to establish residency.</a:t>
            </a:r>
          </a:p>
          <a:p>
            <a:pPr eaLnBrk="1" hangingPunct="1">
              <a:buFont typeface="Wingdings" panose="05000000000000000000" pitchFamily="2" charset="2"/>
              <a:buNone/>
            </a:pPr>
            <a:endParaRPr lang="en-US" altLang="en-US" sz="2800"/>
          </a:p>
          <a:p>
            <a:pPr eaLnBrk="1" hangingPunct="1"/>
            <a:endParaRPr lang="en-US" altLang="en-US" sz="2800"/>
          </a:p>
          <a:p>
            <a:pPr lvl="1" eaLnBrk="1" hangingPunct="1"/>
            <a:endParaRPr lang="en-US" altLang="en-US" sz="2400"/>
          </a:p>
        </p:txBody>
      </p:sp>
      <p:sp>
        <p:nvSpPr>
          <p:cNvPr id="16388" name="Slide Number Placeholder 1">
            <a:extLst>
              <a:ext uri="{FF2B5EF4-FFF2-40B4-BE49-F238E27FC236}">
                <a16:creationId xmlns:a16="http://schemas.microsoft.com/office/drawing/2014/main" id="{45D72805-419E-4734-96A4-F883233594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51EE4780-4750-4C8F-AD3E-D98E6641BC45}"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6389" name="Picture 4">
            <a:extLst>
              <a:ext uri="{FF2B5EF4-FFF2-40B4-BE49-F238E27FC236}">
                <a16:creationId xmlns:a16="http://schemas.microsoft.com/office/drawing/2014/main" id="{D31AA95F-B352-48D8-A2D6-BDE387228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3048000"/>
            <a:ext cx="2371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2E44CDF-34A4-4032-B4A5-501F7551166F}"/>
              </a:ext>
            </a:extLst>
          </p:cNvPr>
          <p:cNvSpPr>
            <a:spLocks noGrp="1"/>
          </p:cNvSpPr>
          <p:nvPr>
            <p:ph type="title"/>
          </p:nvPr>
        </p:nvSpPr>
        <p:spPr>
          <a:xfrm>
            <a:off x="612775" y="228600"/>
            <a:ext cx="8153400" cy="990600"/>
          </a:xfrm>
        </p:spPr>
        <p:txBody>
          <a:bodyPr/>
          <a:lstStyle/>
          <a:p>
            <a:pPr eaLnBrk="1" hangingPunct="1"/>
            <a:r>
              <a:rPr lang="en-US" altLang="en-US"/>
              <a:t>Citizenship</a:t>
            </a:r>
          </a:p>
        </p:txBody>
      </p:sp>
      <p:sp>
        <p:nvSpPr>
          <p:cNvPr id="14339" name="Rectangle 3">
            <a:extLst>
              <a:ext uri="{FF2B5EF4-FFF2-40B4-BE49-F238E27FC236}">
                <a16:creationId xmlns:a16="http://schemas.microsoft.com/office/drawing/2014/main" id="{9C5D4F79-5367-4C19-BDF8-96D1C6D6AF10}"/>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Must be a US Citizen or a Qualified Non-Citizen.  </a:t>
            </a:r>
          </a:p>
          <a:p>
            <a:pPr lvl="1" eaLnBrk="1" hangingPunct="1">
              <a:buFont typeface="Wingdings 2" panose="05020102010507070707" pitchFamily="18" charset="2"/>
              <a:buChar char=""/>
              <a:defRPr/>
            </a:pPr>
            <a:r>
              <a:rPr lang="en-US" altLang="en-US" dirty="0"/>
              <a:t>Documentation required to support Citizenship and Identity</a:t>
            </a:r>
          </a:p>
          <a:p>
            <a:pPr marL="366713" lvl="1" indent="0" eaLnBrk="1" hangingPunct="1">
              <a:buFont typeface="Wingdings 2" panose="05020102010507070707" pitchFamily="18" charset="2"/>
              <a:buNone/>
              <a:defRPr/>
            </a:pPr>
            <a:endParaRPr lang="en-US" altLang="en-US" dirty="0"/>
          </a:p>
          <a:p>
            <a:pPr lvl="1" eaLnBrk="1" hangingPunct="1">
              <a:buFont typeface="Wingdings 2" panose="05020102010507070707" pitchFamily="18" charset="2"/>
              <a:buChar char=""/>
              <a:defRPr/>
            </a:pPr>
            <a:r>
              <a:rPr lang="en-US" altLang="en-US" dirty="0"/>
              <a:t>Qualified Non-Citizens are required to provide proof in the US legally a minimum of 5 years with few exceptions.</a:t>
            </a:r>
          </a:p>
          <a:p>
            <a:pPr marL="366713" lvl="1" indent="0" eaLnBrk="1" hangingPunct="1">
              <a:buFont typeface="Wingdings 2" panose="05020102010507070707" pitchFamily="18" charset="2"/>
              <a:buNone/>
              <a:defRPr/>
            </a:pPr>
            <a:endParaRPr lang="en-US" altLang="en-US" dirty="0"/>
          </a:p>
          <a:p>
            <a:pPr lvl="1" eaLnBrk="1" hangingPunct="1">
              <a:buFont typeface="Wingdings" panose="05000000000000000000" pitchFamily="2" charset="2"/>
              <a:buNone/>
              <a:defRPr/>
            </a:pPr>
            <a:r>
              <a:rPr lang="en-US" altLang="en-US" sz="2400" dirty="0"/>
              <a:t>**If receiving SSI, SSD, or Medicare = exempt from verifying citizenship.</a:t>
            </a:r>
          </a:p>
        </p:txBody>
      </p:sp>
      <p:sp>
        <p:nvSpPr>
          <p:cNvPr id="17412" name="Slide Number Placeholder 1">
            <a:extLst>
              <a:ext uri="{FF2B5EF4-FFF2-40B4-BE49-F238E27FC236}">
                <a16:creationId xmlns:a16="http://schemas.microsoft.com/office/drawing/2014/main" id="{DEDA9292-0EF3-45C4-A406-875A07E608D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8108A1B-4B34-4C0B-9551-3E68FF8BFCC1}"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4C4461C-BB99-4AB5-868A-315A48C7D10E}"/>
              </a:ext>
            </a:extLst>
          </p:cNvPr>
          <p:cNvSpPr>
            <a:spLocks noGrp="1"/>
          </p:cNvSpPr>
          <p:nvPr>
            <p:ph type="title"/>
          </p:nvPr>
        </p:nvSpPr>
        <p:spPr>
          <a:xfrm>
            <a:off x="457200" y="152400"/>
            <a:ext cx="8229600" cy="1371600"/>
          </a:xfrm>
        </p:spPr>
        <p:txBody>
          <a:bodyPr/>
          <a:lstStyle/>
          <a:p>
            <a:pPr eaLnBrk="1" hangingPunct="1"/>
            <a:r>
              <a:rPr lang="en-US" altLang="en-US"/>
              <a:t>Aged or Disabled</a:t>
            </a:r>
          </a:p>
        </p:txBody>
      </p:sp>
      <p:sp>
        <p:nvSpPr>
          <p:cNvPr id="18435" name="Rectangle 3">
            <a:extLst>
              <a:ext uri="{FF2B5EF4-FFF2-40B4-BE49-F238E27FC236}">
                <a16:creationId xmlns:a16="http://schemas.microsoft.com/office/drawing/2014/main" id="{AA9E9E5F-355A-4DEF-9433-A61B5A645061}"/>
              </a:ext>
            </a:extLst>
          </p:cNvPr>
          <p:cNvSpPr>
            <a:spLocks noGrp="1"/>
          </p:cNvSpPr>
          <p:nvPr>
            <p:ph type="body" sz="half" idx="1"/>
          </p:nvPr>
        </p:nvSpPr>
        <p:spPr>
          <a:xfrm>
            <a:off x="457200" y="1828800"/>
            <a:ext cx="4953000" cy="3810000"/>
          </a:xfrm>
        </p:spPr>
        <p:txBody>
          <a:bodyPr/>
          <a:lstStyle/>
          <a:p>
            <a:pPr eaLnBrk="1" hangingPunct="1"/>
            <a:r>
              <a:rPr lang="en-US" altLang="en-US"/>
              <a:t>65 years of age or older</a:t>
            </a:r>
          </a:p>
          <a:p>
            <a:pPr eaLnBrk="1" hangingPunct="1">
              <a:buFont typeface="Wingdings" panose="05000000000000000000" pitchFamily="2" charset="2"/>
              <a:buNone/>
            </a:pPr>
            <a:endParaRPr lang="en-US" altLang="en-US"/>
          </a:p>
          <a:p>
            <a:pPr eaLnBrk="1" hangingPunct="1"/>
            <a:r>
              <a:rPr lang="en-US" altLang="en-US"/>
              <a:t>Under age 65 meeting the definition of blindness or disability </a:t>
            </a:r>
          </a:p>
          <a:p>
            <a:pPr lvl="1" eaLnBrk="1" hangingPunct="1"/>
            <a:r>
              <a:rPr lang="en-US" altLang="en-US" sz="2400"/>
              <a:t>Same definition used by Social Security Administration (SSA) to determine disability</a:t>
            </a:r>
          </a:p>
          <a:p>
            <a:pPr lvl="1" eaLnBrk="1" hangingPunct="1"/>
            <a:r>
              <a:rPr lang="en-US" altLang="en-US" sz="2400"/>
              <a:t>Does not require an application for SSA benefits</a:t>
            </a:r>
          </a:p>
        </p:txBody>
      </p:sp>
      <p:sp>
        <p:nvSpPr>
          <p:cNvPr id="18436" name="Slide Number Placeholder 1">
            <a:extLst>
              <a:ext uri="{FF2B5EF4-FFF2-40B4-BE49-F238E27FC236}">
                <a16:creationId xmlns:a16="http://schemas.microsoft.com/office/drawing/2014/main" id="{4ACB9811-8CF1-42BC-A4F5-E19C3CAED5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B9E0A3A1-5889-4B1F-BDF1-F7D839D9F761}"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18437" name="Picture 1">
            <a:extLst>
              <a:ext uri="{FF2B5EF4-FFF2-40B4-BE49-F238E27FC236}">
                <a16:creationId xmlns:a16="http://schemas.microsoft.com/office/drawing/2014/main" id="{F820CD6E-2AF7-4E4D-920E-75C8E941A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743200"/>
            <a:ext cx="26447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0F1773D-A6C1-4B09-9C1F-0BFF7C409040}"/>
              </a:ext>
            </a:extLst>
          </p:cNvPr>
          <p:cNvSpPr>
            <a:spLocks noGrp="1"/>
          </p:cNvSpPr>
          <p:nvPr>
            <p:ph type="title"/>
          </p:nvPr>
        </p:nvSpPr>
        <p:spPr>
          <a:xfrm>
            <a:off x="612775" y="228600"/>
            <a:ext cx="8153400" cy="990600"/>
          </a:xfrm>
        </p:spPr>
        <p:txBody>
          <a:bodyPr/>
          <a:lstStyle/>
          <a:p>
            <a:r>
              <a:rPr lang="en-US" altLang="en-US"/>
              <a:t>Income and Resource Guidelines</a:t>
            </a:r>
          </a:p>
        </p:txBody>
      </p:sp>
      <p:sp>
        <p:nvSpPr>
          <p:cNvPr id="3" name="Content Placeholder 2">
            <a:extLst>
              <a:ext uri="{FF2B5EF4-FFF2-40B4-BE49-F238E27FC236}">
                <a16:creationId xmlns:a16="http://schemas.microsoft.com/office/drawing/2014/main" id="{EADDC76B-E70E-41CD-BE79-CCBA7CFE4522}"/>
              </a:ext>
            </a:extLst>
          </p:cNvPr>
          <p:cNvSpPr>
            <a:spLocks noGrp="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Current income limit for 2019 (updates annually):</a:t>
            </a:r>
          </a:p>
          <a:p>
            <a:pPr eaLnBrk="1" hangingPunct="1">
              <a:defRPr/>
            </a:pPr>
            <a:r>
              <a:rPr lang="en-US" altLang="en-US" dirty="0"/>
              <a:t>Guidelines vary depending on type of Medicaid program applied for </a:t>
            </a:r>
          </a:p>
          <a:p>
            <a:pPr lvl="1" eaLnBrk="1" hangingPunct="1">
              <a:buFont typeface="Wingdings 2" panose="05020102010507070707" pitchFamily="18" charset="2"/>
              <a:buChar char=""/>
              <a:defRPr/>
            </a:pPr>
            <a:r>
              <a:rPr lang="en-US" altLang="en-US" dirty="0"/>
              <a:t>$824 - $2,333 for an individual per month </a:t>
            </a:r>
          </a:p>
          <a:p>
            <a:pPr lvl="1" eaLnBrk="1" hangingPunct="1">
              <a:buFont typeface="Wingdings 2" panose="05020102010507070707" pitchFamily="18" charset="2"/>
              <a:buChar char=""/>
              <a:defRPr/>
            </a:pPr>
            <a:r>
              <a:rPr lang="en-US" altLang="en-US" dirty="0"/>
              <a:t>$1177 - $4,646 for a couple per month</a:t>
            </a:r>
          </a:p>
          <a:p>
            <a:pPr marL="0" indent="0" eaLnBrk="1" hangingPunct="1">
              <a:buFont typeface="Wingdings" panose="05000000000000000000" pitchFamily="2" charset="2"/>
              <a:buNone/>
              <a:defRPr/>
            </a:pPr>
            <a:r>
              <a:rPr lang="en-US" altLang="en-US" dirty="0"/>
              <a:t>Current Resource limit:</a:t>
            </a:r>
          </a:p>
          <a:p>
            <a:pPr eaLnBrk="1" hangingPunct="1">
              <a:defRPr/>
            </a:pPr>
            <a:r>
              <a:rPr lang="en-US" altLang="en-US" sz="2800" dirty="0"/>
              <a:t>Limit for an individual is $2000</a:t>
            </a:r>
          </a:p>
          <a:p>
            <a:pPr eaLnBrk="1" hangingPunct="1">
              <a:defRPr/>
            </a:pPr>
            <a:r>
              <a:rPr lang="en-US" altLang="en-US" sz="2800" dirty="0"/>
              <a:t>Limit for a couple averages $3000-$2000 each (dependent on Medicaid program)</a:t>
            </a:r>
          </a:p>
          <a:p>
            <a:pPr marL="0" indent="0" eaLnBrk="1" hangingPunct="1">
              <a:buFont typeface="Wingdings" panose="05000000000000000000" pitchFamily="2" charset="2"/>
              <a:buNone/>
              <a:defRPr/>
            </a:pPr>
            <a:endParaRPr lang="en-US" altLang="en-US" dirty="0"/>
          </a:p>
          <a:p>
            <a:pPr>
              <a:defRPr/>
            </a:pPr>
            <a:endParaRPr lang="en-US" dirty="0"/>
          </a:p>
        </p:txBody>
      </p:sp>
      <p:sp>
        <p:nvSpPr>
          <p:cNvPr id="4" name="Slide Number Placeholder 3">
            <a:extLst>
              <a:ext uri="{FF2B5EF4-FFF2-40B4-BE49-F238E27FC236}">
                <a16:creationId xmlns:a16="http://schemas.microsoft.com/office/drawing/2014/main" id="{C0458994-6EF8-4832-AB70-1594656888FF}"/>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B4D4808-C4BB-4352-B73E-4C3ACFB871D8}" type="slidenum">
              <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9260EE-3BC2-496E-A315-37749D7AC76D}"/>
              </a:ext>
            </a:extLst>
          </p:cNvPr>
          <p:cNvSpPr>
            <a:spLocks noGrp="1"/>
          </p:cNvSpPr>
          <p:nvPr>
            <p:ph type="title"/>
          </p:nvPr>
        </p:nvSpPr>
        <p:spPr>
          <a:xfrm>
            <a:off x="381000" y="30163"/>
            <a:ext cx="8229600" cy="1371600"/>
          </a:xfrm>
        </p:spPr>
        <p:txBody>
          <a:bodyPr/>
          <a:lstStyle/>
          <a:p>
            <a:pPr eaLnBrk="1" hangingPunct="1"/>
            <a:r>
              <a:rPr lang="en-US" altLang="en-US"/>
              <a:t>Potential Income</a:t>
            </a:r>
          </a:p>
        </p:txBody>
      </p:sp>
      <p:sp>
        <p:nvSpPr>
          <p:cNvPr id="21507" name="Rectangle 3">
            <a:extLst>
              <a:ext uri="{FF2B5EF4-FFF2-40B4-BE49-F238E27FC236}">
                <a16:creationId xmlns:a16="http://schemas.microsoft.com/office/drawing/2014/main" id="{E6A39DD3-9DBB-4495-964C-6C10BCB3CDA5}"/>
              </a:ext>
            </a:extLst>
          </p:cNvPr>
          <p:cNvSpPr>
            <a:spLocks noGrp="1"/>
          </p:cNvSpPr>
          <p:nvPr>
            <p:ph type="body" sz="half" idx="1"/>
          </p:nvPr>
        </p:nvSpPr>
        <p:spPr>
          <a:xfrm>
            <a:off x="457200" y="1981200"/>
            <a:ext cx="5943600" cy="4114800"/>
          </a:xfrm>
        </p:spPr>
        <p:txBody>
          <a:bodyPr/>
          <a:lstStyle/>
          <a:p>
            <a:pPr eaLnBrk="1" hangingPunct="1"/>
            <a:r>
              <a:rPr lang="en-US" altLang="en-US" sz="2800"/>
              <a:t>Before Medicaid can be approved, the customer must access all other income potentially available to them</a:t>
            </a:r>
          </a:p>
          <a:p>
            <a:pPr eaLnBrk="1" hangingPunct="1"/>
            <a:endParaRPr lang="en-US" altLang="en-US" sz="2800"/>
          </a:p>
          <a:p>
            <a:pPr lvl="1" eaLnBrk="1" hangingPunct="1"/>
            <a:r>
              <a:rPr lang="en-US" altLang="en-US" sz="2400"/>
              <a:t>Social Security (exception of Supplemental Security Income - SSI)</a:t>
            </a:r>
          </a:p>
          <a:p>
            <a:pPr lvl="1" eaLnBrk="1" hangingPunct="1"/>
            <a:r>
              <a:rPr lang="en-US" altLang="en-US" sz="2400"/>
              <a:t>Other retirement payments</a:t>
            </a:r>
          </a:p>
        </p:txBody>
      </p:sp>
      <p:sp>
        <p:nvSpPr>
          <p:cNvPr id="21508" name="Slide Number Placeholder 1">
            <a:extLst>
              <a:ext uri="{FF2B5EF4-FFF2-40B4-BE49-F238E27FC236}">
                <a16:creationId xmlns:a16="http://schemas.microsoft.com/office/drawing/2014/main" id="{B41DB90B-1DA9-4C69-810A-974AC509052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97AFFC07-2EFB-42FC-A796-6263EE5E0F8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21509" name="Picture 2">
            <a:extLst>
              <a:ext uri="{FF2B5EF4-FFF2-40B4-BE49-F238E27FC236}">
                <a16:creationId xmlns:a16="http://schemas.microsoft.com/office/drawing/2014/main" id="{79E3824C-510C-4D8A-BC4B-AC5EB98C1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648200"/>
            <a:ext cx="2389188"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C185B56-F990-43B6-9B9C-AE9F1B9EEFA9}"/>
              </a:ext>
            </a:extLst>
          </p:cNvPr>
          <p:cNvSpPr>
            <a:spLocks noGrp="1"/>
          </p:cNvSpPr>
          <p:nvPr>
            <p:ph type="title"/>
          </p:nvPr>
        </p:nvSpPr>
        <p:spPr>
          <a:xfrm>
            <a:off x="612775" y="174625"/>
            <a:ext cx="8153400" cy="990600"/>
          </a:xfrm>
        </p:spPr>
        <p:txBody>
          <a:bodyPr/>
          <a:lstStyle/>
          <a:p>
            <a:pPr eaLnBrk="1" hangingPunct="1"/>
            <a:r>
              <a:rPr lang="en-US" altLang="en-US"/>
              <a:t>Social Security and Medicaid</a:t>
            </a:r>
          </a:p>
        </p:txBody>
      </p:sp>
      <p:sp>
        <p:nvSpPr>
          <p:cNvPr id="22531" name="Rectangle 3">
            <a:extLst>
              <a:ext uri="{FF2B5EF4-FFF2-40B4-BE49-F238E27FC236}">
                <a16:creationId xmlns:a16="http://schemas.microsoft.com/office/drawing/2014/main" id="{BAE3AED5-DEBD-445F-9DEE-CFBBC30E306E}"/>
              </a:ext>
            </a:extLst>
          </p:cNvPr>
          <p:cNvSpPr>
            <a:spLocks noGrp="1" noChangeArrowheads="1"/>
          </p:cNvSpPr>
          <p:nvPr>
            <p:ph sz="quarter" idx="1"/>
          </p:nvPr>
        </p:nvSpPr>
        <p:spPr>
          <a:xfrm>
            <a:off x="612775" y="1600200"/>
            <a:ext cx="8153400" cy="4495800"/>
          </a:xfrm>
        </p:spPr>
        <p:txBody>
          <a:bodyPr/>
          <a:lstStyle/>
          <a:p>
            <a:pPr eaLnBrk="1" hangingPunct="1">
              <a:lnSpc>
                <a:spcPct val="80000"/>
              </a:lnSpc>
              <a:defRPr/>
            </a:pPr>
            <a:r>
              <a:rPr lang="en-US" altLang="en-US" sz="2800" dirty="0"/>
              <a:t>SSI recipients are eligible for Medicaid no matter the amount of the SSI payment.</a:t>
            </a:r>
          </a:p>
          <a:p>
            <a:pPr eaLnBrk="1" hangingPunct="1">
              <a:lnSpc>
                <a:spcPct val="80000"/>
              </a:lnSpc>
              <a:buFont typeface="Wingdings" panose="05000000000000000000" pitchFamily="2" charset="2"/>
              <a:buNone/>
              <a:defRPr/>
            </a:pPr>
            <a:endParaRPr lang="en-US" altLang="en-US" sz="2800" dirty="0"/>
          </a:p>
          <a:p>
            <a:pPr eaLnBrk="1" hangingPunct="1">
              <a:lnSpc>
                <a:spcPct val="80000"/>
              </a:lnSpc>
              <a:defRPr/>
            </a:pPr>
            <a:r>
              <a:rPr lang="en-US" altLang="en-US" sz="2800" dirty="0"/>
              <a:t>Recipients of other SSA payments have to have eligibility for Medicaid determined based on eligibility factors</a:t>
            </a:r>
            <a:endParaRPr lang="en-US" altLang="en-US" sz="2800" b="1" dirty="0"/>
          </a:p>
          <a:p>
            <a:pPr lvl="1" eaLnBrk="1" hangingPunct="1">
              <a:lnSpc>
                <a:spcPct val="80000"/>
              </a:lnSpc>
              <a:buFont typeface="Wingdings 2" panose="05020102010507070707" pitchFamily="18" charset="2"/>
              <a:buChar char=""/>
              <a:defRPr/>
            </a:pPr>
            <a:r>
              <a:rPr lang="en-US" altLang="en-US" sz="2400" dirty="0"/>
              <a:t>Social Security Disability Insurance (SSDI)</a:t>
            </a:r>
          </a:p>
          <a:p>
            <a:pPr lvl="1" eaLnBrk="1" hangingPunct="1">
              <a:lnSpc>
                <a:spcPct val="80000"/>
              </a:lnSpc>
              <a:buFont typeface="Wingdings 2" panose="05020102010507070707" pitchFamily="18" charset="2"/>
              <a:buChar char=""/>
              <a:defRPr/>
            </a:pPr>
            <a:r>
              <a:rPr lang="en-US" altLang="en-US" sz="2400" dirty="0"/>
              <a:t>Retirement, Survivors, Disability Insurance (RSDI)</a:t>
            </a:r>
          </a:p>
          <a:p>
            <a:pPr lvl="1" eaLnBrk="1" hangingPunct="1">
              <a:lnSpc>
                <a:spcPct val="80000"/>
              </a:lnSpc>
              <a:buFont typeface="Wingdings" pitchFamily="2" charset="2"/>
              <a:buNone/>
              <a:defRPr/>
            </a:pPr>
            <a:endParaRPr lang="en-US" altLang="en-US" sz="1800" b="1" dirty="0"/>
          </a:p>
          <a:p>
            <a:pPr eaLnBrk="1" hangingPunct="1">
              <a:lnSpc>
                <a:spcPct val="80000"/>
              </a:lnSpc>
              <a:buFont typeface="Wingdings" panose="05000000000000000000" pitchFamily="2" charset="2"/>
              <a:buNone/>
              <a:defRPr/>
            </a:pPr>
            <a:r>
              <a:rPr lang="en-US" altLang="en-US" sz="2000" b="1" dirty="0"/>
              <a:t>Note: There are separate applications for Medicaid and Social Security Payments.</a:t>
            </a:r>
          </a:p>
          <a:p>
            <a:pPr marL="0" indent="0" eaLnBrk="1" hangingPunct="1">
              <a:lnSpc>
                <a:spcPct val="80000"/>
              </a:lnSpc>
              <a:buFont typeface="Wingdings" panose="05000000000000000000" pitchFamily="2" charset="2"/>
              <a:buNone/>
              <a:defRPr/>
            </a:pPr>
            <a:endParaRPr lang="en-US" altLang="en-US" sz="2800" dirty="0">
              <a:solidFill>
                <a:schemeClr val="bg1"/>
              </a:solidFill>
            </a:endParaRPr>
          </a:p>
        </p:txBody>
      </p:sp>
      <p:sp>
        <p:nvSpPr>
          <p:cNvPr id="22532" name="Slide Number Placeholder 1">
            <a:extLst>
              <a:ext uri="{FF2B5EF4-FFF2-40B4-BE49-F238E27FC236}">
                <a16:creationId xmlns:a16="http://schemas.microsoft.com/office/drawing/2014/main" id="{ADD36ACC-D60D-4893-8566-FC7E019F91A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A567FBB6-D0BB-4D5D-9279-50749E14E077}"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E18B1C5-5CB3-4F97-9ECD-DF908BFCBCF0}"/>
              </a:ext>
            </a:extLst>
          </p:cNvPr>
          <p:cNvSpPr>
            <a:spLocks noGrp="1"/>
          </p:cNvSpPr>
          <p:nvPr>
            <p:ph type="title"/>
          </p:nvPr>
        </p:nvSpPr>
        <p:spPr>
          <a:xfrm>
            <a:off x="457200" y="228600"/>
            <a:ext cx="8229600" cy="1371600"/>
          </a:xfrm>
        </p:spPr>
        <p:txBody>
          <a:bodyPr/>
          <a:lstStyle/>
          <a:p>
            <a:pPr eaLnBrk="1" hangingPunct="1"/>
            <a:r>
              <a:rPr lang="en-US" altLang="en-US"/>
              <a:t>Long Term Care Medicaid</a:t>
            </a:r>
          </a:p>
        </p:txBody>
      </p:sp>
      <p:sp>
        <p:nvSpPr>
          <p:cNvPr id="23555" name="Rectangle 3">
            <a:extLst>
              <a:ext uri="{FF2B5EF4-FFF2-40B4-BE49-F238E27FC236}">
                <a16:creationId xmlns:a16="http://schemas.microsoft.com/office/drawing/2014/main" id="{A867D5F1-D490-4BEE-8ABA-9BBB1091BC02}"/>
              </a:ext>
            </a:extLst>
          </p:cNvPr>
          <p:cNvSpPr>
            <a:spLocks noGrp="1"/>
          </p:cNvSpPr>
          <p:nvPr>
            <p:ph type="body" sz="half" idx="1"/>
          </p:nvPr>
        </p:nvSpPr>
        <p:spPr>
          <a:xfrm>
            <a:off x="457200" y="1981200"/>
            <a:ext cx="6781800" cy="4114800"/>
          </a:xfrm>
        </p:spPr>
        <p:txBody>
          <a:bodyPr/>
          <a:lstStyle/>
          <a:p>
            <a:pPr eaLnBrk="1" hangingPunct="1"/>
            <a:r>
              <a:rPr lang="en-US" altLang="en-US" sz="2800"/>
              <a:t>Home and Community Based Services</a:t>
            </a:r>
          </a:p>
          <a:p>
            <a:pPr lvl="1" eaLnBrk="1" hangingPunct="1"/>
            <a:r>
              <a:rPr lang="en-US" altLang="en-US" sz="2500"/>
              <a:t>Cost less than Nursing Home</a:t>
            </a:r>
          </a:p>
          <a:p>
            <a:pPr lvl="2" eaLnBrk="1" hangingPunct="1"/>
            <a:r>
              <a:rPr lang="en-US" altLang="en-US" sz="2100"/>
              <a:t>Own Home</a:t>
            </a:r>
          </a:p>
          <a:p>
            <a:pPr lvl="2" eaLnBrk="1" hangingPunct="1"/>
            <a:r>
              <a:rPr lang="en-US" altLang="en-US" sz="2100"/>
              <a:t>Assisted Living</a:t>
            </a:r>
          </a:p>
          <a:p>
            <a:pPr lvl="2" eaLnBrk="1" hangingPunct="1"/>
            <a:r>
              <a:rPr lang="en-US" altLang="en-US" sz="2100"/>
              <a:t>Residential Care</a:t>
            </a:r>
            <a:endParaRPr lang="en-US" altLang="en-US" sz="2400"/>
          </a:p>
          <a:p>
            <a:pPr eaLnBrk="1" hangingPunct="1"/>
            <a:r>
              <a:rPr lang="en-US" altLang="en-US" sz="2800"/>
              <a:t>Nursing Home Assistance</a:t>
            </a:r>
          </a:p>
          <a:p>
            <a:pPr lvl="1" eaLnBrk="1" hangingPunct="1"/>
            <a:r>
              <a:rPr lang="en-US" altLang="en-US" sz="2400"/>
              <a:t>Nursing Facility</a:t>
            </a:r>
          </a:p>
          <a:p>
            <a:pPr lvl="1" eaLnBrk="1" hangingPunct="1">
              <a:buFont typeface="Wingdings" panose="05000000000000000000" pitchFamily="2" charset="2"/>
              <a:buNone/>
            </a:pPr>
            <a:endParaRPr lang="en-US" altLang="en-US" sz="2400">
              <a:solidFill>
                <a:schemeClr val="bg1"/>
              </a:solidFill>
            </a:endParaRPr>
          </a:p>
          <a:p>
            <a:pPr lvl="2" eaLnBrk="1" hangingPunct="1">
              <a:buFont typeface="Wingdings" panose="05000000000000000000" pitchFamily="2" charset="2"/>
              <a:buChar char="q"/>
            </a:pPr>
            <a:r>
              <a:rPr lang="en-US" altLang="en-US" sz="2100"/>
              <a:t>Eligibility based on ability to care for self determined by a nurse reviewer from the Division of Medicaid.</a:t>
            </a:r>
          </a:p>
        </p:txBody>
      </p:sp>
      <p:sp>
        <p:nvSpPr>
          <p:cNvPr id="23556" name="Slide Number Placeholder 1">
            <a:extLst>
              <a:ext uri="{FF2B5EF4-FFF2-40B4-BE49-F238E27FC236}">
                <a16:creationId xmlns:a16="http://schemas.microsoft.com/office/drawing/2014/main" id="{13B43689-EDED-4415-9E76-4AAC9F36289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4D6AF16A-1E54-42DC-83FF-19A1885D371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23557" name="Picture 3">
            <a:extLst>
              <a:ext uri="{FF2B5EF4-FFF2-40B4-BE49-F238E27FC236}">
                <a16:creationId xmlns:a16="http://schemas.microsoft.com/office/drawing/2014/main" id="{BE934EE2-B449-42C6-9838-A6E4BFDFB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352800"/>
            <a:ext cx="2339975"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8F61F2C-58E7-4BD0-8C25-D1E6BE563227}"/>
              </a:ext>
            </a:extLst>
          </p:cNvPr>
          <p:cNvSpPr>
            <a:spLocks noGrp="1"/>
          </p:cNvSpPr>
          <p:nvPr>
            <p:ph type="title"/>
          </p:nvPr>
        </p:nvSpPr>
        <p:spPr>
          <a:xfrm>
            <a:off x="612775" y="228600"/>
            <a:ext cx="8153400" cy="990600"/>
          </a:xfrm>
        </p:spPr>
        <p:txBody>
          <a:bodyPr/>
          <a:lstStyle/>
          <a:p>
            <a:pPr eaLnBrk="1" hangingPunct="1"/>
            <a:r>
              <a:rPr lang="en-US" altLang="en-US" sz="4000"/>
              <a:t>Over Income/Resource for Long-term Care Medicaid</a:t>
            </a:r>
          </a:p>
        </p:txBody>
      </p:sp>
      <p:sp>
        <p:nvSpPr>
          <p:cNvPr id="28675" name="Rectangle 3">
            <a:extLst>
              <a:ext uri="{FF2B5EF4-FFF2-40B4-BE49-F238E27FC236}">
                <a16:creationId xmlns:a16="http://schemas.microsoft.com/office/drawing/2014/main" id="{173D38EB-F052-4B06-841E-31F931B9BCF1}"/>
              </a:ext>
            </a:extLst>
          </p:cNvPr>
          <p:cNvSpPr>
            <a:spLocks noGrp="1" noChangeArrowheads="1"/>
          </p:cNvSpPr>
          <p:nvPr>
            <p:ph sz="quarter" idx="1"/>
          </p:nvPr>
        </p:nvSpPr>
        <p:spPr>
          <a:xfrm>
            <a:off x="612775" y="1600200"/>
            <a:ext cx="8153400" cy="4495800"/>
          </a:xfrm>
        </p:spPr>
        <p:txBody>
          <a:bodyPr/>
          <a:lstStyle/>
          <a:p>
            <a:pPr eaLnBrk="1" hangingPunct="1">
              <a:buFont typeface="Wingdings" panose="05000000000000000000" pitchFamily="2" charset="2"/>
              <a:buNone/>
              <a:defRPr/>
            </a:pPr>
            <a:r>
              <a:rPr lang="en-US" altLang="en-US" dirty="0"/>
              <a:t>Can set up an Income Trust also known as a “Miller Trust”</a:t>
            </a:r>
          </a:p>
          <a:p>
            <a:pPr lvl="1" eaLnBrk="1" hangingPunct="1">
              <a:buFont typeface="Wingdings 2" panose="05020102010507070707" pitchFamily="18" charset="2"/>
              <a:buChar char=""/>
              <a:defRPr/>
            </a:pPr>
            <a:r>
              <a:rPr lang="en-US" altLang="en-US" dirty="0"/>
              <a:t>Contact Idaho Legal Aid</a:t>
            </a:r>
          </a:p>
          <a:p>
            <a:pPr lvl="2" eaLnBrk="1" hangingPunct="1">
              <a:defRPr/>
            </a:pPr>
            <a:r>
              <a:rPr lang="en-US" altLang="en-US" dirty="0"/>
              <a:t>Contact Information:  </a:t>
            </a:r>
            <a:r>
              <a:rPr lang="en-US" altLang="en-US" dirty="0">
                <a:hlinkClick r:id="rId2"/>
              </a:rPr>
              <a:t>www.idaholegalaid.org</a:t>
            </a:r>
            <a:endParaRPr lang="en-US" altLang="en-US" dirty="0"/>
          </a:p>
          <a:p>
            <a:pPr lvl="2" eaLnBrk="1" hangingPunct="1">
              <a:buFont typeface="Wingdings" panose="05000000000000000000" pitchFamily="2" charset="2"/>
              <a:buNone/>
              <a:defRPr/>
            </a:pPr>
            <a:r>
              <a:rPr lang="en-US" altLang="en-US" dirty="0"/>
              <a:t>or</a:t>
            </a:r>
          </a:p>
          <a:p>
            <a:pPr lvl="1" eaLnBrk="1" hangingPunct="1">
              <a:buFont typeface="Wingdings 2" panose="05020102010507070707" pitchFamily="18" charset="2"/>
              <a:buChar char=""/>
              <a:defRPr/>
            </a:pPr>
            <a:r>
              <a:rPr lang="en-US" altLang="en-US" dirty="0"/>
              <a:t>Request assistance from an elder law attorney</a:t>
            </a:r>
          </a:p>
          <a:p>
            <a:pPr marL="46038" indent="0" eaLnBrk="1" hangingPunct="1">
              <a:buFont typeface="Wingdings" panose="05000000000000000000" pitchFamily="2" charset="2"/>
              <a:buNone/>
              <a:defRPr/>
            </a:pPr>
            <a:r>
              <a:rPr lang="en-US" altLang="en-US" dirty="0"/>
              <a:t>Resource Assessment for Couples</a:t>
            </a:r>
          </a:p>
          <a:p>
            <a:pPr lvl="1" eaLnBrk="1" hangingPunct="1">
              <a:buFont typeface="Wingdings 2" panose="05020102010507070707" pitchFamily="18" charset="2"/>
              <a:buChar char=""/>
              <a:defRPr/>
            </a:pPr>
            <a:r>
              <a:rPr lang="en-US" altLang="en-US" dirty="0"/>
              <a:t>Determine Spousal Share (1/2 of countable resources verified on 1</a:t>
            </a:r>
            <a:r>
              <a:rPr lang="en-US" altLang="en-US" baseline="30000" dirty="0"/>
              <a:t>st</a:t>
            </a:r>
            <a:r>
              <a:rPr lang="en-US" altLang="en-US" dirty="0"/>
              <a:t> day of continuous care)</a:t>
            </a:r>
          </a:p>
          <a:p>
            <a:pPr marL="46038" indent="0" eaLnBrk="1" hangingPunct="1">
              <a:buFont typeface="Wingdings" panose="05000000000000000000" pitchFamily="2" charset="2"/>
              <a:buNone/>
              <a:defRPr/>
            </a:pPr>
            <a:endParaRPr lang="en-US" altLang="en-US" dirty="0"/>
          </a:p>
          <a:p>
            <a:pPr eaLnBrk="1" hangingPunct="1">
              <a:defRPr/>
            </a:pPr>
            <a:endParaRPr lang="en-US" altLang="en-US" dirty="0"/>
          </a:p>
        </p:txBody>
      </p:sp>
      <p:sp>
        <p:nvSpPr>
          <p:cNvPr id="25604" name="Slide Number Placeholder 1">
            <a:extLst>
              <a:ext uri="{FF2B5EF4-FFF2-40B4-BE49-F238E27FC236}">
                <a16:creationId xmlns:a16="http://schemas.microsoft.com/office/drawing/2014/main" id="{BAF31927-C750-4FB4-8DF0-F263F6209DD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AB038A72-2FD5-44DB-A9B9-8946EF2B4611}"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61039DC-4E6A-4BF3-A9D8-D2D874A32B8E}"/>
              </a:ext>
            </a:extLst>
          </p:cNvPr>
          <p:cNvSpPr>
            <a:spLocks noGrp="1"/>
          </p:cNvSpPr>
          <p:nvPr>
            <p:ph type="title"/>
          </p:nvPr>
        </p:nvSpPr>
        <p:spPr>
          <a:xfrm>
            <a:off x="612775" y="228600"/>
            <a:ext cx="8153400" cy="990600"/>
          </a:xfrm>
        </p:spPr>
        <p:txBody>
          <a:bodyPr/>
          <a:lstStyle/>
          <a:p>
            <a:pPr eaLnBrk="1" hangingPunct="1"/>
            <a:r>
              <a:rPr lang="en-US" altLang="en-US"/>
              <a:t>Resource Spend-down</a:t>
            </a:r>
          </a:p>
        </p:txBody>
      </p:sp>
      <p:sp>
        <p:nvSpPr>
          <p:cNvPr id="31747" name="Rectangle 3">
            <a:extLst>
              <a:ext uri="{FF2B5EF4-FFF2-40B4-BE49-F238E27FC236}">
                <a16:creationId xmlns:a16="http://schemas.microsoft.com/office/drawing/2014/main" id="{8C830C69-D7DD-4FF9-BE85-C30BB59800AB}"/>
              </a:ext>
            </a:extLst>
          </p:cNvPr>
          <p:cNvSpPr>
            <a:spLocks noGrp="1" noChangeArrowheads="1"/>
          </p:cNvSpPr>
          <p:nvPr>
            <p:ph sz="quarter" idx="1"/>
          </p:nvPr>
        </p:nvSpPr>
        <p:spPr>
          <a:xfrm>
            <a:off x="612775" y="1600200"/>
            <a:ext cx="8153400" cy="4495800"/>
          </a:xfrm>
        </p:spPr>
        <p:txBody>
          <a:bodyPr/>
          <a:lstStyle/>
          <a:p>
            <a:pPr eaLnBrk="1" hangingPunct="1">
              <a:defRPr/>
            </a:pPr>
            <a:r>
              <a:rPr lang="en-US" altLang="en-US" dirty="0"/>
              <a:t>Pay for care privately</a:t>
            </a:r>
          </a:p>
          <a:p>
            <a:pPr eaLnBrk="1" hangingPunct="1">
              <a:defRPr/>
            </a:pPr>
            <a:r>
              <a:rPr lang="en-US" altLang="en-US" dirty="0"/>
              <a:t>Settle personal debt </a:t>
            </a:r>
          </a:p>
          <a:p>
            <a:pPr eaLnBrk="1" hangingPunct="1">
              <a:defRPr/>
            </a:pPr>
            <a:r>
              <a:rPr lang="en-US" altLang="en-US" dirty="0"/>
              <a:t>Prepay burial, for self and spouse</a:t>
            </a:r>
          </a:p>
          <a:p>
            <a:pPr eaLnBrk="1" hangingPunct="1">
              <a:defRPr/>
            </a:pPr>
            <a:r>
              <a:rPr lang="en-US" altLang="en-US" dirty="0"/>
              <a:t>Other options as discussed with eligibility specialist</a:t>
            </a:r>
          </a:p>
          <a:p>
            <a:pPr marL="0" indent="0" eaLnBrk="1" hangingPunct="1">
              <a:buFont typeface="Wingdings" panose="05000000000000000000" pitchFamily="2" charset="2"/>
              <a:buNone/>
              <a:defRPr/>
            </a:pPr>
            <a:endParaRPr lang="en-US" altLang="en-US" dirty="0"/>
          </a:p>
          <a:p>
            <a:pPr eaLnBrk="1" hangingPunct="1">
              <a:defRPr/>
            </a:pPr>
            <a:endParaRPr lang="en-US" altLang="en-US" dirty="0">
              <a:solidFill>
                <a:schemeClr val="bg1"/>
              </a:solidFill>
            </a:endParaRPr>
          </a:p>
        </p:txBody>
      </p:sp>
      <p:sp>
        <p:nvSpPr>
          <p:cNvPr id="26628" name="Slide Number Placeholder 1">
            <a:extLst>
              <a:ext uri="{FF2B5EF4-FFF2-40B4-BE49-F238E27FC236}">
                <a16:creationId xmlns:a16="http://schemas.microsoft.com/office/drawing/2014/main" id="{CD6DD452-548F-4166-8B7D-107B545A43A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50D6326-3472-4BD5-8AEA-4CE26979C095}"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txBox="1">
            <a:spLocks/>
          </p:cNvSpPr>
          <p:nvPr/>
        </p:nvSpPr>
        <p:spPr bwMode="auto">
          <a:xfrm>
            <a:off x="0" y="-127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a:spcBef>
                <a:spcPct val="0"/>
              </a:spcBef>
              <a:buFontTx/>
              <a:buNone/>
            </a:pPr>
            <a:r>
              <a:rPr lang="en-US" altLang="en-US" sz="4000" i="1" dirty="0">
                <a:solidFill>
                  <a:srgbClr val="D12229"/>
                </a:solidFill>
                <a:latin typeface="+mj-lt"/>
              </a:rPr>
              <a:t>my</a:t>
            </a:r>
            <a:r>
              <a:rPr lang="en-US" altLang="en-US" sz="4000" i="1" dirty="0">
                <a:solidFill>
                  <a:srgbClr val="002060"/>
                </a:solidFill>
                <a:latin typeface="+mj-lt"/>
              </a:rPr>
              <a:t> </a:t>
            </a:r>
            <a:r>
              <a:rPr lang="en-US" altLang="en-US" sz="4000" dirty="0">
                <a:solidFill>
                  <a:srgbClr val="0054A6"/>
                </a:solidFill>
                <a:latin typeface="+mj-lt"/>
              </a:rPr>
              <a:t>Social Security Services</a:t>
            </a:r>
          </a:p>
        </p:txBody>
      </p:sp>
      <p:sp>
        <p:nvSpPr>
          <p:cNvPr id="2" name="TextBox 1"/>
          <p:cNvSpPr txBox="1"/>
          <p:nvPr/>
        </p:nvSpPr>
        <p:spPr>
          <a:xfrm>
            <a:off x="76200" y="825500"/>
            <a:ext cx="8991600" cy="5847755"/>
          </a:xfrm>
          <a:prstGeom prst="rect">
            <a:avLst/>
          </a:prstGeom>
          <a:noFill/>
        </p:spPr>
        <p:txBody>
          <a:bodyPr wrap="square">
            <a:spAutoFit/>
          </a:bodyPr>
          <a:lstStyle/>
          <a:p>
            <a:pPr marL="800100" lvl="2" indent="-342900">
              <a:lnSpc>
                <a:spcPct val="200000"/>
              </a:lnSpc>
              <a:buFont typeface="Arial" panose="020B0604020202020204" pitchFamily="34" charset="0"/>
              <a:buChar char="•"/>
              <a:defRPr/>
            </a:pPr>
            <a:r>
              <a:rPr lang="en-US" sz="2100" dirty="0"/>
              <a:t>Review your Social Security </a:t>
            </a:r>
            <a:r>
              <a:rPr lang="en-US" sz="2100" i="1" dirty="0"/>
              <a:t>Statement </a:t>
            </a:r>
            <a:r>
              <a:rPr lang="en-US" sz="2100" dirty="0"/>
              <a:t>annually</a:t>
            </a:r>
            <a:endParaRPr lang="en-US" sz="2100" b="1" dirty="0"/>
          </a:p>
          <a:p>
            <a:pPr marL="800100" lvl="1" indent="-342900">
              <a:lnSpc>
                <a:spcPct val="200000"/>
              </a:lnSpc>
              <a:spcBef>
                <a:spcPts val="0"/>
              </a:spcBef>
              <a:spcAft>
                <a:spcPts val="0"/>
              </a:spcAft>
              <a:buFont typeface="Arial" panose="020B0604020202020204" pitchFamily="34" charset="0"/>
              <a:buChar char="•"/>
              <a:defRPr/>
            </a:pPr>
            <a:r>
              <a:rPr lang="en-US" sz="2100" b="0" dirty="0">
                <a:solidFill>
                  <a:schemeClr val="tx1"/>
                </a:solidFill>
              </a:rPr>
              <a:t>In some states, request a replacement Social Security (SSN) card</a:t>
            </a:r>
          </a:p>
          <a:p>
            <a:pPr marL="800100" lvl="1" indent="-342900">
              <a:lnSpc>
                <a:spcPct val="200000"/>
              </a:lnSpc>
              <a:spcBef>
                <a:spcPts val="0"/>
              </a:spcBef>
              <a:spcAft>
                <a:spcPts val="0"/>
              </a:spcAft>
              <a:buFont typeface="Arial" panose="020B0604020202020204" pitchFamily="34" charset="0"/>
              <a:buChar char="•"/>
              <a:defRPr/>
            </a:pPr>
            <a:r>
              <a:rPr lang="en-US" sz="2100" b="0" dirty="0">
                <a:solidFill>
                  <a:schemeClr val="tx1"/>
                </a:solidFill>
              </a:rPr>
              <a:t>Check the status of your application or appeal</a:t>
            </a:r>
          </a:p>
          <a:p>
            <a:pPr marL="800100" lvl="1" indent="-342900">
              <a:lnSpc>
                <a:spcPct val="200000"/>
              </a:lnSpc>
              <a:spcBef>
                <a:spcPts val="0"/>
              </a:spcBef>
              <a:spcAft>
                <a:spcPts val="0"/>
              </a:spcAft>
              <a:buFont typeface="Arial" panose="020B0604020202020204" pitchFamily="34" charset="0"/>
              <a:buChar char="•"/>
              <a:defRPr/>
            </a:pPr>
            <a:r>
              <a:rPr lang="en-US" sz="2100" b="0" dirty="0">
                <a:solidFill>
                  <a:schemeClr val="tx1"/>
                </a:solidFill>
              </a:rPr>
              <a:t>Get a benefit verification letter for proof of income</a:t>
            </a:r>
          </a:p>
          <a:p>
            <a:pPr marL="800100" lvl="1" indent="-342900">
              <a:lnSpc>
                <a:spcPct val="200000"/>
              </a:lnSpc>
              <a:spcBef>
                <a:spcPts val="0"/>
              </a:spcBef>
              <a:spcAft>
                <a:spcPts val="0"/>
              </a:spcAft>
              <a:buFont typeface="Arial" panose="020B0604020202020204" pitchFamily="34" charset="0"/>
              <a:buChar char="•"/>
              <a:defRPr/>
            </a:pPr>
            <a:r>
              <a:rPr lang="en-US" sz="2100" dirty="0"/>
              <a:t>Change your address, phone #, or direct deposit info</a:t>
            </a:r>
          </a:p>
          <a:p>
            <a:pPr marL="800100" lvl="1" indent="-342900">
              <a:lnSpc>
                <a:spcPct val="200000"/>
              </a:lnSpc>
              <a:spcBef>
                <a:spcPts val="0"/>
              </a:spcBef>
              <a:spcAft>
                <a:spcPts val="0"/>
              </a:spcAft>
              <a:buFont typeface="Arial" panose="020B0604020202020204" pitchFamily="34" charset="0"/>
              <a:buChar char="•"/>
              <a:defRPr/>
            </a:pPr>
            <a:r>
              <a:rPr lang="en-US" sz="2100" dirty="0"/>
              <a:t>Get a replacement SSA-1099 for taxes</a:t>
            </a:r>
          </a:p>
          <a:p>
            <a:pPr marL="800100" lvl="1" indent="-342900">
              <a:lnSpc>
                <a:spcPct val="200000"/>
              </a:lnSpc>
              <a:spcBef>
                <a:spcPts val="0"/>
              </a:spcBef>
              <a:spcAft>
                <a:spcPts val="0"/>
              </a:spcAft>
              <a:buFont typeface="Arial" panose="020B0604020202020204" pitchFamily="34" charset="0"/>
              <a:buChar char="•"/>
              <a:defRPr/>
            </a:pPr>
            <a:r>
              <a:rPr lang="en-US" sz="2100" dirty="0"/>
              <a:t>Get a replacement Medicare Card</a:t>
            </a:r>
          </a:p>
          <a:p>
            <a:pPr lvl="1">
              <a:lnSpc>
                <a:spcPct val="200000"/>
              </a:lnSpc>
              <a:defRPr/>
            </a:pPr>
            <a:endParaRPr lang="en-US" sz="2000" b="1" dirty="0"/>
          </a:p>
          <a:p>
            <a:pPr lvl="1">
              <a:lnSpc>
                <a:spcPct val="200000"/>
              </a:lnSpc>
              <a:spcBef>
                <a:spcPts val="0"/>
              </a:spcBef>
              <a:spcAft>
                <a:spcPts val="0"/>
              </a:spcAft>
              <a:defRPr/>
            </a:pPr>
            <a:endParaRPr lang="en-US" sz="2000" dirty="0"/>
          </a:p>
        </p:txBody>
      </p:sp>
    </p:spTree>
    <p:extLst>
      <p:ext uri="{BB962C8B-B14F-4D97-AF65-F5344CB8AC3E}">
        <p14:creationId xmlns:p14="http://schemas.microsoft.com/office/powerpoint/2010/main" val="3535007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B91F660-BA56-43C6-BD77-A36922B3D24D}"/>
              </a:ext>
            </a:extLst>
          </p:cNvPr>
          <p:cNvSpPr>
            <a:spLocks noGrp="1"/>
          </p:cNvSpPr>
          <p:nvPr>
            <p:ph type="title"/>
          </p:nvPr>
        </p:nvSpPr>
        <p:spPr>
          <a:xfrm>
            <a:off x="381000" y="152400"/>
            <a:ext cx="8229600" cy="1371600"/>
          </a:xfrm>
        </p:spPr>
        <p:txBody>
          <a:bodyPr/>
          <a:lstStyle/>
          <a:p>
            <a:pPr eaLnBrk="1" hangingPunct="1"/>
            <a:r>
              <a:rPr lang="en-US" altLang="en-US"/>
              <a:t>Asset Transfers</a:t>
            </a:r>
          </a:p>
        </p:txBody>
      </p:sp>
      <p:sp>
        <p:nvSpPr>
          <p:cNvPr id="27651" name="Rectangle 3">
            <a:extLst>
              <a:ext uri="{FF2B5EF4-FFF2-40B4-BE49-F238E27FC236}">
                <a16:creationId xmlns:a16="http://schemas.microsoft.com/office/drawing/2014/main" id="{2BA86F75-E9FE-4095-B407-41B13725DC9D}"/>
              </a:ext>
            </a:extLst>
          </p:cNvPr>
          <p:cNvSpPr>
            <a:spLocks noGrp="1"/>
          </p:cNvSpPr>
          <p:nvPr>
            <p:ph type="body" sz="half" idx="1"/>
          </p:nvPr>
        </p:nvSpPr>
        <p:spPr>
          <a:xfrm>
            <a:off x="457200" y="1981200"/>
            <a:ext cx="5562600" cy="4114800"/>
          </a:xfrm>
        </p:spPr>
        <p:txBody>
          <a:bodyPr/>
          <a:lstStyle/>
          <a:p>
            <a:pPr eaLnBrk="1" hangingPunct="1"/>
            <a:r>
              <a:rPr lang="en-US" altLang="en-US" sz="2800"/>
              <a:t>Look-back up to 5 years</a:t>
            </a:r>
          </a:p>
          <a:p>
            <a:pPr eaLnBrk="1" hangingPunct="1"/>
            <a:r>
              <a:rPr lang="en-US" altLang="en-US" sz="2800"/>
              <a:t>Assets transferred without fair consideration</a:t>
            </a:r>
          </a:p>
          <a:p>
            <a:pPr lvl="1" eaLnBrk="1" hangingPunct="1"/>
            <a:r>
              <a:rPr lang="en-US" altLang="en-US" sz="2400"/>
              <a:t>Penalty for Long-Term Care eligibility: value vs. average cost = months of ineligibility</a:t>
            </a:r>
          </a:p>
          <a:p>
            <a:pPr eaLnBrk="1" hangingPunct="1"/>
            <a:endParaRPr lang="en-US" altLang="en-US" sz="2800"/>
          </a:p>
        </p:txBody>
      </p:sp>
      <p:sp>
        <p:nvSpPr>
          <p:cNvPr id="27652" name="Slide Number Placeholder 1">
            <a:extLst>
              <a:ext uri="{FF2B5EF4-FFF2-40B4-BE49-F238E27FC236}">
                <a16:creationId xmlns:a16="http://schemas.microsoft.com/office/drawing/2014/main" id="{95BCAF3B-5664-4447-94C4-0E4785C822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C41B6FE6-8AD7-4188-B462-0D7A767AB8D8}"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27653" name="Picture 2">
            <a:extLst>
              <a:ext uri="{FF2B5EF4-FFF2-40B4-BE49-F238E27FC236}">
                <a16:creationId xmlns:a16="http://schemas.microsoft.com/office/drawing/2014/main" id="{1434A2B7-7B77-4D2C-BC03-F63989B1A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560638"/>
            <a:ext cx="254317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5E61E5F8-9087-492C-9987-FE438E2C26A3}"/>
              </a:ext>
            </a:extLst>
          </p:cNvPr>
          <p:cNvSpPr>
            <a:spLocks noGrp="1"/>
          </p:cNvSpPr>
          <p:nvPr>
            <p:ph type="title"/>
          </p:nvPr>
        </p:nvSpPr>
        <p:spPr>
          <a:xfrm>
            <a:off x="612775" y="228600"/>
            <a:ext cx="8153400" cy="990600"/>
          </a:xfrm>
        </p:spPr>
        <p:txBody>
          <a:bodyPr/>
          <a:lstStyle/>
          <a:p>
            <a:pPr eaLnBrk="1" hangingPunct="1"/>
            <a:r>
              <a:rPr lang="en-US" altLang="en-US"/>
              <a:t>Estate Recovery</a:t>
            </a:r>
          </a:p>
        </p:txBody>
      </p:sp>
      <p:sp>
        <p:nvSpPr>
          <p:cNvPr id="22531" name="Content Placeholder 2">
            <a:extLst>
              <a:ext uri="{FF2B5EF4-FFF2-40B4-BE49-F238E27FC236}">
                <a16:creationId xmlns:a16="http://schemas.microsoft.com/office/drawing/2014/main" id="{B947CF69-6FD6-4CAF-A568-AC53242DF58A}"/>
              </a:ext>
            </a:extLst>
          </p:cNvPr>
          <p:cNvSpPr>
            <a:spLocks noGrp="1"/>
          </p:cNvSpPr>
          <p:nvPr>
            <p:ph sz="quarter" idx="1"/>
          </p:nvPr>
        </p:nvSpPr>
        <p:spPr>
          <a:xfrm>
            <a:off x="609600" y="1752600"/>
            <a:ext cx="8153400" cy="4495800"/>
          </a:xfrm>
        </p:spPr>
        <p:txBody>
          <a:bodyPr/>
          <a:lstStyle/>
          <a:p>
            <a:pPr eaLnBrk="1" hangingPunct="1">
              <a:defRPr/>
            </a:pPr>
            <a:r>
              <a:rPr lang="en-US" altLang="en-US" dirty="0"/>
              <a:t>If full Medicaid is received at the age of 55 or older, any resources in an estate at time of death may be subject to recovery of medical expenses.</a:t>
            </a:r>
          </a:p>
          <a:p>
            <a:pPr marL="0" indent="0" eaLnBrk="1" hangingPunct="1">
              <a:buFont typeface="Wingdings" panose="05000000000000000000" pitchFamily="2" charset="2"/>
              <a:buNone/>
              <a:defRPr/>
            </a:pPr>
            <a:endParaRPr lang="en-US" altLang="en-US" dirty="0"/>
          </a:p>
          <a:p>
            <a:pPr lvl="1" eaLnBrk="1" hangingPunct="1">
              <a:buFont typeface="Wingdings 2" panose="05020102010507070707" pitchFamily="18" charset="2"/>
              <a:buChar char=""/>
              <a:defRPr/>
            </a:pPr>
            <a:r>
              <a:rPr lang="en-US" altLang="en-US" dirty="0"/>
              <a:t>Lien is put on property by the State of Idaho</a:t>
            </a:r>
          </a:p>
          <a:p>
            <a:pPr lvl="1" eaLnBrk="1" hangingPunct="1">
              <a:buFont typeface="Wingdings 2" panose="05020102010507070707" pitchFamily="18" charset="2"/>
              <a:buChar char=""/>
              <a:defRPr/>
            </a:pPr>
            <a:r>
              <a:rPr lang="en-US" altLang="en-US" dirty="0"/>
              <a:t>Never recover more than medical costs paid by Medicaid.</a:t>
            </a:r>
          </a:p>
        </p:txBody>
      </p:sp>
      <p:sp>
        <p:nvSpPr>
          <p:cNvPr id="29700" name="Slide Number Placeholder 1">
            <a:extLst>
              <a:ext uri="{FF2B5EF4-FFF2-40B4-BE49-F238E27FC236}">
                <a16:creationId xmlns:a16="http://schemas.microsoft.com/office/drawing/2014/main" id="{70C571E0-145A-4C70-91DD-BD87750212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E42DB1AC-F8F1-47A7-9AAF-610EE4D6EB41}"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8B743B9-5D6C-473C-8534-EC8AA4AB3F97}"/>
              </a:ext>
            </a:extLst>
          </p:cNvPr>
          <p:cNvSpPr>
            <a:spLocks noGrp="1"/>
          </p:cNvSpPr>
          <p:nvPr>
            <p:ph type="title"/>
          </p:nvPr>
        </p:nvSpPr>
        <p:spPr>
          <a:xfrm>
            <a:off x="381000" y="152400"/>
            <a:ext cx="8229600" cy="1371600"/>
          </a:xfrm>
        </p:spPr>
        <p:txBody>
          <a:bodyPr/>
          <a:lstStyle/>
          <a:p>
            <a:pPr eaLnBrk="1" hangingPunct="1"/>
            <a:r>
              <a:rPr lang="en-US" altLang="en-US"/>
              <a:t>Medicare Savings Programs</a:t>
            </a:r>
          </a:p>
        </p:txBody>
      </p:sp>
      <p:sp>
        <p:nvSpPr>
          <p:cNvPr id="30723" name="Text Placeholder 2">
            <a:extLst>
              <a:ext uri="{FF2B5EF4-FFF2-40B4-BE49-F238E27FC236}">
                <a16:creationId xmlns:a16="http://schemas.microsoft.com/office/drawing/2014/main" id="{C89B99DF-60C8-4C78-B3E0-E010F6FCBE4C}"/>
              </a:ext>
            </a:extLst>
          </p:cNvPr>
          <p:cNvSpPr>
            <a:spLocks noGrp="1"/>
          </p:cNvSpPr>
          <p:nvPr>
            <p:ph type="body" sz="half" idx="1"/>
          </p:nvPr>
        </p:nvSpPr>
        <p:spPr>
          <a:xfrm>
            <a:off x="381000" y="1981200"/>
            <a:ext cx="8229600" cy="4495800"/>
          </a:xfrm>
        </p:spPr>
        <p:txBody>
          <a:bodyPr/>
          <a:lstStyle/>
          <a:p>
            <a:pPr eaLnBrk="1" hangingPunct="1">
              <a:buFont typeface="Wingdings" panose="05000000000000000000" pitchFamily="2" charset="2"/>
              <a:buNone/>
            </a:pPr>
            <a:r>
              <a:rPr lang="en-US" altLang="en-US"/>
              <a:t>Assistance to help pay the costs of Medicare</a:t>
            </a:r>
          </a:p>
          <a:p>
            <a:pPr eaLnBrk="1" hangingPunct="1"/>
            <a:r>
              <a:rPr lang="en-US" altLang="en-US" sz="2400"/>
              <a:t>Must be eligible for Medicare</a:t>
            </a:r>
          </a:p>
          <a:p>
            <a:pPr eaLnBrk="1" hangingPunct="1"/>
            <a:r>
              <a:rPr lang="en-US" altLang="en-US" sz="2400"/>
              <a:t>Medicare Savings Programs are not subject to Estate Recovery.</a:t>
            </a:r>
          </a:p>
          <a:p>
            <a:pPr eaLnBrk="1" hangingPunct="1"/>
            <a:r>
              <a:rPr lang="en-US" altLang="en-US" sz="2400"/>
              <a:t>Meet income and resource guidelines</a:t>
            </a:r>
          </a:p>
          <a:p>
            <a:pPr lvl="1" eaLnBrk="1" hangingPunct="1"/>
            <a:r>
              <a:rPr lang="en-US" altLang="en-US" sz="2100"/>
              <a:t>Resource Limit is $7,560 for an individual and $11,340 for a couple.</a:t>
            </a:r>
          </a:p>
        </p:txBody>
      </p:sp>
      <p:sp>
        <p:nvSpPr>
          <p:cNvPr id="30724" name="Slide Number Placeholder 1">
            <a:extLst>
              <a:ext uri="{FF2B5EF4-FFF2-40B4-BE49-F238E27FC236}">
                <a16:creationId xmlns:a16="http://schemas.microsoft.com/office/drawing/2014/main" id="{E355CD33-C73B-4BAF-9BB9-6A75B569E33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1B68FD92-3138-47EE-AE42-DFA8EBFECE73}"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0725" name="Picture 4">
            <a:extLst>
              <a:ext uri="{FF2B5EF4-FFF2-40B4-BE49-F238E27FC236}">
                <a16:creationId xmlns:a16="http://schemas.microsoft.com/office/drawing/2014/main" id="{ED2DB53C-D83E-484E-B5BC-A19406C504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724400"/>
            <a:ext cx="71628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5BEB319-B762-4A37-A596-A22B68AF26EB}"/>
              </a:ext>
            </a:extLst>
          </p:cNvPr>
          <p:cNvSpPr>
            <a:spLocks noGrp="1"/>
          </p:cNvSpPr>
          <p:nvPr>
            <p:ph type="title"/>
          </p:nvPr>
        </p:nvSpPr>
        <p:spPr>
          <a:xfrm>
            <a:off x="381000" y="228600"/>
            <a:ext cx="8229600" cy="1371600"/>
          </a:xfrm>
        </p:spPr>
        <p:txBody>
          <a:bodyPr/>
          <a:lstStyle/>
          <a:p>
            <a:pPr eaLnBrk="1" hangingPunct="1"/>
            <a:r>
              <a:rPr lang="en-US" altLang="en-US"/>
              <a:t>QMB</a:t>
            </a:r>
          </a:p>
        </p:txBody>
      </p:sp>
      <p:sp>
        <p:nvSpPr>
          <p:cNvPr id="32771" name="Text Placeholder 2">
            <a:extLst>
              <a:ext uri="{FF2B5EF4-FFF2-40B4-BE49-F238E27FC236}">
                <a16:creationId xmlns:a16="http://schemas.microsoft.com/office/drawing/2014/main" id="{B51C6289-F39A-433A-B1D8-4DB4A09F3AF6}"/>
              </a:ext>
            </a:extLst>
          </p:cNvPr>
          <p:cNvSpPr>
            <a:spLocks noGrp="1"/>
          </p:cNvSpPr>
          <p:nvPr>
            <p:ph type="body" sz="half" idx="1"/>
          </p:nvPr>
        </p:nvSpPr>
        <p:spPr>
          <a:xfrm>
            <a:off x="266700" y="1676400"/>
            <a:ext cx="8305800" cy="4114800"/>
          </a:xfrm>
        </p:spPr>
        <p:txBody>
          <a:bodyPr/>
          <a:lstStyle/>
          <a:p>
            <a:pPr eaLnBrk="1" hangingPunct="1"/>
            <a:r>
              <a:rPr lang="en-US" altLang="en-US" sz="2400"/>
              <a:t>Qualified Medicare Beneficiary (QMB) – Income at or below 100% Federal Poverty Guidelines (FPG) = currently $1057 for individual and $1425 for couple (updates annually)</a:t>
            </a:r>
          </a:p>
          <a:p>
            <a:pPr eaLnBrk="1" hangingPunct="1"/>
            <a:endParaRPr lang="en-US" altLang="en-US" sz="2400"/>
          </a:p>
          <a:p>
            <a:pPr eaLnBrk="1" hangingPunct="1"/>
            <a:r>
              <a:rPr lang="en-US" altLang="en-US" sz="2400"/>
              <a:t>QMB benefits begin the month after approval</a:t>
            </a:r>
          </a:p>
          <a:p>
            <a:pPr eaLnBrk="1" hangingPunct="1"/>
            <a:endParaRPr lang="en-US" altLang="en-US" sz="2400"/>
          </a:p>
          <a:p>
            <a:pPr eaLnBrk="1" hangingPunct="1"/>
            <a:r>
              <a:rPr lang="en-US" altLang="en-US" sz="2400"/>
              <a:t>Pays for Medicare:</a:t>
            </a:r>
          </a:p>
          <a:p>
            <a:pPr lvl="1" eaLnBrk="1" hangingPunct="1"/>
            <a:r>
              <a:rPr lang="en-US" altLang="en-US" sz="2200"/>
              <a:t>Part B premiums</a:t>
            </a:r>
          </a:p>
          <a:p>
            <a:pPr lvl="1" eaLnBrk="1" hangingPunct="1"/>
            <a:r>
              <a:rPr lang="en-US" altLang="en-US" sz="2200"/>
              <a:t>Part A in some circumstances</a:t>
            </a:r>
          </a:p>
          <a:p>
            <a:pPr lvl="1" eaLnBrk="1" hangingPunct="1"/>
            <a:r>
              <a:rPr lang="en-US" altLang="en-US" sz="2200"/>
              <a:t>Deductibles</a:t>
            </a:r>
          </a:p>
          <a:p>
            <a:pPr lvl="1" eaLnBrk="1" hangingPunct="1"/>
            <a:r>
              <a:rPr lang="en-US" altLang="en-US" sz="2200"/>
              <a:t>Co-Pays</a:t>
            </a:r>
          </a:p>
        </p:txBody>
      </p:sp>
      <p:sp>
        <p:nvSpPr>
          <p:cNvPr id="32772" name="Slide Number Placeholder 1">
            <a:extLst>
              <a:ext uri="{FF2B5EF4-FFF2-40B4-BE49-F238E27FC236}">
                <a16:creationId xmlns:a16="http://schemas.microsoft.com/office/drawing/2014/main" id="{09D858BA-F40C-4738-91A7-2B460EE6FF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DD0D4983-3186-4446-8550-AE72707B9D2D}"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105442A-659E-4C79-B671-5B87F1A88569}"/>
              </a:ext>
            </a:extLst>
          </p:cNvPr>
          <p:cNvSpPr>
            <a:spLocks noGrp="1"/>
          </p:cNvSpPr>
          <p:nvPr>
            <p:ph type="title"/>
          </p:nvPr>
        </p:nvSpPr>
        <p:spPr>
          <a:xfrm>
            <a:off x="381000" y="228600"/>
            <a:ext cx="8229600" cy="1371600"/>
          </a:xfrm>
        </p:spPr>
        <p:txBody>
          <a:bodyPr/>
          <a:lstStyle/>
          <a:p>
            <a:pPr eaLnBrk="1" hangingPunct="1"/>
            <a:r>
              <a:rPr lang="en-US" altLang="en-US"/>
              <a:t>SLMB &amp; QI</a:t>
            </a:r>
          </a:p>
        </p:txBody>
      </p:sp>
      <p:sp>
        <p:nvSpPr>
          <p:cNvPr id="33795" name="Text Placeholder 2">
            <a:extLst>
              <a:ext uri="{FF2B5EF4-FFF2-40B4-BE49-F238E27FC236}">
                <a16:creationId xmlns:a16="http://schemas.microsoft.com/office/drawing/2014/main" id="{B59BD2DB-F1DC-4F73-BB70-24FCE28A6277}"/>
              </a:ext>
            </a:extLst>
          </p:cNvPr>
          <p:cNvSpPr>
            <a:spLocks noGrp="1"/>
          </p:cNvSpPr>
          <p:nvPr>
            <p:ph type="body" sz="half" idx="1"/>
          </p:nvPr>
        </p:nvSpPr>
        <p:spPr>
          <a:xfrm>
            <a:off x="381000" y="1600200"/>
            <a:ext cx="8313738" cy="4800600"/>
          </a:xfrm>
        </p:spPr>
        <p:txBody>
          <a:bodyPr/>
          <a:lstStyle/>
          <a:p>
            <a:pPr eaLnBrk="1" hangingPunct="1"/>
            <a:r>
              <a:rPr lang="en-US" altLang="en-US" sz="2400"/>
              <a:t>Qualified Medicare Beneficiary (QMB) – Income at or below 100% Federal Poverty Guidelines (FPG) = currently $1057 for individual and $1425 for couple (updates annually)</a:t>
            </a:r>
          </a:p>
          <a:p>
            <a:pPr eaLnBrk="1" hangingPunct="1"/>
            <a:endParaRPr lang="en-US" altLang="en-US" sz="2400"/>
          </a:p>
          <a:p>
            <a:pPr eaLnBrk="1" hangingPunct="1"/>
            <a:r>
              <a:rPr lang="en-US" altLang="en-US" sz="2400"/>
              <a:t>QMB benefits begin the month after approval</a:t>
            </a:r>
          </a:p>
          <a:p>
            <a:pPr eaLnBrk="1" hangingPunct="1"/>
            <a:endParaRPr lang="en-US" altLang="en-US" sz="2400"/>
          </a:p>
          <a:p>
            <a:pPr eaLnBrk="1" hangingPunct="1"/>
            <a:r>
              <a:rPr lang="en-US" altLang="en-US" sz="2400"/>
              <a:t>Pays for Medicare:</a:t>
            </a:r>
          </a:p>
          <a:p>
            <a:pPr lvl="1" eaLnBrk="1" hangingPunct="1"/>
            <a:r>
              <a:rPr lang="en-US" altLang="en-US" sz="2200"/>
              <a:t>Part B premiums</a:t>
            </a:r>
          </a:p>
          <a:p>
            <a:pPr lvl="1" eaLnBrk="1" hangingPunct="1"/>
            <a:r>
              <a:rPr lang="en-US" altLang="en-US" sz="2200"/>
              <a:t>Part A in some circumstances</a:t>
            </a:r>
          </a:p>
          <a:p>
            <a:pPr lvl="1" eaLnBrk="1" hangingPunct="1"/>
            <a:r>
              <a:rPr lang="en-US" altLang="en-US" sz="2200"/>
              <a:t>Deductibles</a:t>
            </a:r>
          </a:p>
          <a:p>
            <a:pPr lvl="1" eaLnBrk="1" hangingPunct="1"/>
            <a:r>
              <a:rPr lang="en-US" altLang="en-US" sz="2200"/>
              <a:t>Co-Pays</a:t>
            </a:r>
            <a:endParaRPr lang="en-US" altLang="en-US" sz="2300"/>
          </a:p>
        </p:txBody>
      </p:sp>
      <p:sp>
        <p:nvSpPr>
          <p:cNvPr id="33796" name="Slide Number Placeholder 1">
            <a:extLst>
              <a:ext uri="{FF2B5EF4-FFF2-40B4-BE49-F238E27FC236}">
                <a16:creationId xmlns:a16="http://schemas.microsoft.com/office/drawing/2014/main" id="{B1C507EA-EF9E-4ED7-947A-3949DA4565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A1D165B8-E044-4125-8BB5-8F6669011134}"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314433B-5564-4D2D-94B1-7C75BE1B0F6B}"/>
              </a:ext>
            </a:extLst>
          </p:cNvPr>
          <p:cNvSpPr>
            <a:spLocks noGrp="1"/>
          </p:cNvSpPr>
          <p:nvPr>
            <p:ph type="title"/>
          </p:nvPr>
        </p:nvSpPr>
        <p:spPr>
          <a:xfrm>
            <a:off x="457200" y="228600"/>
            <a:ext cx="8305800" cy="990600"/>
          </a:xfrm>
        </p:spPr>
        <p:txBody>
          <a:bodyPr/>
          <a:lstStyle/>
          <a:p>
            <a:r>
              <a:rPr lang="en-US" altLang="en-US"/>
              <a:t>Expanded Medicaid	</a:t>
            </a:r>
          </a:p>
        </p:txBody>
      </p:sp>
      <p:sp>
        <p:nvSpPr>
          <p:cNvPr id="3" name="Slide Number Placeholder 2">
            <a:extLst>
              <a:ext uri="{FF2B5EF4-FFF2-40B4-BE49-F238E27FC236}">
                <a16:creationId xmlns:a16="http://schemas.microsoft.com/office/drawing/2014/main" id="{BF712265-71ED-421C-A037-EDB8FCF92E57}"/>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53BC218-A1DF-4ECD-A79F-E9793FC4EE1C}" type="slidenum">
              <a:rPr kumimoji="0" lang="en-US" altLang="en-US" sz="14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34820" name="TextBox 3">
            <a:extLst>
              <a:ext uri="{FF2B5EF4-FFF2-40B4-BE49-F238E27FC236}">
                <a16:creationId xmlns:a16="http://schemas.microsoft.com/office/drawing/2014/main" id="{B0C6A2CA-A554-4091-BF23-00846A5E3857}"/>
              </a:ext>
            </a:extLst>
          </p:cNvPr>
          <p:cNvSpPr txBox="1">
            <a:spLocks noChangeArrowheads="1"/>
          </p:cNvSpPr>
          <p:nvPr/>
        </p:nvSpPr>
        <p:spPr bwMode="auto">
          <a:xfrm>
            <a:off x="457200" y="1676400"/>
            <a:ext cx="8001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285750" marR="0" lvl="0" indent="-285750" algn="l" defTabSz="914400" rtl="0" eaLnBrk="0" fontAlgn="base" latinLnBrk="0" hangingPunct="0">
              <a:lnSpc>
                <a:spcPct val="100000"/>
              </a:lnSpc>
              <a:spcBef>
                <a:spcPct val="0"/>
              </a:spcBef>
              <a:spcAft>
                <a:spcPct val="0"/>
              </a:spcAft>
              <a:buClr>
                <a:srgbClr val="9CBEBD"/>
              </a:buClr>
              <a:buSzTx/>
              <a:buFont typeface="Wingdings" panose="05000000000000000000" pitchFamily="2" charset="2"/>
              <a:buChar char="q"/>
              <a:tabLst/>
              <a:defRPr/>
            </a:pPr>
            <a:r>
              <a:rPr kumimoji="0" lang="en-US" altLang="en-US" sz="24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Begins January 2020</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Applications accepted November 2019</a:t>
            </a:r>
          </a:p>
          <a:p>
            <a:pPr marL="742950" marR="0" lvl="1" indent="-285750" algn="l" defTabSz="914400" rtl="0" eaLnBrk="0" fontAlgn="base" latinLnBrk="0" hangingPunct="0">
              <a:lnSpc>
                <a:spcPct val="100000"/>
              </a:lnSpc>
              <a:spcBef>
                <a:spcPct val="0"/>
              </a:spcBef>
              <a:spcAft>
                <a:spcPct val="0"/>
              </a:spcAft>
              <a:buClr>
                <a:srgbClr val="9CBEBD"/>
              </a:buClr>
              <a:buSzTx/>
              <a:buFont typeface="Wingdings" panose="05000000000000000000" pitchFamily="2" charset="2"/>
              <a:buChar char="q"/>
              <a:tabLst/>
              <a:defRPr/>
            </a:pPr>
            <a:endParaRPr kumimoji="0" lang="en-US" altLang="en-US" sz="1800" b="0" i="0" u="none" strike="noStrike" kern="1200" cap="none" spc="0" normalizeH="0" baseline="0" noProof="0">
              <a:ln>
                <a:noFill/>
              </a:ln>
              <a:solidFill>
                <a:srgbClr val="2F2B20"/>
              </a:solidFill>
              <a:effectLst/>
              <a:uLnTx/>
              <a:uFillTx/>
              <a:latin typeface="Tw Cen MT" panose="020B0602020104020603"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
                <a:srgbClr val="9CBEBD"/>
              </a:buClr>
              <a:buSzTx/>
              <a:buFont typeface="Wingdings" panose="05000000000000000000" pitchFamily="2" charset="2"/>
              <a:buChar char="q"/>
              <a:tabLst/>
              <a:defRPr/>
            </a:pPr>
            <a:r>
              <a:rPr kumimoji="0" lang="en-US" altLang="en-US" sz="24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Eligibility criteria</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Citizen or legal non resident in the US</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Resident of the State of Idaho</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Between 0-138% Federal Poverty Guidelines (Household of 4 = $2961/month gross)</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Between ages 19-64</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Not receiving Medicare</a:t>
            </a:r>
          </a:p>
          <a:p>
            <a:pPr marL="742950" marR="0" lvl="1" indent="-285750" algn="l" defTabSz="914400" rtl="0" eaLnBrk="0" fontAlgn="base" latinLnBrk="0" hangingPunct="0">
              <a:lnSpc>
                <a:spcPct val="100000"/>
              </a:lnSpc>
              <a:spcBef>
                <a:spcPct val="0"/>
              </a:spcBef>
              <a:spcAft>
                <a:spcPct val="0"/>
              </a:spcAft>
              <a:buClr>
                <a:srgbClr val="A9A57C"/>
              </a:buClr>
              <a:buSzTx/>
              <a:buFont typeface="Wingdings" panose="05000000000000000000" pitchFamily="2" charset="2"/>
              <a:buChar char="q"/>
              <a:tabLst/>
              <a:defRPr/>
            </a:pPr>
            <a:r>
              <a:rPr kumimoji="0" lang="en-US" altLang="en-US" sz="2200" b="0" i="0" u="none" strike="noStrike" kern="1200" cap="none" spc="0" normalizeH="0" baseline="0" noProof="0">
                <a:ln>
                  <a:noFill/>
                </a:ln>
                <a:solidFill>
                  <a:srgbClr val="2F2B20"/>
                </a:solidFill>
                <a:effectLst/>
                <a:uLnTx/>
                <a:uFillTx/>
                <a:latin typeface="Tw Cen MT" panose="020B0602020104020603" pitchFamily="34" charset="0"/>
                <a:ea typeface="+mn-ea"/>
                <a:cs typeface="+mn-cs"/>
              </a:rPr>
              <a:t>Not eligible for other Medicaid programs</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en-US" altLang="en-US" sz="1800" b="0" i="0" u="none" strike="noStrike" kern="1200" cap="none" spc="0" normalizeH="0" baseline="0" noProof="0">
              <a:ln>
                <a:noFill/>
              </a:ln>
              <a:solidFill>
                <a:srgbClr val="2F2B20"/>
              </a:solidFill>
              <a:effectLst/>
              <a:uLnTx/>
              <a:uFillTx/>
              <a:latin typeface="Tahoma" panose="020B0604030504040204"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28D5E49-EBB4-4948-98E9-3D32EC261E5D}"/>
              </a:ext>
            </a:extLst>
          </p:cNvPr>
          <p:cNvSpPr>
            <a:spLocks noGrp="1"/>
          </p:cNvSpPr>
          <p:nvPr>
            <p:ph type="title"/>
          </p:nvPr>
        </p:nvSpPr>
        <p:spPr>
          <a:xfrm>
            <a:off x="612775" y="228600"/>
            <a:ext cx="8153400" cy="990600"/>
          </a:xfrm>
        </p:spPr>
        <p:txBody>
          <a:bodyPr/>
          <a:lstStyle/>
          <a:p>
            <a:r>
              <a:rPr lang="en-US" altLang="en-US"/>
              <a:t>To Apply</a:t>
            </a:r>
          </a:p>
        </p:txBody>
      </p:sp>
      <p:sp>
        <p:nvSpPr>
          <p:cNvPr id="3" name="Content Placeholder 2">
            <a:extLst>
              <a:ext uri="{FF2B5EF4-FFF2-40B4-BE49-F238E27FC236}">
                <a16:creationId xmlns:a16="http://schemas.microsoft.com/office/drawing/2014/main" id="{7A4510D4-707E-4F58-9066-46568C4122B4}"/>
              </a:ext>
            </a:extLst>
          </p:cNvPr>
          <p:cNvSpPr>
            <a:spLocks noGrp="1"/>
          </p:cNvSpPr>
          <p:nvPr>
            <p:ph sz="quarter" idx="1"/>
          </p:nvPr>
        </p:nvSpPr>
        <p:spPr>
          <a:xfrm>
            <a:off x="612775" y="1600200"/>
            <a:ext cx="8153400" cy="4495800"/>
          </a:xfrm>
        </p:spPr>
        <p:txBody>
          <a:bodyPr/>
          <a:lstStyle/>
          <a:p>
            <a:pPr>
              <a:defRPr/>
            </a:pPr>
            <a:r>
              <a:rPr lang="en-US" sz="2200" dirty="0"/>
              <a:t>Visit the local office and meet with an Eligibility Specialist</a:t>
            </a:r>
          </a:p>
          <a:p>
            <a:pPr lvl="1">
              <a:buFont typeface="Wingdings 2" panose="05020102010507070707" pitchFamily="18" charset="2"/>
              <a:buChar char=""/>
              <a:defRPr/>
            </a:pPr>
            <a:r>
              <a:rPr lang="en-US" sz="2000" dirty="0"/>
              <a:t>Paper application is not required</a:t>
            </a:r>
          </a:p>
          <a:p>
            <a:pPr>
              <a:defRPr/>
            </a:pPr>
            <a:r>
              <a:rPr lang="en-US" sz="2200" dirty="0"/>
              <a:t>Obtain and complete an application</a:t>
            </a:r>
          </a:p>
          <a:p>
            <a:pPr lvl="2">
              <a:defRPr/>
            </a:pPr>
            <a:r>
              <a:rPr lang="en-US" sz="1800" dirty="0"/>
              <a:t>Pick up in the local office</a:t>
            </a:r>
          </a:p>
          <a:p>
            <a:pPr lvl="2">
              <a:defRPr/>
            </a:pPr>
            <a:r>
              <a:rPr lang="en-US" sz="1800" dirty="0"/>
              <a:t>Have one emailed or mailed </a:t>
            </a:r>
          </a:p>
          <a:p>
            <a:pPr lvl="2">
              <a:defRPr/>
            </a:pPr>
            <a:r>
              <a:rPr lang="en-US" sz="1800" dirty="0"/>
              <a:t>Download from the Department of Health and Welfare Website</a:t>
            </a:r>
          </a:p>
          <a:p>
            <a:pPr lvl="1">
              <a:buFont typeface="Wingdings 2" panose="05020102010507070707" pitchFamily="18" charset="2"/>
              <a:buChar char=""/>
              <a:defRPr/>
            </a:pPr>
            <a:r>
              <a:rPr lang="en-US" sz="2000" dirty="0"/>
              <a:t>Return it</a:t>
            </a:r>
          </a:p>
          <a:p>
            <a:pPr lvl="2">
              <a:defRPr/>
            </a:pPr>
            <a:r>
              <a:rPr lang="en-US" sz="1800" dirty="0"/>
              <a:t>Take into local office</a:t>
            </a:r>
          </a:p>
          <a:p>
            <a:pPr lvl="2">
              <a:defRPr/>
            </a:pPr>
            <a:r>
              <a:rPr lang="en-US" sz="1800" dirty="0"/>
              <a:t>Mail</a:t>
            </a:r>
          </a:p>
          <a:p>
            <a:pPr lvl="2">
              <a:defRPr/>
            </a:pPr>
            <a:r>
              <a:rPr lang="en-US" sz="1800" dirty="0"/>
              <a:t>Email </a:t>
            </a:r>
          </a:p>
          <a:p>
            <a:pPr lvl="2">
              <a:defRPr/>
            </a:pPr>
            <a:r>
              <a:rPr lang="en-US" sz="1800" dirty="0"/>
              <a:t>Fax</a:t>
            </a:r>
          </a:p>
          <a:p>
            <a:pPr>
              <a:defRPr/>
            </a:pPr>
            <a:r>
              <a:rPr lang="en-US" sz="2200" dirty="0"/>
              <a:t>Visit idalink.idaho.gov</a:t>
            </a:r>
          </a:p>
          <a:p>
            <a:pPr marL="685800" lvl="2" indent="0">
              <a:buFont typeface="Wingdings" panose="05000000000000000000" pitchFamily="2" charset="2"/>
              <a:buNone/>
              <a:defRPr/>
            </a:pPr>
            <a:endParaRPr lang="en-US" dirty="0"/>
          </a:p>
        </p:txBody>
      </p:sp>
      <p:sp>
        <p:nvSpPr>
          <p:cNvPr id="4" name="Slide Number Placeholder 3">
            <a:extLst>
              <a:ext uri="{FF2B5EF4-FFF2-40B4-BE49-F238E27FC236}">
                <a16:creationId xmlns:a16="http://schemas.microsoft.com/office/drawing/2014/main" id="{3EB67D70-EFCD-45AD-A2C8-9DF3853FD73D}"/>
              </a:ext>
            </a:extLst>
          </p:cNvPr>
          <p:cNvSpPr>
            <a:spLocks noGrp="1"/>
          </p:cNvSpPr>
          <p:nvPr>
            <p:ph type="sldNum" sz="quarter" idx="12"/>
          </p:nvPr>
        </p:nvSpPr>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4E7B56D-2BB4-492F-B14A-4A9D0B44D2A3}" type="slidenum">
              <a:rPr kumimoji="0" lang="en-US" altLang="en-US" sz="14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36</a:t>
            </a:fld>
            <a:endParaRPr kumimoji="0" lang="en-US" altLang="en-US" sz="14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5845" name="Picture 4">
            <a:extLst>
              <a:ext uri="{FF2B5EF4-FFF2-40B4-BE49-F238E27FC236}">
                <a16:creationId xmlns:a16="http://schemas.microsoft.com/office/drawing/2014/main" id="{2D8B2388-AD2B-4C4E-AF69-F4BE2A133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950" y="4652963"/>
            <a:ext cx="30321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EFD5051E-C4AB-4F0D-B431-4DF687D7EF84}"/>
              </a:ext>
            </a:extLst>
          </p:cNvPr>
          <p:cNvSpPr>
            <a:spLocks noGrp="1"/>
          </p:cNvSpPr>
          <p:nvPr>
            <p:ph type="title"/>
          </p:nvPr>
        </p:nvSpPr>
        <p:spPr>
          <a:xfrm>
            <a:off x="457200" y="152400"/>
            <a:ext cx="8229600" cy="1371600"/>
          </a:xfrm>
        </p:spPr>
        <p:txBody>
          <a:bodyPr/>
          <a:lstStyle/>
          <a:p>
            <a:pPr eaLnBrk="1" hangingPunct="1"/>
            <a:r>
              <a:rPr lang="en-US" altLang="en-US"/>
              <a:t>Eligibility Information</a:t>
            </a:r>
            <a:r>
              <a:rPr lang="en-US" altLang="en-US">
                <a:solidFill>
                  <a:schemeClr val="tx1"/>
                </a:solidFill>
              </a:rPr>
              <a:t>	</a:t>
            </a:r>
          </a:p>
        </p:txBody>
      </p:sp>
      <p:sp>
        <p:nvSpPr>
          <p:cNvPr id="36867" name="Text Placeholder 2">
            <a:extLst>
              <a:ext uri="{FF2B5EF4-FFF2-40B4-BE49-F238E27FC236}">
                <a16:creationId xmlns:a16="http://schemas.microsoft.com/office/drawing/2014/main" id="{B53123F4-A8AA-4BB6-899A-E9025D108B88}"/>
              </a:ext>
            </a:extLst>
          </p:cNvPr>
          <p:cNvSpPr>
            <a:spLocks noGrp="1"/>
          </p:cNvSpPr>
          <p:nvPr>
            <p:ph type="body" sz="half" idx="1"/>
          </p:nvPr>
        </p:nvSpPr>
        <p:spPr>
          <a:xfrm>
            <a:off x="457200" y="1981200"/>
            <a:ext cx="7848600" cy="1828800"/>
          </a:xfrm>
        </p:spPr>
        <p:txBody>
          <a:bodyPr/>
          <a:lstStyle/>
          <a:p>
            <a:pPr eaLnBrk="1" hangingPunct="1"/>
            <a:r>
              <a:rPr lang="en-US" altLang="en-US"/>
              <a:t>Refer to </a:t>
            </a:r>
            <a:r>
              <a:rPr lang="en-US" altLang="en-US">
                <a:hlinkClick r:id="rId2"/>
              </a:rPr>
              <a:t>www.livebetteridaho.org</a:t>
            </a:r>
            <a:r>
              <a:rPr lang="en-US" altLang="en-US"/>
              <a:t> to easily find information regarding eligibility for all welfare programs as well as many other resources available in the community.</a:t>
            </a:r>
          </a:p>
        </p:txBody>
      </p:sp>
      <p:sp>
        <p:nvSpPr>
          <p:cNvPr id="36868" name="Slide Number Placeholder 1">
            <a:extLst>
              <a:ext uri="{FF2B5EF4-FFF2-40B4-BE49-F238E27FC236}">
                <a16:creationId xmlns:a16="http://schemas.microsoft.com/office/drawing/2014/main" id="{AE4C43BD-7DE8-4119-B3C7-0DB353BE46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0DCD64E7-A803-4537-B450-5426F58E8A70}"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6869" name="Picture 2">
            <a:extLst>
              <a:ext uri="{FF2B5EF4-FFF2-40B4-BE49-F238E27FC236}">
                <a16:creationId xmlns:a16="http://schemas.microsoft.com/office/drawing/2014/main" id="{D6079159-4C68-45DE-A063-A66D55060D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648200"/>
            <a:ext cx="6019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A91DAA9E-3F20-4ED3-B07E-0E72CCB89C96}"/>
              </a:ext>
            </a:extLst>
          </p:cNvPr>
          <p:cNvSpPr>
            <a:spLocks noGrp="1"/>
          </p:cNvSpPr>
          <p:nvPr>
            <p:ph type="body" sz="half" idx="1"/>
          </p:nvPr>
        </p:nvSpPr>
        <p:spPr>
          <a:xfrm>
            <a:off x="457200" y="1752600"/>
            <a:ext cx="8077200" cy="4114800"/>
          </a:xfrm>
        </p:spPr>
        <p:txBody>
          <a:bodyPr/>
          <a:lstStyle/>
          <a:p>
            <a:pPr eaLnBrk="1" hangingPunct="1">
              <a:buFont typeface="Wingdings" panose="05000000000000000000" pitchFamily="2" charset="2"/>
              <a:buNone/>
            </a:pPr>
            <a:r>
              <a:rPr lang="en-US" altLang="en-US" sz="2800"/>
              <a:t>	</a:t>
            </a:r>
          </a:p>
          <a:p>
            <a:pPr algn="ctr" eaLnBrk="1" hangingPunct="1">
              <a:buFont typeface="Wingdings" panose="05000000000000000000" pitchFamily="2" charset="2"/>
              <a:buNone/>
            </a:pPr>
            <a:r>
              <a:rPr lang="en-US" altLang="en-US" sz="2800"/>
              <a:t>Learn more about Medicaid and other assistance offered by the Department of Health and Welfare at:</a:t>
            </a:r>
          </a:p>
          <a:p>
            <a:pPr algn="ctr" eaLnBrk="1" hangingPunct="1">
              <a:buFont typeface="Wingdings" panose="05000000000000000000" pitchFamily="2" charset="2"/>
              <a:buNone/>
            </a:pPr>
            <a:r>
              <a:rPr lang="en-US" altLang="en-US" sz="2800">
                <a:hlinkClick r:id="rId2"/>
              </a:rPr>
              <a:t>http://www.healthandwelfare.idaho.gov</a:t>
            </a:r>
            <a:endParaRPr lang="en-US" altLang="en-US" sz="2800"/>
          </a:p>
          <a:p>
            <a:pPr algn="ctr" eaLnBrk="1" hangingPunct="1">
              <a:buFont typeface="Wingdings" panose="05000000000000000000" pitchFamily="2" charset="2"/>
              <a:buNone/>
            </a:pPr>
            <a:r>
              <a:rPr lang="en-US" altLang="en-US" sz="2800"/>
              <a:t>or call:</a:t>
            </a:r>
          </a:p>
          <a:p>
            <a:pPr algn="ctr" eaLnBrk="1" hangingPunct="1">
              <a:buFont typeface="Wingdings" panose="05000000000000000000" pitchFamily="2" charset="2"/>
              <a:buNone/>
            </a:pPr>
            <a:r>
              <a:rPr lang="en-US" altLang="en-US" sz="2800"/>
              <a:t>The Idaho Care Line by dialing 211</a:t>
            </a:r>
          </a:p>
          <a:p>
            <a:pPr eaLnBrk="1" hangingPunct="1"/>
            <a:endParaRPr lang="en-US" altLang="en-US" sz="2800"/>
          </a:p>
        </p:txBody>
      </p:sp>
      <p:pic>
        <p:nvPicPr>
          <p:cNvPr id="37891" name="Picture 4" descr="Idaho Department of Health and Welfare">
            <a:extLst>
              <a:ext uri="{FF2B5EF4-FFF2-40B4-BE49-F238E27FC236}">
                <a16:creationId xmlns:a16="http://schemas.microsoft.com/office/drawing/2014/main" id="{7194FBC5-AA0C-4920-B261-4EBE2B3F838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7938"/>
            <a:ext cx="7391400" cy="1219201"/>
          </a:xfrm>
          <a:blipFill dpi="0" rotWithShape="0">
            <a:blip r:embed="rId4"/>
            <a:srcRect/>
            <a:tile tx="0" ty="0" sx="100000" sy="100000" flip="none" algn="tl"/>
          </a:blipFill>
        </p:spPr>
      </p:pic>
      <p:sp>
        <p:nvSpPr>
          <p:cNvPr id="37892" name="Slide Number Placeholder 1">
            <a:extLst>
              <a:ext uri="{FF2B5EF4-FFF2-40B4-BE49-F238E27FC236}">
                <a16:creationId xmlns:a16="http://schemas.microsoft.com/office/drawing/2014/main" id="{2120D187-F30B-4162-BFEC-5C237B997A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513B1AEC-99B4-4FAF-AC0A-6DFBD096E07B}" type="slidenum">
              <a:rPr kumimoji="0" lang="en-US" altLang="en-US" sz="1200" b="1"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ctr" defTabSz="914400" rtl="0" eaLnBrk="1" fontAlgn="base" latinLnBrk="0" hangingPunct="1">
                <a:lnSpc>
                  <a:spcPct val="8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pic>
        <p:nvPicPr>
          <p:cNvPr id="37893" name="Picture 2">
            <a:extLst>
              <a:ext uri="{FF2B5EF4-FFF2-40B4-BE49-F238E27FC236}">
                <a16:creationId xmlns:a16="http://schemas.microsoft.com/office/drawing/2014/main" id="{FB8E21A6-FD3A-421C-B042-A856B1F5E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443538"/>
            <a:ext cx="16764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Shape 119"/>
          <p:cNvSpPr txBox="1">
            <a:spLocks noGrp="1"/>
          </p:cNvSpPr>
          <p:nvPr>
            <p:ph type="ctrTitle"/>
          </p:nvPr>
        </p:nvSpPr>
        <p:spPr>
          <a:xfrm>
            <a:off x="1231546" y="3367324"/>
            <a:ext cx="6680908" cy="878017"/>
          </a:xfrm>
          <a:prstGeom prst="rect">
            <a:avLst/>
          </a:prstGeom>
        </p:spPr>
        <p:txBody>
          <a:bodyPr>
            <a:normAutofit fontScale="90000"/>
          </a:bodyPr>
          <a:lstStyle/>
          <a:p>
            <a:pPr>
              <a:defRPr sz="3600">
                <a:latin typeface="Arial Rounded MT Bold"/>
                <a:ea typeface="Arial Rounded MT Bold"/>
                <a:cs typeface="Arial Rounded MT Bold"/>
                <a:sym typeface="Arial Rounded MT Bold"/>
              </a:defRPr>
            </a:pPr>
            <a:r>
              <a:t>AN OUNCE OF PREVENTION,</a:t>
            </a:r>
          </a:p>
          <a:p>
            <a:pPr>
              <a:defRPr sz="3600">
                <a:latin typeface="Arial Rounded MT Bold"/>
                <a:ea typeface="Arial Rounded MT Bold"/>
                <a:cs typeface="Arial Rounded MT Bold"/>
                <a:sym typeface="Arial Rounded MT Bold"/>
              </a:defRPr>
            </a:pPr>
            <a:r>
              <a:t>WHAT IS IT WORTH?</a:t>
            </a:r>
          </a:p>
        </p:txBody>
      </p:sp>
      <p:sp>
        <p:nvSpPr>
          <p:cNvPr id="130" name="Shape 120"/>
          <p:cNvSpPr txBox="1">
            <a:spLocks noGrp="1"/>
          </p:cNvSpPr>
          <p:nvPr>
            <p:ph type="subTitle" sz="quarter" idx="1"/>
          </p:nvPr>
        </p:nvSpPr>
        <p:spPr>
          <a:xfrm>
            <a:off x="1374655" y="5373832"/>
            <a:ext cx="6394690" cy="306435"/>
          </a:xfrm>
          <a:prstGeom prst="rect">
            <a:avLst/>
          </a:prstGeom>
        </p:spPr>
        <p:txBody>
          <a:bodyPr>
            <a:normAutofit fontScale="70000" lnSpcReduction="20000"/>
          </a:bodyPr>
          <a:lstStyle>
            <a:lvl1pPr defTabSz="414781">
              <a:defRPr sz="2272">
                <a:latin typeface="Arial Rounded MT Bold"/>
                <a:ea typeface="Arial Rounded MT Bold"/>
                <a:cs typeface="Arial Rounded MT Bold"/>
                <a:sym typeface="Arial Rounded MT Bold"/>
              </a:defRPr>
            </a:lvl1pPr>
          </a:lstStyle>
          <a:p>
            <a:r>
              <a:t>Tyler Billings PT, DPT, Cert. MDT</a:t>
            </a:r>
          </a:p>
        </p:txBody>
      </p:sp>
      <p:sp>
        <p:nvSpPr>
          <p:cNvPr id="131" name="Shape 121"/>
          <p:cNvSpPr txBox="1"/>
          <p:nvPr/>
        </p:nvSpPr>
        <p:spPr>
          <a:xfrm>
            <a:off x="892968" y="4304780"/>
            <a:ext cx="7358064" cy="483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lvl1pPr>
              <a:defRPr sz="3200">
                <a:solidFill>
                  <a:schemeClr val="accent5">
                    <a:lumOff val="-8078"/>
                  </a:schemeClr>
                </a:solidFill>
                <a:latin typeface="Arial Rounded MT Bold"/>
                <a:ea typeface="Arial Rounded MT Bold"/>
                <a:cs typeface="Arial Rounded MT Bold"/>
                <a:sym typeface="Arial Rounded MT Bold"/>
              </a:defRPr>
            </a:lvl1pPr>
          </a:lstStyle>
          <a:p>
            <a:pPr algn="ctr" defTabSz="410751" hangingPunct="0"/>
            <a:r>
              <a:rPr sz="2250" kern="0">
                <a:solidFill>
                  <a:srgbClr val="C82506">
                    <a:lumOff val="-8078"/>
                  </a:srgbClr>
                </a:solidFill>
              </a:rPr>
              <a:t>Keeping Yourself Injury Free in Life</a:t>
            </a:r>
          </a:p>
        </p:txBody>
      </p:sp>
      <p:pic>
        <p:nvPicPr>
          <p:cNvPr id="132" name="WPT Logo.png" descr="WPT Logo.png"/>
          <p:cNvPicPr>
            <a:picLocks noChangeAspect="1"/>
          </p:cNvPicPr>
          <p:nvPr/>
        </p:nvPicPr>
        <p:blipFill>
          <a:blip r:embed="rId3"/>
          <a:stretch>
            <a:fillRect/>
          </a:stretch>
        </p:blipFill>
        <p:spPr>
          <a:xfrm>
            <a:off x="1986342" y="949270"/>
            <a:ext cx="5171316" cy="183035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9" descr="Slide7Pie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96629"/>
            <a:ext cx="6400800" cy="4194571"/>
          </a:xfrm>
          <a:prstGeom prst="rect">
            <a:avLst/>
          </a:prstGeom>
          <a:solidFill>
            <a:schemeClr val="tx1"/>
          </a:solidFill>
          <a:ln>
            <a:noFill/>
          </a:ln>
        </p:spPr>
      </p:pic>
      <p:sp>
        <p:nvSpPr>
          <p:cNvPr id="8197" name="Text Box 50"/>
          <p:cNvSpPr txBox="1">
            <a:spLocks noChangeArrowheads="1"/>
          </p:cNvSpPr>
          <p:nvPr/>
        </p:nvSpPr>
        <p:spPr bwMode="auto">
          <a:xfrm>
            <a:off x="2438400" y="3628628"/>
            <a:ext cx="335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b="1" dirty="0">
              <a:solidFill>
                <a:schemeClr val="bg1"/>
              </a:solidFill>
              <a:latin typeface="+mn-lt"/>
            </a:endParaRPr>
          </a:p>
          <a:p>
            <a:pPr eaLnBrk="1" hangingPunct="1">
              <a:spcBef>
                <a:spcPct val="0"/>
              </a:spcBef>
              <a:buFontTx/>
              <a:buNone/>
            </a:pPr>
            <a:r>
              <a:rPr lang="en-US" altLang="en-US" sz="1800" b="1" dirty="0">
                <a:solidFill>
                  <a:schemeClr val="bg1"/>
                </a:solidFill>
                <a:latin typeface="+mn-lt"/>
              </a:rPr>
              <a:t>42.5 M Retired Workers</a:t>
            </a:r>
          </a:p>
          <a:p>
            <a:pPr eaLnBrk="1" hangingPunct="1">
              <a:spcBef>
                <a:spcPct val="0"/>
              </a:spcBef>
              <a:buFontTx/>
              <a:buNone/>
            </a:pPr>
            <a:r>
              <a:rPr lang="en-US" altLang="en-US" sz="1800" b="1" dirty="0">
                <a:solidFill>
                  <a:schemeClr val="bg1"/>
                </a:solidFill>
                <a:latin typeface="+mn-lt"/>
              </a:rPr>
              <a:t>  3 M Dependents</a:t>
            </a:r>
            <a:endParaRPr lang="en-US" altLang="en-US" sz="1800" b="1" dirty="0">
              <a:solidFill>
                <a:schemeClr val="bg1"/>
              </a:solidFill>
              <a:latin typeface="Times New Roman" pitchFamily="18" charset="0"/>
            </a:endParaRPr>
          </a:p>
        </p:txBody>
      </p:sp>
      <p:sp>
        <p:nvSpPr>
          <p:cNvPr id="8204" name="Line 57"/>
          <p:cNvSpPr>
            <a:spLocks noChangeShapeType="1"/>
          </p:cNvSpPr>
          <p:nvPr/>
        </p:nvSpPr>
        <p:spPr bwMode="auto">
          <a:xfrm>
            <a:off x="3124200" y="4495800"/>
            <a:ext cx="1447800" cy="1143000"/>
          </a:xfrm>
          <a:prstGeom prst="line">
            <a:avLst/>
          </a:prstGeom>
          <a:noFill/>
          <a:ln>
            <a:noFill/>
          </a:ln>
          <a:effectLst>
            <a:outerShdw dist="28398" dir="12393903" algn="ctr" rotWithShape="0">
              <a:schemeClr val="tx1">
                <a:alpha val="50000"/>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dirty="0"/>
          </a:p>
        </p:txBody>
      </p:sp>
      <p:sp>
        <p:nvSpPr>
          <p:cNvPr id="8205" name="Line 58"/>
          <p:cNvSpPr>
            <a:spLocks noChangeShapeType="1"/>
          </p:cNvSpPr>
          <p:nvPr/>
        </p:nvSpPr>
        <p:spPr bwMode="auto">
          <a:xfrm>
            <a:off x="3124200" y="4876800"/>
            <a:ext cx="1371600" cy="381000"/>
          </a:xfrm>
          <a:prstGeom prst="line">
            <a:avLst/>
          </a:prstGeom>
          <a:noFill/>
          <a:ln>
            <a:noFill/>
          </a:ln>
          <a:effectLst>
            <a:outerShdw dist="28398" dir="12393903" algn="ctr" rotWithShape="0">
              <a:schemeClr val="tx1">
                <a:alpha val="50000"/>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US" dirty="0"/>
          </a:p>
        </p:txBody>
      </p:sp>
      <p:sp>
        <p:nvSpPr>
          <p:cNvPr id="3" name="Slide Number Placeholder 2"/>
          <p:cNvSpPr>
            <a:spLocks noGrp="1"/>
          </p:cNvSpPr>
          <p:nvPr>
            <p:ph type="sldNum" sz="quarter" idx="12"/>
          </p:nvPr>
        </p:nvSpPr>
        <p:spPr/>
        <p:txBody>
          <a:bodyPr/>
          <a:lstStyle/>
          <a:p>
            <a:pPr>
              <a:defRPr/>
            </a:pPr>
            <a:fld id="{02BDA815-0FD0-43BE-A962-28F41498540F}" type="slidenum">
              <a:rPr lang="en-US"/>
              <a:pPr>
                <a:defRPr/>
              </a:pPr>
              <a:t>4</a:t>
            </a:fld>
            <a:endParaRPr lang="en-US" dirty="0"/>
          </a:p>
        </p:txBody>
      </p:sp>
      <p:sp>
        <p:nvSpPr>
          <p:cNvPr id="14" name="Title 1"/>
          <p:cNvSpPr txBox="1">
            <a:spLocks/>
          </p:cNvSpPr>
          <p:nvPr/>
        </p:nvSpPr>
        <p:spPr>
          <a:xfrm>
            <a:off x="-152400" y="71834"/>
            <a:ext cx="9329153" cy="983298"/>
          </a:xfrm>
          <a:prstGeom prst="rect">
            <a:avLst/>
          </a:prstGeom>
        </p:spPr>
        <p:txBody>
          <a:bodyPr>
            <a:normAutofit fontScale="775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solidFill>
                  <a:schemeClr val="tx2">
                    <a:lumMod val="75000"/>
                  </a:schemeClr>
                </a:solidFill>
                <a:ea typeface="+mn-ea"/>
                <a:cs typeface="+mn-cs"/>
              </a:rPr>
              <a:t>Over 63 Million Receiving Benefits</a:t>
            </a:r>
          </a:p>
          <a:p>
            <a:r>
              <a:rPr lang="en-US" dirty="0">
                <a:solidFill>
                  <a:schemeClr val="tx2">
                    <a:lumMod val="75000"/>
                  </a:schemeClr>
                </a:solidFill>
                <a:ea typeface="+mn-ea"/>
                <a:cs typeface="+mn-cs"/>
              </a:rPr>
              <a:t>(Over $940 Billion Per Year)</a:t>
            </a:r>
          </a:p>
        </p:txBody>
      </p:sp>
      <p:sp>
        <p:nvSpPr>
          <p:cNvPr id="2" name="TextBox 1"/>
          <p:cNvSpPr txBox="1"/>
          <p:nvPr/>
        </p:nvSpPr>
        <p:spPr>
          <a:xfrm>
            <a:off x="4608496" y="3282511"/>
            <a:ext cx="3124200" cy="369332"/>
          </a:xfrm>
          <a:prstGeom prst="rect">
            <a:avLst/>
          </a:prstGeom>
          <a:noFill/>
        </p:spPr>
        <p:txBody>
          <a:bodyPr wrap="square" rtlCol="0">
            <a:spAutoFit/>
          </a:bodyPr>
          <a:lstStyle/>
          <a:p>
            <a:r>
              <a:rPr lang="en-US" b="1" dirty="0"/>
              <a:t>      2 M Survivor Children</a:t>
            </a:r>
            <a:endParaRPr lang="en-US" dirty="0"/>
          </a:p>
        </p:txBody>
      </p:sp>
      <p:sp>
        <p:nvSpPr>
          <p:cNvPr id="5" name="TextBox 4"/>
          <p:cNvSpPr txBox="1"/>
          <p:nvPr/>
        </p:nvSpPr>
        <p:spPr>
          <a:xfrm rot="20609829">
            <a:off x="4506101" y="2751461"/>
            <a:ext cx="3168191" cy="369332"/>
          </a:xfrm>
          <a:prstGeom prst="rect">
            <a:avLst/>
          </a:prstGeom>
          <a:noFill/>
        </p:spPr>
        <p:txBody>
          <a:bodyPr wrap="square" rtlCol="0">
            <a:spAutoFit/>
          </a:bodyPr>
          <a:lstStyle/>
          <a:p>
            <a:r>
              <a:rPr lang="en-US" b="1" dirty="0"/>
              <a:t>      6 M Survivor Spouses</a:t>
            </a:r>
          </a:p>
        </p:txBody>
      </p:sp>
      <p:sp>
        <p:nvSpPr>
          <p:cNvPr id="6" name="TextBox 5"/>
          <p:cNvSpPr txBox="1"/>
          <p:nvPr/>
        </p:nvSpPr>
        <p:spPr>
          <a:xfrm rot="19750721">
            <a:off x="4278803" y="1981329"/>
            <a:ext cx="2698224" cy="646331"/>
          </a:xfrm>
          <a:prstGeom prst="rect">
            <a:avLst/>
          </a:prstGeom>
          <a:noFill/>
        </p:spPr>
        <p:txBody>
          <a:bodyPr wrap="square" rtlCol="0">
            <a:spAutoFit/>
          </a:bodyPr>
          <a:lstStyle/>
          <a:p>
            <a:r>
              <a:rPr lang="en-US" b="1" dirty="0"/>
              <a:t>8.7 M Disabled </a:t>
            </a:r>
          </a:p>
          <a:p>
            <a:r>
              <a:rPr lang="en-US" b="1" dirty="0"/>
              <a:t>1.7 M Dependents</a:t>
            </a:r>
          </a:p>
        </p:txBody>
      </p:sp>
    </p:spTree>
    <p:extLst>
      <p:ext uri="{BB962C8B-B14F-4D97-AF65-F5344CB8AC3E}">
        <p14:creationId xmlns:p14="http://schemas.microsoft.com/office/powerpoint/2010/main" val="1787960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4" name="Shape 132"/>
          <p:cNvSpPr txBox="1">
            <a:spLocks noGrp="1"/>
          </p:cNvSpPr>
          <p:nvPr>
            <p:ph type="title"/>
          </p:nvPr>
        </p:nvSpPr>
        <p:spPr>
          <a:xfrm>
            <a:off x="669726" y="166687"/>
            <a:ext cx="7804548" cy="1063576"/>
          </a:xfrm>
          <a:prstGeom prst="rect">
            <a:avLst/>
          </a:prstGeom>
        </p:spPr>
        <p:txBody>
          <a:bodyPr/>
          <a:lstStyle>
            <a:lvl1pPr>
              <a:defRPr>
                <a:solidFill>
                  <a:schemeClr val="accent5">
                    <a:lumOff val="-8078"/>
                  </a:schemeClr>
                </a:solidFill>
                <a:latin typeface="Arial Rounded MT Bold"/>
                <a:ea typeface="Arial Rounded MT Bold"/>
                <a:cs typeface="Arial Rounded MT Bold"/>
                <a:sym typeface="Arial Rounded MT Bold"/>
              </a:defRPr>
            </a:lvl1pPr>
          </a:lstStyle>
          <a:p>
            <a:r>
              <a:t>INJURY RISK</a:t>
            </a:r>
          </a:p>
        </p:txBody>
      </p:sp>
      <p:grpSp>
        <p:nvGrpSpPr>
          <p:cNvPr id="138" name="Group"/>
          <p:cNvGrpSpPr/>
          <p:nvPr/>
        </p:nvGrpSpPr>
        <p:grpSpPr>
          <a:xfrm>
            <a:off x="151805" y="2054626"/>
            <a:ext cx="8840391" cy="3888840"/>
            <a:chOff x="0" y="623291"/>
            <a:chExt cx="12573000" cy="5530792"/>
          </a:xfrm>
        </p:grpSpPr>
        <p:pic>
          <p:nvPicPr>
            <p:cNvPr id="135" name="pasted-image.png" descr="pasted-image.png"/>
            <p:cNvPicPr>
              <a:picLocks noChangeAspect="1"/>
            </p:cNvPicPr>
            <p:nvPr/>
          </p:nvPicPr>
          <p:blipFill>
            <a:blip r:embed="rId4"/>
            <a:srcRect l="3337" t="9227" b="12798"/>
            <a:stretch>
              <a:fillRect/>
            </a:stretch>
          </p:blipFill>
          <p:spPr>
            <a:xfrm>
              <a:off x="1190" y="623291"/>
              <a:ext cx="12570769" cy="5266914"/>
            </a:xfrm>
            <a:prstGeom prst="rect">
              <a:avLst/>
            </a:prstGeom>
            <a:ln w="12700" cap="flat">
              <a:noFill/>
              <a:miter lim="400000"/>
            </a:ln>
            <a:effectLst/>
          </p:spPr>
        </p:pic>
        <p:sp>
          <p:nvSpPr>
            <p:cNvPr id="136" name="Rectangle"/>
            <p:cNvSpPr/>
            <p:nvPr/>
          </p:nvSpPr>
          <p:spPr>
            <a:xfrm>
              <a:off x="5422900" y="907298"/>
              <a:ext cx="6750547" cy="903388"/>
            </a:xfrm>
            <a:prstGeom prst="rect">
              <a:avLst/>
            </a:prstGeom>
            <a:solidFill>
              <a:srgbClr val="DDDDDD"/>
            </a:solidFill>
            <a:ln w="12700" cap="flat">
              <a:noFill/>
              <a:miter lim="400000"/>
            </a:ln>
            <a:effectLst/>
          </p:spPr>
          <p:txBody>
            <a:bodyPr wrap="square" lIns="35719" tIns="35719" rIns="35719" bIns="35719" numCol="1" anchor="ctr">
              <a:noAutofit/>
            </a:bodyPr>
            <a:lstStyle/>
            <a:p>
              <a:pPr algn="ctr" defTabSz="410751" hangingPunct="0"/>
              <a:endParaRPr sz="2531" kern="0">
                <a:solidFill>
                  <a:srgbClr val="000000"/>
                </a:solidFill>
                <a:latin typeface="Helvetica Light"/>
                <a:sym typeface="Helvetica Light"/>
              </a:endParaRPr>
            </a:p>
          </p:txBody>
        </p:sp>
        <p:sp>
          <p:nvSpPr>
            <p:cNvPr id="137" name="Rectangle"/>
            <p:cNvSpPr/>
            <p:nvPr/>
          </p:nvSpPr>
          <p:spPr>
            <a:xfrm>
              <a:off x="0" y="5872998"/>
              <a:ext cx="12573000" cy="281087"/>
            </a:xfrm>
            <a:prstGeom prst="rect">
              <a:avLst/>
            </a:prstGeom>
            <a:solidFill>
              <a:srgbClr val="FFFFFF"/>
            </a:solidFill>
            <a:ln w="12700" cap="flat">
              <a:noFill/>
              <a:miter lim="400000"/>
            </a:ln>
            <a:effectLst/>
          </p:spPr>
          <p:txBody>
            <a:bodyPr wrap="square" lIns="35719" tIns="35719" rIns="35719" bIns="35719" numCol="1" anchor="ctr">
              <a:noAutofit/>
            </a:bodyPr>
            <a:lstStyle/>
            <a:p>
              <a:pPr algn="ctr" defTabSz="410751" hangingPunct="0"/>
              <a:endParaRPr sz="2531" kern="0">
                <a:solidFill>
                  <a:srgbClr val="000000"/>
                </a:solidFill>
                <a:latin typeface="Helvetica Light"/>
                <a:sym typeface="Helvetica Light"/>
              </a:endParaRPr>
            </a:p>
          </p:txBody>
        </p:sp>
      </p:grpSp>
      <p:pic>
        <p:nvPicPr>
          <p:cNvPr id="139" name="Rectangle" descr="Rectangle"/>
          <p:cNvPicPr>
            <a:picLocks/>
          </p:cNvPicPr>
          <p:nvPr/>
        </p:nvPicPr>
        <p:blipFill>
          <a:blip r:embed="rId5"/>
          <a:stretch>
            <a:fillRect/>
          </a:stretch>
        </p:blipFill>
        <p:spPr>
          <a:xfrm>
            <a:off x="500063" y="2611933"/>
            <a:ext cx="813125" cy="3171156"/>
          </a:xfrm>
          <a:prstGeom prst="rect">
            <a:avLst/>
          </a:prstGeom>
          <a:effectLst>
            <a:outerShdw blurRad="927100" dist="228600" rotWithShape="0">
              <a:srgbClr val="000000">
                <a:alpha val="75000"/>
              </a:srgbClr>
            </a:outerShdw>
          </a:effectLst>
        </p:spPr>
      </p:pic>
      <p:pic>
        <p:nvPicPr>
          <p:cNvPr id="140" name="Image" descr="Image"/>
          <p:cNvPicPr>
            <a:picLocks noChangeAspect="1"/>
          </p:cNvPicPr>
          <p:nvPr/>
        </p:nvPicPr>
        <p:blipFill>
          <a:blip r:embed="rId6"/>
          <a:stretch>
            <a:fillRect/>
          </a:stretch>
        </p:blipFill>
        <p:spPr>
          <a:xfrm>
            <a:off x="4503414" y="2133457"/>
            <a:ext cx="4328588" cy="1201156"/>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Shape 182"/>
          <p:cNvSpPr txBox="1">
            <a:spLocks noGrp="1"/>
          </p:cNvSpPr>
          <p:nvPr>
            <p:ph type="title"/>
          </p:nvPr>
        </p:nvSpPr>
        <p:spPr>
          <a:xfrm>
            <a:off x="669727" y="324445"/>
            <a:ext cx="7804547" cy="1247072"/>
          </a:xfrm>
          <a:prstGeom prst="rect">
            <a:avLst/>
          </a:prstGeom>
        </p:spPr>
        <p:txBody>
          <a:bodyPr>
            <a:normAutofit fontScale="90000"/>
          </a:bodyPr>
          <a:lstStyle>
            <a:lvl1pPr>
              <a:defRPr sz="6700">
                <a:solidFill>
                  <a:schemeClr val="accent5">
                    <a:lumOff val="-8078"/>
                  </a:schemeClr>
                </a:solidFill>
                <a:latin typeface="Arial Rounded MT Bold"/>
                <a:ea typeface="Arial Rounded MT Bold"/>
                <a:cs typeface="Arial Rounded MT Bold"/>
                <a:sym typeface="Arial Rounded MT Bold"/>
              </a:defRPr>
            </a:lvl1pPr>
          </a:lstStyle>
          <a:p>
            <a:r>
              <a:t>PREVENTION IS BEST</a:t>
            </a:r>
          </a:p>
        </p:txBody>
      </p:sp>
      <p:sp>
        <p:nvSpPr>
          <p:cNvPr id="145" name="Shape 183"/>
          <p:cNvSpPr txBox="1">
            <a:spLocks noGrp="1"/>
          </p:cNvSpPr>
          <p:nvPr>
            <p:ph type="body" sz="half" idx="1"/>
          </p:nvPr>
        </p:nvSpPr>
        <p:spPr>
          <a:xfrm>
            <a:off x="497173" y="1469124"/>
            <a:ext cx="4809521" cy="4635465"/>
          </a:xfrm>
          <a:prstGeom prst="rect">
            <a:avLst/>
          </a:prstGeom>
        </p:spPr>
        <p:txBody>
          <a:bodyPr>
            <a:normAutofit fontScale="70000" lnSpcReduction="20000"/>
          </a:bodyPr>
          <a:lstStyle/>
          <a:p>
            <a:pPr marL="0" indent="0" defTabSz="306502">
              <a:spcBef>
                <a:spcPts val="1617"/>
              </a:spcBef>
              <a:buSzTx/>
              <a:buNone/>
              <a:defRPr sz="4550">
                <a:latin typeface="Arial Rounded MT Bold"/>
                <a:ea typeface="Arial Rounded MT Bold"/>
                <a:cs typeface="Arial Rounded MT Bold"/>
                <a:sym typeface="Arial Rounded MT Bold"/>
              </a:defRPr>
            </a:pPr>
            <a:endParaRPr/>
          </a:p>
          <a:p>
            <a:pPr marL="632951" lvl="1" indent="-307922" defTabSz="676303">
              <a:lnSpc>
                <a:spcPct val="200000"/>
              </a:lnSpc>
              <a:spcBef>
                <a:spcPts val="281"/>
              </a:spcBef>
              <a:buSzPct val="100000"/>
              <a:buAutoNum type="arabicPeriod"/>
              <a:defRPr sz="4550">
                <a:uFill>
                  <a:solidFill>
                    <a:srgbClr val="000000"/>
                  </a:solidFill>
                </a:uFill>
                <a:latin typeface="Arial Rounded MT Bold"/>
                <a:ea typeface="Arial Rounded MT Bold"/>
                <a:cs typeface="Arial Rounded MT Bold"/>
                <a:sym typeface="Arial Rounded MT Bold"/>
              </a:defRPr>
            </a:pPr>
            <a:r>
              <a:t>Motion is Lotion</a:t>
            </a:r>
          </a:p>
          <a:p>
            <a:pPr marL="632951" lvl="1" indent="-307922" defTabSz="676303">
              <a:lnSpc>
                <a:spcPct val="200000"/>
              </a:lnSpc>
              <a:spcBef>
                <a:spcPts val="281"/>
              </a:spcBef>
              <a:buSzPct val="100000"/>
              <a:buAutoNum type="arabicPeriod"/>
              <a:defRPr sz="4550">
                <a:uFill>
                  <a:solidFill>
                    <a:srgbClr val="000000"/>
                  </a:solidFill>
                </a:uFill>
                <a:latin typeface="Arial Rounded MT Bold"/>
                <a:ea typeface="Arial Rounded MT Bold"/>
                <a:cs typeface="Arial Rounded MT Bold"/>
                <a:sym typeface="Arial Rounded MT Bold"/>
              </a:defRPr>
            </a:pPr>
            <a:r>
              <a:t>Nerve Movement</a:t>
            </a:r>
          </a:p>
          <a:p>
            <a:pPr marL="632951" lvl="1" indent="-307922" defTabSz="676303">
              <a:lnSpc>
                <a:spcPct val="200000"/>
              </a:lnSpc>
              <a:spcBef>
                <a:spcPts val="281"/>
              </a:spcBef>
              <a:buSzPct val="100000"/>
              <a:buAutoNum type="arabicPeriod"/>
              <a:defRPr sz="4550">
                <a:uFill>
                  <a:solidFill>
                    <a:srgbClr val="000000"/>
                  </a:solidFill>
                </a:uFill>
                <a:latin typeface="Arial Rounded MT Bold"/>
                <a:ea typeface="Arial Rounded MT Bold"/>
                <a:cs typeface="Arial Rounded MT Bold"/>
                <a:sym typeface="Arial Rounded MT Bold"/>
              </a:defRPr>
            </a:pPr>
            <a:r>
              <a:t>Deep layer Strength</a:t>
            </a:r>
          </a:p>
          <a:p>
            <a:pPr marL="632951" lvl="1" indent="-307922" defTabSz="676303">
              <a:lnSpc>
                <a:spcPct val="200000"/>
              </a:lnSpc>
              <a:spcBef>
                <a:spcPts val="281"/>
              </a:spcBef>
              <a:buSzPct val="100000"/>
              <a:buAutoNum type="arabicPeriod"/>
              <a:defRPr sz="4550">
                <a:uFill>
                  <a:solidFill>
                    <a:srgbClr val="000000"/>
                  </a:solidFill>
                </a:uFill>
                <a:latin typeface="Arial Rounded MT Bold"/>
                <a:ea typeface="Arial Rounded MT Bold"/>
                <a:cs typeface="Arial Rounded MT Bold"/>
                <a:sym typeface="Arial Rounded MT Bold"/>
              </a:defRPr>
            </a:pPr>
            <a:r>
              <a:t>Habits of daily living</a:t>
            </a:r>
          </a:p>
        </p:txBody>
      </p:sp>
      <p:grpSp>
        <p:nvGrpSpPr>
          <p:cNvPr id="148" name="Group"/>
          <p:cNvGrpSpPr/>
          <p:nvPr/>
        </p:nvGrpSpPr>
        <p:grpSpPr>
          <a:xfrm>
            <a:off x="5588134" y="1675943"/>
            <a:ext cx="2497891" cy="4579015"/>
            <a:chOff x="0" y="0"/>
            <a:chExt cx="3552554" cy="6512376"/>
          </a:xfrm>
        </p:grpSpPr>
        <p:pic>
          <p:nvPicPr>
            <p:cNvPr id="146" name="abs.jpg" descr="abs.jpg"/>
            <p:cNvPicPr>
              <a:picLocks noChangeAspect="1"/>
            </p:cNvPicPr>
            <p:nvPr/>
          </p:nvPicPr>
          <p:blipFill>
            <a:blip r:embed="rId3"/>
            <a:stretch>
              <a:fillRect/>
            </a:stretch>
          </p:blipFill>
          <p:spPr>
            <a:xfrm>
              <a:off x="6255" y="0"/>
              <a:ext cx="3539919" cy="3093299"/>
            </a:xfrm>
            <a:prstGeom prst="rect">
              <a:avLst/>
            </a:prstGeom>
            <a:ln w="3175" cap="flat">
              <a:solidFill>
                <a:srgbClr val="F3F7F5"/>
              </a:solidFill>
              <a:prstDash val="solid"/>
              <a:miter lim="400000"/>
            </a:ln>
            <a:effectLst>
              <a:outerShdw blurRad="266700" dist="135876" dir="6026840" rotWithShape="0">
                <a:srgbClr val="000000">
                  <a:alpha val="70000"/>
                </a:srgbClr>
              </a:outerShdw>
            </a:effectLst>
          </p:spPr>
        </p:pic>
        <p:pic>
          <p:nvPicPr>
            <p:cNvPr id="147" name="lumbar multifidus.png" descr="lumbar multifidus.png"/>
            <p:cNvPicPr>
              <a:picLocks noChangeAspect="1"/>
            </p:cNvPicPr>
            <p:nvPr/>
          </p:nvPicPr>
          <p:blipFill>
            <a:blip r:embed="rId4"/>
            <a:srcRect t="11365" b="1824"/>
            <a:stretch>
              <a:fillRect/>
            </a:stretch>
          </p:blipFill>
          <p:spPr>
            <a:xfrm>
              <a:off x="0" y="3255700"/>
              <a:ext cx="3552555" cy="3256677"/>
            </a:xfrm>
            <a:prstGeom prst="rect">
              <a:avLst/>
            </a:prstGeom>
            <a:ln w="12700" cap="flat">
              <a:noFill/>
              <a:miter lim="400000"/>
            </a:ln>
            <a:effectLst>
              <a:outerShdw blurRad="254000" dist="127000" dir="5400000" rotWithShape="0">
                <a:srgbClr val="000000">
                  <a:alpha val="70000"/>
                </a:srgbClr>
              </a:outerShdw>
            </a:effectLst>
          </p:spPr>
        </p:pic>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0" name="Shape 193"/>
          <p:cNvSpPr txBox="1">
            <a:spLocks noGrp="1"/>
          </p:cNvSpPr>
          <p:nvPr>
            <p:ph type="title"/>
          </p:nvPr>
        </p:nvSpPr>
        <p:spPr>
          <a:xfrm>
            <a:off x="669727" y="276820"/>
            <a:ext cx="7804547" cy="906679"/>
          </a:xfrm>
          <a:prstGeom prst="rect">
            <a:avLst/>
          </a:prstGeom>
        </p:spPr>
        <p:txBody>
          <a:bodyPr>
            <a:normAutofit fontScale="90000"/>
          </a:bodyPr>
          <a:lstStyle>
            <a:lvl1pPr defTabSz="475188">
              <a:defRPr sz="8134">
                <a:solidFill>
                  <a:schemeClr val="accent5">
                    <a:lumOff val="-8078"/>
                  </a:schemeClr>
                </a:solidFill>
                <a:latin typeface="Arial Rounded MT Bold"/>
                <a:ea typeface="Arial Rounded MT Bold"/>
                <a:cs typeface="Arial Rounded MT Bold"/>
                <a:sym typeface="Arial Rounded MT Bold"/>
              </a:defRPr>
            </a:lvl1pPr>
          </a:lstStyle>
          <a:p>
            <a:r>
              <a:t>OPTIMAL LOAD</a:t>
            </a:r>
          </a:p>
        </p:txBody>
      </p:sp>
      <p:grpSp>
        <p:nvGrpSpPr>
          <p:cNvPr id="153" name="Group"/>
          <p:cNvGrpSpPr/>
          <p:nvPr/>
        </p:nvGrpSpPr>
        <p:grpSpPr>
          <a:xfrm>
            <a:off x="669727" y="1455062"/>
            <a:ext cx="7804547" cy="4437851"/>
            <a:chOff x="0" y="0"/>
            <a:chExt cx="11099800" cy="6311608"/>
          </a:xfrm>
        </p:grpSpPr>
        <p:pic>
          <p:nvPicPr>
            <p:cNvPr id="151" name="pasted-image.tiff" descr="pasted-image.tiff"/>
            <p:cNvPicPr>
              <a:picLocks noChangeAspect="1"/>
            </p:cNvPicPr>
            <p:nvPr/>
          </p:nvPicPr>
          <p:blipFill>
            <a:blip r:embed="rId3"/>
            <a:srcRect t="11369" b="178"/>
            <a:stretch>
              <a:fillRect/>
            </a:stretch>
          </p:blipFill>
          <p:spPr>
            <a:xfrm>
              <a:off x="0" y="0"/>
              <a:ext cx="11099800" cy="6311609"/>
            </a:xfrm>
            <a:prstGeom prst="rect">
              <a:avLst/>
            </a:prstGeom>
            <a:ln w="12700" cap="flat">
              <a:noFill/>
              <a:miter lim="400000"/>
            </a:ln>
            <a:effectLst/>
          </p:spPr>
        </p:pic>
        <p:pic>
          <p:nvPicPr>
            <p:cNvPr id="152" name="Oval" descr="Oval"/>
            <p:cNvPicPr>
              <a:picLocks/>
            </p:cNvPicPr>
            <p:nvPr/>
          </p:nvPicPr>
          <p:blipFill>
            <a:blip r:embed="rId4"/>
            <a:stretch>
              <a:fillRect/>
            </a:stretch>
          </p:blipFill>
          <p:spPr>
            <a:xfrm>
              <a:off x="4407247" y="128173"/>
              <a:ext cx="4215359" cy="1976339"/>
            </a:xfrm>
            <a:prstGeom prst="rect">
              <a:avLst/>
            </a:prstGeom>
            <a:effectLst>
              <a:outerShdw blurRad="38100" dist="25400" dir="5400000" rotWithShape="0">
                <a:srgbClr val="000000">
                  <a:alpha val="50000"/>
                </a:srgbClr>
              </a:outerShdw>
            </a:effectLst>
          </p:spPr>
        </p:pic>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Shape 196"/>
          <p:cNvSpPr txBox="1">
            <a:spLocks noGrp="1"/>
          </p:cNvSpPr>
          <p:nvPr>
            <p:ph type="title"/>
          </p:nvPr>
        </p:nvSpPr>
        <p:spPr>
          <a:xfrm>
            <a:off x="669726" y="73191"/>
            <a:ext cx="7804549" cy="1518048"/>
          </a:xfrm>
          <a:prstGeom prst="rect">
            <a:avLst/>
          </a:prstGeom>
        </p:spPr>
        <p:txBody>
          <a:bodyPr/>
          <a:lstStyle>
            <a:lvl1pPr>
              <a:defRPr sz="6800">
                <a:solidFill>
                  <a:schemeClr val="accent5">
                    <a:lumOff val="-8078"/>
                  </a:schemeClr>
                </a:solidFill>
                <a:latin typeface="Arial Rounded MT Bold"/>
                <a:ea typeface="Arial Rounded MT Bold"/>
                <a:cs typeface="Arial Rounded MT Bold"/>
                <a:sym typeface="Arial Rounded MT Bold"/>
              </a:defRPr>
            </a:lvl1pPr>
          </a:lstStyle>
          <a:p>
            <a:r>
              <a:t>RISK FACTORS</a:t>
            </a:r>
          </a:p>
        </p:txBody>
      </p:sp>
      <p:sp>
        <p:nvSpPr>
          <p:cNvPr id="156" name="Shape 197"/>
          <p:cNvSpPr txBox="1"/>
          <p:nvPr/>
        </p:nvSpPr>
        <p:spPr>
          <a:xfrm>
            <a:off x="319245" y="1827759"/>
            <a:ext cx="4369189" cy="437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446469" indent="-446469" defTabSz="410751" hangingPunct="0">
              <a:lnSpc>
                <a:spcPct val="200000"/>
              </a:lnSpc>
              <a:buSzPct val="100000"/>
              <a:buFontTx/>
              <a:buAutoNum type="arabicPeriod"/>
              <a:defRPr sz="3400">
                <a:latin typeface="Arial Rounded MT Bold"/>
                <a:ea typeface="Arial Rounded MT Bold"/>
                <a:cs typeface="Arial Rounded MT Bold"/>
                <a:sym typeface="Arial Rounded MT Bold"/>
              </a:defRPr>
            </a:pPr>
            <a:r>
              <a:rPr sz="2391" kern="0">
                <a:solidFill>
                  <a:srgbClr val="000000"/>
                </a:solidFill>
                <a:latin typeface="Arial Rounded MT Bold"/>
                <a:sym typeface="Arial Rounded MT Bold"/>
              </a:rPr>
              <a:t>Repetitive Motion</a:t>
            </a:r>
          </a:p>
          <a:p>
            <a:pPr marL="446469" indent="-446469" defTabSz="410751" hangingPunct="0">
              <a:lnSpc>
                <a:spcPct val="200000"/>
              </a:lnSpc>
              <a:buSzPct val="100000"/>
              <a:buFontTx/>
              <a:buAutoNum type="arabicPeriod"/>
              <a:defRPr sz="3400">
                <a:latin typeface="Arial Rounded MT Bold"/>
                <a:ea typeface="Arial Rounded MT Bold"/>
                <a:cs typeface="Arial Rounded MT Bold"/>
                <a:sym typeface="Arial Rounded MT Bold"/>
              </a:defRPr>
            </a:pPr>
            <a:r>
              <a:rPr sz="2391" kern="0">
                <a:solidFill>
                  <a:srgbClr val="000000"/>
                </a:solidFill>
                <a:latin typeface="Arial Rounded MT Bold"/>
                <a:sym typeface="Arial Rounded MT Bold"/>
              </a:rPr>
              <a:t>Prolonged Position</a:t>
            </a:r>
          </a:p>
          <a:p>
            <a:pPr marL="446469" indent="-446469" defTabSz="410751" hangingPunct="0">
              <a:lnSpc>
                <a:spcPct val="200000"/>
              </a:lnSpc>
              <a:buSzPct val="100000"/>
              <a:buFontTx/>
              <a:buAutoNum type="arabicPeriod"/>
              <a:defRPr sz="3400">
                <a:latin typeface="Arial Rounded MT Bold"/>
                <a:ea typeface="Arial Rounded MT Bold"/>
                <a:cs typeface="Arial Rounded MT Bold"/>
                <a:sym typeface="Arial Rounded MT Bold"/>
              </a:defRPr>
            </a:pPr>
            <a:r>
              <a:rPr sz="2391" kern="0">
                <a:solidFill>
                  <a:srgbClr val="000000"/>
                </a:solidFill>
                <a:latin typeface="Arial Rounded MT Bold"/>
                <a:sym typeface="Arial Rounded MT Bold"/>
              </a:rPr>
              <a:t>Awkward Body Position</a:t>
            </a:r>
          </a:p>
          <a:p>
            <a:pPr marL="446469" indent="-446469" defTabSz="410751" hangingPunct="0">
              <a:lnSpc>
                <a:spcPct val="200000"/>
              </a:lnSpc>
              <a:buSzPct val="100000"/>
              <a:buFontTx/>
              <a:buAutoNum type="arabicPeriod"/>
              <a:defRPr sz="3400">
                <a:latin typeface="Arial Rounded MT Bold"/>
                <a:ea typeface="Arial Rounded MT Bold"/>
                <a:cs typeface="Arial Rounded MT Bold"/>
                <a:sym typeface="Arial Rounded MT Bold"/>
              </a:defRPr>
            </a:pPr>
            <a:r>
              <a:rPr sz="2391" kern="0">
                <a:solidFill>
                  <a:srgbClr val="000000"/>
                </a:solidFill>
                <a:latin typeface="Arial Rounded MT Bold"/>
                <a:sym typeface="Arial Rounded MT Bold"/>
              </a:rPr>
              <a:t>High Loads or Forces</a:t>
            </a:r>
          </a:p>
          <a:p>
            <a:pPr marL="446469" indent="-446469" defTabSz="410751" hangingPunct="0">
              <a:lnSpc>
                <a:spcPct val="200000"/>
              </a:lnSpc>
              <a:buSzPct val="100000"/>
              <a:buFontTx/>
              <a:buAutoNum type="arabicPeriod"/>
              <a:defRPr sz="3400">
                <a:latin typeface="Arial Rounded MT Bold"/>
                <a:ea typeface="Arial Rounded MT Bold"/>
                <a:cs typeface="Arial Rounded MT Bold"/>
                <a:sym typeface="Arial Rounded MT Bold"/>
              </a:defRPr>
            </a:pPr>
            <a:r>
              <a:rPr sz="2391" kern="0">
                <a:solidFill>
                  <a:srgbClr val="000000"/>
                </a:solidFill>
                <a:latin typeface="Arial Rounded MT Bold"/>
                <a:sym typeface="Arial Rounded MT Bold"/>
              </a:rPr>
              <a:t>Poor Rest</a:t>
            </a:r>
          </a:p>
          <a:p>
            <a:pPr marL="446469" indent="-446469" defTabSz="410751" hangingPunct="0">
              <a:lnSpc>
                <a:spcPct val="200000"/>
              </a:lnSpc>
              <a:buSzPct val="100000"/>
              <a:buFontTx/>
              <a:buAutoNum type="arabicPeriod"/>
              <a:defRPr sz="3400">
                <a:latin typeface="Arial Rounded MT Bold"/>
                <a:ea typeface="Arial Rounded MT Bold"/>
                <a:cs typeface="Arial Rounded MT Bold"/>
                <a:sym typeface="Arial Rounded MT Bold"/>
              </a:defRPr>
            </a:pPr>
            <a:r>
              <a:rPr sz="2391" kern="0">
                <a:solidFill>
                  <a:srgbClr val="000000"/>
                </a:solidFill>
                <a:latin typeface="Arial Rounded MT Bold"/>
                <a:sym typeface="Arial Rounded MT Bold"/>
              </a:rPr>
              <a:t>Low Fitness</a:t>
            </a:r>
          </a:p>
        </p:txBody>
      </p:sp>
      <p:pic>
        <p:nvPicPr>
          <p:cNvPr id="157" name="pasted-image.tif" descr="pasted-image.tif"/>
          <p:cNvPicPr>
            <a:picLocks noChangeAspect="1"/>
          </p:cNvPicPr>
          <p:nvPr/>
        </p:nvPicPr>
        <p:blipFill>
          <a:blip r:embed="rId3"/>
          <a:srcRect l="14901" r="23245"/>
          <a:stretch>
            <a:fillRect/>
          </a:stretch>
        </p:blipFill>
        <p:spPr>
          <a:xfrm>
            <a:off x="4627216" y="2021358"/>
            <a:ext cx="2176131" cy="1787216"/>
          </a:xfrm>
          <a:prstGeom prst="rect">
            <a:avLst/>
          </a:prstGeom>
          <a:ln w="12700">
            <a:miter lim="400000"/>
          </a:ln>
          <a:effectLst>
            <a:outerShdw blurRad="254000" dist="127000" dir="5400000" rotWithShape="0">
              <a:srgbClr val="000000">
                <a:alpha val="70000"/>
              </a:srgbClr>
            </a:outerShdw>
          </a:effectLst>
        </p:spPr>
      </p:pic>
      <p:pic>
        <p:nvPicPr>
          <p:cNvPr id="158" name="pasted-image.tif" descr="pasted-image.tif"/>
          <p:cNvPicPr>
            <a:picLocks noChangeAspect="1"/>
          </p:cNvPicPr>
          <p:nvPr/>
        </p:nvPicPr>
        <p:blipFill>
          <a:blip r:embed="rId4"/>
          <a:srcRect r="21245"/>
          <a:stretch>
            <a:fillRect/>
          </a:stretch>
        </p:blipFill>
        <p:spPr>
          <a:xfrm>
            <a:off x="7001657" y="2021358"/>
            <a:ext cx="1876707" cy="1787233"/>
          </a:xfrm>
          <a:prstGeom prst="rect">
            <a:avLst/>
          </a:prstGeom>
          <a:ln w="12700">
            <a:miter lim="400000"/>
          </a:ln>
          <a:effectLst>
            <a:outerShdw blurRad="254000" dist="127000" dir="5400000" rotWithShape="0">
              <a:srgbClr val="000000">
                <a:alpha val="70000"/>
              </a:srgbClr>
            </a:outerShdw>
          </a:effectLst>
        </p:spPr>
      </p:pic>
      <p:pic>
        <p:nvPicPr>
          <p:cNvPr id="159" name="pasted-image.tif" descr="pasted-image.tif"/>
          <p:cNvPicPr>
            <a:picLocks noChangeAspect="1"/>
          </p:cNvPicPr>
          <p:nvPr/>
        </p:nvPicPr>
        <p:blipFill>
          <a:blip r:embed="rId5"/>
          <a:srcRect t="19642" b="19642"/>
          <a:stretch>
            <a:fillRect/>
          </a:stretch>
        </p:blipFill>
        <p:spPr>
          <a:xfrm>
            <a:off x="4627217" y="3976182"/>
            <a:ext cx="2176008" cy="1977874"/>
          </a:xfrm>
          <a:prstGeom prst="rect">
            <a:avLst/>
          </a:prstGeom>
          <a:ln w="12700">
            <a:miter lim="400000"/>
          </a:ln>
          <a:effectLst>
            <a:outerShdw blurRad="254000" dist="127000" dir="5400000" rotWithShape="0">
              <a:srgbClr val="000000">
                <a:alpha val="70000"/>
              </a:srgbClr>
            </a:outerShdw>
          </a:effectLst>
        </p:spPr>
      </p:pic>
      <p:pic>
        <p:nvPicPr>
          <p:cNvPr id="160" name="Image" descr="Image"/>
          <p:cNvPicPr>
            <a:picLocks noChangeAspect="1"/>
          </p:cNvPicPr>
          <p:nvPr/>
        </p:nvPicPr>
        <p:blipFill>
          <a:blip r:embed="rId6"/>
          <a:srcRect t="10948"/>
          <a:stretch>
            <a:fillRect/>
          </a:stretch>
        </p:blipFill>
        <p:spPr>
          <a:xfrm>
            <a:off x="7001658" y="4005762"/>
            <a:ext cx="1876753" cy="1918877"/>
          </a:xfrm>
          <a:prstGeom prst="rect">
            <a:avLst/>
          </a:prstGeom>
          <a:ln w="127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Shape 202"/>
          <p:cNvSpPr txBox="1">
            <a:spLocks noGrp="1"/>
          </p:cNvSpPr>
          <p:nvPr>
            <p:ph type="title"/>
          </p:nvPr>
        </p:nvSpPr>
        <p:spPr>
          <a:xfrm>
            <a:off x="669727" y="276820"/>
            <a:ext cx="7804547" cy="906679"/>
          </a:xfrm>
          <a:prstGeom prst="rect">
            <a:avLst/>
          </a:prstGeom>
        </p:spPr>
        <p:txBody>
          <a:bodyPr>
            <a:normAutofit fontScale="90000"/>
          </a:bodyPr>
          <a:lstStyle>
            <a:lvl1pPr defTabSz="475188">
              <a:defRPr sz="8134">
                <a:solidFill>
                  <a:schemeClr val="accent5">
                    <a:lumOff val="-8078"/>
                  </a:schemeClr>
                </a:solidFill>
                <a:latin typeface="Arial Rounded MT Bold"/>
                <a:ea typeface="Arial Rounded MT Bold"/>
                <a:cs typeface="Arial Rounded MT Bold"/>
                <a:sym typeface="Arial Rounded MT Bold"/>
              </a:defRPr>
            </a:lvl1pPr>
          </a:lstStyle>
          <a:p>
            <a:r>
              <a:t>BODY MECHANICS</a:t>
            </a:r>
          </a:p>
        </p:txBody>
      </p:sp>
      <p:sp>
        <p:nvSpPr>
          <p:cNvPr id="163" name="Shape 203"/>
          <p:cNvSpPr txBox="1"/>
          <p:nvPr/>
        </p:nvSpPr>
        <p:spPr>
          <a:xfrm>
            <a:off x="3583926" y="1622968"/>
            <a:ext cx="4923648" cy="4630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231448" indent="-231448" defTabSz="321457" hangingPunct="0">
              <a:lnSpc>
                <a:spcPct val="200000"/>
              </a:lnSpc>
              <a:spcBef>
                <a:spcPts val="844"/>
              </a:spcBef>
              <a:buSzPct val="100000"/>
              <a:buFontTx/>
              <a:buAutoNum type="arabicPeriod"/>
              <a:defRPr sz="3200">
                <a:latin typeface="Arial Rounded MT Bold"/>
                <a:ea typeface="Arial Rounded MT Bold"/>
                <a:cs typeface="Arial Rounded MT Bold"/>
                <a:sym typeface="Arial Rounded MT Bold"/>
              </a:defRPr>
            </a:pPr>
            <a:r>
              <a:rPr sz="2250" kern="0" cap="all">
                <a:solidFill>
                  <a:srgbClr val="000000"/>
                </a:solidFill>
                <a:latin typeface="Arial Rounded MT Bold"/>
                <a:sym typeface="Arial Rounded MT Bold"/>
              </a:rPr>
              <a:t>Plan ahead</a:t>
            </a:r>
          </a:p>
          <a:p>
            <a:pPr marL="231448" indent="-231448" defTabSz="321457" hangingPunct="0">
              <a:lnSpc>
                <a:spcPct val="200000"/>
              </a:lnSpc>
              <a:spcBef>
                <a:spcPts val="844"/>
              </a:spcBef>
              <a:buSzPct val="100000"/>
              <a:buFontTx/>
              <a:buAutoNum type="arabicPeriod"/>
              <a:defRPr sz="3200">
                <a:latin typeface="Arial Rounded MT Bold"/>
                <a:ea typeface="Arial Rounded MT Bold"/>
                <a:cs typeface="Arial Rounded MT Bold"/>
                <a:sym typeface="Arial Rounded MT Bold"/>
              </a:defRPr>
            </a:pPr>
            <a:r>
              <a:rPr sz="2250" kern="0" cap="all">
                <a:solidFill>
                  <a:srgbClr val="000000"/>
                </a:solidFill>
                <a:latin typeface="Arial Rounded MT Bold"/>
                <a:sym typeface="Arial Rounded MT Bold"/>
              </a:rPr>
              <a:t>Keep curve</a:t>
            </a:r>
          </a:p>
          <a:p>
            <a:pPr marL="231448" indent="-231448" defTabSz="321457" hangingPunct="0">
              <a:lnSpc>
                <a:spcPct val="200000"/>
              </a:lnSpc>
              <a:spcBef>
                <a:spcPts val="844"/>
              </a:spcBef>
              <a:buSzPct val="100000"/>
              <a:buFontTx/>
              <a:buAutoNum type="arabicPeriod"/>
              <a:defRPr sz="3200">
                <a:latin typeface="Arial Rounded MT Bold"/>
                <a:ea typeface="Arial Rounded MT Bold"/>
                <a:cs typeface="Arial Rounded MT Bold"/>
                <a:sym typeface="Arial Rounded MT Bold"/>
              </a:defRPr>
            </a:pPr>
            <a:r>
              <a:rPr sz="2250" kern="0" cap="all">
                <a:solidFill>
                  <a:srgbClr val="000000"/>
                </a:solidFill>
                <a:latin typeface="Arial Rounded MT Bold"/>
                <a:sym typeface="Arial Rounded MT Bold"/>
              </a:rPr>
              <a:t>Avoid twisting the back</a:t>
            </a:r>
            <a:r>
              <a:rPr sz="2250" kern="0">
                <a:solidFill>
                  <a:srgbClr val="000000"/>
                </a:solidFill>
                <a:latin typeface="Arial Rounded MT Bold"/>
                <a:sym typeface="Arial Rounded MT Bold"/>
              </a:rPr>
              <a:t> </a:t>
            </a:r>
          </a:p>
          <a:p>
            <a:pPr marL="231448" indent="-231448" defTabSz="321457" hangingPunct="0">
              <a:lnSpc>
                <a:spcPct val="200000"/>
              </a:lnSpc>
              <a:spcBef>
                <a:spcPts val="844"/>
              </a:spcBef>
              <a:buSzPct val="100000"/>
              <a:buFontTx/>
              <a:buAutoNum type="arabicPeriod"/>
              <a:defRPr sz="3200">
                <a:latin typeface="Arial Rounded MT Bold"/>
                <a:ea typeface="Arial Rounded MT Bold"/>
                <a:cs typeface="Arial Rounded MT Bold"/>
                <a:sym typeface="Arial Rounded MT Bold"/>
              </a:defRPr>
            </a:pPr>
            <a:r>
              <a:rPr sz="2250" kern="0" cap="all">
                <a:solidFill>
                  <a:srgbClr val="000000"/>
                </a:solidFill>
                <a:latin typeface="Arial Rounded MT Bold"/>
                <a:sym typeface="Arial Rounded MT Bold"/>
              </a:rPr>
              <a:t>Break it up</a:t>
            </a:r>
            <a:r>
              <a:rPr sz="2250" kern="0">
                <a:solidFill>
                  <a:srgbClr val="000000"/>
                </a:solidFill>
                <a:latin typeface="Arial Rounded MT Bold"/>
                <a:sym typeface="Arial Rounded MT Bold"/>
              </a:rPr>
              <a:t> </a:t>
            </a:r>
          </a:p>
          <a:p>
            <a:pPr marL="231448" indent="-231448" defTabSz="321457" hangingPunct="0">
              <a:lnSpc>
                <a:spcPct val="200000"/>
              </a:lnSpc>
              <a:spcBef>
                <a:spcPts val="844"/>
              </a:spcBef>
              <a:buSzPct val="100000"/>
              <a:buFontTx/>
              <a:buAutoNum type="arabicPeriod"/>
              <a:defRPr sz="3200">
                <a:latin typeface="Arial Rounded MT Bold"/>
                <a:ea typeface="Arial Rounded MT Bold"/>
                <a:cs typeface="Arial Rounded MT Bold"/>
                <a:sym typeface="Arial Rounded MT Bold"/>
              </a:defRPr>
            </a:pPr>
            <a:r>
              <a:rPr sz="2250" kern="0" cap="all">
                <a:solidFill>
                  <a:srgbClr val="000000"/>
                </a:solidFill>
                <a:latin typeface="Arial Rounded MT Bold"/>
                <a:sym typeface="Arial Rounded MT Bold"/>
              </a:rPr>
              <a:t>Avoid prolonged positions</a:t>
            </a:r>
          </a:p>
          <a:p>
            <a:pPr marL="231448" indent="-231448" defTabSz="321457" hangingPunct="0">
              <a:lnSpc>
                <a:spcPct val="200000"/>
              </a:lnSpc>
              <a:spcBef>
                <a:spcPts val="844"/>
              </a:spcBef>
              <a:buSzPct val="100000"/>
              <a:buFontTx/>
              <a:buAutoNum type="arabicPeriod"/>
              <a:defRPr sz="3200" cap="all">
                <a:latin typeface="Arial Rounded MT Bold"/>
                <a:ea typeface="Arial Rounded MT Bold"/>
                <a:cs typeface="Arial Rounded MT Bold"/>
                <a:sym typeface="Arial Rounded MT Bold"/>
              </a:defRPr>
            </a:pPr>
            <a:r>
              <a:rPr sz="2250" kern="0" cap="all">
                <a:solidFill>
                  <a:srgbClr val="000000"/>
                </a:solidFill>
                <a:latin typeface="Arial Rounded MT Bold"/>
                <a:sym typeface="Arial Rounded MT Bold"/>
              </a:rPr>
              <a:t>Keep Load Close to Body</a:t>
            </a:r>
          </a:p>
        </p:txBody>
      </p:sp>
      <p:grpSp>
        <p:nvGrpSpPr>
          <p:cNvPr id="167" name="Group"/>
          <p:cNvGrpSpPr/>
          <p:nvPr/>
        </p:nvGrpSpPr>
        <p:grpSpPr>
          <a:xfrm>
            <a:off x="997648" y="1547080"/>
            <a:ext cx="1954375" cy="4781826"/>
            <a:chOff x="0" y="0"/>
            <a:chExt cx="2779554" cy="6800818"/>
          </a:xfrm>
        </p:grpSpPr>
        <p:pic>
          <p:nvPicPr>
            <p:cNvPr id="164" name="images.jpg" descr="images.jpg"/>
            <p:cNvPicPr>
              <a:picLocks noChangeAspect="1"/>
            </p:cNvPicPr>
            <p:nvPr/>
          </p:nvPicPr>
          <p:blipFill>
            <a:blip r:embed="rId3"/>
            <a:stretch>
              <a:fillRect/>
            </a:stretch>
          </p:blipFill>
          <p:spPr>
            <a:xfrm>
              <a:off x="1703" y="0"/>
              <a:ext cx="2776148" cy="1594410"/>
            </a:xfrm>
            <a:prstGeom prst="rect">
              <a:avLst/>
            </a:prstGeom>
            <a:ln w="12700" cap="flat">
              <a:noFill/>
              <a:miter lim="400000"/>
            </a:ln>
            <a:effectLst>
              <a:outerShdw blurRad="254000" dist="127000" dir="5400000" rotWithShape="0">
                <a:srgbClr val="000000">
                  <a:alpha val="70000"/>
                </a:srgbClr>
              </a:outerShdw>
            </a:effectLst>
          </p:spPr>
        </p:pic>
        <p:pic>
          <p:nvPicPr>
            <p:cNvPr id="165" name="pasted-image.tif" descr="pasted-image.tif"/>
            <p:cNvPicPr>
              <a:picLocks noChangeAspect="1"/>
            </p:cNvPicPr>
            <p:nvPr/>
          </p:nvPicPr>
          <p:blipFill>
            <a:blip r:embed="rId4"/>
            <a:stretch>
              <a:fillRect/>
            </a:stretch>
          </p:blipFill>
          <p:spPr>
            <a:xfrm>
              <a:off x="1703" y="4024670"/>
              <a:ext cx="2776148" cy="2776149"/>
            </a:xfrm>
            <a:prstGeom prst="rect">
              <a:avLst/>
            </a:prstGeom>
            <a:ln w="12700" cap="flat">
              <a:noFill/>
              <a:miter lim="400000"/>
            </a:ln>
            <a:effectLst>
              <a:outerShdw blurRad="254000" dist="127000" dir="5400000" rotWithShape="0">
                <a:srgbClr val="000000">
                  <a:alpha val="70000"/>
                </a:srgbClr>
              </a:outerShdw>
            </a:effectLst>
          </p:spPr>
        </p:pic>
        <p:pic>
          <p:nvPicPr>
            <p:cNvPr id="166" name="pasted-image.tif" descr="pasted-image.tif"/>
            <p:cNvPicPr>
              <a:picLocks noChangeAspect="1"/>
            </p:cNvPicPr>
            <p:nvPr/>
          </p:nvPicPr>
          <p:blipFill>
            <a:blip r:embed="rId5"/>
            <a:stretch>
              <a:fillRect/>
            </a:stretch>
          </p:blipFill>
          <p:spPr>
            <a:xfrm>
              <a:off x="0" y="1723510"/>
              <a:ext cx="2779555" cy="2172060"/>
            </a:xfrm>
            <a:prstGeom prst="rect">
              <a:avLst/>
            </a:prstGeom>
            <a:ln w="12700" cap="flat">
              <a:noFill/>
              <a:miter lim="400000"/>
            </a:ln>
            <a:effectLst>
              <a:outerShdw blurRad="254000" dist="127000" dir="5400000" rotWithShape="0">
                <a:srgbClr val="000000">
                  <a:alpha val="70000"/>
                </a:srgbClr>
              </a:outerShdw>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TOP 10 HAZARDS"/>
          <p:cNvSpPr txBox="1">
            <a:spLocks noGrp="1"/>
          </p:cNvSpPr>
          <p:nvPr>
            <p:ph type="title"/>
          </p:nvPr>
        </p:nvSpPr>
        <p:spPr>
          <a:xfrm>
            <a:off x="669727" y="276821"/>
            <a:ext cx="7804547" cy="1185323"/>
          </a:xfrm>
          <a:prstGeom prst="rect">
            <a:avLst/>
          </a:prstGeom>
        </p:spPr>
        <p:txBody>
          <a:bodyPr>
            <a:normAutofit fontScale="90000"/>
          </a:bodyPr>
          <a:lstStyle>
            <a:lvl1pPr>
              <a:defRPr sz="7400">
                <a:solidFill>
                  <a:schemeClr val="accent5">
                    <a:lumOff val="-8078"/>
                  </a:schemeClr>
                </a:solidFill>
                <a:latin typeface="Arial Rounded MT Bold"/>
                <a:ea typeface="Arial Rounded MT Bold"/>
                <a:cs typeface="Arial Rounded MT Bold"/>
                <a:sym typeface="Arial Rounded MT Bold"/>
              </a:defRPr>
            </a:lvl1pPr>
          </a:lstStyle>
          <a:p>
            <a:r>
              <a:t>TOP 10 HAZARDS</a:t>
            </a:r>
          </a:p>
        </p:txBody>
      </p:sp>
      <p:sp>
        <p:nvSpPr>
          <p:cNvPr id="170" name="Weather Conditions:  Ice and Snow…"/>
          <p:cNvSpPr txBox="1">
            <a:spLocks noGrp="1"/>
          </p:cNvSpPr>
          <p:nvPr>
            <p:ph type="body" sz="half" idx="1"/>
          </p:nvPr>
        </p:nvSpPr>
        <p:spPr>
          <a:xfrm>
            <a:off x="388752" y="2126476"/>
            <a:ext cx="4794621" cy="3819486"/>
          </a:xfrm>
          <a:prstGeom prst="rect">
            <a:avLst/>
          </a:prstGeom>
        </p:spPr>
        <p:txBody>
          <a:bodyPr lIns="32146" tIns="32146" rIns="32146" bIns="32146" anchor="t">
            <a:normAutofit fontScale="70000" lnSpcReduction="20000"/>
          </a:bodyPr>
          <a:lstStyle/>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Weather Conditions:  Ice and Snow</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Contaminants on the Floor</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Indoor Walking Surface Irregularities</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Outdoor Walking Surface Irregularities</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Inadequate Lighting</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Stairs and Handrails</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Stepstools and Ladders</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Tripping Hazards:  Clutter, Loose Cords, etc.</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Improper Use of Floor Mats and Runners</a:t>
            </a:r>
          </a:p>
          <a:p>
            <a:pPr marL="267880" indent="-267880" defTabSz="578622">
              <a:lnSpc>
                <a:spcPct val="150000"/>
              </a:lnSpc>
              <a:spcBef>
                <a:spcPts val="352"/>
              </a:spcBef>
              <a:buSzPct val="100000"/>
              <a:buAutoNum type="arabicPeriod"/>
              <a:defRPr sz="2159">
                <a:latin typeface="Arial Rounded MT Bold"/>
                <a:ea typeface="Arial Rounded MT Bold"/>
                <a:cs typeface="Arial Rounded MT Bold"/>
                <a:sym typeface="Arial Rounded MT Bold"/>
              </a:defRPr>
            </a:pPr>
            <a:r>
              <a:t>Poor Drainage:  Pipes and Drains</a:t>
            </a:r>
          </a:p>
        </p:txBody>
      </p:sp>
      <p:pic>
        <p:nvPicPr>
          <p:cNvPr id="171" name="Image" descr="Image"/>
          <p:cNvPicPr>
            <a:picLocks noChangeAspect="1"/>
          </p:cNvPicPr>
          <p:nvPr/>
        </p:nvPicPr>
        <p:blipFill>
          <a:blip r:embed="rId3"/>
          <a:srcRect l="7780" t="438" r="7292" b="434"/>
          <a:stretch>
            <a:fillRect/>
          </a:stretch>
        </p:blipFill>
        <p:spPr>
          <a:xfrm>
            <a:off x="4863541" y="2260885"/>
            <a:ext cx="3851996" cy="3372074"/>
          </a:xfrm>
          <a:custGeom>
            <a:avLst/>
            <a:gdLst/>
            <a:ahLst/>
            <a:cxnLst>
              <a:cxn ang="0">
                <a:pos x="wd2" y="hd2"/>
              </a:cxn>
              <a:cxn ang="5400000">
                <a:pos x="wd2" y="hd2"/>
              </a:cxn>
              <a:cxn ang="10800000">
                <a:pos x="wd2" y="hd2"/>
              </a:cxn>
              <a:cxn ang="16200000">
                <a:pos x="wd2" y="hd2"/>
              </a:cxn>
            </a:cxnLst>
            <a:rect l="0" t="0" r="r" b="b"/>
            <a:pathLst>
              <a:path w="21488" h="21600" extrusionOk="0">
                <a:moveTo>
                  <a:pt x="10612" y="0"/>
                </a:moveTo>
                <a:cubicBezTo>
                  <a:pt x="10580" y="29"/>
                  <a:pt x="10552" y="63"/>
                  <a:pt x="10526" y="109"/>
                </a:cubicBezTo>
                <a:cubicBezTo>
                  <a:pt x="10463" y="221"/>
                  <a:pt x="10409" y="339"/>
                  <a:pt x="10408" y="372"/>
                </a:cubicBezTo>
                <a:cubicBezTo>
                  <a:pt x="10406" y="405"/>
                  <a:pt x="10281" y="548"/>
                  <a:pt x="10129" y="690"/>
                </a:cubicBezTo>
                <a:cubicBezTo>
                  <a:pt x="9972" y="836"/>
                  <a:pt x="9854" y="1027"/>
                  <a:pt x="9857" y="1130"/>
                </a:cubicBezTo>
                <a:cubicBezTo>
                  <a:pt x="9863" y="1358"/>
                  <a:pt x="9745" y="1648"/>
                  <a:pt x="9667" y="1593"/>
                </a:cubicBezTo>
                <a:cubicBezTo>
                  <a:pt x="9634" y="1570"/>
                  <a:pt x="9602" y="1639"/>
                  <a:pt x="9595" y="1748"/>
                </a:cubicBezTo>
                <a:cubicBezTo>
                  <a:pt x="9588" y="1857"/>
                  <a:pt x="9512" y="2012"/>
                  <a:pt x="9427" y="2091"/>
                </a:cubicBezTo>
                <a:cubicBezTo>
                  <a:pt x="9342" y="2171"/>
                  <a:pt x="9261" y="2356"/>
                  <a:pt x="9246" y="2501"/>
                </a:cubicBezTo>
                <a:cubicBezTo>
                  <a:pt x="9231" y="2652"/>
                  <a:pt x="9177" y="2755"/>
                  <a:pt x="9120" y="2742"/>
                </a:cubicBezTo>
                <a:cubicBezTo>
                  <a:pt x="9066" y="2730"/>
                  <a:pt x="9022" y="2804"/>
                  <a:pt x="9022" y="2906"/>
                </a:cubicBezTo>
                <a:cubicBezTo>
                  <a:pt x="9022" y="3032"/>
                  <a:pt x="8944" y="3123"/>
                  <a:pt x="8784" y="3187"/>
                </a:cubicBezTo>
                <a:cubicBezTo>
                  <a:pt x="8654" y="3239"/>
                  <a:pt x="8547" y="3343"/>
                  <a:pt x="8547" y="3418"/>
                </a:cubicBezTo>
                <a:cubicBezTo>
                  <a:pt x="8547" y="3492"/>
                  <a:pt x="8476" y="3576"/>
                  <a:pt x="8389" y="3602"/>
                </a:cubicBezTo>
                <a:cubicBezTo>
                  <a:pt x="8219" y="3653"/>
                  <a:pt x="8177" y="3849"/>
                  <a:pt x="8315" y="3947"/>
                </a:cubicBezTo>
                <a:cubicBezTo>
                  <a:pt x="8362" y="3980"/>
                  <a:pt x="8375" y="4075"/>
                  <a:pt x="8347" y="4158"/>
                </a:cubicBezTo>
                <a:cubicBezTo>
                  <a:pt x="8318" y="4240"/>
                  <a:pt x="8285" y="4369"/>
                  <a:pt x="8273" y="4444"/>
                </a:cubicBezTo>
                <a:cubicBezTo>
                  <a:pt x="8262" y="4519"/>
                  <a:pt x="8196" y="4576"/>
                  <a:pt x="8126" y="4569"/>
                </a:cubicBezTo>
                <a:cubicBezTo>
                  <a:pt x="8055" y="4562"/>
                  <a:pt x="8013" y="4588"/>
                  <a:pt x="8034" y="4626"/>
                </a:cubicBezTo>
                <a:cubicBezTo>
                  <a:pt x="8054" y="4664"/>
                  <a:pt x="7984" y="4800"/>
                  <a:pt x="7878" y="4932"/>
                </a:cubicBezTo>
                <a:cubicBezTo>
                  <a:pt x="7765" y="5072"/>
                  <a:pt x="7702" y="5233"/>
                  <a:pt x="7730" y="5316"/>
                </a:cubicBezTo>
                <a:cubicBezTo>
                  <a:pt x="7756" y="5394"/>
                  <a:pt x="7701" y="5579"/>
                  <a:pt x="7604" y="5729"/>
                </a:cubicBezTo>
                <a:cubicBezTo>
                  <a:pt x="7442" y="5981"/>
                  <a:pt x="7435" y="6030"/>
                  <a:pt x="7529" y="6396"/>
                </a:cubicBezTo>
                <a:lnTo>
                  <a:pt x="7631" y="6794"/>
                </a:lnTo>
                <a:lnTo>
                  <a:pt x="7883" y="6671"/>
                </a:lnTo>
                <a:cubicBezTo>
                  <a:pt x="8022" y="6604"/>
                  <a:pt x="8166" y="6585"/>
                  <a:pt x="8203" y="6626"/>
                </a:cubicBezTo>
                <a:cubicBezTo>
                  <a:pt x="8241" y="6668"/>
                  <a:pt x="8556" y="6718"/>
                  <a:pt x="8904" y="6737"/>
                </a:cubicBezTo>
                <a:lnTo>
                  <a:pt x="9536" y="6771"/>
                </a:lnTo>
                <a:lnTo>
                  <a:pt x="9536" y="6964"/>
                </a:lnTo>
                <a:cubicBezTo>
                  <a:pt x="9590" y="6682"/>
                  <a:pt x="9809" y="6663"/>
                  <a:pt x="11502" y="6714"/>
                </a:cubicBezTo>
                <a:cubicBezTo>
                  <a:pt x="12717" y="6750"/>
                  <a:pt x="13031" y="6736"/>
                  <a:pt x="13099" y="6637"/>
                </a:cubicBezTo>
                <a:cubicBezTo>
                  <a:pt x="13146" y="6569"/>
                  <a:pt x="13252" y="6527"/>
                  <a:pt x="13336" y="6546"/>
                </a:cubicBezTo>
                <a:cubicBezTo>
                  <a:pt x="13408" y="6562"/>
                  <a:pt x="13439" y="6607"/>
                  <a:pt x="13454" y="6680"/>
                </a:cubicBezTo>
                <a:cubicBezTo>
                  <a:pt x="13465" y="6688"/>
                  <a:pt x="13477" y="6692"/>
                  <a:pt x="13484" y="6705"/>
                </a:cubicBezTo>
                <a:cubicBezTo>
                  <a:pt x="13508" y="6750"/>
                  <a:pt x="13496" y="6808"/>
                  <a:pt x="13459" y="6839"/>
                </a:cubicBezTo>
                <a:cubicBezTo>
                  <a:pt x="13458" y="6860"/>
                  <a:pt x="13464" y="6864"/>
                  <a:pt x="13462" y="6889"/>
                </a:cubicBezTo>
                <a:cubicBezTo>
                  <a:pt x="13460" y="6914"/>
                  <a:pt x="13449" y="6946"/>
                  <a:pt x="13445" y="6973"/>
                </a:cubicBezTo>
                <a:cubicBezTo>
                  <a:pt x="13483" y="6948"/>
                  <a:pt x="13536" y="6938"/>
                  <a:pt x="13605" y="6959"/>
                </a:cubicBezTo>
                <a:cubicBezTo>
                  <a:pt x="13742" y="7000"/>
                  <a:pt x="13754" y="6969"/>
                  <a:pt x="13714" y="6689"/>
                </a:cubicBezTo>
                <a:cubicBezTo>
                  <a:pt x="13688" y="6501"/>
                  <a:pt x="13704" y="6349"/>
                  <a:pt x="13756" y="6312"/>
                </a:cubicBezTo>
                <a:cubicBezTo>
                  <a:pt x="13884" y="6221"/>
                  <a:pt x="13865" y="5757"/>
                  <a:pt x="13727" y="5625"/>
                </a:cubicBezTo>
                <a:cubicBezTo>
                  <a:pt x="13661" y="5563"/>
                  <a:pt x="13608" y="5461"/>
                  <a:pt x="13608" y="5398"/>
                </a:cubicBezTo>
                <a:cubicBezTo>
                  <a:pt x="13608" y="5335"/>
                  <a:pt x="13555" y="5166"/>
                  <a:pt x="13490" y="5023"/>
                </a:cubicBezTo>
                <a:cubicBezTo>
                  <a:pt x="13425" y="4880"/>
                  <a:pt x="13393" y="4679"/>
                  <a:pt x="13420" y="4580"/>
                </a:cubicBezTo>
                <a:cubicBezTo>
                  <a:pt x="13446" y="4480"/>
                  <a:pt x="13441" y="4429"/>
                  <a:pt x="13406" y="4467"/>
                </a:cubicBezTo>
                <a:cubicBezTo>
                  <a:pt x="13371" y="4505"/>
                  <a:pt x="13269" y="4457"/>
                  <a:pt x="13179" y="4360"/>
                </a:cubicBezTo>
                <a:cubicBezTo>
                  <a:pt x="13088" y="4262"/>
                  <a:pt x="12979" y="4181"/>
                  <a:pt x="12936" y="4177"/>
                </a:cubicBezTo>
                <a:cubicBezTo>
                  <a:pt x="12892" y="4174"/>
                  <a:pt x="12856" y="4086"/>
                  <a:pt x="12855" y="3983"/>
                </a:cubicBezTo>
                <a:cubicBezTo>
                  <a:pt x="12854" y="3879"/>
                  <a:pt x="12793" y="3754"/>
                  <a:pt x="12722" y="3709"/>
                </a:cubicBezTo>
                <a:cubicBezTo>
                  <a:pt x="12641" y="3657"/>
                  <a:pt x="12601" y="3529"/>
                  <a:pt x="12612" y="3355"/>
                </a:cubicBezTo>
                <a:cubicBezTo>
                  <a:pt x="12624" y="3154"/>
                  <a:pt x="12580" y="3044"/>
                  <a:pt x="12442" y="2940"/>
                </a:cubicBezTo>
                <a:cubicBezTo>
                  <a:pt x="12300" y="2833"/>
                  <a:pt x="12274" y="2770"/>
                  <a:pt x="12340" y="2679"/>
                </a:cubicBezTo>
                <a:cubicBezTo>
                  <a:pt x="12405" y="2589"/>
                  <a:pt x="12388" y="2548"/>
                  <a:pt x="12266" y="2511"/>
                </a:cubicBezTo>
                <a:cubicBezTo>
                  <a:pt x="12160" y="2479"/>
                  <a:pt x="12121" y="2414"/>
                  <a:pt x="12153" y="2318"/>
                </a:cubicBezTo>
                <a:cubicBezTo>
                  <a:pt x="12186" y="2220"/>
                  <a:pt x="12135" y="2148"/>
                  <a:pt x="11994" y="2086"/>
                </a:cubicBezTo>
                <a:cubicBezTo>
                  <a:pt x="11881" y="2037"/>
                  <a:pt x="11788" y="1942"/>
                  <a:pt x="11788" y="1871"/>
                </a:cubicBezTo>
                <a:cubicBezTo>
                  <a:pt x="11788" y="1801"/>
                  <a:pt x="11735" y="1692"/>
                  <a:pt x="11670" y="1630"/>
                </a:cubicBezTo>
                <a:cubicBezTo>
                  <a:pt x="11605" y="1568"/>
                  <a:pt x="11552" y="1420"/>
                  <a:pt x="11552" y="1303"/>
                </a:cubicBezTo>
                <a:cubicBezTo>
                  <a:pt x="11552" y="1185"/>
                  <a:pt x="11483" y="1051"/>
                  <a:pt x="11396" y="997"/>
                </a:cubicBezTo>
                <a:cubicBezTo>
                  <a:pt x="11311" y="945"/>
                  <a:pt x="11260" y="845"/>
                  <a:pt x="11283" y="778"/>
                </a:cubicBezTo>
                <a:cubicBezTo>
                  <a:pt x="11305" y="710"/>
                  <a:pt x="11269" y="629"/>
                  <a:pt x="11202" y="599"/>
                </a:cubicBezTo>
                <a:cubicBezTo>
                  <a:pt x="11056" y="535"/>
                  <a:pt x="11037" y="168"/>
                  <a:pt x="11172" y="13"/>
                </a:cubicBezTo>
                <a:cubicBezTo>
                  <a:pt x="11176" y="7"/>
                  <a:pt x="11176" y="5"/>
                  <a:pt x="11180" y="0"/>
                </a:cubicBezTo>
                <a:lnTo>
                  <a:pt x="10612" y="0"/>
                </a:lnTo>
                <a:close/>
                <a:moveTo>
                  <a:pt x="17774" y="359"/>
                </a:moveTo>
                <a:cubicBezTo>
                  <a:pt x="17627" y="359"/>
                  <a:pt x="17601" y="408"/>
                  <a:pt x="17601" y="695"/>
                </a:cubicBezTo>
                <a:cubicBezTo>
                  <a:pt x="17601" y="962"/>
                  <a:pt x="17567" y="1044"/>
                  <a:pt x="17442" y="1071"/>
                </a:cubicBezTo>
                <a:cubicBezTo>
                  <a:pt x="17201" y="1123"/>
                  <a:pt x="17000" y="1368"/>
                  <a:pt x="17050" y="1548"/>
                </a:cubicBezTo>
                <a:cubicBezTo>
                  <a:pt x="17077" y="1646"/>
                  <a:pt x="17037" y="1744"/>
                  <a:pt x="16950" y="1802"/>
                </a:cubicBezTo>
                <a:cubicBezTo>
                  <a:pt x="16872" y="1854"/>
                  <a:pt x="16839" y="1897"/>
                  <a:pt x="16874" y="1898"/>
                </a:cubicBezTo>
                <a:cubicBezTo>
                  <a:pt x="16910" y="1900"/>
                  <a:pt x="16860" y="2027"/>
                  <a:pt x="16765" y="2181"/>
                </a:cubicBezTo>
                <a:cubicBezTo>
                  <a:pt x="16670" y="2334"/>
                  <a:pt x="16589" y="2575"/>
                  <a:pt x="16583" y="2717"/>
                </a:cubicBezTo>
                <a:cubicBezTo>
                  <a:pt x="16577" y="2859"/>
                  <a:pt x="16505" y="3059"/>
                  <a:pt x="16423" y="3164"/>
                </a:cubicBezTo>
                <a:cubicBezTo>
                  <a:pt x="16340" y="3268"/>
                  <a:pt x="16299" y="3355"/>
                  <a:pt x="16332" y="3355"/>
                </a:cubicBezTo>
                <a:cubicBezTo>
                  <a:pt x="16366" y="3355"/>
                  <a:pt x="16284" y="3484"/>
                  <a:pt x="16150" y="3641"/>
                </a:cubicBezTo>
                <a:cubicBezTo>
                  <a:pt x="16016" y="3799"/>
                  <a:pt x="15924" y="3957"/>
                  <a:pt x="15943" y="3993"/>
                </a:cubicBezTo>
                <a:cubicBezTo>
                  <a:pt x="15963" y="4029"/>
                  <a:pt x="15889" y="4169"/>
                  <a:pt x="15780" y="4304"/>
                </a:cubicBezTo>
                <a:cubicBezTo>
                  <a:pt x="15671" y="4439"/>
                  <a:pt x="15572" y="4598"/>
                  <a:pt x="15562" y="4656"/>
                </a:cubicBezTo>
                <a:cubicBezTo>
                  <a:pt x="15552" y="4715"/>
                  <a:pt x="15437" y="4931"/>
                  <a:pt x="15305" y="5137"/>
                </a:cubicBezTo>
                <a:cubicBezTo>
                  <a:pt x="15086" y="5478"/>
                  <a:pt x="15065" y="5568"/>
                  <a:pt x="15082" y="6124"/>
                </a:cubicBezTo>
                <a:cubicBezTo>
                  <a:pt x="15103" y="6797"/>
                  <a:pt x="15134" y="6879"/>
                  <a:pt x="15296" y="6725"/>
                </a:cubicBezTo>
                <a:cubicBezTo>
                  <a:pt x="15380" y="6644"/>
                  <a:pt x="15452" y="6665"/>
                  <a:pt x="15616" y="6814"/>
                </a:cubicBezTo>
                <a:cubicBezTo>
                  <a:pt x="15807" y="6986"/>
                  <a:pt x="15844" y="6991"/>
                  <a:pt x="15965" y="6869"/>
                </a:cubicBezTo>
                <a:cubicBezTo>
                  <a:pt x="16060" y="6774"/>
                  <a:pt x="16289" y="6730"/>
                  <a:pt x="16743" y="6725"/>
                </a:cubicBezTo>
                <a:cubicBezTo>
                  <a:pt x="17099" y="6720"/>
                  <a:pt x="17437" y="6708"/>
                  <a:pt x="17492" y="6694"/>
                </a:cubicBezTo>
                <a:cubicBezTo>
                  <a:pt x="17547" y="6680"/>
                  <a:pt x="17608" y="6749"/>
                  <a:pt x="17626" y="6848"/>
                </a:cubicBezTo>
                <a:cubicBezTo>
                  <a:pt x="17645" y="6946"/>
                  <a:pt x="17717" y="7077"/>
                  <a:pt x="17788" y="7139"/>
                </a:cubicBezTo>
                <a:cubicBezTo>
                  <a:pt x="17963" y="7292"/>
                  <a:pt x="17976" y="7286"/>
                  <a:pt x="17883" y="7086"/>
                </a:cubicBezTo>
                <a:cubicBezTo>
                  <a:pt x="17782" y="6870"/>
                  <a:pt x="17933" y="6702"/>
                  <a:pt x="18179" y="6757"/>
                </a:cubicBezTo>
                <a:cubicBezTo>
                  <a:pt x="18272" y="6777"/>
                  <a:pt x="18371" y="6756"/>
                  <a:pt x="18397" y="6708"/>
                </a:cubicBezTo>
                <a:cubicBezTo>
                  <a:pt x="18422" y="6661"/>
                  <a:pt x="18480" y="6650"/>
                  <a:pt x="18527" y="6683"/>
                </a:cubicBezTo>
                <a:cubicBezTo>
                  <a:pt x="18598" y="6733"/>
                  <a:pt x="19642" y="6736"/>
                  <a:pt x="20981" y="6694"/>
                </a:cubicBezTo>
                <a:cubicBezTo>
                  <a:pt x="21135" y="6689"/>
                  <a:pt x="21199" y="6641"/>
                  <a:pt x="21199" y="6524"/>
                </a:cubicBezTo>
                <a:cubicBezTo>
                  <a:pt x="21199" y="6434"/>
                  <a:pt x="21259" y="6319"/>
                  <a:pt x="21334" y="6271"/>
                </a:cubicBezTo>
                <a:cubicBezTo>
                  <a:pt x="21464" y="6187"/>
                  <a:pt x="21464" y="6174"/>
                  <a:pt x="21334" y="6010"/>
                </a:cubicBezTo>
                <a:cubicBezTo>
                  <a:pt x="21175" y="5808"/>
                  <a:pt x="21160" y="5612"/>
                  <a:pt x="21290" y="5463"/>
                </a:cubicBezTo>
                <a:cubicBezTo>
                  <a:pt x="21384" y="5355"/>
                  <a:pt x="21385" y="5357"/>
                  <a:pt x="21001" y="5219"/>
                </a:cubicBezTo>
                <a:cubicBezTo>
                  <a:pt x="20936" y="5196"/>
                  <a:pt x="20883" y="5076"/>
                  <a:pt x="20883" y="4955"/>
                </a:cubicBezTo>
                <a:cubicBezTo>
                  <a:pt x="20883" y="4834"/>
                  <a:pt x="20831" y="4712"/>
                  <a:pt x="20769" y="4685"/>
                </a:cubicBezTo>
                <a:cubicBezTo>
                  <a:pt x="20702" y="4656"/>
                  <a:pt x="20675" y="4565"/>
                  <a:pt x="20699" y="4458"/>
                </a:cubicBezTo>
                <a:cubicBezTo>
                  <a:pt x="20727" y="4336"/>
                  <a:pt x="20685" y="4245"/>
                  <a:pt x="20567" y="4172"/>
                </a:cubicBezTo>
                <a:cubicBezTo>
                  <a:pt x="20442" y="4096"/>
                  <a:pt x="20402" y="4004"/>
                  <a:pt x="20428" y="3850"/>
                </a:cubicBezTo>
                <a:cubicBezTo>
                  <a:pt x="20456" y="3685"/>
                  <a:pt x="20425" y="3632"/>
                  <a:pt x="20297" y="3611"/>
                </a:cubicBezTo>
                <a:cubicBezTo>
                  <a:pt x="20206" y="3596"/>
                  <a:pt x="20139" y="3541"/>
                  <a:pt x="20146" y="3491"/>
                </a:cubicBezTo>
                <a:cubicBezTo>
                  <a:pt x="20154" y="3441"/>
                  <a:pt x="20113" y="3339"/>
                  <a:pt x="20054" y="3264"/>
                </a:cubicBezTo>
                <a:cubicBezTo>
                  <a:pt x="19996" y="3189"/>
                  <a:pt x="19935" y="3026"/>
                  <a:pt x="19921" y="2901"/>
                </a:cubicBezTo>
                <a:cubicBezTo>
                  <a:pt x="19906" y="2776"/>
                  <a:pt x="19853" y="2674"/>
                  <a:pt x="19802" y="2674"/>
                </a:cubicBezTo>
                <a:cubicBezTo>
                  <a:pt x="19658" y="2674"/>
                  <a:pt x="19583" y="2549"/>
                  <a:pt x="19570" y="2283"/>
                </a:cubicBezTo>
                <a:cubicBezTo>
                  <a:pt x="19564" y="2148"/>
                  <a:pt x="19554" y="1942"/>
                  <a:pt x="19549" y="1823"/>
                </a:cubicBezTo>
                <a:cubicBezTo>
                  <a:pt x="19540" y="1645"/>
                  <a:pt x="19518" y="1627"/>
                  <a:pt x="19422" y="1718"/>
                </a:cubicBezTo>
                <a:cubicBezTo>
                  <a:pt x="19283" y="1850"/>
                  <a:pt x="19142" y="1767"/>
                  <a:pt x="19142" y="1553"/>
                </a:cubicBezTo>
                <a:cubicBezTo>
                  <a:pt x="19142" y="1468"/>
                  <a:pt x="19091" y="1314"/>
                  <a:pt x="19029" y="1212"/>
                </a:cubicBezTo>
                <a:cubicBezTo>
                  <a:pt x="18960" y="1099"/>
                  <a:pt x="18944" y="979"/>
                  <a:pt x="18985" y="903"/>
                </a:cubicBezTo>
                <a:cubicBezTo>
                  <a:pt x="19077" y="732"/>
                  <a:pt x="18716" y="520"/>
                  <a:pt x="18330" y="517"/>
                </a:cubicBezTo>
                <a:cubicBezTo>
                  <a:pt x="18165" y="515"/>
                  <a:pt x="18012" y="481"/>
                  <a:pt x="17989" y="438"/>
                </a:cubicBezTo>
                <a:cubicBezTo>
                  <a:pt x="17966" y="395"/>
                  <a:pt x="17869" y="359"/>
                  <a:pt x="17774" y="359"/>
                </a:cubicBezTo>
                <a:close/>
                <a:moveTo>
                  <a:pt x="3200" y="381"/>
                </a:moveTo>
                <a:cubicBezTo>
                  <a:pt x="2849" y="381"/>
                  <a:pt x="2726" y="424"/>
                  <a:pt x="2581" y="592"/>
                </a:cubicBezTo>
                <a:cubicBezTo>
                  <a:pt x="2462" y="728"/>
                  <a:pt x="2426" y="829"/>
                  <a:pt x="2476" y="887"/>
                </a:cubicBezTo>
                <a:cubicBezTo>
                  <a:pt x="2527" y="944"/>
                  <a:pt x="2496" y="1041"/>
                  <a:pt x="2389" y="1164"/>
                </a:cubicBezTo>
                <a:cubicBezTo>
                  <a:pt x="2299" y="1268"/>
                  <a:pt x="2217" y="1481"/>
                  <a:pt x="2207" y="1636"/>
                </a:cubicBezTo>
                <a:cubicBezTo>
                  <a:pt x="2196" y="1795"/>
                  <a:pt x="2127" y="1954"/>
                  <a:pt x="2048" y="2002"/>
                </a:cubicBezTo>
                <a:cubicBezTo>
                  <a:pt x="1968" y="2051"/>
                  <a:pt x="1918" y="2173"/>
                  <a:pt x="1928" y="2290"/>
                </a:cubicBezTo>
                <a:cubicBezTo>
                  <a:pt x="1939" y="2411"/>
                  <a:pt x="1905" y="2482"/>
                  <a:pt x="1846" y="2469"/>
                </a:cubicBezTo>
                <a:cubicBezTo>
                  <a:pt x="1791" y="2456"/>
                  <a:pt x="1742" y="2497"/>
                  <a:pt x="1737" y="2560"/>
                </a:cubicBezTo>
                <a:cubicBezTo>
                  <a:pt x="1732" y="2622"/>
                  <a:pt x="1724" y="2735"/>
                  <a:pt x="1718" y="2810"/>
                </a:cubicBezTo>
                <a:cubicBezTo>
                  <a:pt x="1712" y="2886"/>
                  <a:pt x="1646" y="2936"/>
                  <a:pt x="1569" y="2921"/>
                </a:cubicBezTo>
                <a:cubicBezTo>
                  <a:pt x="1493" y="2906"/>
                  <a:pt x="1426" y="2947"/>
                  <a:pt x="1419" y="3012"/>
                </a:cubicBezTo>
                <a:cubicBezTo>
                  <a:pt x="1413" y="3077"/>
                  <a:pt x="1404" y="3176"/>
                  <a:pt x="1399" y="3235"/>
                </a:cubicBezTo>
                <a:cubicBezTo>
                  <a:pt x="1394" y="3294"/>
                  <a:pt x="1302" y="3479"/>
                  <a:pt x="1194" y="3645"/>
                </a:cubicBezTo>
                <a:cubicBezTo>
                  <a:pt x="1085" y="3810"/>
                  <a:pt x="978" y="4026"/>
                  <a:pt x="954" y="4126"/>
                </a:cubicBezTo>
                <a:cubicBezTo>
                  <a:pt x="930" y="4225"/>
                  <a:pt x="860" y="4308"/>
                  <a:pt x="797" y="4308"/>
                </a:cubicBezTo>
                <a:cubicBezTo>
                  <a:pt x="627" y="4308"/>
                  <a:pt x="502" y="4529"/>
                  <a:pt x="541" y="4765"/>
                </a:cubicBezTo>
                <a:cubicBezTo>
                  <a:pt x="565" y="4909"/>
                  <a:pt x="524" y="5005"/>
                  <a:pt x="407" y="5076"/>
                </a:cubicBezTo>
                <a:cubicBezTo>
                  <a:pt x="315" y="5133"/>
                  <a:pt x="261" y="5215"/>
                  <a:pt x="284" y="5259"/>
                </a:cubicBezTo>
                <a:cubicBezTo>
                  <a:pt x="308" y="5303"/>
                  <a:pt x="299" y="5360"/>
                  <a:pt x="263" y="5386"/>
                </a:cubicBezTo>
                <a:cubicBezTo>
                  <a:pt x="169" y="5452"/>
                  <a:pt x="162" y="6700"/>
                  <a:pt x="255" y="6766"/>
                </a:cubicBezTo>
                <a:cubicBezTo>
                  <a:pt x="297" y="6796"/>
                  <a:pt x="416" y="6755"/>
                  <a:pt x="521" y="6676"/>
                </a:cubicBezTo>
                <a:cubicBezTo>
                  <a:pt x="751" y="6503"/>
                  <a:pt x="947" y="6491"/>
                  <a:pt x="999" y="6646"/>
                </a:cubicBezTo>
                <a:cubicBezTo>
                  <a:pt x="1028" y="6733"/>
                  <a:pt x="1432" y="6751"/>
                  <a:pt x="2741" y="6728"/>
                </a:cubicBezTo>
                <a:cubicBezTo>
                  <a:pt x="3989" y="6706"/>
                  <a:pt x="4472" y="6726"/>
                  <a:pt x="4556" y="6807"/>
                </a:cubicBezTo>
                <a:cubicBezTo>
                  <a:pt x="4646" y="6892"/>
                  <a:pt x="4699" y="6893"/>
                  <a:pt x="4790" y="6807"/>
                </a:cubicBezTo>
                <a:cubicBezTo>
                  <a:pt x="4883" y="6718"/>
                  <a:pt x="4946" y="6734"/>
                  <a:pt x="5110" y="6882"/>
                </a:cubicBezTo>
                <a:cubicBezTo>
                  <a:pt x="5332" y="7082"/>
                  <a:pt x="5839" y="7133"/>
                  <a:pt x="5700" y="6941"/>
                </a:cubicBezTo>
                <a:cubicBezTo>
                  <a:pt x="5590" y="6788"/>
                  <a:pt x="5685" y="6714"/>
                  <a:pt x="5990" y="6714"/>
                </a:cubicBezTo>
                <a:lnTo>
                  <a:pt x="6254" y="6714"/>
                </a:lnTo>
                <a:lnTo>
                  <a:pt x="6254" y="5995"/>
                </a:lnTo>
                <a:cubicBezTo>
                  <a:pt x="6254" y="5442"/>
                  <a:pt x="6228" y="5267"/>
                  <a:pt x="6136" y="5227"/>
                </a:cubicBezTo>
                <a:cubicBezTo>
                  <a:pt x="6071" y="5198"/>
                  <a:pt x="6018" y="5099"/>
                  <a:pt x="6018" y="5003"/>
                </a:cubicBezTo>
                <a:cubicBezTo>
                  <a:pt x="6018" y="4908"/>
                  <a:pt x="5963" y="4779"/>
                  <a:pt x="5898" y="4717"/>
                </a:cubicBezTo>
                <a:cubicBezTo>
                  <a:pt x="5833" y="4655"/>
                  <a:pt x="5780" y="4554"/>
                  <a:pt x="5780" y="4490"/>
                </a:cubicBezTo>
                <a:cubicBezTo>
                  <a:pt x="5780" y="4427"/>
                  <a:pt x="5727" y="4347"/>
                  <a:pt x="5661" y="4319"/>
                </a:cubicBezTo>
                <a:cubicBezTo>
                  <a:pt x="5596" y="4290"/>
                  <a:pt x="5543" y="4164"/>
                  <a:pt x="5543" y="4038"/>
                </a:cubicBezTo>
                <a:cubicBezTo>
                  <a:pt x="5543" y="3888"/>
                  <a:pt x="5499" y="3809"/>
                  <a:pt x="5417" y="3809"/>
                </a:cubicBezTo>
                <a:cubicBezTo>
                  <a:pt x="5348" y="3809"/>
                  <a:pt x="5274" y="3729"/>
                  <a:pt x="5252" y="3632"/>
                </a:cubicBezTo>
                <a:cubicBezTo>
                  <a:pt x="5230" y="3536"/>
                  <a:pt x="5152" y="3432"/>
                  <a:pt x="5081" y="3400"/>
                </a:cubicBezTo>
                <a:cubicBezTo>
                  <a:pt x="4964" y="3348"/>
                  <a:pt x="4965" y="3328"/>
                  <a:pt x="5102" y="3212"/>
                </a:cubicBezTo>
                <a:cubicBezTo>
                  <a:pt x="5231" y="3104"/>
                  <a:pt x="5235" y="3082"/>
                  <a:pt x="5127" y="3082"/>
                </a:cubicBezTo>
                <a:cubicBezTo>
                  <a:pt x="4945" y="3082"/>
                  <a:pt x="4877" y="2918"/>
                  <a:pt x="4993" y="2756"/>
                </a:cubicBezTo>
                <a:cubicBezTo>
                  <a:pt x="5133" y="2563"/>
                  <a:pt x="4897" y="2270"/>
                  <a:pt x="4730" y="2429"/>
                </a:cubicBezTo>
                <a:cubicBezTo>
                  <a:pt x="4603" y="2551"/>
                  <a:pt x="4516" y="2485"/>
                  <a:pt x="4516" y="2263"/>
                </a:cubicBezTo>
                <a:cubicBezTo>
                  <a:pt x="4516" y="2178"/>
                  <a:pt x="4463" y="2056"/>
                  <a:pt x="4399" y="1995"/>
                </a:cubicBezTo>
                <a:cubicBezTo>
                  <a:pt x="4335" y="1934"/>
                  <a:pt x="4286" y="1858"/>
                  <a:pt x="4290" y="1825"/>
                </a:cubicBezTo>
                <a:cubicBezTo>
                  <a:pt x="4329" y="1483"/>
                  <a:pt x="4261" y="1276"/>
                  <a:pt x="4100" y="1249"/>
                </a:cubicBezTo>
                <a:cubicBezTo>
                  <a:pt x="3967" y="1228"/>
                  <a:pt x="3921" y="1160"/>
                  <a:pt x="3919" y="978"/>
                </a:cubicBezTo>
                <a:cubicBezTo>
                  <a:pt x="3915" y="562"/>
                  <a:pt x="3697" y="381"/>
                  <a:pt x="3200" y="381"/>
                </a:cubicBezTo>
                <a:close/>
                <a:moveTo>
                  <a:pt x="7584" y="4336"/>
                </a:moveTo>
                <a:lnTo>
                  <a:pt x="7465" y="4531"/>
                </a:lnTo>
                <a:cubicBezTo>
                  <a:pt x="7401" y="4638"/>
                  <a:pt x="7368" y="4791"/>
                  <a:pt x="7395" y="4873"/>
                </a:cubicBezTo>
                <a:cubicBezTo>
                  <a:pt x="7477" y="5116"/>
                  <a:pt x="7709" y="4796"/>
                  <a:pt x="7638" y="4538"/>
                </a:cubicBezTo>
                <a:lnTo>
                  <a:pt x="7584" y="4336"/>
                </a:lnTo>
                <a:close/>
                <a:moveTo>
                  <a:pt x="14161" y="7077"/>
                </a:moveTo>
                <a:cubicBezTo>
                  <a:pt x="14117" y="7077"/>
                  <a:pt x="14081" y="7118"/>
                  <a:pt x="14081" y="7168"/>
                </a:cubicBezTo>
                <a:cubicBezTo>
                  <a:pt x="14081" y="7218"/>
                  <a:pt x="14117" y="7259"/>
                  <a:pt x="14161" y="7259"/>
                </a:cubicBezTo>
                <a:cubicBezTo>
                  <a:pt x="14204" y="7259"/>
                  <a:pt x="14240" y="7218"/>
                  <a:pt x="14240" y="7168"/>
                </a:cubicBezTo>
                <a:cubicBezTo>
                  <a:pt x="14240" y="7118"/>
                  <a:pt x="14204" y="7077"/>
                  <a:pt x="14161" y="7077"/>
                </a:cubicBezTo>
                <a:close/>
                <a:moveTo>
                  <a:pt x="13411" y="7152"/>
                </a:moveTo>
                <a:cubicBezTo>
                  <a:pt x="13383" y="7253"/>
                  <a:pt x="13350" y="7348"/>
                  <a:pt x="13316" y="7409"/>
                </a:cubicBezTo>
                <a:cubicBezTo>
                  <a:pt x="13197" y="7616"/>
                  <a:pt x="13193" y="7615"/>
                  <a:pt x="11379" y="7602"/>
                </a:cubicBezTo>
                <a:cubicBezTo>
                  <a:pt x="10062" y="7593"/>
                  <a:pt x="9587" y="7560"/>
                  <a:pt x="9536" y="7482"/>
                </a:cubicBezTo>
                <a:lnTo>
                  <a:pt x="9536" y="7577"/>
                </a:lnTo>
                <a:lnTo>
                  <a:pt x="8946" y="7604"/>
                </a:lnTo>
                <a:cubicBezTo>
                  <a:pt x="8472" y="7626"/>
                  <a:pt x="8333" y="7601"/>
                  <a:pt x="8258" y="7482"/>
                </a:cubicBezTo>
                <a:cubicBezTo>
                  <a:pt x="8172" y="7348"/>
                  <a:pt x="8156" y="7352"/>
                  <a:pt x="8077" y="7520"/>
                </a:cubicBezTo>
                <a:cubicBezTo>
                  <a:pt x="8030" y="7622"/>
                  <a:pt x="7945" y="7685"/>
                  <a:pt x="7886" y="7659"/>
                </a:cubicBezTo>
                <a:cubicBezTo>
                  <a:pt x="7823" y="7632"/>
                  <a:pt x="7760" y="7689"/>
                  <a:pt x="7735" y="7801"/>
                </a:cubicBezTo>
                <a:cubicBezTo>
                  <a:pt x="7711" y="7905"/>
                  <a:pt x="7645" y="7979"/>
                  <a:pt x="7587" y="7965"/>
                </a:cubicBezTo>
                <a:cubicBezTo>
                  <a:pt x="7517" y="7948"/>
                  <a:pt x="7487" y="8013"/>
                  <a:pt x="7504" y="8153"/>
                </a:cubicBezTo>
                <a:cubicBezTo>
                  <a:pt x="7519" y="8269"/>
                  <a:pt x="7476" y="8437"/>
                  <a:pt x="7406" y="8525"/>
                </a:cubicBezTo>
                <a:cubicBezTo>
                  <a:pt x="7291" y="8671"/>
                  <a:pt x="7294" y="8702"/>
                  <a:pt x="7441" y="8916"/>
                </a:cubicBezTo>
                <a:cubicBezTo>
                  <a:pt x="7618" y="9175"/>
                  <a:pt x="7650" y="9617"/>
                  <a:pt x="7504" y="9785"/>
                </a:cubicBezTo>
                <a:cubicBezTo>
                  <a:pt x="7431" y="9869"/>
                  <a:pt x="7431" y="9914"/>
                  <a:pt x="7504" y="9999"/>
                </a:cubicBezTo>
                <a:cubicBezTo>
                  <a:pt x="7610" y="10120"/>
                  <a:pt x="7641" y="12534"/>
                  <a:pt x="7539" y="12652"/>
                </a:cubicBezTo>
                <a:cubicBezTo>
                  <a:pt x="7433" y="12774"/>
                  <a:pt x="7470" y="13705"/>
                  <a:pt x="7581" y="13705"/>
                </a:cubicBezTo>
                <a:cubicBezTo>
                  <a:pt x="7636" y="13705"/>
                  <a:pt x="7703" y="13763"/>
                  <a:pt x="7727" y="13835"/>
                </a:cubicBezTo>
                <a:cubicBezTo>
                  <a:pt x="7762" y="13938"/>
                  <a:pt x="7900" y="13956"/>
                  <a:pt x="8400" y="13923"/>
                </a:cubicBezTo>
                <a:cubicBezTo>
                  <a:pt x="8746" y="13900"/>
                  <a:pt x="9089" y="13922"/>
                  <a:pt x="9162" y="13969"/>
                </a:cubicBezTo>
                <a:cubicBezTo>
                  <a:pt x="9249" y="14025"/>
                  <a:pt x="9333" y="14021"/>
                  <a:pt x="9400" y="13957"/>
                </a:cubicBezTo>
                <a:cubicBezTo>
                  <a:pt x="9474" y="13886"/>
                  <a:pt x="9528" y="13885"/>
                  <a:pt x="9590" y="13957"/>
                </a:cubicBezTo>
                <a:cubicBezTo>
                  <a:pt x="9654" y="14030"/>
                  <a:pt x="9736" y="14025"/>
                  <a:pt x="9894" y="13932"/>
                </a:cubicBezTo>
                <a:cubicBezTo>
                  <a:pt x="10044" y="13843"/>
                  <a:pt x="10183" y="13828"/>
                  <a:pt x="10347" y="13882"/>
                </a:cubicBezTo>
                <a:cubicBezTo>
                  <a:pt x="10477" y="13924"/>
                  <a:pt x="10737" y="13923"/>
                  <a:pt x="10928" y="13883"/>
                </a:cubicBezTo>
                <a:cubicBezTo>
                  <a:pt x="11118" y="13843"/>
                  <a:pt x="11306" y="13836"/>
                  <a:pt x="11345" y="13864"/>
                </a:cubicBezTo>
                <a:cubicBezTo>
                  <a:pt x="11384" y="13891"/>
                  <a:pt x="11703" y="13899"/>
                  <a:pt x="12056" y="13883"/>
                </a:cubicBezTo>
                <a:cubicBezTo>
                  <a:pt x="12809" y="13851"/>
                  <a:pt x="12920" y="13856"/>
                  <a:pt x="13302" y="13926"/>
                </a:cubicBezTo>
                <a:cubicBezTo>
                  <a:pt x="13547" y="13972"/>
                  <a:pt x="13596" y="13951"/>
                  <a:pt x="13633" y="13787"/>
                </a:cubicBezTo>
                <a:cubicBezTo>
                  <a:pt x="13657" y="13681"/>
                  <a:pt x="13714" y="13623"/>
                  <a:pt x="13761" y="13656"/>
                </a:cubicBezTo>
                <a:cubicBezTo>
                  <a:pt x="13866" y="13731"/>
                  <a:pt x="13864" y="13844"/>
                  <a:pt x="13860" y="10637"/>
                </a:cubicBezTo>
                <a:cubicBezTo>
                  <a:pt x="13859" y="9168"/>
                  <a:pt x="13851" y="8543"/>
                  <a:pt x="13820" y="8221"/>
                </a:cubicBezTo>
                <a:cubicBezTo>
                  <a:pt x="13724" y="8323"/>
                  <a:pt x="13692" y="8326"/>
                  <a:pt x="13588" y="8144"/>
                </a:cubicBezTo>
                <a:cubicBezTo>
                  <a:pt x="13425" y="7858"/>
                  <a:pt x="13398" y="7595"/>
                  <a:pt x="13501" y="7500"/>
                </a:cubicBezTo>
                <a:cubicBezTo>
                  <a:pt x="13500" y="7493"/>
                  <a:pt x="13495" y="7483"/>
                  <a:pt x="13495" y="7477"/>
                </a:cubicBezTo>
                <a:cubicBezTo>
                  <a:pt x="13488" y="7381"/>
                  <a:pt x="13456" y="7249"/>
                  <a:pt x="13423" y="7187"/>
                </a:cubicBezTo>
                <a:cubicBezTo>
                  <a:pt x="13416" y="7174"/>
                  <a:pt x="13415" y="7165"/>
                  <a:pt x="13411" y="7152"/>
                </a:cubicBezTo>
                <a:close/>
                <a:moveTo>
                  <a:pt x="19380" y="7440"/>
                </a:moveTo>
                <a:cubicBezTo>
                  <a:pt x="19337" y="7440"/>
                  <a:pt x="19301" y="7481"/>
                  <a:pt x="19301" y="7531"/>
                </a:cubicBezTo>
                <a:cubicBezTo>
                  <a:pt x="19301" y="7581"/>
                  <a:pt x="19337" y="7622"/>
                  <a:pt x="19380" y="7622"/>
                </a:cubicBezTo>
                <a:cubicBezTo>
                  <a:pt x="19424" y="7622"/>
                  <a:pt x="19458" y="7581"/>
                  <a:pt x="19458" y="7531"/>
                </a:cubicBezTo>
                <a:cubicBezTo>
                  <a:pt x="19458" y="7481"/>
                  <a:pt x="19424" y="7440"/>
                  <a:pt x="19380" y="7440"/>
                </a:cubicBezTo>
                <a:close/>
                <a:moveTo>
                  <a:pt x="17716" y="7448"/>
                </a:moveTo>
                <a:cubicBezTo>
                  <a:pt x="17665" y="7453"/>
                  <a:pt x="17649" y="7502"/>
                  <a:pt x="17648" y="7599"/>
                </a:cubicBezTo>
                <a:cubicBezTo>
                  <a:pt x="17643" y="7953"/>
                  <a:pt x="17597" y="8171"/>
                  <a:pt x="17522" y="8187"/>
                </a:cubicBezTo>
                <a:cubicBezTo>
                  <a:pt x="17478" y="8196"/>
                  <a:pt x="17346" y="8356"/>
                  <a:pt x="17226" y="8546"/>
                </a:cubicBezTo>
                <a:cubicBezTo>
                  <a:pt x="17106" y="8736"/>
                  <a:pt x="16972" y="8893"/>
                  <a:pt x="16929" y="8893"/>
                </a:cubicBezTo>
                <a:cubicBezTo>
                  <a:pt x="16885" y="8893"/>
                  <a:pt x="16859" y="8932"/>
                  <a:pt x="16869" y="8980"/>
                </a:cubicBezTo>
                <a:cubicBezTo>
                  <a:pt x="16880" y="9029"/>
                  <a:pt x="16788" y="9166"/>
                  <a:pt x="16662" y="9282"/>
                </a:cubicBezTo>
                <a:cubicBezTo>
                  <a:pt x="16455" y="9475"/>
                  <a:pt x="16444" y="9512"/>
                  <a:pt x="16543" y="9694"/>
                </a:cubicBezTo>
                <a:cubicBezTo>
                  <a:pt x="16671" y="9930"/>
                  <a:pt x="16583" y="10148"/>
                  <a:pt x="16289" y="10319"/>
                </a:cubicBezTo>
                <a:cubicBezTo>
                  <a:pt x="16147" y="10402"/>
                  <a:pt x="16099" y="10506"/>
                  <a:pt x="16099" y="10729"/>
                </a:cubicBezTo>
                <a:cubicBezTo>
                  <a:pt x="16099" y="10922"/>
                  <a:pt x="16059" y="11026"/>
                  <a:pt x="15987" y="11027"/>
                </a:cubicBezTo>
                <a:cubicBezTo>
                  <a:pt x="15926" y="11027"/>
                  <a:pt x="15864" y="11129"/>
                  <a:pt x="15847" y="11254"/>
                </a:cubicBezTo>
                <a:cubicBezTo>
                  <a:pt x="15830" y="11379"/>
                  <a:pt x="15805" y="11560"/>
                  <a:pt x="15792" y="11656"/>
                </a:cubicBezTo>
                <a:cubicBezTo>
                  <a:pt x="15779" y="11753"/>
                  <a:pt x="15707" y="11856"/>
                  <a:pt x="15632" y="11887"/>
                </a:cubicBezTo>
                <a:cubicBezTo>
                  <a:pt x="15556" y="11917"/>
                  <a:pt x="15503" y="11960"/>
                  <a:pt x="15514" y="11983"/>
                </a:cubicBezTo>
                <a:cubicBezTo>
                  <a:pt x="15524" y="12006"/>
                  <a:pt x="15439" y="12193"/>
                  <a:pt x="15325" y="12400"/>
                </a:cubicBezTo>
                <a:cubicBezTo>
                  <a:pt x="15107" y="12797"/>
                  <a:pt x="14983" y="13747"/>
                  <a:pt x="15123" y="13946"/>
                </a:cubicBezTo>
                <a:cubicBezTo>
                  <a:pt x="15197" y="14052"/>
                  <a:pt x="15477" y="14013"/>
                  <a:pt x="15632" y="13874"/>
                </a:cubicBezTo>
                <a:cubicBezTo>
                  <a:pt x="15679" y="13832"/>
                  <a:pt x="15738" y="13821"/>
                  <a:pt x="15763" y="13849"/>
                </a:cubicBezTo>
                <a:cubicBezTo>
                  <a:pt x="15808" y="13901"/>
                  <a:pt x="16309" y="13911"/>
                  <a:pt x="18549" y="13908"/>
                </a:cubicBezTo>
                <a:cubicBezTo>
                  <a:pt x="20072" y="13907"/>
                  <a:pt x="20160" y="13904"/>
                  <a:pt x="20470" y="13860"/>
                </a:cubicBezTo>
                <a:cubicBezTo>
                  <a:pt x="20613" y="13840"/>
                  <a:pt x="20747" y="13860"/>
                  <a:pt x="20771" y="13903"/>
                </a:cubicBezTo>
                <a:cubicBezTo>
                  <a:pt x="20794" y="13946"/>
                  <a:pt x="20850" y="13956"/>
                  <a:pt x="20892" y="13926"/>
                </a:cubicBezTo>
                <a:cubicBezTo>
                  <a:pt x="20934" y="13896"/>
                  <a:pt x="21019" y="13920"/>
                  <a:pt x="21082" y="13980"/>
                </a:cubicBezTo>
                <a:cubicBezTo>
                  <a:pt x="21145" y="14040"/>
                  <a:pt x="21203" y="14065"/>
                  <a:pt x="21208" y="14034"/>
                </a:cubicBezTo>
                <a:cubicBezTo>
                  <a:pt x="21213" y="14002"/>
                  <a:pt x="21223" y="13937"/>
                  <a:pt x="21228" y="13889"/>
                </a:cubicBezTo>
                <a:cubicBezTo>
                  <a:pt x="21234" y="13841"/>
                  <a:pt x="21304" y="13749"/>
                  <a:pt x="21384" y="13681"/>
                </a:cubicBezTo>
                <a:cubicBezTo>
                  <a:pt x="21525" y="13563"/>
                  <a:pt x="21525" y="13548"/>
                  <a:pt x="21371" y="13235"/>
                </a:cubicBezTo>
                <a:cubicBezTo>
                  <a:pt x="21284" y="13056"/>
                  <a:pt x="21218" y="12836"/>
                  <a:pt x="21225" y="12743"/>
                </a:cubicBezTo>
                <a:cubicBezTo>
                  <a:pt x="21232" y="12650"/>
                  <a:pt x="21202" y="12572"/>
                  <a:pt x="21158" y="12570"/>
                </a:cubicBezTo>
                <a:cubicBezTo>
                  <a:pt x="21008" y="12563"/>
                  <a:pt x="20883" y="12422"/>
                  <a:pt x="20883" y="12260"/>
                </a:cubicBezTo>
                <a:cubicBezTo>
                  <a:pt x="20883" y="12171"/>
                  <a:pt x="20813" y="12028"/>
                  <a:pt x="20729" y="11940"/>
                </a:cubicBezTo>
                <a:cubicBezTo>
                  <a:pt x="20641" y="11849"/>
                  <a:pt x="20598" y="11722"/>
                  <a:pt x="20626" y="11640"/>
                </a:cubicBezTo>
                <a:cubicBezTo>
                  <a:pt x="20657" y="11546"/>
                  <a:pt x="20639" y="11519"/>
                  <a:pt x="20578" y="11563"/>
                </a:cubicBezTo>
                <a:cubicBezTo>
                  <a:pt x="20442" y="11660"/>
                  <a:pt x="20324" y="11244"/>
                  <a:pt x="20437" y="11072"/>
                </a:cubicBezTo>
                <a:cubicBezTo>
                  <a:pt x="20515" y="10954"/>
                  <a:pt x="20510" y="10950"/>
                  <a:pt x="20391" y="11057"/>
                </a:cubicBezTo>
                <a:cubicBezTo>
                  <a:pt x="20269" y="11167"/>
                  <a:pt x="20244" y="11152"/>
                  <a:pt x="20171" y="10922"/>
                </a:cubicBezTo>
                <a:cubicBezTo>
                  <a:pt x="20126" y="10779"/>
                  <a:pt x="20056" y="10582"/>
                  <a:pt x="20016" y="10482"/>
                </a:cubicBezTo>
                <a:cubicBezTo>
                  <a:pt x="19975" y="10382"/>
                  <a:pt x="19930" y="10219"/>
                  <a:pt x="19916" y="10119"/>
                </a:cubicBezTo>
                <a:cubicBezTo>
                  <a:pt x="19902" y="10019"/>
                  <a:pt x="19840" y="9937"/>
                  <a:pt x="19776" y="9937"/>
                </a:cubicBezTo>
                <a:cubicBezTo>
                  <a:pt x="19712" y="9937"/>
                  <a:pt x="19646" y="9857"/>
                  <a:pt x="19629" y="9758"/>
                </a:cubicBezTo>
                <a:cubicBezTo>
                  <a:pt x="19613" y="9659"/>
                  <a:pt x="19540" y="9529"/>
                  <a:pt x="19469" y="9467"/>
                </a:cubicBezTo>
                <a:cubicBezTo>
                  <a:pt x="19398" y="9404"/>
                  <a:pt x="19366" y="9352"/>
                  <a:pt x="19399" y="9350"/>
                </a:cubicBezTo>
                <a:cubicBezTo>
                  <a:pt x="19432" y="9349"/>
                  <a:pt x="19388" y="9264"/>
                  <a:pt x="19301" y="9164"/>
                </a:cubicBezTo>
                <a:cubicBezTo>
                  <a:pt x="19117" y="8953"/>
                  <a:pt x="19098" y="8814"/>
                  <a:pt x="19248" y="8748"/>
                </a:cubicBezTo>
                <a:cubicBezTo>
                  <a:pt x="19314" y="8719"/>
                  <a:pt x="19341" y="8616"/>
                  <a:pt x="19318" y="8476"/>
                </a:cubicBezTo>
                <a:cubicBezTo>
                  <a:pt x="19284" y="8269"/>
                  <a:pt x="19269" y="8261"/>
                  <a:pt x="19145" y="8390"/>
                </a:cubicBezTo>
                <a:cubicBezTo>
                  <a:pt x="19022" y="8518"/>
                  <a:pt x="18996" y="8513"/>
                  <a:pt x="18865" y="8348"/>
                </a:cubicBezTo>
                <a:cubicBezTo>
                  <a:pt x="18786" y="8247"/>
                  <a:pt x="18750" y="8167"/>
                  <a:pt x="18784" y="8167"/>
                </a:cubicBezTo>
                <a:cubicBezTo>
                  <a:pt x="18818" y="8167"/>
                  <a:pt x="18801" y="8106"/>
                  <a:pt x="18747" y="8031"/>
                </a:cubicBezTo>
                <a:cubicBezTo>
                  <a:pt x="18693" y="7956"/>
                  <a:pt x="18679" y="7894"/>
                  <a:pt x="18716" y="7894"/>
                </a:cubicBezTo>
                <a:cubicBezTo>
                  <a:pt x="18752" y="7894"/>
                  <a:pt x="18702" y="7828"/>
                  <a:pt x="18604" y="7749"/>
                </a:cubicBezTo>
                <a:cubicBezTo>
                  <a:pt x="18505" y="7669"/>
                  <a:pt x="18375" y="7627"/>
                  <a:pt x="18317" y="7652"/>
                </a:cubicBezTo>
                <a:cubicBezTo>
                  <a:pt x="18259" y="7678"/>
                  <a:pt x="18116" y="7639"/>
                  <a:pt x="17997" y="7568"/>
                </a:cubicBezTo>
                <a:cubicBezTo>
                  <a:pt x="17855" y="7484"/>
                  <a:pt x="17768" y="7444"/>
                  <a:pt x="17716" y="7448"/>
                </a:cubicBezTo>
                <a:close/>
                <a:moveTo>
                  <a:pt x="3220" y="7640"/>
                </a:moveTo>
                <a:cubicBezTo>
                  <a:pt x="3041" y="7631"/>
                  <a:pt x="2868" y="7665"/>
                  <a:pt x="2772" y="7742"/>
                </a:cubicBezTo>
                <a:cubicBezTo>
                  <a:pt x="2687" y="7810"/>
                  <a:pt x="2645" y="7895"/>
                  <a:pt x="2677" y="7931"/>
                </a:cubicBezTo>
                <a:cubicBezTo>
                  <a:pt x="2709" y="7967"/>
                  <a:pt x="2652" y="8068"/>
                  <a:pt x="2553" y="8155"/>
                </a:cubicBezTo>
                <a:cubicBezTo>
                  <a:pt x="2453" y="8241"/>
                  <a:pt x="2360" y="8372"/>
                  <a:pt x="2347" y="8444"/>
                </a:cubicBezTo>
                <a:cubicBezTo>
                  <a:pt x="2334" y="8517"/>
                  <a:pt x="2298" y="8645"/>
                  <a:pt x="2266" y="8728"/>
                </a:cubicBezTo>
                <a:cubicBezTo>
                  <a:pt x="2234" y="8812"/>
                  <a:pt x="2201" y="8934"/>
                  <a:pt x="2191" y="9000"/>
                </a:cubicBezTo>
                <a:cubicBezTo>
                  <a:pt x="2182" y="9066"/>
                  <a:pt x="2063" y="9258"/>
                  <a:pt x="1925" y="9429"/>
                </a:cubicBezTo>
                <a:cubicBezTo>
                  <a:pt x="1788" y="9600"/>
                  <a:pt x="1693" y="9772"/>
                  <a:pt x="1714" y="9810"/>
                </a:cubicBezTo>
                <a:cubicBezTo>
                  <a:pt x="1734" y="9848"/>
                  <a:pt x="1688" y="9933"/>
                  <a:pt x="1611" y="9999"/>
                </a:cubicBezTo>
                <a:cubicBezTo>
                  <a:pt x="1534" y="10065"/>
                  <a:pt x="1459" y="10180"/>
                  <a:pt x="1446" y="10255"/>
                </a:cubicBezTo>
                <a:cubicBezTo>
                  <a:pt x="1433" y="10330"/>
                  <a:pt x="1379" y="10434"/>
                  <a:pt x="1327" y="10485"/>
                </a:cubicBezTo>
                <a:cubicBezTo>
                  <a:pt x="1186" y="10624"/>
                  <a:pt x="1063" y="10906"/>
                  <a:pt x="999" y="11240"/>
                </a:cubicBezTo>
                <a:cubicBezTo>
                  <a:pt x="968" y="11404"/>
                  <a:pt x="892" y="11561"/>
                  <a:pt x="831" y="11588"/>
                </a:cubicBezTo>
                <a:cubicBezTo>
                  <a:pt x="770" y="11615"/>
                  <a:pt x="736" y="11666"/>
                  <a:pt x="756" y="11704"/>
                </a:cubicBezTo>
                <a:cubicBezTo>
                  <a:pt x="777" y="11743"/>
                  <a:pt x="724" y="11848"/>
                  <a:pt x="638" y="11937"/>
                </a:cubicBezTo>
                <a:cubicBezTo>
                  <a:pt x="524" y="12055"/>
                  <a:pt x="506" y="12128"/>
                  <a:pt x="566" y="12212"/>
                </a:cubicBezTo>
                <a:cubicBezTo>
                  <a:pt x="627" y="12296"/>
                  <a:pt x="611" y="12353"/>
                  <a:pt x="507" y="12423"/>
                </a:cubicBezTo>
                <a:cubicBezTo>
                  <a:pt x="429" y="12475"/>
                  <a:pt x="400" y="12522"/>
                  <a:pt x="443" y="12525"/>
                </a:cubicBezTo>
                <a:cubicBezTo>
                  <a:pt x="487" y="12528"/>
                  <a:pt x="443" y="12600"/>
                  <a:pt x="347" y="12686"/>
                </a:cubicBezTo>
                <a:cubicBezTo>
                  <a:pt x="233" y="12787"/>
                  <a:pt x="164" y="12954"/>
                  <a:pt x="154" y="13159"/>
                </a:cubicBezTo>
                <a:cubicBezTo>
                  <a:pt x="145" y="13334"/>
                  <a:pt x="105" y="13526"/>
                  <a:pt x="67" y="13585"/>
                </a:cubicBezTo>
                <a:cubicBezTo>
                  <a:pt x="20" y="13655"/>
                  <a:pt x="54" y="13725"/>
                  <a:pt x="163" y="13792"/>
                </a:cubicBezTo>
                <a:cubicBezTo>
                  <a:pt x="254" y="13848"/>
                  <a:pt x="305" y="13938"/>
                  <a:pt x="277" y="13991"/>
                </a:cubicBezTo>
                <a:cubicBezTo>
                  <a:pt x="244" y="14051"/>
                  <a:pt x="280" y="14067"/>
                  <a:pt x="373" y="14034"/>
                </a:cubicBezTo>
                <a:cubicBezTo>
                  <a:pt x="529" y="13977"/>
                  <a:pt x="1781" y="13857"/>
                  <a:pt x="1984" y="13878"/>
                </a:cubicBezTo>
                <a:cubicBezTo>
                  <a:pt x="2274" y="13908"/>
                  <a:pt x="3488" y="13897"/>
                  <a:pt x="3544" y="13864"/>
                </a:cubicBezTo>
                <a:cubicBezTo>
                  <a:pt x="3633" y="13812"/>
                  <a:pt x="4559" y="13849"/>
                  <a:pt x="4643" y="13908"/>
                </a:cubicBezTo>
                <a:cubicBezTo>
                  <a:pt x="4682" y="13936"/>
                  <a:pt x="4926" y="13944"/>
                  <a:pt x="5185" y="13926"/>
                </a:cubicBezTo>
                <a:cubicBezTo>
                  <a:pt x="5444" y="13909"/>
                  <a:pt x="5698" y="13935"/>
                  <a:pt x="5750" y="13985"/>
                </a:cubicBezTo>
                <a:cubicBezTo>
                  <a:pt x="5814" y="14047"/>
                  <a:pt x="5862" y="14045"/>
                  <a:pt x="5898" y="13978"/>
                </a:cubicBezTo>
                <a:cubicBezTo>
                  <a:pt x="5927" y="13924"/>
                  <a:pt x="6020" y="13905"/>
                  <a:pt x="6103" y="13935"/>
                </a:cubicBezTo>
                <a:cubicBezTo>
                  <a:pt x="6244" y="13987"/>
                  <a:pt x="6254" y="13936"/>
                  <a:pt x="6254" y="13256"/>
                </a:cubicBezTo>
                <a:cubicBezTo>
                  <a:pt x="6254" y="12813"/>
                  <a:pt x="6223" y="12525"/>
                  <a:pt x="6173" y="12525"/>
                </a:cubicBezTo>
                <a:cubicBezTo>
                  <a:pt x="6129" y="12525"/>
                  <a:pt x="6069" y="12453"/>
                  <a:pt x="6041" y="12366"/>
                </a:cubicBezTo>
                <a:cubicBezTo>
                  <a:pt x="6013" y="12278"/>
                  <a:pt x="5926" y="12109"/>
                  <a:pt x="5847" y="11990"/>
                </a:cubicBezTo>
                <a:cubicBezTo>
                  <a:pt x="5666" y="11720"/>
                  <a:pt x="5513" y="11114"/>
                  <a:pt x="5535" y="10754"/>
                </a:cubicBezTo>
                <a:cubicBezTo>
                  <a:pt x="5551" y="10500"/>
                  <a:pt x="5533" y="10481"/>
                  <a:pt x="5291" y="10482"/>
                </a:cubicBezTo>
                <a:cubicBezTo>
                  <a:pt x="5092" y="10483"/>
                  <a:pt x="5030" y="10443"/>
                  <a:pt x="5029" y="10319"/>
                </a:cubicBezTo>
                <a:cubicBezTo>
                  <a:pt x="5029" y="10230"/>
                  <a:pt x="4974" y="10118"/>
                  <a:pt x="4909" y="10072"/>
                </a:cubicBezTo>
                <a:cubicBezTo>
                  <a:pt x="4845" y="10027"/>
                  <a:pt x="4791" y="9915"/>
                  <a:pt x="4791" y="9826"/>
                </a:cubicBezTo>
                <a:cubicBezTo>
                  <a:pt x="4791" y="9736"/>
                  <a:pt x="4737" y="9665"/>
                  <a:pt x="4673" y="9665"/>
                </a:cubicBezTo>
                <a:cubicBezTo>
                  <a:pt x="4608" y="9665"/>
                  <a:pt x="4543" y="9582"/>
                  <a:pt x="4526" y="9483"/>
                </a:cubicBezTo>
                <a:cubicBezTo>
                  <a:pt x="4510" y="9383"/>
                  <a:pt x="4448" y="9222"/>
                  <a:pt x="4389" y="9125"/>
                </a:cubicBezTo>
                <a:cubicBezTo>
                  <a:pt x="4317" y="9006"/>
                  <a:pt x="4308" y="8917"/>
                  <a:pt x="4361" y="8843"/>
                </a:cubicBezTo>
                <a:cubicBezTo>
                  <a:pt x="4416" y="8767"/>
                  <a:pt x="4402" y="8715"/>
                  <a:pt x="4315" y="8676"/>
                </a:cubicBezTo>
                <a:cubicBezTo>
                  <a:pt x="4244" y="8645"/>
                  <a:pt x="4213" y="8575"/>
                  <a:pt x="4245" y="8516"/>
                </a:cubicBezTo>
                <a:cubicBezTo>
                  <a:pt x="4281" y="8449"/>
                  <a:pt x="4269" y="8435"/>
                  <a:pt x="4209" y="8478"/>
                </a:cubicBezTo>
                <a:cubicBezTo>
                  <a:pt x="4079" y="8570"/>
                  <a:pt x="3862" y="8353"/>
                  <a:pt x="3952" y="8222"/>
                </a:cubicBezTo>
                <a:cubicBezTo>
                  <a:pt x="3991" y="8167"/>
                  <a:pt x="3992" y="8040"/>
                  <a:pt x="3957" y="7940"/>
                </a:cubicBezTo>
                <a:cubicBezTo>
                  <a:pt x="3922" y="7840"/>
                  <a:pt x="3890" y="7795"/>
                  <a:pt x="3887" y="7838"/>
                </a:cubicBezTo>
                <a:cubicBezTo>
                  <a:pt x="3884" y="7881"/>
                  <a:pt x="3802" y="7858"/>
                  <a:pt x="3705" y="7786"/>
                </a:cubicBezTo>
                <a:cubicBezTo>
                  <a:pt x="3585" y="7699"/>
                  <a:pt x="3399" y="7648"/>
                  <a:pt x="3220" y="7640"/>
                </a:cubicBezTo>
                <a:close/>
                <a:moveTo>
                  <a:pt x="16231" y="8902"/>
                </a:moveTo>
                <a:cubicBezTo>
                  <a:pt x="16193" y="8910"/>
                  <a:pt x="16143" y="8980"/>
                  <a:pt x="16091" y="9109"/>
                </a:cubicBezTo>
                <a:cubicBezTo>
                  <a:pt x="16016" y="9296"/>
                  <a:pt x="16023" y="9317"/>
                  <a:pt x="16150" y="9279"/>
                </a:cubicBezTo>
                <a:cubicBezTo>
                  <a:pt x="16230" y="9255"/>
                  <a:pt x="16297" y="9157"/>
                  <a:pt x="16297" y="9063"/>
                </a:cubicBezTo>
                <a:cubicBezTo>
                  <a:pt x="16297" y="8945"/>
                  <a:pt x="16269" y="8893"/>
                  <a:pt x="16231" y="8902"/>
                </a:cubicBezTo>
                <a:close/>
                <a:moveTo>
                  <a:pt x="20249" y="10255"/>
                </a:moveTo>
                <a:cubicBezTo>
                  <a:pt x="20245" y="10260"/>
                  <a:pt x="20270" y="10295"/>
                  <a:pt x="20319" y="10367"/>
                </a:cubicBezTo>
                <a:cubicBezTo>
                  <a:pt x="20422" y="10519"/>
                  <a:pt x="20487" y="10567"/>
                  <a:pt x="20487" y="10493"/>
                </a:cubicBezTo>
                <a:cubicBezTo>
                  <a:pt x="20487" y="10474"/>
                  <a:pt x="20425" y="10402"/>
                  <a:pt x="20349" y="10333"/>
                </a:cubicBezTo>
                <a:cubicBezTo>
                  <a:pt x="20286" y="10277"/>
                  <a:pt x="20253" y="10250"/>
                  <a:pt x="20249" y="10255"/>
                </a:cubicBezTo>
                <a:close/>
                <a:moveTo>
                  <a:pt x="17324" y="14522"/>
                </a:moveTo>
                <a:cubicBezTo>
                  <a:pt x="17232" y="14522"/>
                  <a:pt x="17179" y="14563"/>
                  <a:pt x="17206" y="14613"/>
                </a:cubicBezTo>
                <a:cubicBezTo>
                  <a:pt x="17233" y="14663"/>
                  <a:pt x="17286" y="14704"/>
                  <a:pt x="17324" y="14704"/>
                </a:cubicBezTo>
                <a:cubicBezTo>
                  <a:pt x="17362" y="14704"/>
                  <a:pt x="17415" y="14663"/>
                  <a:pt x="17442" y="14613"/>
                </a:cubicBezTo>
                <a:cubicBezTo>
                  <a:pt x="17469" y="14563"/>
                  <a:pt x="17416" y="14522"/>
                  <a:pt x="17324" y="14522"/>
                </a:cubicBezTo>
                <a:close/>
                <a:moveTo>
                  <a:pt x="3431" y="14704"/>
                </a:moveTo>
                <a:cubicBezTo>
                  <a:pt x="3342" y="14704"/>
                  <a:pt x="3229" y="14761"/>
                  <a:pt x="3180" y="14829"/>
                </a:cubicBezTo>
                <a:cubicBezTo>
                  <a:pt x="3130" y="14898"/>
                  <a:pt x="3004" y="14931"/>
                  <a:pt x="2898" y="14908"/>
                </a:cubicBezTo>
                <a:cubicBezTo>
                  <a:pt x="2736" y="14872"/>
                  <a:pt x="2704" y="14906"/>
                  <a:pt x="2682" y="15126"/>
                </a:cubicBezTo>
                <a:cubicBezTo>
                  <a:pt x="2666" y="15282"/>
                  <a:pt x="2610" y="15385"/>
                  <a:pt x="2539" y="15385"/>
                </a:cubicBezTo>
                <a:cubicBezTo>
                  <a:pt x="2393" y="15385"/>
                  <a:pt x="2276" y="15581"/>
                  <a:pt x="2241" y="15884"/>
                </a:cubicBezTo>
                <a:cubicBezTo>
                  <a:pt x="2227" y="16008"/>
                  <a:pt x="2161" y="16157"/>
                  <a:pt x="2098" y="16213"/>
                </a:cubicBezTo>
                <a:cubicBezTo>
                  <a:pt x="2035" y="16268"/>
                  <a:pt x="1973" y="16430"/>
                  <a:pt x="1958" y="16575"/>
                </a:cubicBezTo>
                <a:cubicBezTo>
                  <a:pt x="1943" y="16721"/>
                  <a:pt x="1888" y="16932"/>
                  <a:pt x="1836" y="17044"/>
                </a:cubicBezTo>
                <a:cubicBezTo>
                  <a:pt x="1785" y="17155"/>
                  <a:pt x="1766" y="17246"/>
                  <a:pt x="1794" y="17246"/>
                </a:cubicBezTo>
                <a:cubicBezTo>
                  <a:pt x="1823" y="17246"/>
                  <a:pt x="1802" y="17306"/>
                  <a:pt x="1748" y="17382"/>
                </a:cubicBezTo>
                <a:cubicBezTo>
                  <a:pt x="1679" y="17476"/>
                  <a:pt x="1618" y="17493"/>
                  <a:pt x="1552" y="17430"/>
                </a:cubicBezTo>
                <a:cubicBezTo>
                  <a:pt x="1436" y="17319"/>
                  <a:pt x="1348" y="17400"/>
                  <a:pt x="1404" y="17566"/>
                </a:cubicBezTo>
                <a:cubicBezTo>
                  <a:pt x="1426" y="17632"/>
                  <a:pt x="1369" y="17731"/>
                  <a:pt x="1278" y="17787"/>
                </a:cubicBezTo>
                <a:cubicBezTo>
                  <a:pt x="1160" y="17860"/>
                  <a:pt x="1117" y="17963"/>
                  <a:pt x="1133" y="18136"/>
                </a:cubicBezTo>
                <a:cubicBezTo>
                  <a:pt x="1145" y="18271"/>
                  <a:pt x="1117" y="18372"/>
                  <a:pt x="1072" y="18363"/>
                </a:cubicBezTo>
                <a:cubicBezTo>
                  <a:pt x="1027" y="18354"/>
                  <a:pt x="984" y="18435"/>
                  <a:pt x="977" y="18542"/>
                </a:cubicBezTo>
                <a:cubicBezTo>
                  <a:pt x="970" y="18649"/>
                  <a:pt x="895" y="18801"/>
                  <a:pt x="811" y="18878"/>
                </a:cubicBezTo>
                <a:cubicBezTo>
                  <a:pt x="726" y="18955"/>
                  <a:pt x="602" y="19139"/>
                  <a:pt x="537" y="19289"/>
                </a:cubicBezTo>
                <a:cubicBezTo>
                  <a:pt x="471" y="19439"/>
                  <a:pt x="326" y="19661"/>
                  <a:pt x="213" y="19782"/>
                </a:cubicBezTo>
                <a:cubicBezTo>
                  <a:pt x="2" y="20009"/>
                  <a:pt x="-75" y="20536"/>
                  <a:pt x="87" y="20651"/>
                </a:cubicBezTo>
                <a:cubicBezTo>
                  <a:pt x="130" y="20682"/>
                  <a:pt x="166" y="20825"/>
                  <a:pt x="166" y="20969"/>
                </a:cubicBezTo>
                <a:cubicBezTo>
                  <a:pt x="166" y="21113"/>
                  <a:pt x="202" y="21255"/>
                  <a:pt x="246" y="21285"/>
                </a:cubicBezTo>
                <a:cubicBezTo>
                  <a:pt x="289" y="21316"/>
                  <a:pt x="323" y="21423"/>
                  <a:pt x="323" y="21520"/>
                </a:cubicBezTo>
                <a:cubicBezTo>
                  <a:pt x="323" y="21553"/>
                  <a:pt x="333" y="21578"/>
                  <a:pt x="359" y="21600"/>
                </a:cubicBezTo>
                <a:lnTo>
                  <a:pt x="5806" y="21600"/>
                </a:lnTo>
                <a:lnTo>
                  <a:pt x="5738" y="21448"/>
                </a:lnTo>
                <a:cubicBezTo>
                  <a:pt x="5604" y="21153"/>
                  <a:pt x="5695" y="21001"/>
                  <a:pt x="5923" y="21141"/>
                </a:cubicBezTo>
                <a:cubicBezTo>
                  <a:pt x="6012" y="21195"/>
                  <a:pt x="6118" y="21241"/>
                  <a:pt x="6158" y="21241"/>
                </a:cubicBezTo>
                <a:cubicBezTo>
                  <a:pt x="6266" y="21241"/>
                  <a:pt x="6338" y="20131"/>
                  <a:pt x="6239" y="19993"/>
                </a:cubicBezTo>
                <a:cubicBezTo>
                  <a:pt x="6193" y="19930"/>
                  <a:pt x="6185" y="19879"/>
                  <a:pt x="6220" y="19879"/>
                </a:cubicBezTo>
                <a:cubicBezTo>
                  <a:pt x="6256" y="19879"/>
                  <a:pt x="6224" y="19826"/>
                  <a:pt x="6149" y="19762"/>
                </a:cubicBezTo>
                <a:cubicBezTo>
                  <a:pt x="6073" y="19699"/>
                  <a:pt x="6005" y="19558"/>
                  <a:pt x="5998" y="19448"/>
                </a:cubicBezTo>
                <a:cubicBezTo>
                  <a:pt x="5990" y="19338"/>
                  <a:pt x="5937" y="19228"/>
                  <a:pt x="5881" y="19203"/>
                </a:cubicBezTo>
                <a:cubicBezTo>
                  <a:pt x="5825" y="19178"/>
                  <a:pt x="5780" y="19089"/>
                  <a:pt x="5780" y="19005"/>
                </a:cubicBezTo>
                <a:cubicBezTo>
                  <a:pt x="5780" y="18920"/>
                  <a:pt x="5757" y="18875"/>
                  <a:pt x="5728" y="18908"/>
                </a:cubicBezTo>
                <a:cubicBezTo>
                  <a:pt x="5648" y="19000"/>
                  <a:pt x="5469" y="18793"/>
                  <a:pt x="5513" y="18660"/>
                </a:cubicBezTo>
                <a:cubicBezTo>
                  <a:pt x="5535" y="18594"/>
                  <a:pt x="5482" y="18520"/>
                  <a:pt x="5395" y="18493"/>
                </a:cubicBezTo>
                <a:cubicBezTo>
                  <a:pt x="5240" y="18447"/>
                  <a:pt x="5215" y="18299"/>
                  <a:pt x="5328" y="18091"/>
                </a:cubicBezTo>
                <a:cubicBezTo>
                  <a:pt x="5360" y="18032"/>
                  <a:pt x="5347" y="17957"/>
                  <a:pt x="5300" y="17923"/>
                </a:cubicBezTo>
                <a:cubicBezTo>
                  <a:pt x="5253" y="17890"/>
                  <a:pt x="5235" y="17807"/>
                  <a:pt x="5258" y="17737"/>
                </a:cubicBezTo>
                <a:cubicBezTo>
                  <a:pt x="5316" y="17565"/>
                  <a:pt x="5228" y="17326"/>
                  <a:pt x="5132" y="17394"/>
                </a:cubicBezTo>
                <a:cubicBezTo>
                  <a:pt x="5042" y="17458"/>
                  <a:pt x="4516" y="16900"/>
                  <a:pt x="4516" y="16742"/>
                </a:cubicBezTo>
                <a:cubicBezTo>
                  <a:pt x="4516" y="16683"/>
                  <a:pt x="4446" y="16533"/>
                  <a:pt x="4361" y="16409"/>
                </a:cubicBezTo>
                <a:cubicBezTo>
                  <a:pt x="4267" y="16272"/>
                  <a:pt x="4233" y="16151"/>
                  <a:pt x="4277" y="16100"/>
                </a:cubicBezTo>
                <a:cubicBezTo>
                  <a:pt x="4317" y="16054"/>
                  <a:pt x="4331" y="15925"/>
                  <a:pt x="4305" y="15812"/>
                </a:cubicBezTo>
                <a:cubicBezTo>
                  <a:pt x="4269" y="15651"/>
                  <a:pt x="4235" y="15629"/>
                  <a:pt x="4150" y="15710"/>
                </a:cubicBezTo>
                <a:cubicBezTo>
                  <a:pt x="4067" y="15789"/>
                  <a:pt x="4032" y="15782"/>
                  <a:pt x="3994" y="15669"/>
                </a:cubicBezTo>
                <a:cubicBezTo>
                  <a:pt x="3967" y="15589"/>
                  <a:pt x="3963" y="15464"/>
                  <a:pt x="3986" y="15394"/>
                </a:cubicBezTo>
                <a:cubicBezTo>
                  <a:pt x="4044" y="15220"/>
                  <a:pt x="3629" y="14704"/>
                  <a:pt x="3431" y="14704"/>
                </a:cubicBezTo>
                <a:close/>
                <a:moveTo>
                  <a:pt x="10663" y="14743"/>
                </a:moveTo>
                <a:cubicBezTo>
                  <a:pt x="10599" y="14762"/>
                  <a:pt x="10505" y="14866"/>
                  <a:pt x="10306" y="15090"/>
                </a:cubicBezTo>
                <a:cubicBezTo>
                  <a:pt x="10100" y="15323"/>
                  <a:pt x="9895" y="15515"/>
                  <a:pt x="9852" y="15517"/>
                </a:cubicBezTo>
                <a:cubicBezTo>
                  <a:pt x="9808" y="15520"/>
                  <a:pt x="9773" y="15674"/>
                  <a:pt x="9773" y="15860"/>
                </a:cubicBezTo>
                <a:cubicBezTo>
                  <a:pt x="9773" y="16114"/>
                  <a:pt x="9741" y="16195"/>
                  <a:pt x="9651" y="16179"/>
                </a:cubicBezTo>
                <a:cubicBezTo>
                  <a:pt x="9556" y="16161"/>
                  <a:pt x="9538" y="16235"/>
                  <a:pt x="9561" y="16511"/>
                </a:cubicBezTo>
                <a:cubicBezTo>
                  <a:pt x="9591" y="16877"/>
                  <a:pt x="9455" y="17100"/>
                  <a:pt x="9365" y="16831"/>
                </a:cubicBezTo>
                <a:cubicBezTo>
                  <a:pt x="9325" y="16712"/>
                  <a:pt x="9293" y="16746"/>
                  <a:pt x="9226" y="16981"/>
                </a:cubicBezTo>
                <a:cubicBezTo>
                  <a:pt x="9179" y="17149"/>
                  <a:pt x="9069" y="17329"/>
                  <a:pt x="8982" y="17382"/>
                </a:cubicBezTo>
                <a:cubicBezTo>
                  <a:pt x="8895" y="17434"/>
                  <a:pt x="8814" y="17539"/>
                  <a:pt x="8801" y="17612"/>
                </a:cubicBezTo>
                <a:cubicBezTo>
                  <a:pt x="8789" y="17686"/>
                  <a:pt x="8686" y="17840"/>
                  <a:pt x="8574" y="17955"/>
                </a:cubicBezTo>
                <a:cubicBezTo>
                  <a:pt x="8462" y="18070"/>
                  <a:pt x="8392" y="18190"/>
                  <a:pt x="8418" y="18220"/>
                </a:cubicBezTo>
                <a:cubicBezTo>
                  <a:pt x="8445" y="18250"/>
                  <a:pt x="8435" y="18320"/>
                  <a:pt x="8395" y="18375"/>
                </a:cubicBezTo>
                <a:cubicBezTo>
                  <a:pt x="8284" y="18529"/>
                  <a:pt x="8242" y="19003"/>
                  <a:pt x="8329" y="19130"/>
                </a:cubicBezTo>
                <a:cubicBezTo>
                  <a:pt x="8383" y="19208"/>
                  <a:pt x="8370" y="19256"/>
                  <a:pt x="8281" y="19289"/>
                </a:cubicBezTo>
                <a:cubicBezTo>
                  <a:pt x="8211" y="19314"/>
                  <a:pt x="8090" y="19361"/>
                  <a:pt x="8013" y="19394"/>
                </a:cubicBezTo>
                <a:cubicBezTo>
                  <a:pt x="7937" y="19427"/>
                  <a:pt x="7856" y="19449"/>
                  <a:pt x="7833" y="19444"/>
                </a:cubicBezTo>
                <a:cubicBezTo>
                  <a:pt x="7809" y="19440"/>
                  <a:pt x="7782" y="19565"/>
                  <a:pt x="7772" y="19718"/>
                </a:cubicBezTo>
                <a:cubicBezTo>
                  <a:pt x="7751" y="20043"/>
                  <a:pt x="7692" y="20174"/>
                  <a:pt x="7601" y="20109"/>
                </a:cubicBezTo>
                <a:cubicBezTo>
                  <a:pt x="7502" y="20039"/>
                  <a:pt x="7459" y="20705"/>
                  <a:pt x="7545" y="20965"/>
                </a:cubicBezTo>
                <a:cubicBezTo>
                  <a:pt x="7621" y="21198"/>
                  <a:pt x="7899" y="21296"/>
                  <a:pt x="8152" y="21178"/>
                </a:cubicBezTo>
                <a:cubicBezTo>
                  <a:pt x="8335" y="21093"/>
                  <a:pt x="8710" y="21087"/>
                  <a:pt x="8754" y="21169"/>
                </a:cubicBezTo>
                <a:cubicBezTo>
                  <a:pt x="8776" y="21210"/>
                  <a:pt x="8837" y="21212"/>
                  <a:pt x="8888" y="21175"/>
                </a:cubicBezTo>
                <a:cubicBezTo>
                  <a:pt x="9035" y="21067"/>
                  <a:pt x="9598" y="21064"/>
                  <a:pt x="9788" y="21169"/>
                </a:cubicBezTo>
                <a:cubicBezTo>
                  <a:pt x="9884" y="21222"/>
                  <a:pt x="10024" y="21232"/>
                  <a:pt x="10104" y="21192"/>
                </a:cubicBezTo>
                <a:cubicBezTo>
                  <a:pt x="10292" y="21098"/>
                  <a:pt x="13133" y="21077"/>
                  <a:pt x="13183" y="21169"/>
                </a:cubicBezTo>
                <a:cubicBezTo>
                  <a:pt x="13266" y="21322"/>
                  <a:pt x="13681" y="21240"/>
                  <a:pt x="13769" y="21053"/>
                </a:cubicBezTo>
                <a:cubicBezTo>
                  <a:pt x="13900" y="20772"/>
                  <a:pt x="13886" y="20351"/>
                  <a:pt x="13739" y="20165"/>
                </a:cubicBezTo>
                <a:cubicBezTo>
                  <a:pt x="13667" y="20073"/>
                  <a:pt x="13608" y="19932"/>
                  <a:pt x="13608" y="19848"/>
                </a:cubicBezTo>
                <a:cubicBezTo>
                  <a:pt x="13608" y="19765"/>
                  <a:pt x="13572" y="19696"/>
                  <a:pt x="13529" y="19696"/>
                </a:cubicBezTo>
                <a:cubicBezTo>
                  <a:pt x="13431" y="19696"/>
                  <a:pt x="13175" y="19036"/>
                  <a:pt x="13138" y="18686"/>
                </a:cubicBezTo>
                <a:cubicBezTo>
                  <a:pt x="13135" y="18655"/>
                  <a:pt x="13058" y="18607"/>
                  <a:pt x="12965" y="18579"/>
                </a:cubicBezTo>
                <a:cubicBezTo>
                  <a:pt x="12863" y="18549"/>
                  <a:pt x="12814" y="18480"/>
                  <a:pt x="12839" y="18404"/>
                </a:cubicBezTo>
                <a:cubicBezTo>
                  <a:pt x="12862" y="18335"/>
                  <a:pt x="12813" y="18227"/>
                  <a:pt x="12730" y="18168"/>
                </a:cubicBezTo>
                <a:cubicBezTo>
                  <a:pt x="12539" y="18031"/>
                  <a:pt x="12542" y="17925"/>
                  <a:pt x="12741" y="17696"/>
                </a:cubicBezTo>
                <a:cubicBezTo>
                  <a:pt x="12866" y="17553"/>
                  <a:pt x="12877" y="17505"/>
                  <a:pt x="12793" y="17467"/>
                </a:cubicBezTo>
                <a:cubicBezTo>
                  <a:pt x="12733" y="17441"/>
                  <a:pt x="12647" y="17429"/>
                  <a:pt x="12603" y="17444"/>
                </a:cubicBezTo>
                <a:cubicBezTo>
                  <a:pt x="12507" y="17476"/>
                  <a:pt x="12062" y="16964"/>
                  <a:pt x="12090" y="16854"/>
                </a:cubicBezTo>
                <a:cubicBezTo>
                  <a:pt x="12101" y="16813"/>
                  <a:pt x="12072" y="16804"/>
                  <a:pt x="12027" y="16836"/>
                </a:cubicBezTo>
                <a:cubicBezTo>
                  <a:pt x="11934" y="16902"/>
                  <a:pt x="11708" y="16359"/>
                  <a:pt x="11762" y="16198"/>
                </a:cubicBezTo>
                <a:cubicBezTo>
                  <a:pt x="11781" y="16141"/>
                  <a:pt x="11742" y="16044"/>
                  <a:pt x="11675" y="15980"/>
                </a:cubicBezTo>
                <a:cubicBezTo>
                  <a:pt x="11608" y="15917"/>
                  <a:pt x="11571" y="15829"/>
                  <a:pt x="11594" y="15787"/>
                </a:cubicBezTo>
                <a:cubicBezTo>
                  <a:pt x="11616" y="15745"/>
                  <a:pt x="11562" y="15667"/>
                  <a:pt x="11472" y="15612"/>
                </a:cubicBezTo>
                <a:cubicBezTo>
                  <a:pt x="11383" y="15557"/>
                  <a:pt x="11320" y="15441"/>
                  <a:pt x="11332" y="15356"/>
                </a:cubicBezTo>
                <a:cubicBezTo>
                  <a:pt x="11345" y="15267"/>
                  <a:pt x="11310" y="15215"/>
                  <a:pt x="11248" y="15229"/>
                </a:cubicBezTo>
                <a:cubicBezTo>
                  <a:pt x="11190" y="15243"/>
                  <a:pt x="11125" y="15171"/>
                  <a:pt x="11102" y="15070"/>
                </a:cubicBezTo>
                <a:cubicBezTo>
                  <a:pt x="11079" y="14970"/>
                  <a:pt x="11024" y="14913"/>
                  <a:pt x="10979" y="14945"/>
                </a:cubicBezTo>
                <a:cubicBezTo>
                  <a:pt x="10934" y="14977"/>
                  <a:pt x="10848" y="14927"/>
                  <a:pt x="10789" y="14834"/>
                </a:cubicBezTo>
                <a:cubicBezTo>
                  <a:pt x="10764" y="14795"/>
                  <a:pt x="10741" y="14767"/>
                  <a:pt x="10719" y="14752"/>
                </a:cubicBezTo>
                <a:cubicBezTo>
                  <a:pt x="10702" y="14741"/>
                  <a:pt x="10684" y="14737"/>
                  <a:pt x="10663" y="14743"/>
                </a:cubicBezTo>
                <a:close/>
                <a:moveTo>
                  <a:pt x="18225" y="14836"/>
                </a:moveTo>
                <a:cubicBezTo>
                  <a:pt x="18199" y="14833"/>
                  <a:pt x="18177" y="14843"/>
                  <a:pt x="18165" y="14865"/>
                </a:cubicBezTo>
                <a:cubicBezTo>
                  <a:pt x="18115" y="14956"/>
                  <a:pt x="17879" y="14954"/>
                  <a:pt x="17746" y="14859"/>
                </a:cubicBezTo>
                <a:cubicBezTo>
                  <a:pt x="17637" y="14782"/>
                  <a:pt x="17549" y="15014"/>
                  <a:pt x="17614" y="15208"/>
                </a:cubicBezTo>
                <a:cubicBezTo>
                  <a:pt x="17645" y="15302"/>
                  <a:pt x="17607" y="15367"/>
                  <a:pt x="17495" y="15401"/>
                </a:cubicBezTo>
                <a:cubicBezTo>
                  <a:pt x="17403" y="15429"/>
                  <a:pt x="17342" y="15482"/>
                  <a:pt x="17363" y="15521"/>
                </a:cubicBezTo>
                <a:cubicBezTo>
                  <a:pt x="17384" y="15560"/>
                  <a:pt x="17312" y="15659"/>
                  <a:pt x="17201" y="15742"/>
                </a:cubicBezTo>
                <a:cubicBezTo>
                  <a:pt x="17057" y="15851"/>
                  <a:pt x="17015" y="15944"/>
                  <a:pt x="17050" y="16071"/>
                </a:cubicBezTo>
                <a:cubicBezTo>
                  <a:pt x="17086" y="16201"/>
                  <a:pt x="17051" y="16268"/>
                  <a:pt x="16921" y="16323"/>
                </a:cubicBezTo>
                <a:cubicBezTo>
                  <a:pt x="16804" y="16373"/>
                  <a:pt x="16775" y="16423"/>
                  <a:pt x="16837" y="16466"/>
                </a:cubicBezTo>
                <a:cubicBezTo>
                  <a:pt x="16955" y="16551"/>
                  <a:pt x="16814" y="16883"/>
                  <a:pt x="16659" y="16883"/>
                </a:cubicBezTo>
                <a:cubicBezTo>
                  <a:pt x="16601" y="16883"/>
                  <a:pt x="16496" y="16981"/>
                  <a:pt x="16427" y="17101"/>
                </a:cubicBezTo>
                <a:cubicBezTo>
                  <a:pt x="16314" y="17300"/>
                  <a:pt x="16314" y="17323"/>
                  <a:pt x="16427" y="17373"/>
                </a:cubicBezTo>
                <a:cubicBezTo>
                  <a:pt x="16534" y="17419"/>
                  <a:pt x="16536" y="17451"/>
                  <a:pt x="16445" y="17578"/>
                </a:cubicBezTo>
                <a:cubicBezTo>
                  <a:pt x="16385" y="17660"/>
                  <a:pt x="16346" y="17741"/>
                  <a:pt x="16357" y="17759"/>
                </a:cubicBezTo>
                <a:cubicBezTo>
                  <a:pt x="16408" y="17837"/>
                  <a:pt x="16118" y="18231"/>
                  <a:pt x="15977" y="18273"/>
                </a:cubicBezTo>
                <a:cubicBezTo>
                  <a:pt x="15876" y="18304"/>
                  <a:pt x="15822" y="18397"/>
                  <a:pt x="15822" y="18549"/>
                </a:cubicBezTo>
                <a:cubicBezTo>
                  <a:pt x="15822" y="18817"/>
                  <a:pt x="15720" y="18908"/>
                  <a:pt x="15434" y="18899"/>
                </a:cubicBezTo>
                <a:cubicBezTo>
                  <a:pt x="15213" y="18892"/>
                  <a:pt x="15060" y="19001"/>
                  <a:pt x="14878" y="19289"/>
                </a:cubicBezTo>
                <a:cubicBezTo>
                  <a:pt x="14787" y="19433"/>
                  <a:pt x="14784" y="19447"/>
                  <a:pt x="14872" y="19357"/>
                </a:cubicBezTo>
                <a:cubicBezTo>
                  <a:pt x="15020" y="19206"/>
                  <a:pt x="15226" y="19214"/>
                  <a:pt x="15342" y="19375"/>
                </a:cubicBezTo>
                <a:cubicBezTo>
                  <a:pt x="15417" y="19478"/>
                  <a:pt x="15400" y="19545"/>
                  <a:pt x="15255" y="19711"/>
                </a:cubicBezTo>
                <a:cubicBezTo>
                  <a:pt x="15095" y="19895"/>
                  <a:pt x="15077" y="19991"/>
                  <a:pt x="15100" y="20556"/>
                </a:cubicBezTo>
                <a:cubicBezTo>
                  <a:pt x="15125" y="21188"/>
                  <a:pt x="15218" y="21403"/>
                  <a:pt x="15394" y="21235"/>
                </a:cubicBezTo>
                <a:cubicBezTo>
                  <a:pt x="15454" y="21178"/>
                  <a:pt x="15520" y="21195"/>
                  <a:pt x="15585" y="21285"/>
                </a:cubicBezTo>
                <a:cubicBezTo>
                  <a:pt x="15718" y="21469"/>
                  <a:pt x="15795" y="21459"/>
                  <a:pt x="15842" y="21251"/>
                </a:cubicBezTo>
                <a:cubicBezTo>
                  <a:pt x="15883" y="21070"/>
                  <a:pt x="16230" y="21030"/>
                  <a:pt x="16441" y="21184"/>
                </a:cubicBezTo>
                <a:cubicBezTo>
                  <a:pt x="16505" y="21229"/>
                  <a:pt x="16626" y="21217"/>
                  <a:pt x="16739" y="21148"/>
                </a:cubicBezTo>
                <a:cubicBezTo>
                  <a:pt x="16901" y="21048"/>
                  <a:pt x="16951" y="21054"/>
                  <a:pt x="17087" y="21196"/>
                </a:cubicBezTo>
                <a:cubicBezTo>
                  <a:pt x="17230" y="21344"/>
                  <a:pt x="17259" y="21345"/>
                  <a:pt x="17383" y="21223"/>
                </a:cubicBezTo>
                <a:cubicBezTo>
                  <a:pt x="17527" y="21081"/>
                  <a:pt x="17817" y="21067"/>
                  <a:pt x="18056" y="21189"/>
                </a:cubicBezTo>
                <a:cubicBezTo>
                  <a:pt x="18132" y="21228"/>
                  <a:pt x="18257" y="21228"/>
                  <a:pt x="18333" y="21189"/>
                </a:cubicBezTo>
                <a:cubicBezTo>
                  <a:pt x="18535" y="21086"/>
                  <a:pt x="19481" y="21078"/>
                  <a:pt x="19597" y="21178"/>
                </a:cubicBezTo>
                <a:cubicBezTo>
                  <a:pt x="19661" y="21233"/>
                  <a:pt x="19735" y="21224"/>
                  <a:pt x="19807" y="21155"/>
                </a:cubicBezTo>
                <a:cubicBezTo>
                  <a:pt x="19895" y="21071"/>
                  <a:pt x="19936" y="21081"/>
                  <a:pt x="19995" y="21203"/>
                </a:cubicBezTo>
                <a:cubicBezTo>
                  <a:pt x="20065" y="21347"/>
                  <a:pt x="20084" y="21348"/>
                  <a:pt x="20257" y="21209"/>
                </a:cubicBezTo>
                <a:cubicBezTo>
                  <a:pt x="20514" y="21002"/>
                  <a:pt x="20549" y="21015"/>
                  <a:pt x="20699" y="21377"/>
                </a:cubicBezTo>
                <a:cubicBezTo>
                  <a:pt x="20753" y="21508"/>
                  <a:pt x="20784" y="21552"/>
                  <a:pt x="20816" y="21600"/>
                </a:cubicBezTo>
                <a:lnTo>
                  <a:pt x="20872" y="21600"/>
                </a:lnTo>
                <a:cubicBezTo>
                  <a:pt x="20868" y="21570"/>
                  <a:pt x="20866" y="21545"/>
                  <a:pt x="20855" y="21496"/>
                </a:cubicBezTo>
                <a:cubicBezTo>
                  <a:pt x="20797" y="21244"/>
                  <a:pt x="20928" y="21058"/>
                  <a:pt x="21164" y="21058"/>
                </a:cubicBezTo>
                <a:cubicBezTo>
                  <a:pt x="21406" y="21058"/>
                  <a:pt x="21465" y="20929"/>
                  <a:pt x="21342" y="20676"/>
                </a:cubicBezTo>
                <a:cubicBezTo>
                  <a:pt x="21287" y="20562"/>
                  <a:pt x="21234" y="20368"/>
                  <a:pt x="21224" y="20247"/>
                </a:cubicBezTo>
                <a:cubicBezTo>
                  <a:pt x="21214" y="20125"/>
                  <a:pt x="21153" y="19993"/>
                  <a:pt x="21090" y="19952"/>
                </a:cubicBezTo>
                <a:cubicBezTo>
                  <a:pt x="21022" y="19909"/>
                  <a:pt x="20994" y="19803"/>
                  <a:pt x="21018" y="19696"/>
                </a:cubicBezTo>
                <a:cubicBezTo>
                  <a:pt x="21072" y="19460"/>
                  <a:pt x="20915" y="19249"/>
                  <a:pt x="20729" y="19305"/>
                </a:cubicBezTo>
                <a:cubicBezTo>
                  <a:pt x="20536" y="19363"/>
                  <a:pt x="20446" y="19183"/>
                  <a:pt x="20576" y="19003"/>
                </a:cubicBezTo>
                <a:cubicBezTo>
                  <a:pt x="20664" y="18882"/>
                  <a:pt x="20644" y="18826"/>
                  <a:pt x="20447" y="18631"/>
                </a:cubicBezTo>
                <a:cubicBezTo>
                  <a:pt x="20319" y="18505"/>
                  <a:pt x="20212" y="18336"/>
                  <a:pt x="20207" y="18256"/>
                </a:cubicBezTo>
                <a:cubicBezTo>
                  <a:pt x="20183" y="17856"/>
                  <a:pt x="20163" y="17793"/>
                  <a:pt x="20072" y="17814"/>
                </a:cubicBezTo>
                <a:cubicBezTo>
                  <a:pt x="20017" y="17827"/>
                  <a:pt x="19972" y="17748"/>
                  <a:pt x="19970" y="17637"/>
                </a:cubicBezTo>
                <a:cubicBezTo>
                  <a:pt x="19969" y="17527"/>
                  <a:pt x="19889" y="17339"/>
                  <a:pt x="19793" y="17221"/>
                </a:cubicBezTo>
                <a:cubicBezTo>
                  <a:pt x="19696" y="17103"/>
                  <a:pt x="19617" y="16980"/>
                  <a:pt x="19617" y="16945"/>
                </a:cubicBezTo>
                <a:cubicBezTo>
                  <a:pt x="19617" y="16911"/>
                  <a:pt x="19545" y="16800"/>
                  <a:pt x="19457" y="16699"/>
                </a:cubicBezTo>
                <a:cubicBezTo>
                  <a:pt x="19368" y="16597"/>
                  <a:pt x="19321" y="16467"/>
                  <a:pt x="19351" y="16411"/>
                </a:cubicBezTo>
                <a:cubicBezTo>
                  <a:pt x="19383" y="16352"/>
                  <a:pt x="19368" y="16336"/>
                  <a:pt x="19318" y="16372"/>
                </a:cubicBezTo>
                <a:cubicBezTo>
                  <a:pt x="19207" y="16451"/>
                  <a:pt x="19151" y="16340"/>
                  <a:pt x="19128" y="15994"/>
                </a:cubicBezTo>
                <a:cubicBezTo>
                  <a:pt x="19118" y="15841"/>
                  <a:pt x="19072" y="15721"/>
                  <a:pt x="19027" y="15730"/>
                </a:cubicBezTo>
                <a:cubicBezTo>
                  <a:pt x="18982" y="15739"/>
                  <a:pt x="18933" y="15626"/>
                  <a:pt x="18918" y="15478"/>
                </a:cubicBezTo>
                <a:cubicBezTo>
                  <a:pt x="18893" y="15222"/>
                  <a:pt x="18626" y="14902"/>
                  <a:pt x="18482" y="14956"/>
                </a:cubicBezTo>
                <a:cubicBezTo>
                  <a:pt x="18445" y="14970"/>
                  <a:pt x="18366" y="14939"/>
                  <a:pt x="18309" y="14884"/>
                </a:cubicBezTo>
                <a:cubicBezTo>
                  <a:pt x="18281" y="14857"/>
                  <a:pt x="18252" y="14839"/>
                  <a:pt x="18225" y="14836"/>
                </a:cubicBezTo>
                <a:close/>
              </a:path>
            </a:pathLst>
          </a:custGeom>
          <a:ln w="127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73" name="TAKE HOME TIPS"/>
          <p:cNvSpPr txBox="1">
            <a:spLocks noGrp="1"/>
          </p:cNvSpPr>
          <p:nvPr>
            <p:ph type="title"/>
          </p:nvPr>
        </p:nvSpPr>
        <p:spPr>
          <a:prstGeom prst="rect">
            <a:avLst/>
          </a:prstGeom>
        </p:spPr>
        <p:txBody>
          <a:bodyPr/>
          <a:lstStyle>
            <a:lvl1pPr>
              <a:defRPr sz="5000">
                <a:solidFill>
                  <a:schemeClr val="accent5">
                    <a:lumOff val="-8078"/>
                  </a:schemeClr>
                </a:solidFill>
                <a:latin typeface="Arial Rounded MT Bold"/>
                <a:ea typeface="Arial Rounded MT Bold"/>
                <a:cs typeface="Arial Rounded MT Bold"/>
                <a:sym typeface="Arial Rounded MT Bold"/>
              </a:defRPr>
            </a:lvl1pPr>
          </a:lstStyle>
          <a:p>
            <a:r>
              <a:t>TAKE HOME TIPS</a:t>
            </a:r>
          </a:p>
        </p:txBody>
      </p:sp>
      <p:sp>
        <p:nvSpPr>
          <p:cNvPr id="174" name="Rule of 2s…"/>
          <p:cNvSpPr txBox="1"/>
          <p:nvPr/>
        </p:nvSpPr>
        <p:spPr>
          <a:xfrm>
            <a:off x="403223" y="2023104"/>
            <a:ext cx="3849546" cy="2381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150389" indent="-150389" defTabSz="250022" hangingPunct="0">
              <a:lnSpc>
                <a:spcPct val="120000"/>
              </a:lnSpc>
              <a:buSzPct val="100000"/>
              <a:buFontTx/>
              <a:buAutoNum type="arabicPeriod"/>
              <a:defRPr sz="3800">
                <a:solidFill>
                  <a:srgbClr val="454545"/>
                </a:solidFill>
                <a:latin typeface="Arial Rounded MT Bold"/>
                <a:ea typeface="Arial Rounded MT Bold"/>
                <a:cs typeface="Arial Rounded MT Bold"/>
                <a:sym typeface="Arial Rounded MT Bold"/>
              </a:defRPr>
            </a:pPr>
            <a:r>
              <a:rPr sz="2672" kern="0">
                <a:solidFill>
                  <a:srgbClr val="454545"/>
                </a:solidFill>
                <a:latin typeface="Arial Rounded MT Bold"/>
                <a:sym typeface="Arial Rounded MT Bold"/>
              </a:rPr>
              <a:t> Rule of 2s</a:t>
            </a: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endParaRPr sz="2672" kern="0">
              <a:solidFill>
                <a:srgbClr val="454545"/>
              </a:solidFill>
              <a:latin typeface="Arial Rounded MT Bold"/>
              <a:sym typeface="Arial Rounded MT Bold"/>
            </a:endParaRPr>
          </a:p>
          <a:p>
            <a:pPr marL="150389" indent="-150389" defTabSz="250022" hangingPunct="0">
              <a:lnSpc>
                <a:spcPct val="120000"/>
              </a:lnSpc>
              <a:buSzPct val="100000"/>
              <a:buFontTx/>
              <a:buAutoNum type="arabicPeriod" startAt="2"/>
              <a:defRPr sz="3800">
                <a:solidFill>
                  <a:srgbClr val="454545"/>
                </a:solidFill>
                <a:latin typeface="Arial Rounded MT Bold"/>
                <a:ea typeface="Arial Rounded MT Bold"/>
                <a:cs typeface="Arial Rounded MT Bold"/>
                <a:sym typeface="Arial Rounded MT Bold"/>
              </a:defRPr>
            </a:pPr>
            <a:r>
              <a:rPr sz="2672" kern="0">
                <a:solidFill>
                  <a:srgbClr val="454545"/>
                </a:solidFill>
                <a:latin typeface="Arial Rounded MT Bold"/>
                <a:sym typeface="Arial Rounded MT Bold"/>
              </a:rPr>
              <a:t> Stabilize Staircases</a:t>
            </a: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endParaRPr sz="2672" kern="0">
              <a:solidFill>
                <a:srgbClr val="454545"/>
              </a:solidFill>
              <a:latin typeface="Arial Rounded MT Bold"/>
              <a:sym typeface="Arial Rounded MT Bold"/>
            </a:endParaRPr>
          </a:p>
          <a:p>
            <a:pPr marL="150389" indent="-150389" defTabSz="250022" hangingPunct="0">
              <a:lnSpc>
                <a:spcPct val="120000"/>
              </a:lnSpc>
              <a:buSzPct val="100000"/>
              <a:buFontTx/>
              <a:buAutoNum type="arabicPeriod" startAt="3"/>
              <a:defRPr sz="3800">
                <a:solidFill>
                  <a:srgbClr val="454545"/>
                </a:solidFill>
                <a:latin typeface="Arial Rounded MT Bold"/>
                <a:ea typeface="Arial Rounded MT Bold"/>
                <a:cs typeface="Arial Rounded MT Bold"/>
                <a:sym typeface="Arial Rounded MT Bold"/>
              </a:defRPr>
            </a:pPr>
            <a:r>
              <a:rPr sz="2672" kern="0">
                <a:solidFill>
                  <a:srgbClr val="454545"/>
                </a:solidFill>
                <a:latin typeface="Arial Rounded MT Bold"/>
                <a:sym typeface="Arial Rounded MT Bold"/>
              </a:rPr>
              <a:t> Clear Steps</a:t>
            </a: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endParaRPr sz="2672" kern="0">
              <a:solidFill>
                <a:srgbClr val="454545"/>
              </a:solidFill>
              <a:latin typeface="Arial Rounded MT Bold"/>
              <a:sym typeface="Arial Rounded MT Bold"/>
            </a:endParaRPr>
          </a:p>
        </p:txBody>
      </p:sp>
      <p:sp>
        <p:nvSpPr>
          <p:cNvPr id="175" name="4. Secure Bathrooms…"/>
          <p:cNvSpPr txBox="1"/>
          <p:nvPr/>
        </p:nvSpPr>
        <p:spPr>
          <a:xfrm>
            <a:off x="5069790" y="1540535"/>
            <a:ext cx="3933339" cy="2984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endParaRPr sz="2672" kern="0">
              <a:solidFill>
                <a:srgbClr val="454545"/>
              </a:solidFill>
              <a:latin typeface="Arial Rounded MT Bold"/>
              <a:sym typeface="Arial Rounded MT Bold"/>
            </a:endParaRP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r>
              <a:rPr sz="2672" kern="0">
                <a:solidFill>
                  <a:srgbClr val="454545"/>
                </a:solidFill>
                <a:latin typeface="Arial Rounded MT Bold"/>
                <a:sym typeface="Arial Rounded MT Bold"/>
              </a:rPr>
              <a:t>4. Secure Bathrooms</a:t>
            </a: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endParaRPr sz="2672" kern="0">
              <a:solidFill>
                <a:srgbClr val="454545"/>
              </a:solidFill>
              <a:latin typeface="Arial Rounded MT Bold"/>
              <a:sym typeface="Arial Rounded MT Bold"/>
            </a:endParaRP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r>
              <a:rPr sz="2672" kern="0">
                <a:solidFill>
                  <a:srgbClr val="454545"/>
                </a:solidFill>
                <a:latin typeface="Arial Rounded MT Bold"/>
                <a:sym typeface="Arial Rounded MT Bold"/>
              </a:rPr>
              <a:t>5. Corral Toys / Other</a:t>
            </a: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endParaRPr sz="2672" kern="0">
              <a:solidFill>
                <a:srgbClr val="454545"/>
              </a:solidFill>
              <a:latin typeface="Arial Rounded MT Bold"/>
              <a:sym typeface="Arial Rounded MT Bold"/>
            </a:endParaRPr>
          </a:p>
          <a:p>
            <a:pPr defTabSz="250022" hangingPunct="0">
              <a:lnSpc>
                <a:spcPct val="120000"/>
              </a:lnSpc>
              <a:defRPr sz="3800">
                <a:solidFill>
                  <a:srgbClr val="454545"/>
                </a:solidFill>
                <a:latin typeface="Arial Rounded MT Bold"/>
                <a:ea typeface="Arial Rounded MT Bold"/>
                <a:cs typeface="Arial Rounded MT Bold"/>
                <a:sym typeface="Arial Rounded MT Bold"/>
              </a:defRPr>
            </a:pPr>
            <a:r>
              <a:rPr sz="2672" kern="0">
                <a:solidFill>
                  <a:srgbClr val="454545"/>
                </a:solidFill>
                <a:latin typeface="Arial Rounded MT Bold"/>
                <a:sym typeface="Arial Rounded MT Bold"/>
              </a:rPr>
              <a:t>6. Install Supports</a:t>
            </a:r>
          </a:p>
        </p:txBody>
      </p:sp>
      <p:pic>
        <p:nvPicPr>
          <p:cNvPr id="176" name="Bryan.png" descr="Bryan.png"/>
          <p:cNvPicPr>
            <a:picLocks noChangeAspect="1"/>
          </p:cNvPicPr>
          <p:nvPr/>
        </p:nvPicPr>
        <p:blipFill>
          <a:blip r:embed="rId4"/>
          <a:stretch>
            <a:fillRect/>
          </a:stretch>
        </p:blipFill>
        <p:spPr>
          <a:xfrm>
            <a:off x="139216" y="5033665"/>
            <a:ext cx="8865568" cy="172878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942786316"/>
              </p:ext>
            </p:extLst>
          </p:nvPr>
        </p:nvGraphicFramePr>
        <p:xfrm>
          <a:off x="647699" y="1371600"/>
          <a:ext cx="7772400" cy="409327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209800" y="2618020"/>
            <a:ext cx="3962400" cy="1600438"/>
          </a:xfrm>
          <a:prstGeom prst="rect">
            <a:avLst/>
          </a:prstGeom>
          <a:noFill/>
        </p:spPr>
        <p:txBody>
          <a:bodyPr wrap="square" rtlCol="0">
            <a:spAutoFit/>
          </a:bodyPr>
          <a:lstStyle/>
          <a:p>
            <a:r>
              <a:rPr lang="en-US" sz="2000" b="1" dirty="0">
                <a:solidFill>
                  <a:schemeClr val="bg1"/>
                </a:solidFill>
                <a:cs typeface="Arial" panose="020B0604020202020204" pitchFamily="34" charset="0"/>
              </a:rPr>
              <a:t>Social Security Trust Funds Will Be Able To Pay About 80 Cents for Each Dollar of Scheduled Benefits after 2035</a:t>
            </a:r>
            <a:endParaRPr lang="en-US" sz="2000" b="1" i="1" dirty="0">
              <a:solidFill>
                <a:schemeClr val="bg1"/>
              </a:solidFill>
              <a:cs typeface="Arial" panose="020B0604020202020204" pitchFamily="34" charset="0"/>
            </a:endParaRPr>
          </a:p>
          <a:p>
            <a:endParaRPr lang="en-US" dirty="0"/>
          </a:p>
        </p:txBody>
      </p:sp>
      <p:sp>
        <p:nvSpPr>
          <p:cNvPr id="3" name="Rectangle 2"/>
          <p:cNvSpPr/>
          <p:nvPr/>
        </p:nvSpPr>
        <p:spPr>
          <a:xfrm>
            <a:off x="152400" y="429653"/>
            <a:ext cx="8762999" cy="707886"/>
          </a:xfrm>
          <a:prstGeom prst="rect">
            <a:avLst/>
          </a:prstGeom>
        </p:spPr>
        <p:txBody>
          <a:bodyPr wrap="square">
            <a:spAutoFit/>
          </a:bodyPr>
          <a:lstStyle/>
          <a:p>
            <a:pPr lvl="0" algn="ctr"/>
            <a:r>
              <a:rPr lang="en-US" sz="4000" b="1" dirty="0">
                <a:solidFill>
                  <a:srgbClr val="003366"/>
                </a:solidFill>
                <a:latin typeface="Times"/>
              </a:rPr>
              <a:t>Social Security in the Future</a:t>
            </a:r>
          </a:p>
        </p:txBody>
      </p:sp>
    </p:spTree>
    <p:extLst>
      <p:ext uri="{BB962C8B-B14F-4D97-AF65-F5344CB8AC3E}">
        <p14:creationId xmlns:p14="http://schemas.microsoft.com/office/powerpoint/2010/main" val="98955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7704" y="304800"/>
            <a:ext cx="9142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algn="ctr" eaLnBrk="1" hangingPunct="1">
              <a:spcBef>
                <a:spcPct val="0"/>
              </a:spcBef>
              <a:buFontTx/>
              <a:buNone/>
            </a:pPr>
            <a:r>
              <a:rPr lang="en-US" altLang="en-US" sz="3600" b="1" dirty="0">
                <a:solidFill>
                  <a:srgbClr val="002060"/>
                </a:solidFill>
                <a:latin typeface="Times New Roman" panose="02020603050405020304" pitchFamily="18" charset="0"/>
              </a:rPr>
              <a:t>How Do You Qualify?</a:t>
            </a:r>
          </a:p>
        </p:txBody>
      </p:sp>
      <p:sp>
        <p:nvSpPr>
          <p:cNvPr id="5" name="Text Box 4"/>
          <p:cNvSpPr txBox="1">
            <a:spLocks noChangeArrowheads="1"/>
          </p:cNvSpPr>
          <p:nvPr/>
        </p:nvSpPr>
        <p:spPr bwMode="auto">
          <a:xfrm>
            <a:off x="75405" y="1476424"/>
            <a:ext cx="891619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1200"/>
              </a:spcBef>
              <a:buClr>
                <a:srgbClr val="002060"/>
              </a:buClr>
              <a:defRPr/>
            </a:pPr>
            <a:r>
              <a:rPr lang="en-US" altLang="en-US" sz="2800" b="0" dirty="0">
                <a:solidFill>
                  <a:srgbClr val="002060"/>
                </a:solidFill>
                <a:latin typeface="+mn-lt"/>
              </a:rPr>
              <a:t>By earning “credits” when you work and pay Social Security taxes</a:t>
            </a:r>
          </a:p>
          <a:p>
            <a:pPr>
              <a:spcBef>
                <a:spcPts val="1200"/>
              </a:spcBef>
              <a:buClr>
                <a:srgbClr val="002060"/>
              </a:buClr>
              <a:defRPr/>
            </a:pPr>
            <a:r>
              <a:rPr lang="en-US" altLang="en-US" sz="2800" b="0" dirty="0">
                <a:solidFill>
                  <a:srgbClr val="002060"/>
                </a:solidFill>
                <a:latin typeface="+mn-lt"/>
              </a:rPr>
              <a:t>You need 40 credits (10 years of work) and you must be 62 or older</a:t>
            </a:r>
          </a:p>
          <a:p>
            <a:pPr eaLnBrk="1" hangingPunct="1">
              <a:spcBef>
                <a:spcPts val="1200"/>
              </a:spcBef>
              <a:buClr>
                <a:srgbClr val="002060"/>
              </a:buClr>
              <a:defRPr/>
            </a:pPr>
            <a:r>
              <a:rPr lang="en-US" altLang="en-US" sz="2800" b="0" dirty="0">
                <a:solidFill>
                  <a:srgbClr val="002060"/>
                </a:solidFill>
                <a:latin typeface="+mn-lt"/>
              </a:rPr>
              <a:t>Each </a:t>
            </a:r>
            <a:r>
              <a:rPr lang="en-US" altLang="en-US" sz="2800" b="1" dirty="0">
                <a:solidFill>
                  <a:srgbClr val="002060"/>
                </a:solidFill>
                <a:latin typeface="+mn-lt"/>
              </a:rPr>
              <a:t>$1,360</a:t>
            </a:r>
            <a:r>
              <a:rPr lang="en-US" altLang="en-US" sz="2800" b="0" dirty="0">
                <a:solidFill>
                  <a:srgbClr val="FF0000"/>
                </a:solidFill>
                <a:latin typeface="+mn-lt"/>
              </a:rPr>
              <a:t> </a:t>
            </a:r>
            <a:r>
              <a:rPr lang="en-US" altLang="en-US" sz="2800" b="0" dirty="0">
                <a:solidFill>
                  <a:srgbClr val="002060"/>
                </a:solidFill>
                <a:latin typeface="+mn-lt"/>
              </a:rPr>
              <a:t>in earnings gives you one credit</a:t>
            </a:r>
          </a:p>
          <a:p>
            <a:pPr eaLnBrk="1" hangingPunct="1">
              <a:spcBef>
                <a:spcPts val="1200"/>
              </a:spcBef>
              <a:buClr>
                <a:srgbClr val="002060"/>
              </a:buClr>
              <a:defRPr/>
            </a:pPr>
            <a:r>
              <a:rPr lang="en-US" altLang="en-US" sz="2800" b="0" dirty="0">
                <a:solidFill>
                  <a:srgbClr val="002060"/>
                </a:solidFill>
                <a:latin typeface="+mn-lt"/>
              </a:rPr>
              <a:t>You can earn a maximum of 4 credits per year</a:t>
            </a:r>
          </a:p>
        </p:txBody>
      </p:sp>
      <p:sp>
        <p:nvSpPr>
          <p:cNvPr id="6" name="Text Box 6"/>
          <p:cNvSpPr txBox="1">
            <a:spLocks noChangeArrowheads="1"/>
          </p:cNvSpPr>
          <p:nvPr/>
        </p:nvSpPr>
        <p:spPr bwMode="auto">
          <a:xfrm>
            <a:off x="265906" y="5105400"/>
            <a:ext cx="861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en-US" sz="2200" b="0" i="1" dirty="0">
                <a:solidFill>
                  <a:srgbClr val="002060"/>
                </a:solidFill>
                <a:latin typeface="+mn-lt"/>
              </a:rPr>
              <a:t>Note: To earn 4 credits in 2019, you must earn at least </a:t>
            </a:r>
            <a:r>
              <a:rPr lang="en-US" altLang="en-US" sz="2200" b="1" dirty="0">
                <a:solidFill>
                  <a:srgbClr val="002060"/>
                </a:solidFill>
                <a:latin typeface="+mn-lt"/>
              </a:rPr>
              <a:t>$5,440.00</a:t>
            </a:r>
            <a:r>
              <a:rPr lang="en-US" altLang="en-US" sz="2000" b="0" i="1" dirty="0">
                <a:solidFill>
                  <a:srgbClr val="002060"/>
                </a:solidFill>
                <a:latin typeface="+mn-lt"/>
              </a:rPr>
              <a:t>.  </a:t>
            </a:r>
          </a:p>
        </p:txBody>
      </p:sp>
    </p:spTree>
    <p:extLst>
      <p:ext uri="{BB962C8B-B14F-4D97-AF65-F5344CB8AC3E}">
        <p14:creationId xmlns:p14="http://schemas.microsoft.com/office/powerpoint/2010/main" val="892485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0" y="381000"/>
            <a:ext cx="914399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hangingPunct="1">
              <a:spcBef>
                <a:spcPct val="0"/>
              </a:spcBef>
              <a:buFontTx/>
              <a:buNone/>
            </a:pPr>
            <a:r>
              <a:rPr lang="en-US" altLang="en-US" sz="3500" b="1" dirty="0">
                <a:solidFill>
                  <a:srgbClr val="002060"/>
                </a:solidFill>
                <a:latin typeface="Times New Roman" panose="02020603050405020304" pitchFamily="18" charset="0"/>
                <a:cs typeface="Times New Roman" panose="02020603050405020304" pitchFamily="18" charset="0"/>
              </a:rPr>
              <a:t> How Social Security Determines Your Benefit</a:t>
            </a:r>
          </a:p>
        </p:txBody>
      </p:sp>
      <p:sp>
        <p:nvSpPr>
          <p:cNvPr id="8" name="Text Box 8"/>
          <p:cNvSpPr txBox="1">
            <a:spLocks noChangeArrowheads="1"/>
          </p:cNvSpPr>
          <p:nvPr/>
        </p:nvSpPr>
        <p:spPr bwMode="auto">
          <a:xfrm>
            <a:off x="44824" y="1371600"/>
            <a:ext cx="9067800" cy="3677930"/>
          </a:xfrm>
          <a:prstGeom prst="rect">
            <a:avLst/>
          </a:prstGeom>
          <a:noFill/>
          <a:ln w="9525">
            <a:noFill/>
            <a:miter lim="800000"/>
            <a:headEnd/>
            <a:tailEnd/>
          </a:ln>
        </p:spPr>
        <p:txBody>
          <a:bodyPr wrap="square">
            <a:spAutoFit/>
          </a:bodyPr>
          <a:lstStyle/>
          <a:p>
            <a:pPr algn="ctr" eaLnBrk="1" hangingPunct="1">
              <a:tabLst>
                <a:tab pos="685800" algn="l"/>
                <a:tab pos="1828800" algn="l"/>
              </a:tabLst>
              <a:defRPr/>
            </a:pPr>
            <a:endParaRPr lang="en-US" sz="1600" b="0" dirty="0">
              <a:solidFill>
                <a:srgbClr val="002060"/>
              </a:solidFill>
            </a:endParaRPr>
          </a:p>
          <a:p>
            <a:pPr algn="ctr" eaLnBrk="1" hangingPunct="1">
              <a:tabLst>
                <a:tab pos="685800" algn="l"/>
                <a:tab pos="1828800" algn="l"/>
              </a:tabLst>
              <a:defRPr/>
            </a:pPr>
            <a:r>
              <a:rPr lang="en-US" sz="3400" dirty="0">
                <a:solidFill>
                  <a:srgbClr val="002060"/>
                </a:solidFill>
              </a:rPr>
              <a:t>Benefits are based on earnings</a:t>
            </a:r>
            <a:endParaRPr lang="en-US" sz="3400" b="1" dirty="0">
              <a:solidFill>
                <a:srgbClr val="002060"/>
              </a:solidFill>
            </a:endParaRPr>
          </a:p>
          <a:p>
            <a:pPr algn="ctr" eaLnBrk="1" hangingPunct="1">
              <a:tabLst>
                <a:tab pos="685800" algn="l"/>
                <a:tab pos="1828800" algn="l"/>
              </a:tabLst>
              <a:defRPr/>
            </a:pPr>
            <a:endParaRPr lang="en-US" sz="1600" b="0" dirty="0">
              <a:solidFill>
                <a:srgbClr val="002060"/>
              </a:solidFill>
            </a:endParaRPr>
          </a:p>
          <a:p>
            <a:pPr marL="347663" indent="-347663" eaLnBrk="1" hangingPunct="1">
              <a:buClr>
                <a:srgbClr val="002060"/>
              </a:buClr>
              <a:buFont typeface="Arial" panose="020B0604020202020204" pitchFamily="34" charset="0"/>
              <a:buChar char="•"/>
              <a:tabLst>
                <a:tab pos="1379538" algn="l"/>
                <a:tab pos="1828800" algn="l"/>
              </a:tabLst>
              <a:defRPr/>
            </a:pPr>
            <a:r>
              <a:rPr lang="en-US" sz="2000" b="1" u="sng" dirty="0">
                <a:solidFill>
                  <a:srgbClr val="002060"/>
                </a:solidFill>
              </a:rPr>
              <a:t>Step 1 </a:t>
            </a:r>
            <a:r>
              <a:rPr lang="en-US" sz="2000" b="1" dirty="0">
                <a:solidFill>
                  <a:srgbClr val="002060"/>
                </a:solidFill>
              </a:rPr>
              <a:t>– </a:t>
            </a:r>
            <a:r>
              <a:rPr lang="en-US" sz="2000" dirty="0">
                <a:solidFill>
                  <a:srgbClr val="002060"/>
                </a:solidFill>
              </a:rPr>
              <a:t>Your wages are adjusted for changes in wage levels over time</a:t>
            </a:r>
            <a:endParaRPr lang="en-US" sz="2000" b="1" dirty="0">
              <a:solidFill>
                <a:srgbClr val="002060"/>
              </a:solidFill>
            </a:endParaRPr>
          </a:p>
          <a:p>
            <a:pPr marL="347663" indent="-347663" eaLnBrk="1" hangingPunct="1">
              <a:spcBef>
                <a:spcPct val="75000"/>
              </a:spcBef>
              <a:buClr>
                <a:srgbClr val="002060"/>
              </a:buClr>
              <a:buFont typeface="Arial" panose="020B0604020202020204" pitchFamily="34" charset="0"/>
              <a:buChar char="•"/>
              <a:tabLst>
                <a:tab pos="1379538" algn="l"/>
                <a:tab pos="1828800" algn="l"/>
              </a:tabLst>
              <a:defRPr/>
            </a:pPr>
            <a:r>
              <a:rPr lang="en-US" sz="2000" b="1" u="sng" dirty="0">
                <a:solidFill>
                  <a:srgbClr val="002060"/>
                </a:solidFill>
              </a:rPr>
              <a:t>Step 2 </a:t>
            </a:r>
            <a:r>
              <a:rPr lang="en-US" sz="2000" b="1" dirty="0">
                <a:solidFill>
                  <a:srgbClr val="002060"/>
                </a:solidFill>
              </a:rPr>
              <a:t>– </a:t>
            </a:r>
            <a:r>
              <a:rPr lang="en-US" sz="2000" dirty="0">
                <a:solidFill>
                  <a:srgbClr val="002060"/>
                </a:solidFill>
              </a:rPr>
              <a:t>Find the monthly average of your 35 highest earnings years</a:t>
            </a:r>
            <a:endParaRPr lang="en-US" sz="2000" b="1" dirty="0">
              <a:solidFill>
                <a:srgbClr val="002060"/>
              </a:solidFill>
            </a:endParaRPr>
          </a:p>
          <a:p>
            <a:pPr marL="347663" indent="-347663" eaLnBrk="1" hangingPunct="1">
              <a:spcBef>
                <a:spcPct val="75000"/>
              </a:spcBef>
              <a:buClr>
                <a:srgbClr val="002060"/>
              </a:buClr>
              <a:buFont typeface="Arial" panose="020B0604020202020204" pitchFamily="34" charset="0"/>
              <a:buChar char="•"/>
              <a:tabLst>
                <a:tab pos="685800" algn="l"/>
                <a:tab pos="1828800" algn="l"/>
              </a:tabLst>
              <a:defRPr/>
            </a:pPr>
            <a:r>
              <a:rPr lang="en-US" sz="2000" b="1" u="sng" dirty="0">
                <a:solidFill>
                  <a:srgbClr val="002060"/>
                </a:solidFill>
              </a:rPr>
              <a:t>Step 3 </a:t>
            </a:r>
            <a:r>
              <a:rPr lang="en-US" sz="2000" b="1" dirty="0">
                <a:solidFill>
                  <a:srgbClr val="002060"/>
                </a:solidFill>
              </a:rPr>
              <a:t>– </a:t>
            </a:r>
            <a:r>
              <a:rPr lang="en-US" sz="2000" dirty="0">
                <a:solidFill>
                  <a:srgbClr val="002060"/>
                </a:solidFill>
              </a:rPr>
              <a:t>Result is “average indexed monthly earnings”</a:t>
            </a:r>
            <a:endParaRPr lang="en-US" sz="2000" b="1" dirty="0">
              <a:solidFill>
                <a:srgbClr val="002060"/>
              </a:solidFill>
            </a:endParaRPr>
          </a:p>
          <a:p>
            <a:pPr eaLnBrk="1" hangingPunct="1">
              <a:spcBef>
                <a:spcPct val="75000"/>
              </a:spcBef>
              <a:buClr>
                <a:srgbClr val="002060"/>
              </a:buClr>
              <a:tabLst>
                <a:tab pos="685800" algn="l"/>
                <a:tab pos="1828800" algn="l"/>
              </a:tabLst>
              <a:defRPr/>
            </a:pPr>
            <a:endParaRPr lang="en-US" sz="2000" b="0" dirty="0">
              <a:solidFill>
                <a:srgbClr val="002060"/>
              </a:solidFill>
            </a:endParaRPr>
          </a:p>
          <a:p>
            <a:pPr algn="ctr" eaLnBrk="1" hangingPunct="1">
              <a:spcBef>
                <a:spcPct val="75000"/>
              </a:spcBef>
              <a:buClr>
                <a:srgbClr val="002060"/>
              </a:buClr>
              <a:tabLst>
                <a:tab pos="685800" algn="l"/>
                <a:tab pos="1828800" algn="l"/>
              </a:tabLst>
              <a:defRPr/>
            </a:pPr>
            <a:r>
              <a:rPr lang="en-US" sz="2400" dirty="0">
                <a:solidFill>
                  <a:srgbClr val="002060"/>
                </a:solidFill>
              </a:rPr>
              <a:t>Consult your </a:t>
            </a:r>
            <a:r>
              <a:rPr lang="en-US" sz="2400" i="1" dirty="0">
                <a:solidFill>
                  <a:srgbClr val="FF0000"/>
                </a:solidFill>
              </a:rPr>
              <a:t>my</a:t>
            </a:r>
            <a:r>
              <a:rPr lang="en-US" sz="2400" dirty="0">
                <a:solidFill>
                  <a:srgbClr val="002060"/>
                </a:solidFill>
              </a:rPr>
              <a:t> Social Security account or the online Estimator</a:t>
            </a:r>
          </a:p>
        </p:txBody>
      </p:sp>
    </p:spTree>
    <p:extLst>
      <p:ext uri="{BB962C8B-B14F-4D97-AF65-F5344CB8AC3E}">
        <p14:creationId xmlns:p14="http://schemas.microsoft.com/office/powerpoint/2010/main" val="347794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52400" y="2714242"/>
          <a:ext cx="1381225" cy="796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nvGraphicFramePr>
        <p:xfrm>
          <a:off x="256858" y="3576787"/>
          <a:ext cx="1172308" cy="76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260268" y="4397035"/>
          <a:ext cx="1181100" cy="787400"/>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304800" y="54114"/>
            <a:ext cx="8610600" cy="769441"/>
          </a:xfrm>
          <a:prstGeom prst="rect">
            <a:avLst/>
          </a:prstGeom>
        </p:spPr>
        <p:txBody>
          <a:bodyPr wrap="square">
            <a:spAutoFit/>
          </a:bodyPr>
          <a:lstStyle/>
          <a:p>
            <a:pPr algn="ctr"/>
            <a:r>
              <a:rPr lang="en-US" sz="4400" b="1" dirty="0">
                <a:solidFill>
                  <a:srgbClr val="003366"/>
                </a:solidFill>
                <a:latin typeface="Times"/>
              </a:rPr>
              <a:t>2019 Retirement Benefit Formula</a:t>
            </a:r>
          </a:p>
        </p:txBody>
      </p:sp>
      <p:sp>
        <p:nvSpPr>
          <p:cNvPr id="3" name="TextBox 2"/>
          <p:cNvSpPr txBox="1"/>
          <p:nvPr/>
        </p:nvSpPr>
        <p:spPr>
          <a:xfrm>
            <a:off x="1066800" y="1200805"/>
            <a:ext cx="6829425" cy="1045223"/>
          </a:xfrm>
          <a:prstGeom prst="rect">
            <a:avLst/>
          </a:prstGeom>
          <a:noFill/>
        </p:spPr>
        <p:txBody>
          <a:bodyPr wrap="square" rtlCol="0">
            <a:spAutoFit/>
          </a:bodyPr>
          <a:lstStyle/>
          <a:p>
            <a:pPr>
              <a:lnSpc>
                <a:spcPct val="150000"/>
              </a:lnSpc>
            </a:pPr>
            <a:r>
              <a:rPr lang="en-US" sz="2200" dirty="0">
                <a:solidFill>
                  <a:srgbClr val="003366"/>
                </a:solidFill>
              </a:rPr>
              <a:t>If your lifetime average monthly earnings = </a:t>
            </a:r>
            <a:r>
              <a:rPr lang="en-US" sz="2200" b="1" dirty="0">
                <a:solidFill>
                  <a:srgbClr val="003366"/>
                </a:solidFill>
              </a:rPr>
              <a:t>$5,700</a:t>
            </a:r>
            <a:endParaRPr lang="en-US" sz="2200" b="1" dirty="0">
              <a:solidFill>
                <a:srgbClr val="007D7D"/>
              </a:solidFill>
            </a:endParaRPr>
          </a:p>
          <a:p>
            <a:pPr>
              <a:lnSpc>
                <a:spcPct val="150000"/>
              </a:lnSpc>
            </a:pPr>
            <a:r>
              <a:rPr lang="en-US" sz="2200" dirty="0">
                <a:solidFill>
                  <a:schemeClr val="accent5">
                    <a:lumMod val="75000"/>
                  </a:schemeClr>
                </a:solidFill>
              </a:rPr>
              <a:t>Then</a:t>
            </a:r>
            <a:r>
              <a:rPr lang="en-US" sz="2200" b="1" dirty="0">
                <a:solidFill>
                  <a:schemeClr val="accent5">
                    <a:lumMod val="75000"/>
                  </a:schemeClr>
                </a:solidFill>
              </a:rPr>
              <a:t> </a:t>
            </a:r>
            <a:r>
              <a:rPr lang="en-US" sz="2200" dirty="0">
                <a:solidFill>
                  <a:schemeClr val="accent5">
                    <a:lumMod val="75000"/>
                  </a:schemeClr>
                </a:solidFill>
              </a:rPr>
              <a:t>your monthly benefit = </a:t>
            </a:r>
            <a:r>
              <a:rPr lang="en-US" sz="2200" b="1" dirty="0">
                <a:solidFill>
                  <a:schemeClr val="accent5">
                    <a:lumMod val="75000"/>
                  </a:schemeClr>
                </a:solidFill>
              </a:rPr>
              <a:t> $2,340</a:t>
            </a:r>
            <a:endParaRPr lang="en-US" sz="2200" b="1" dirty="0">
              <a:solidFill>
                <a:srgbClr val="00B050"/>
              </a:solidFill>
            </a:endParaRPr>
          </a:p>
        </p:txBody>
      </p:sp>
      <p:sp>
        <p:nvSpPr>
          <p:cNvPr id="6" name="TextBox 5"/>
          <p:cNvSpPr txBox="1"/>
          <p:nvPr/>
        </p:nvSpPr>
        <p:spPr>
          <a:xfrm>
            <a:off x="1524000" y="3000715"/>
            <a:ext cx="7239001" cy="400110"/>
          </a:xfrm>
          <a:prstGeom prst="rect">
            <a:avLst/>
          </a:prstGeom>
          <a:noFill/>
        </p:spPr>
        <p:txBody>
          <a:bodyPr wrap="square" rtlCol="0">
            <a:spAutoFit/>
          </a:bodyPr>
          <a:lstStyle/>
          <a:p>
            <a:r>
              <a:rPr lang="en-US" sz="2000" dirty="0">
                <a:solidFill>
                  <a:srgbClr val="003366"/>
                </a:solidFill>
              </a:rPr>
              <a:t>90% of first $926 in earnings…………………….$</a:t>
            </a:r>
            <a:r>
              <a:rPr lang="en-US" sz="2000" b="1" dirty="0">
                <a:solidFill>
                  <a:srgbClr val="003366"/>
                </a:solidFill>
              </a:rPr>
              <a:t>926 = $   833</a:t>
            </a:r>
          </a:p>
        </p:txBody>
      </p:sp>
      <p:sp>
        <p:nvSpPr>
          <p:cNvPr id="10" name="TextBox 9"/>
          <p:cNvSpPr txBox="1"/>
          <p:nvPr/>
        </p:nvSpPr>
        <p:spPr>
          <a:xfrm>
            <a:off x="1533625" y="3547887"/>
            <a:ext cx="7467600" cy="400110"/>
          </a:xfrm>
          <a:prstGeom prst="rect">
            <a:avLst/>
          </a:prstGeom>
          <a:noFill/>
        </p:spPr>
        <p:txBody>
          <a:bodyPr wrap="square" rtlCol="0">
            <a:spAutoFit/>
          </a:bodyPr>
          <a:lstStyle/>
          <a:p>
            <a:r>
              <a:rPr lang="en-US" sz="2000" dirty="0">
                <a:solidFill>
                  <a:srgbClr val="003366"/>
                </a:solidFill>
              </a:rPr>
              <a:t>32% of earnings ($5,583 - $926)..…………... .</a:t>
            </a:r>
            <a:r>
              <a:rPr lang="en-US" sz="2000" b="1" dirty="0">
                <a:solidFill>
                  <a:srgbClr val="003366"/>
                </a:solidFill>
              </a:rPr>
              <a:t>$4,657 = $1,490</a:t>
            </a:r>
          </a:p>
        </p:txBody>
      </p:sp>
      <p:sp>
        <p:nvSpPr>
          <p:cNvPr id="11" name="TextBox 10"/>
          <p:cNvSpPr txBox="1"/>
          <p:nvPr/>
        </p:nvSpPr>
        <p:spPr>
          <a:xfrm>
            <a:off x="1533625" y="4590680"/>
            <a:ext cx="7272038" cy="400110"/>
          </a:xfrm>
          <a:prstGeom prst="rect">
            <a:avLst/>
          </a:prstGeom>
          <a:noFill/>
        </p:spPr>
        <p:txBody>
          <a:bodyPr wrap="square" rtlCol="0">
            <a:spAutoFit/>
          </a:bodyPr>
          <a:lstStyle/>
          <a:p>
            <a:r>
              <a:rPr lang="en-US" sz="2000" dirty="0">
                <a:solidFill>
                  <a:srgbClr val="003366"/>
                </a:solidFill>
              </a:rPr>
              <a:t>15% of earnings over $5,583.............................  </a:t>
            </a:r>
            <a:r>
              <a:rPr lang="en-US" sz="2000" b="1" dirty="0">
                <a:solidFill>
                  <a:srgbClr val="003366"/>
                </a:solidFill>
              </a:rPr>
              <a:t>$117 = $    17</a:t>
            </a:r>
          </a:p>
        </p:txBody>
      </p:sp>
      <p:sp>
        <p:nvSpPr>
          <p:cNvPr id="8" name="TextBox 7"/>
          <p:cNvSpPr txBox="1"/>
          <p:nvPr/>
        </p:nvSpPr>
        <p:spPr>
          <a:xfrm>
            <a:off x="6587170" y="5038540"/>
            <a:ext cx="2556829" cy="553998"/>
          </a:xfrm>
          <a:prstGeom prst="rect">
            <a:avLst/>
          </a:prstGeom>
          <a:noFill/>
        </p:spPr>
        <p:txBody>
          <a:bodyPr wrap="square" rtlCol="0">
            <a:spAutoFit/>
          </a:bodyPr>
          <a:lstStyle/>
          <a:p>
            <a:pPr>
              <a:lnSpc>
                <a:spcPct val="150000"/>
              </a:lnSpc>
            </a:pPr>
            <a:r>
              <a:rPr lang="en-US" sz="2000" b="1" dirty="0">
                <a:solidFill>
                  <a:srgbClr val="003366"/>
                </a:solidFill>
              </a:rPr>
              <a:t> $ 5,700      </a:t>
            </a:r>
            <a:r>
              <a:rPr lang="en-US" sz="2000" b="1" dirty="0">
                <a:solidFill>
                  <a:srgbClr val="007D7D"/>
                </a:solidFill>
              </a:rPr>
              <a:t>$2,340</a:t>
            </a:r>
            <a:endParaRPr lang="en-US" sz="2400" b="1" dirty="0">
              <a:solidFill>
                <a:srgbClr val="00B050"/>
              </a:solidFill>
            </a:endParaRPr>
          </a:p>
        </p:txBody>
      </p:sp>
      <p:sp>
        <p:nvSpPr>
          <p:cNvPr id="12" name="Rectangle 11"/>
          <p:cNvSpPr/>
          <p:nvPr/>
        </p:nvSpPr>
        <p:spPr>
          <a:xfrm>
            <a:off x="6696809" y="4967930"/>
            <a:ext cx="1837591"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40654" y="5377094"/>
            <a:ext cx="3317253" cy="461665"/>
          </a:xfrm>
          <a:prstGeom prst="rect">
            <a:avLst/>
          </a:prstGeom>
        </p:spPr>
        <p:txBody>
          <a:bodyPr wrap="square">
            <a:spAutoFit/>
          </a:bodyPr>
          <a:lstStyle/>
          <a:p>
            <a:pPr lvl="0"/>
            <a:endParaRPr lang="en-US" sz="1200" i="1" dirty="0">
              <a:solidFill>
                <a:srgbClr val="003366"/>
              </a:solidFill>
            </a:endParaRPr>
          </a:p>
          <a:p>
            <a:pPr lvl="0"/>
            <a:r>
              <a:rPr lang="en-US" sz="1200" i="1" dirty="0">
                <a:solidFill>
                  <a:srgbClr val="003366"/>
                </a:solidFill>
              </a:rPr>
              <a:t>*Payments rounded to whole dollar amounts</a:t>
            </a:r>
          </a:p>
        </p:txBody>
      </p:sp>
    </p:spTree>
    <p:extLst>
      <p:ext uri="{BB962C8B-B14F-4D97-AF65-F5344CB8AC3E}">
        <p14:creationId xmlns:p14="http://schemas.microsoft.com/office/powerpoint/2010/main" val="418215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7400" y="3352800"/>
            <a:ext cx="2209800" cy="369332"/>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88306564"/>
              </p:ext>
            </p:extLst>
          </p:nvPr>
        </p:nvGraphicFramePr>
        <p:xfrm>
          <a:off x="533400" y="457199"/>
          <a:ext cx="8077201" cy="5333998"/>
        </p:xfrm>
        <a:graphic>
          <a:graphicData uri="http://schemas.openxmlformats.org/drawingml/2006/table">
            <a:tbl>
              <a:tblPr firstRow="1" bandRow="1">
                <a:tableStyleId>{69CF1AB2-1976-4502-BF36-3FF5EA218861}</a:tableStyleId>
              </a:tblPr>
              <a:tblGrid>
                <a:gridCol w="4044992">
                  <a:extLst>
                    <a:ext uri="{9D8B030D-6E8A-4147-A177-3AD203B41FA5}">
                      <a16:colId xmlns:a16="http://schemas.microsoft.com/office/drawing/2014/main" val="20000"/>
                    </a:ext>
                  </a:extLst>
                </a:gridCol>
                <a:gridCol w="4032209">
                  <a:extLst>
                    <a:ext uri="{9D8B030D-6E8A-4147-A177-3AD203B41FA5}">
                      <a16:colId xmlns:a16="http://schemas.microsoft.com/office/drawing/2014/main" val="20001"/>
                    </a:ext>
                  </a:extLst>
                </a:gridCol>
              </a:tblGrid>
              <a:tr h="1565740">
                <a:tc>
                  <a:txBody>
                    <a:bodyPr/>
                    <a:lstStyle/>
                    <a:p>
                      <a:pPr algn="ctr"/>
                      <a:r>
                        <a:rPr lang="en-US" sz="2400" dirty="0">
                          <a:solidFill>
                            <a:schemeClr val="bg1"/>
                          </a:solidFill>
                        </a:rPr>
                        <a:t>Year of Birth</a:t>
                      </a:r>
                    </a:p>
                  </a:txBody>
                  <a:tcPr marL="93159" marR="93159" marT="46580" marB="46580" anchor="ctr">
                    <a:solidFill>
                      <a:srgbClr val="007D7D"/>
                    </a:solidFill>
                  </a:tcPr>
                </a:tc>
                <a:tc>
                  <a:txBody>
                    <a:bodyPr/>
                    <a:lstStyle/>
                    <a:p>
                      <a:pPr algn="ctr"/>
                      <a:r>
                        <a:rPr lang="en-US" sz="2400" dirty="0">
                          <a:solidFill>
                            <a:schemeClr val="bg1"/>
                          </a:solidFill>
                        </a:rPr>
                        <a:t>Full Retirement Age (FRA)</a:t>
                      </a:r>
                    </a:p>
                  </a:txBody>
                  <a:tcPr marL="93159" marR="93159" marT="46580" marB="46580" anchor="ctr">
                    <a:solidFill>
                      <a:srgbClr val="007D7D"/>
                    </a:solidFill>
                  </a:tcPr>
                </a:tc>
                <a:extLst>
                  <a:ext uri="{0D108BD9-81ED-4DB2-BD59-A6C34878D82A}">
                    <a16:rowId xmlns:a16="http://schemas.microsoft.com/office/drawing/2014/main" val="10000"/>
                  </a:ext>
                </a:extLst>
              </a:tr>
              <a:tr h="400435">
                <a:tc>
                  <a:txBody>
                    <a:bodyPr/>
                    <a:lstStyle/>
                    <a:p>
                      <a:r>
                        <a:rPr lang="en-US" sz="2000" dirty="0"/>
                        <a:t>1943-1954</a:t>
                      </a:r>
                    </a:p>
                  </a:txBody>
                  <a:tcPr marL="93159" marR="93159" marT="46580" marB="46580"/>
                </a:tc>
                <a:tc>
                  <a:txBody>
                    <a:bodyPr/>
                    <a:lstStyle/>
                    <a:p>
                      <a:r>
                        <a:rPr lang="en-US" sz="2000" dirty="0"/>
                        <a:t>66</a:t>
                      </a:r>
                    </a:p>
                  </a:txBody>
                  <a:tcPr marL="93159" marR="93159" marT="46580" marB="46580"/>
                </a:tc>
                <a:extLst>
                  <a:ext uri="{0D108BD9-81ED-4DB2-BD59-A6C34878D82A}">
                    <a16:rowId xmlns:a16="http://schemas.microsoft.com/office/drawing/2014/main" val="10001"/>
                  </a:ext>
                </a:extLst>
              </a:tr>
              <a:tr h="516991">
                <a:tc>
                  <a:txBody>
                    <a:bodyPr/>
                    <a:lstStyle/>
                    <a:p>
                      <a:r>
                        <a:rPr lang="en-US" sz="2000" dirty="0"/>
                        <a:t>1955</a:t>
                      </a:r>
                    </a:p>
                  </a:txBody>
                  <a:tcPr marL="93159" marR="93159" marT="46580" marB="46580"/>
                </a:tc>
                <a:tc>
                  <a:txBody>
                    <a:bodyPr/>
                    <a:lstStyle/>
                    <a:p>
                      <a:r>
                        <a:rPr lang="en-US" sz="2000" dirty="0"/>
                        <a:t>66 and 2 months</a:t>
                      </a:r>
                    </a:p>
                  </a:txBody>
                  <a:tcPr marL="93159" marR="93159" marT="46580" marB="46580"/>
                </a:tc>
                <a:extLst>
                  <a:ext uri="{0D108BD9-81ED-4DB2-BD59-A6C34878D82A}">
                    <a16:rowId xmlns:a16="http://schemas.microsoft.com/office/drawing/2014/main" val="10002"/>
                  </a:ext>
                </a:extLst>
              </a:tr>
              <a:tr h="546533">
                <a:tc>
                  <a:txBody>
                    <a:bodyPr/>
                    <a:lstStyle/>
                    <a:p>
                      <a:r>
                        <a:rPr lang="en-US" sz="2000" dirty="0"/>
                        <a:t>1956</a:t>
                      </a:r>
                    </a:p>
                  </a:txBody>
                  <a:tcPr marL="93159" marR="93159" marT="46580" marB="46580"/>
                </a:tc>
                <a:tc>
                  <a:txBody>
                    <a:bodyPr/>
                    <a:lstStyle/>
                    <a:p>
                      <a:r>
                        <a:rPr lang="en-US" sz="2000" dirty="0"/>
                        <a:t>66 and 4 months</a:t>
                      </a:r>
                    </a:p>
                  </a:txBody>
                  <a:tcPr marL="93159" marR="93159" marT="46580" marB="46580"/>
                </a:tc>
                <a:extLst>
                  <a:ext uri="{0D108BD9-81ED-4DB2-BD59-A6C34878D82A}">
                    <a16:rowId xmlns:a16="http://schemas.microsoft.com/office/drawing/2014/main" val="10003"/>
                  </a:ext>
                </a:extLst>
              </a:tr>
              <a:tr h="502218">
                <a:tc>
                  <a:txBody>
                    <a:bodyPr/>
                    <a:lstStyle/>
                    <a:p>
                      <a:r>
                        <a:rPr lang="en-US" sz="2000" dirty="0"/>
                        <a:t>1957</a:t>
                      </a:r>
                    </a:p>
                  </a:txBody>
                  <a:tcPr marL="93159" marR="93159" marT="46580" marB="46580"/>
                </a:tc>
                <a:tc>
                  <a:txBody>
                    <a:bodyPr/>
                    <a:lstStyle/>
                    <a:p>
                      <a:r>
                        <a:rPr lang="en-US" sz="2000" dirty="0"/>
                        <a:t>66 and 6 months</a:t>
                      </a:r>
                    </a:p>
                  </a:txBody>
                  <a:tcPr marL="93159" marR="93159" marT="46580" marB="46580"/>
                </a:tc>
                <a:extLst>
                  <a:ext uri="{0D108BD9-81ED-4DB2-BD59-A6C34878D82A}">
                    <a16:rowId xmlns:a16="http://schemas.microsoft.com/office/drawing/2014/main" val="10004"/>
                  </a:ext>
                </a:extLst>
              </a:tr>
              <a:tr h="531763">
                <a:tc>
                  <a:txBody>
                    <a:bodyPr/>
                    <a:lstStyle/>
                    <a:p>
                      <a:r>
                        <a:rPr lang="en-US" sz="2000" dirty="0"/>
                        <a:t>1958</a:t>
                      </a:r>
                    </a:p>
                  </a:txBody>
                  <a:tcPr marL="93159" marR="93159" marT="46580" marB="46580"/>
                </a:tc>
                <a:tc>
                  <a:txBody>
                    <a:bodyPr/>
                    <a:lstStyle/>
                    <a:p>
                      <a:r>
                        <a:rPr lang="en-US" sz="2000" dirty="0"/>
                        <a:t>66</a:t>
                      </a:r>
                      <a:r>
                        <a:rPr lang="en-US" sz="2000" baseline="0" dirty="0"/>
                        <a:t> and 8 months</a:t>
                      </a:r>
                    </a:p>
                  </a:txBody>
                  <a:tcPr marL="93159" marR="93159" marT="46580" marB="46580"/>
                </a:tc>
                <a:extLst>
                  <a:ext uri="{0D108BD9-81ED-4DB2-BD59-A6C34878D82A}">
                    <a16:rowId xmlns:a16="http://schemas.microsoft.com/office/drawing/2014/main" val="10005"/>
                  </a:ext>
                </a:extLst>
              </a:tr>
              <a:tr h="679472">
                <a:tc>
                  <a:txBody>
                    <a:bodyPr/>
                    <a:lstStyle/>
                    <a:p>
                      <a:r>
                        <a:rPr lang="en-US" sz="2000" dirty="0"/>
                        <a:t>1959</a:t>
                      </a:r>
                    </a:p>
                  </a:txBody>
                  <a:tcPr marL="93159" marR="93159" marT="46580" marB="46580"/>
                </a:tc>
                <a:tc>
                  <a:txBody>
                    <a:bodyPr/>
                    <a:lstStyle/>
                    <a:p>
                      <a:r>
                        <a:rPr lang="en-US" sz="2000" dirty="0"/>
                        <a:t>66 and 10 months</a:t>
                      </a:r>
                    </a:p>
                  </a:txBody>
                  <a:tcPr marL="93159" marR="93159" marT="46580" marB="46580"/>
                </a:tc>
                <a:extLst>
                  <a:ext uri="{0D108BD9-81ED-4DB2-BD59-A6C34878D82A}">
                    <a16:rowId xmlns:a16="http://schemas.microsoft.com/office/drawing/2014/main" val="10006"/>
                  </a:ext>
                </a:extLst>
              </a:tr>
              <a:tr h="590846">
                <a:tc>
                  <a:txBody>
                    <a:bodyPr/>
                    <a:lstStyle/>
                    <a:p>
                      <a:r>
                        <a:rPr lang="en-US" sz="2000" dirty="0"/>
                        <a:t>1960 +</a:t>
                      </a:r>
                    </a:p>
                  </a:txBody>
                  <a:tcPr marL="93159" marR="93159" marT="46580" marB="46580"/>
                </a:tc>
                <a:tc>
                  <a:txBody>
                    <a:bodyPr/>
                    <a:lstStyle/>
                    <a:p>
                      <a:r>
                        <a:rPr lang="en-US" sz="2000" dirty="0"/>
                        <a:t>67</a:t>
                      </a:r>
                    </a:p>
                  </a:txBody>
                  <a:tcPr marL="93159" marR="93159" marT="46580" marB="4658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68256242"/>
      </p:ext>
    </p:extLst>
  </p:cSld>
  <p:clrMapOvr>
    <a:masterClrMapping/>
  </p:clrMapOvr>
</p:sld>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Avenir Roman"/>
        <a:ea typeface="Avenir Roman"/>
        <a:cs typeface="Avenir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2.xml><?xml version="1.0" encoding="utf-8"?>
<a:themeOverride xmlns:a="http://schemas.openxmlformats.org/drawingml/2006/main">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72FD35D404D84D8C2BD41771C1C8BE" ma:contentTypeVersion="4" ma:contentTypeDescription="Create a new document." ma:contentTypeScope="" ma:versionID="6ae7bc8801ff4a4c23d2c4b1577fb2b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5FE7B5-E7ED-4AE3-A33F-D2C6E9B29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6C1D150-B45C-4469-AD4B-55248EA5D732}">
  <ds:schemaRefs>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A07D156-053D-4831-B32E-3C814154AA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UPP Template</Template>
  <TotalTime>12354</TotalTime>
  <Words>2082</Words>
  <Application>Microsoft Office PowerPoint</Application>
  <PresentationFormat>On-screen Show (4:3)</PresentationFormat>
  <Paragraphs>407</Paragraphs>
  <Slides>46</Slides>
  <Notes>25</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65" baseType="lpstr">
      <vt:lpstr>Arial</vt:lpstr>
      <vt:lpstr>Arial Rounded MT Bold</vt:lpstr>
      <vt:lpstr>Avenir Roman</vt:lpstr>
      <vt:lpstr>Calibri</vt:lpstr>
      <vt:lpstr>Georgia</vt:lpstr>
      <vt:lpstr>Helvetica</vt:lpstr>
      <vt:lpstr>Helvetica Light</vt:lpstr>
      <vt:lpstr>Tahoma</vt:lpstr>
      <vt:lpstr>Times</vt:lpstr>
      <vt:lpstr>Times New Roman</vt:lpstr>
      <vt:lpstr>Tw Cen MT</vt:lpstr>
      <vt:lpstr>Wingdings</vt:lpstr>
      <vt:lpstr>Wingdings 2</vt:lpstr>
      <vt:lpstr>UPP Template</vt:lpstr>
      <vt:lpstr>1_UPP Template</vt:lpstr>
      <vt:lpstr>2_UPP Template</vt:lpstr>
      <vt:lpstr>Median</vt:lpstr>
      <vt:lpstr>White</vt:lpstr>
      <vt:lpstr>Chart</vt:lpstr>
      <vt:lpstr>Social Security:  With You Through Life’s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Security Spouse’s Benefits </vt:lpstr>
      <vt:lpstr>Spouse Benefit Computation </vt:lpstr>
      <vt:lpstr>PowerPoint Presentation</vt:lpstr>
      <vt:lpstr>PowerPoint Presentation</vt:lpstr>
      <vt:lpstr>Applying for Benefits</vt:lpstr>
      <vt:lpstr>PowerPoint Presentation</vt:lpstr>
      <vt:lpstr>PowerPoint Presentation</vt:lpstr>
      <vt:lpstr>PowerPoint Presentation</vt:lpstr>
      <vt:lpstr>3 Types of Medicaid </vt:lpstr>
      <vt:lpstr>Basic Eligibility Criteria</vt:lpstr>
      <vt:lpstr>Residence</vt:lpstr>
      <vt:lpstr>Citizenship</vt:lpstr>
      <vt:lpstr>Aged or Disabled</vt:lpstr>
      <vt:lpstr>Income and Resource Guidelines</vt:lpstr>
      <vt:lpstr>Potential Income</vt:lpstr>
      <vt:lpstr>Social Security and Medicaid</vt:lpstr>
      <vt:lpstr>Long Term Care Medicaid</vt:lpstr>
      <vt:lpstr>Over Income/Resource for Long-term Care Medicaid</vt:lpstr>
      <vt:lpstr>Resource Spend-down</vt:lpstr>
      <vt:lpstr>Asset Transfers</vt:lpstr>
      <vt:lpstr>Estate Recovery</vt:lpstr>
      <vt:lpstr>Medicare Savings Programs</vt:lpstr>
      <vt:lpstr>QMB</vt:lpstr>
      <vt:lpstr>SLMB &amp; QI</vt:lpstr>
      <vt:lpstr>Expanded Medicaid </vt:lpstr>
      <vt:lpstr>To Apply</vt:lpstr>
      <vt:lpstr>Eligibility Information </vt:lpstr>
      <vt:lpstr>PowerPoint Presentation</vt:lpstr>
      <vt:lpstr>AN OUNCE OF PREVENTION, WHAT IS IT WORTH?</vt:lpstr>
      <vt:lpstr>INJURY RISK</vt:lpstr>
      <vt:lpstr>PREVENTION IS BEST</vt:lpstr>
      <vt:lpstr>OPTIMAL LOAD</vt:lpstr>
      <vt:lpstr>RISK FACTORS</vt:lpstr>
      <vt:lpstr>BODY MECHANICS</vt:lpstr>
      <vt:lpstr>TOP 10 HAZARDS</vt:lpstr>
      <vt:lpstr>TAKE HOME TIPS</vt:lpstr>
    </vt:vector>
  </TitlesOfParts>
  <Company>Social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SSA General Benefit Presentation</dc:title>
  <dc:creator>889123</dc:creator>
  <cp:lastModifiedBy>dwert1@mindspring.com</cp:lastModifiedBy>
  <cp:revision>540</cp:revision>
  <cp:lastPrinted>2019-01-18T15:55:48Z</cp:lastPrinted>
  <dcterms:created xsi:type="dcterms:W3CDTF">2016-09-26T18:33:45Z</dcterms:created>
  <dcterms:modified xsi:type="dcterms:W3CDTF">2019-09-26T16:06:29Z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0x010100B572FD35D404D84D8C2BD41771C1C8BE</vt:lpwstr>
  </property>
  <property fmtid="{D5CDD505-2E9C-101B-9397-08002B2CF9AE}" pid="4" name="_NewReviewCycle">
    <vt:lpwstr/>
  </property>
</Properties>
</file>