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81" r:id="rId3"/>
    <p:sldId id="257" r:id="rId4"/>
    <p:sldId id="258" r:id="rId5"/>
    <p:sldId id="260" r:id="rId6"/>
    <p:sldId id="261" r:id="rId7"/>
    <p:sldId id="264" r:id="rId8"/>
    <p:sldId id="267" r:id="rId9"/>
    <p:sldId id="294" r:id="rId10"/>
    <p:sldId id="293" r:id="rId11"/>
    <p:sldId id="295" r:id="rId12"/>
    <p:sldId id="300" r:id="rId13"/>
    <p:sldId id="301" r:id="rId14"/>
    <p:sldId id="297" r:id="rId15"/>
    <p:sldId id="262" r:id="rId16"/>
    <p:sldId id="278" r:id="rId17"/>
    <p:sldId id="303" r:id="rId18"/>
    <p:sldId id="299" r:id="rId19"/>
    <p:sldId id="302" r:id="rId20"/>
    <p:sldId id="304" r:id="rId21"/>
    <p:sldId id="289" r:id="rId22"/>
    <p:sldId id="288" r:id="rId23"/>
    <p:sldId id="291" r:id="rId24"/>
    <p:sldId id="279"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2" autoAdjust="0"/>
  </p:normalViewPr>
  <p:slideViewPr>
    <p:cSldViewPr>
      <p:cViewPr>
        <p:scale>
          <a:sx n="100" d="100"/>
          <a:sy n="100" d="100"/>
        </p:scale>
        <p:origin x="-972" y="360"/>
      </p:cViewPr>
      <p:guideLst>
        <p:guide orient="horz" pos="2160"/>
        <p:guide pos="2880"/>
      </p:guideLst>
    </p:cSldViewPr>
  </p:slideViewPr>
  <p:outlineViewPr>
    <p:cViewPr>
      <p:scale>
        <a:sx n="33" d="100"/>
        <a:sy n="33" d="100"/>
      </p:scale>
      <p:origin x="0" y="-32332"/>
    </p:cViewPr>
  </p:outlineViewPr>
  <p:notesTextViewPr>
    <p:cViewPr>
      <p:scale>
        <a:sx n="3" d="2"/>
        <a:sy n="3" d="2"/>
      </p:scale>
      <p:origin x="0" y="0"/>
    </p:cViewPr>
  </p:notesTextViewPr>
  <p:sorterViewPr>
    <p:cViewPr varScale="1">
      <p:scale>
        <a:sx n="100" d="100"/>
        <a:sy n="100" d="100"/>
      </p:scale>
      <p:origin x="0" y="-4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BD091-F5BF-49AA-9AB9-B10EBAE8A8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19EFE40-9F9A-4863-9D81-784BFC174D82}">
      <dgm:prSet phldrT="[Text]"/>
      <dgm:spPr>
        <a:solidFill>
          <a:srgbClr val="006699"/>
        </a:solidFill>
      </dgm:spPr>
      <dgm:t>
        <a:bodyPr/>
        <a:lstStyle/>
        <a:p>
          <a:r>
            <a:rPr lang="en-US" dirty="0">
              <a:solidFill>
                <a:schemeClr val="bg1"/>
              </a:solidFill>
            </a:rPr>
            <a:t>Get a referral to a surgeon</a:t>
          </a:r>
        </a:p>
      </dgm:t>
    </dgm:pt>
    <dgm:pt modelId="{8CFD9709-0F4A-4003-934C-3402AB966154}" type="parTrans" cxnId="{12570364-740F-4CB2-8307-F08810C965A0}">
      <dgm:prSet/>
      <dgm:spPr/>
      <dgm:t>
        <a:bodyPr/>
        <a:lstStyle/>
        <a:p>
          <a:endParaRPr lang="en-US"/>
        </a:p>
      </dgm:t>
    </dgm:pt>
    <dgm:pt modelId="{EEC18E57-43A7-4A04-86D0-A680438F8D4A}" type="sibTrans" cxnId="{12570364-740F-4CB2-8307-F08810C965A0}">
      <dgm:prSet/>
      <dgm:spPr/>
      <dgm:t>
        <a:bodyPr/>
        <a:lstStyle/>
        <a:p>
          <a:endParaRPr lang="en-US"/>
        </a:p>
      </dgm:t>
    </dgm:pt>
    <dgm:pt modelId="{0A39EDA4-09CA-445F-85F2-E760F58D0DF3}">
      <dgm:prSet phldrT="[Text]"/>
      <dgm:spPr>
        <a:solidFill>
          <a:srgbClr val="006699"/>
        </a:solidFill>
      </dgm:spPr>
      <dgm:t>
        <a:bodyPr/>
        <a:lstStyle/>
        <a:p>
          <a:r>
            <a:rPr lang="en-US" dirty="0">
              <a:solidFill>
                <a:schemeClr val="bg1"/>
              </a:solidFill>
            </a:rPr>
            <a:t>Find out if the surgeon, anesthesiologist, pathologist, and radiologist are in your network</a:t>
          </a:r>
        </a:p>
      </dgm:t>
    </dgm:pt>
    <dgm:pt modelId="{C3CB2A07-CB21-4724-9D83-EB91A05B36FF}" type="parTrans" cxnId="{8D51B4B9-9FD2-494E-B7B0-B3C8BA50331D}">
      <dgm:prSet/>
      <dgm:spPr/>
      <dgm:t>
        <a:bodyPr/>
        <a:lstStyle/>
        <a:p>
          <a:endParaRPr lang="en-US"/>
        </a:p>
      </dgm:t>
    </dgm:pt>
    <dgm:pt modelId="{56097C7B-479F-4E7A-AC4E-3B939E62E8C8}" type="sibTrans" cxnId="{8D51B4B9-9FD2-494E-B7B0-B3C8BA50331D}">
      <dgm:prSet/>
      <dgm:spPr/>
      <dgm:t>
        <a:bodyPr/>
        <a:lstStyle/>
        <a:p>
          <a:endParaRPr lang="en-US"/>
        </a:p>
      </dgm:t>
    </dgm:pt>
    <dgm:pt modelId="{59292C12-A351-4841-870A-6A7211FD892C}">
      <dgm:prSet phldrT="[Text]"/>
      <dgm:spPr>
        <a:solidFill>
          <a:srgbClr val="006699"/>
        </a:solidFill>
      </dgm:spPr>
      <dgm:t>
        <a:bodyPr/>
        <a:lstStyle/>
        <a:p>
          <a:r>
            <a:rPr lang="en-US" dirty="0">
              <a:solidFill>
                <a:schemeClr val="bg1"/>
              </a:solidFill>
            </a:rPr>
            <a:t>Find out if the hospital is in your network</a:t>
          </a:r>
        </a:p>
      </dgm:t>
    </dgm:pt>
    <dgm:pt modelId="{E7A6E8DC-1E91-4FEB-A395-009A5738A4D5}" type="parTrans" cxnId="{9DBB67E9-894B-4CB7-B78F-1FE9EFD21770}">
      <dgm:prSet/>
      <dgm:spPr/>
      <dgm:t>
        <a:bodyPr/>
        <a:lstStyle/>
        <a:p>
          <a:endParaRPr lang="en-US"/>
        </a:p>
      </dgm:t>
    </dgm:pt>
    <dgm:pt modelId="{BDD74CD1-4DBA-4EFC-B2FC-C57A7EB1CA11}" type="sibTrans" cxnId="{9DBB67E9-894B-4CB7-B78F-1FE9EFD21770}">
      <dgm:prSet/>
      <dgm:spPr/>
      <dgm:t>
        <a:bodyPr/>
        <a:lstStyle/>
        <a:p>
          <a:endParaRPr lang="en-US"/>
        </a:p>
      </dgm:t>
    </dgm:pt>
    <dgm:pt modelId="{F8DACC3B-C3A9-4AC3-A6EC-2B24C4568E5A}">
      <dgm:prSet phldrT="[Text]"/>
      <dgm:spPr>
        <a:solidFill>
          <a:srgbClr val="006699"/>
        </a:solidFill>
      </dgm:spPr>
      <dgm:t>
        <a:bodyPr/>
        <a:lstStyle/>
        <a:p>
          <a:r>
            <a:rPr lang="en-US" dirty="0">
              <a:solidFill>
                <a:schemeClr val="bg1"/>
              </a:solidFill>
            </a:rPr>
            <a:t>Find out how much the operation will cost you out-of-pocket (or hold your breath until the bill comes)</a:t>
          </a:r>
        </a:p>
      </dgm:t>
    </dgm:pt>
    <dgm:pt modelId="{4CD46062-9F7F-4C1E-9B12-09D1F34E4756}" type="parTrans" cxnId="{77B04CAA-4396-4D91-B0C1-5C9721AFEBBF}">
      <dgm:prSet/>
      <dgm:spPr/>
      <dgm:t>
        <a:bodyPr/>
        <a:lstStyle/>
        <a:p>
          <a:endParaRPr lang="en-US"/>
        </a:p>
      </dgm:t>
    </dgm:pt>
    <dgm:pt modelId="{E07645E1-46FB-4C5D-9ECD-5589E420556F}" type="sibTrans" cxnId="{77B04CAA-4396-4D91-B0C1-5C9721AFEBBF}">
      <dgm:prSet/>
      <dgm:spPr/>
      <dgm:t>
        <a:bodyPr/>
        <a:lstStyle/>
        <a:p>
          <a:endParaRPr lang="en-US"/>
        </a:p>
      </dgm:t>
    </dgm:pt>
    <dgm:pt modelId="{D3FD6BA1-9130-45A7-AF52-15160A9EACF3}">
      <dgm:prSet phldrT="[Text]"/>
      <dgm:spPr>
        <a:solidFill>
          <a:srgbClr val="006699"/>
        </a:solidFill>
      </dgm:spPr>
      <dgm:t>
        <a:bodyPr/>
        <a:lstStyle/>
        <a:p>
          <a:r>
            <a:rPr lang="en-US" dirty="0">
              <a:solidFill>
                <a:schemeClr val="bg1"/>
              </a:solidFill>
            </a:rPr>
            <a:t>Figure out where your out-of-pocket costs for pre-op tests will be lowest (or don’t think about this until you get the bill)</a:t>
          </a:r>
        </a:p>
      </dgm:t>
    </dgm:pt>
    <dgm:pt modelId="{A6C0DC1C-93EE-4A0F-B45D-DA5C1625A5A6}" type="parTrans" cxnId="{61E20038-40D4-4D16-9723-B4C6595FDE4E}">
      <dgm:prSet/>
      <dgm:spPr/>
      <dgm:t>
        <a:bodyPr/>
        <a:lstStyle/>
        <a:p>
          <a:endParaRPr lang="en-US"/>
        </a:p>
      </dgm:t>
    </dgm:pt>
    <dgm:pt modelId="{9E6034E0-72A9-497E-A68F-7B09D72F4D25}" type="sibTrans" cxnId="{61E20038-40D4-4D16-9723-B4C6595FDE4E}">
      <dgm:prSet/>
      <dgm:spPr/>
      <dgm:t>
        <a:bodyPr/>
        <a:lstStyle/>
        <a:p>
          <a:endParaRPr lang="en-US"/>
        </a:p>
      </dgm:t>
    </dgm:pt>
    <dgm:pt modelId="{D7360A94-826D-4A16-9D35-B7C57F09F3CB}">
      <dgm:prSet phldrT="[Text]"/>
      <dgm:spPr>
        <a:solidFill>
          <a:srgbClr val="006699"/>
        </a:solidFill>
      </dgm:spPr>
      <dgm:t>
        <a:bodyPr/>
        <a:lstStyle/>
        <a:p>
          <a:r>
            <a:rPr lang="en-US" dirty="0">
              <a:solidFill>
                <a:schemeClr val="bg1"/>
              </a:solidFill>
            </a:rPr>
            <a:t>Call to get a preauthorization from your health plan (or realize later that you forgot)</a:t>
          </a:r>
        </a:p>
      </dgm:t>
    </dgm:pt>
    <dgm:pt modelId="{8B4E2A16-2DC7-46EC-AD68-FADDF41A2599}" type="parTrans" cxnId="{B1597D3E-EF50-4379-A82A-48B58A25F298}">
      <dgm:prSet/>
      <dgm:spPr/>
      <dgm:t>
        <a:bodyPr/>
        <a:lstStyle/>
        <a:p>
          <a:endParaRPr lang="en-US"/>
        </a:p>
      </dgm:t>
    </dgm:pt>
    <dgm:pt modelId="{ADF41886-5C3B-401E-86EA-A929E2F3A2B9}" type="sibTrans" cxnId="{B1597D3E-EF50-4379-A82A-48B58A25F298}">
      <dgm:prSet/>
      <dgm:spPr/>
      <dgm:t>
        <a:bodyPr/>
        <a:lstStyle/>
        <a:p>
          <a:endParaRPr lang="en-US"/>
        </a:p>
      </dgm:t>
    </dgm:pt>
    <dgm:pt modelId="{D1495234-2A88-4528-8E39-DE048F89DF61}">
      <dgm:prSet phldrT="[Text]"/>
      <dgm:spPr>
        <a:solidFill>
          <a:srgbClr val="006699"/>
        </a:solidFill>
      </dgm:spPr>
      <dgm:t>
        <a:bodyPr/>
        <a:lstStyle/>
        <a:p>
          <a:r>
            <a:rPr lang="en-US" dirty="0">
              <a:solidFill>
                <a:schemeClr val="bg1"/>
              </a:solidFill>
            </a:rPr>
            <a:t>Worry about whether you will have to pay anything in advance, and if so, how much</a:t>
          </a:r>
        </a:p>
      </dgm:t>
    </dgm:pt>
    <dgm:pt modelId="{33198489-28F5-422A-9A2E-1D902936F023}" type="parTrans" cxnId="{99662291-D9A1-4C80-AC79-FB6836845518}">
      <dgm:prSet/>
      <dgm:spPr/>
      <dgm:t>
        <a:bodyPr/>
        <a:lstStyle/>
        <a:p>
          <a:endParaRPr lang="en-US"/>
        </a:p>
      </dgm:t>
    </dgm:pt>
    <dgm:pt modelId="{8D76D434-9FD1-4862-B01F-7B62A8410B99}" type="sibTrans" cxnId="{99662291-D9A1-4C80-AC79-FB6836845518}">
      <dgm:prSet/>
      <dgm:spPr/>
      <dgm:t>
        <a:bodyPr/>
        <a:lstStyle/>
        <a:p>
          <a:endParaRPr lang="en-US"/>
        </a:p>
      </dgm:t>
    </dgm:pt>
    <dgm:pt modelId="{44E93C5C-6650-48FB-AD68-BF81D0949595}">
      <dgm:prSet phldrT="[Text]" custT="1"/>
      <dgm:spPr>
        <a:solidFill>
          <a:srgbClr val="006699"/>
        </a:solidFill>
      </dgm:spPr>
      <dgm:t>
        <a:bodyPr/>
        <a:lstStyle/>
        <a:p>
          <a:r>
            <a:rPr lang="en-US" sz="1800" b="1" dirty="0">
              <a:solidFill>
                <a:schemeClr val="bg1"/>
              </a:solidFill>
            </a:rPr>
            <a:t>Have the surgery</a:t>
          </a:r>
        </a:p>
      </dgm:t>
    </dgm:pt>
    <dgm:pt modelId="{4C2D5283-9E4C-4AE1-9C39-95CF3FD22718}" type="parTrans" cxnId="{3AB36DC9-1F6B-469E-BE29-659299A077A5}">
      <dgm:prSet/>
      <dgm:spPr/>
      <dgm:t>
        <a:bodyPr/>
        <a:lstStyle/>
        <a:p>
          <a:endParaRPr lang="en-US"/>
        </a:p>
      </dgm:t>
    </dgm:pt>
    <dgm:pt modelId="{CDCCBA9A-2243-4155-A2A8-31C0F33CFF9F}" type="sibTrans" cxnId="{3AB36DC9-1F6B-469E-BE29-659299A077A5}">
      <dgm:prSet/>
      <dgm:spPr/>
      <dgm:t>
        <a:bodyPr/>
        <a:lstStyle/>
        <a:p>
          <a:endParaRPr lang="en-US"/>
        </a:p>
      </dgm:t>
    </dgm:pt>
    <dgm:pt modelId="{82E6DA50-578E-4600-B422-4B72022A389A}">
      <dgm:prSet phldrT="[Text]"/>
      <dgm:spPr>
        <a:solidFill>
          <a:srgbClr val="006699"/>
        </a:solidFill>
      </dgm:spPr>
      <dgm:t>
        <a:bodyPr/>
        <a:lstStyle/>
        <a:p>
          <a:r>
            <a:rPr lang="en-US" dirty="0">
              <a:solidFill>
                <a:schemeClr val="bg1"/>
              </a:solidFill>
            </a:rPr>
            <a:t>Spend a month dreading getting the final bill in the mail</a:t>
          </a:r>
        </a:p>
      </dgm:t>
    </dgm:pt>
    <dgm:pt modelId="{F9D3AD1B-0D53-412C-B6FD-38B25FD91E34}" type="parTrans" cxnId="{11B12B59-AC67-49A4-B576-A59C92FC3D6A}">
      <dgm:prSet/>
      <dgm:spPr/>
      <dgm:t>
        <a:bodyPr/>
        <a:lstStyle/>
        <a:p>
          <a:endParaRPr lang="en-US"/>
        </a:p>
      </dgm:t>
    </dgm:pt>
    <dgm:pt modelId="{C80640CF-DE0C-4419-BCA7-B22563848F59}" type="sibTrans" cxnId="{11B12B59-AC67-49A4-B576-A59C92FC3D6A}">
      <dgm:prSet/>
      <dgm:spPr/>
      <dgm:t>
        <a:bodyPr/>
        <a:lstStyle/>
        <a:p>
          <a:endParaRPr lang="en-US"/>
        </a:p>
      </dgm:t>
    </dgm:pt>
    <dgm:pt modelId="{C15814CA-F540-4274-A749-A178554D5427}" type="pres">
      <dgm:prSet presAssocID="{4ADBD091-F5BF-49AA-9AB9-B10EBAE8A897}" presName="Name0" presStyleCnt="0">
        <dgm:presLayoutVars>
          <dgm:dir/>
          <dgm:resizeHandles/>
        </dgm:presLayoutVars>
      </dgm:prSet>
      <dgm:spPr/>
      <dgm:t>
        <a:bodyPr/>
        <a:lstStyle/>
        <a:p>
          <a:endParaRPr lang="en-US"/>
        </a:p>
      </dgm:t>
    </dgm:pt>
    <dgm:pt modelId="{1BEDE7F4-9750-4CA2-B4B9-4E2FF31B9240}" type="pres">
      <dgm:prSet presAssocID="{A19EFE40-9F9A-4863-9D81-784BFC174D82}" presName="compNode" presStyleCnt="0"/>
      <dgm:spPr/>
    </dgm:pt>
    <dgm:pt modelId="{0CC489EB-A3F8-4360-91EA-6BC65DF09750}" type="pres">
      <dgm:prSet presAssocID="{A19EFE40-9F9A-4863-9D81-784BFC174D82}" presName="dummyConnPt" presStyleCnt="0"/>
      <dgm:spPr/>
    </dgm:pt>
    <dgm:pt modelId="{715BD888-5BA1-492B-94AE-B44A62CD78F6}" type="pres">
      <dgm:prSet presAssocID="{A19EFE40-9F9A-4863-9D81-784BFC174D82}" presName="node" presStyleLbl="node1" presStyleIdx="0" presStyleCnt="9">
        <dgm:presLayoutVars>
          <dgm:bulletEnabled val="1"/>
        </dgm:presLayoutVars>
      </dgm:prSet>
      <dgm:spPr/>
      <dgm:t>
        <a:bodyPr/>
        <a:lstStyle/>
        <a:p>
          <a:endParaRPr lang="en-US"/>
        </a:p>
      </dgm:t>
    </dgm:pt>
    <dgm:pt modelId="{6B865A6F-CDEB-4B62-B0C1-B92FB19733A3}" type="pres">
      <dgm:prSet presAssocID="{EEC18E57-43A7-4A04-86D0-A680438F8D4A}" presName="sibTrans" presStyleLbl="bgSibTrans2D1" presStyleIdx="0" presStyleCnt="8"/>
      <dgm:spPr/>
      <dgm:t>
        <a:bodyPr/>
        <a:lstStyle/>
        <a:p>
          <a:endParaRPr lang="en-US"/>
        </a:p>
      </dgm:t>
    </dgm:pt>
    <dgm:pt modelId="{295EE733-1F10-4241-A678-901A753EF876}" type="pres">
      <dgm:prSet presAssocID="{0A39EDA4-09CA-445F-85F2-E760F58D0DF3}" presName="compNode" presStyleCnt="0"/>
      <dgm:spPr/>
    </dgm:pt>
    <dgm:pt modelId="{75BF4DB9-FF82-4F9E-ACC6-BE055B93C710}" type="pres">
      <dgm:prSet presAssocID="{0A39EDA4-09CA-445F-85F2-E760F58D0DF3}" presName="dummyConnPt" presStyleCnt="0"/>
      <dgm:spPr/>
    </dgm:pt>
    <dgm:pt modelId="{C1199769-0D86-4523-9870-35463FA84D3B}" type="pres">
      <dgm:prSet presAssocID="{0A39EDA4-09CA-445F-85F2-E760F58D0DF3}" presName="node" presStyleLbl="node1" presStyleIdx="1" presStyleCnt="9" custLinFactNeighborX="-5566" custLinFactNeighborY="-1114">
        <dgm:presLayoutVars>
          <dgm:bulletEnabled val="1"/>
        </dgm:presLayoutVars>
      </dgm:prSet>
      <dgm:spPr/>
      <dgm:t>
        <a:bodyPr/>
        <a:lstStyle/>
        <a:p>
          <a:endParaRPr lang="en-US"/>
        </a:p>
      </dgm:t>
    </dgm:pt>
    <dgm:pt modelId="{818DEDF8-C97D-4005-9D55-45DF78920452}" type="pres">
      <dgm:prSet presAssocID="{56097C7B-479F-4E7A-AC4E-3B939E62E8C8}" presName="sibTrans" presStyleLbl="bgSibTrans2D1" presStyleIdx="1" presStyleCnt="8"/>
      <dgm:spPr/>
      <dgm:t>
        <a:bodyPr/>
        <a:lstStyle/>
        <a:p>
          <a:endParaRPr lang="en-US"/>
        </a:p>
      </dgm:t>
    </dgm:pt>
    <dgm:pt modelId="{8E43AF2B-E4C1-490A-BC72-6146D3C7416F}" type="pres">
      <dgm:prSet presAssocID="{59292C12-A351-4841-870A-6A7211FD892C}" presName="compNode" presStyleCnt="0"/>
      <dgm:spPr/>
    </dgm:pt>
    <dgm:pt modelId="{1C9CB841-3298-4ADA-B533-DDFAA9BF6260}" type="pres">
      <dgm:prSet presAssocID="{59292C12-A351-4841-870A-6A7211FD892C}" presName="dummyConnPt" presStyleCnt="0"/>
      <dgm:spPr/>
    </dgm:pt>
    <dgm:pt modelId="{F25E2915-D252-48A1-8D36-FF7758D9792C}" type="pres">
      <dgm:prSet presAssocID="{59292C12-A351-4841-870A-6A7211FD892C}" presName="node" presStyleLbl="node1" presStyleIdx="2" presStyleCnt="9">
        <dgm:presLayoutVars>
          <dgm:bulletEnabled val="1"/>
        </dgm:presLayoutVars>
      </dgm:prSet>
      <dgm:spPr/>
      <dgm:t>
        <a:bodyPr/>
        <a:lstStyle/>
        <a:p>
          <a:endParaRPr lang="en-US"/>
        </a:p>
      </dgm:t>
    </dgm:pt>
    <dgm:pt modelId="{13284895-E6E9-417E-A786-3B213C424ABF}" type="pres">
      <dgm:prSet presAssocID="{BDD74CD1-4DBA-4EFC-B2FC-C57A7EB1CA11}" presName="sibTrans" presStyleLbl="bgSibTrans2D1" presStyleIdx="2" presStyleCnt="8"/>
      <dgm:spPr/>
      <dgm:t>
        <a:bodyPr/>
        <a:lstStyle/>
        <a:p>
          <a:endParaRPr lang="en-US"/>
        </a:p>
      </dgm:t>
    </dgm:pt>
    <dgm:pt modelId="{2CBA7818-8CD9-4357-AB34-875AFBFC14E3}" type="pres">
      <dgm:prSet presAssocID="{F8DACC3B-C3A9-4AC3-A6EC-2B24C4568E5A}" presName="compNode" presStyleCnt="0"/>
      <dgm:spPr/>
    </dgm:pt>
    <dgm:pt modelId="{01CF3B8F-B203-4C8B-BFB2-293FA3D91CA5}" type="pres">
      <dgm:prSet presAssocID="{F8DACC3B-C3A9-4AC3-A6EC-2B24C4568E5A}" presName="dummyConnPt" presStyleCnt="0"/>
      <dgm:spPr/>
    </dgm:pt>
    <dgm:pt modelId="{4F72E43A-D925-401B-9C6E-49FEB348292C}" type="pres">
      <dgm:prSet presAssocID="{F8DACC3B-C3A9-4AC3-A6EC-2B24C4568E5A}" presName="node" presStyleLbl="node1" presStyleIdx="3" presStyleCnt="9">
        <dgm:presLayoutVars>
          <dgm:bulletEnabled val="1"/>
        </dgm:presLayoutVars>
      </dgm:prSet>
      <dgm:spPr/>
      <dgm:t>
        <a:bodyPr/>
        <a:lstStyle/>
        <a:p>
          <a:endParaRPr lang="en-US"/>
        </a:p>
      </dgm:t>
    </dgm:pt>
    <dgm:pt modelId="{101AA233-97FA-43DC-8D4D-9CE48259301B}" type="pres">
      <dgm:prSet presAssocID="{E07645E1-46FB-4C5D-9ECD-5589E420556F}" presName="sibTrans" presStyleLbl="bgSibTrans2D1" presStyleIdx="3" presStyleCnt="8"/>
      <dgm:spPr/>
      <dgm:t>
        <a:bodyPr/>
        <a:lstStyle/>
        <a:p>
          <a:endParaRPr lang="en-US"/>
        </a:p>
      </dgm:t>
    </dgm:pt>
    <dgm:pt modelId="{A9D586ED-5E9A-40E3-8F43-142CD3CC5073}" type="pres">
      <dgm:prSet presAssocID="{D3FD6BA1-9130-45A7-AF52-15160A9EACF3}" presName="compNode" presStyleCnt="0"/>
      <dgm:spPr/>
    </dgm:pt>
    <dgm:pt modelId="{823DEDEA-A950-446F-BF76-EE70CF1FE1BF}" type="pres">
      <dgm:prSet presAssocID="{D3FD6BA1-9130-45A7-AF52-15160A9EACF3}" presName="dummyConnPt" presStyleCnt="0"/>
      <dgm:spPr/>
    </dgm:pt>
    <dgm:pt modelId="{5C6E8EAF-8D78-4A16-BB34-C192299DAB4B}" type="pres">
      <dgm:prSet presAssocID="{D3FD6BA1-9130-45A7-AF52-15160A9EACF3}" presName="node" presStyleLbl="node1" presStyleIdx="4" presStyleCnt="9">
        <dgm:presLayoutVars>
          <dgm:bulletEnabled val="1"/>
        </dgm:presLayoutVars>
      </dgm:prSet>
      <dgm:spPr/>
      <dgm:t>
        <a:bodyPr/>
        <a:lstStyle/>
        <a:p>
          <a:endParaRPr lang="en-US"/>
        </a:p>
      </dgm:t>
    </dgm:pt>
    <dgm:pt modelId="{8055A9F3-0EB6-4511-BB49-098283DCF7CD}" type="pres">
      <dgm:prSet presAssocID="{9E6034E0-72A9-497E-A68F-7B09D72F4D25}" presName="sibTrans" presStyleLbl="bgSibTrans2D1" presStyleIdx="4" presStyleCnt="8"/>
      <dgm:spPr/>
      <dgm:t>
        <a:bodyPr/>
        <a:lstStyle/>
        <a:p>
          <a:endParaRPr lang="en-US"/>
        </a:p>
      </dgm:t>
    </dgm:pt>
    <dgm:pt modelId="{D86F3795-A5F4-41E0-A2EA-5C583203AE85}" type="pres">
      <dgm:prSet presAssocID="{D7360A94-826D-4A16-9D35-B7C57F09F3CB}" presName="compNode" presStyleCnt="0"/>
      <dgm:spPr/>
    </dgm:pt>
    <dgm:pt modelId="{6918BBC0-B060-47F1-A6E6-1C6A37F6F7F9}" type="pres">
      <dgm:prSet presAssocID="{D7360A94-826D-4A16-9D35-B7C57F09F3CB}" presName="dummyConnPt" presStyleCnt="0"/>
      <dgm:spPr/>
    </dgm:pt>
    <dgm:pt modelId="{46C3F1D9-8910-4E0E-B5DD-F4C0AAD1B4F8}" type="pres">
      <dgm:prSet presAssocID="{D7360A94-826D-4A16-9D35-B7C57F09F3CB}" presName="node" presStyleLbl="node1" presStyleIdx="5" presStyleCnt="9">
        <dgm:presLayoutVars>
          <dgm:bulletEnabled val="1"/>
        </dgm:presLayoutVars>
      </dgm:prSet>
      <dgm:spPr/>
      <dgm:t>
        <a:bodyPr/>
        <a:lstStyle/>
        <a:p>
          <a:endParaRPr lang="en-US"/>
        </a:p>
      </dgm:t>
    </dgm:pt>
    <dgm:pt modelId="{28915753-14FE-4646-B7B6-33B61AF6D261}" type="pres">
      <dgm:prSet presAssocID="{ADF41886-5C3B-401E-86EA-A929E2F3A2B9}" presName="sibTrans" presStyleLbl="bgSibTrans2D1" presStyleIdx="5" presStyleCnt="8"/>
      <dgm:spPr/>
      <dgm:t>
        <a:bodyPr/>
        <a:lstStyle/>
        <a:p>
          <a:endParaRPr lang="en-US"/>
        </a:p>
      </dgm:t>
    </dgm:pt>
    <dgm:pt modelId="{54EE8A27-E1BE-45B8-BDA6-DA8D18DA5463}" type="pres">
      <dgm:prSet presAssocID="{D1495234-2A88-4528-8E39-DE048F89DF61}" presName="compNode" presStyleCnt="0"/>
      <dgm:spPr/>
    </dgm:pt>
    <dgm:pt modelId="{2A7BE12B-33E6-44CA-A5B0-C490B06F4E71}" type="pres">
      <dgm:prSet presAssocID="{D1495234-2A88-4528-8E39-DE048F89DF61}" presName="dummyConnPt" presStyleCnt="0"/>
      <dgm:spPr/>
    </dgm:pt>
    <dgm:pt modelId="{642FC1ED-B22B-4068-A6A3-E59899B534E3}" type="pres">
      <dgm:prSet presAssocID="{D1495234-2A88-4528-8E39-DE048F89DF61}" presName="node" presStyleLbl="node1" presStyleIdx="6" presStyleCnt="9">
        <dgm:presLayoutVars>
          <dgm:bulletEnabled val="1"/>
        </dgm:presLayoutVars>
      </dgm:prSet>
      <dgm:spPr/>
      <dgm:t>
        <a:bodyPr/>
        <a:lstStyle/>
        <a:p>
          <a:endParaRPr lang="en-US"/>
        </a:p>
      </dgm:t>
    </dgm:pt>
    <dgm:pt modelId="{78869B21-D510-4DB1-BCFF-80578A156A08}" type="pres">
      <dgm:prSet presAssocID="{8D76D434-9FD1-4862-B01F-7B62A8410B99}" presName="sibTrans" presStyleLbl="bgSibTrans2D1" presStyleIdx="6" presStyleCnt="8"/>
      <dgm:spPr/>
      <dgm:t>
        <a:bodyPr/>
        <a:lstStyle/>
        <a:p>
          <a:endParaRPr lang="en-US"/>
        </a:p>
      </dgm:t>
    </dgm:pt>
    <dgm:pt modelId="{617790F0-4BA3-4CC5-BC88-45E0E9F76E05}" type="pres">
      <dgm:prSet presAssocID="{44E93C5C-6650-48FB-AD68-BF81D0949595}" presName="compNode" presStyleCnt="0"/>
      <dgm:spPr/>
    </dgm:pt>
    <dgm:pt modelId="{EF0C0359-CC66-44A9-B96A-9BC077489CC9}" type="pres">
      <dgm:prSet presAssocID="{44E93C5C-6650-48FB-AD68-BF81D0949595}" presName="dummyConnPt" presStyleCnt="0"/>
      <dgm:spPr/>
    </dgm:pt>
    <dgm:pt modelId="{210D1BB1-B735-45D0-B70F-469232461E65}" type="pres">
      <dgm:prSet presAssocID="{44E93C5C-6650-48FB-AD68-BF81D0949595}" presName="node" presStyleLbl="node1" presStyleIdx="7" presStyleCnt="9">
        <dgm:presLayoutVars>
          <dgm:bulletEnabled val="1"/>
        </dgm:presLayoutVars>
      </dgm:prSet>
      <dgm:spPr/>
      <dgm:t>
        <a:bodyPr/>
        <a:lstStyle/>
        <a:p>
          <a:endParaRPr lang="en-US"/>
        </a:p>
      </dgm:t>
    </dgm:pt>
    <dgm:pt modelId="{CC71E3FC-2763-475D-B795-B5AE1077D68B}" type="pres">
      <dgm:prSet presAssocID="{CDCCBA9A-2243-4155-A2A8-31C0F33CFF9F}" presName="sibTrans" presStyleLbl="bgSibTrans2D1" presStyleIdx="7" presStyleCnt="8"/>
      <dgm:spPr/>
      <dgm:t>
        <a:bodyPr/>
        <a:lstStyle/>
        <a:p>
          <a:endParaRPr lang="en-US"/>
        </a:p>
      </dgm:t>
    </dgm:pt>
    <dgm:pt modelId="{535AD254-C8B2-48F1-AD25-EA7BF4CC64FD}" type="pres">
      <dgm:prSet presAssocID="{82E6DA50-578E-4600-B422-4B72022A389A}" presName="compNode" presStyleCnt="0"/>
      <dgm:spPr/>
    </dgm:pt>
    <dgm:pt modelId="{6EDDD8A5-C519-4E2B-A22D-8F161F2042E5}" type="pres">
      <dgm:prSet presAssocID="{82E6DA50-578E-4600-B422-4B72022A389A}" presName="dummyConnPt" presStyleCnt="0"/>
      <dgm:spPr/>
    </dgm:pt>
    <dgm:pt modelId="{6A4B21CA-B0D7-457C-9120-020C427839A4}" type="pres">
      <dgm:prSet presAssocID="{82E6DA50-578E-4600-B422-4B72022A389A}" presName="node" presStyleLbl="node1" presStyleIdx="8" presStyleCnt="9" custLinFactNeighborX="4254" custLinFactNeighborY="240">
        <dgm:presLayoutVars>
          <dgm:bulletEnabled val="1"/>
        </dgm:presLayoutVars>
      </dgm:prSet>
      <dgm:spPr/>
      <dgm:t>
        <a:bodyPr/>
        <a:lstStyle/>
        <a:p>
          <a:endParaRPr lang="en-US"/>
        </a:p>
      </dgm:t>
    </dgm:pt>
  </dgm:ptLst>
  <dgm:cxnLst>
    <dgm:cxn modelId="{EE361FB6-8572-4295-87CB-AFED862EA752}" type="presOf" srcId="{EEC18E57-43A7-4A04-86D0-A680438F8D4A}" destId="{6B865A6F-CDEB-4B62-B0C1-B92FB19733A3}" srcOrd="0" destOrd="0" presId="urn:microsoft.com/office/officeart/2005/8/layout/bProcess4"/>
    <dgm:cxn modelId="{462B05D6-66FB-42CA-8820-18E015E55E4A}" type="presOf" srcId="{F8DACC3B-C3A9-4AC3-A6EC-2B24C4568E5A}" destId="{4F72E43A-D925-401B-9C6E-49FEB348292C}" srcOrd="0" destOrd="0" presId="urn:microsoft.com/office/officeart/2005/8/layout/bProcess4"/>
    <dgm:cxn modelId="{77B04CAA-4396-4D91-B0C1-5C9721AFEBBF}" srcId="{4ADBD091-F5BF-49AA-9AB9-B10EBAE8A897}" destId="{F8DACC3B-C3A9-4AC3-A6EC-2B24C4568E5A}" srcOrd="3" destOrd="0" parTransId="{4CD46062-9F7F-4C1E-9B12-09D1F34E4756}" sibTransId="{E07645E1-46FB-4C5D-9ECD-5589E420556F}"/>
    <dgm:cxn modelId="{8D51B4B9-9FD2-494E-B7B0-B3C8BA50331D}" srcId="{4ADBD091-F5BF-49AA-9AB9-B10EBAE8A897}" destId="{0A39EDA4-09CA-445F-85F2-E760F58D0DF3}" srcOrd="1" destOrd="0" parTransId="{C3CB2A07-CB21-4724-9D83-EB91A05B36FF}" sibTransId="{56097C7B-479F-4E7A-AC4E-3B939E62E8C8}"/>
    <dgm:cxn modelId="{C9972FE6-E54B-4519-9F35-17863FC4F771}" type="presOf" srcId="{4ADBD091-F5BF-49AA-9AB9-B10EBAE8A897}" destId="{C15814CA-F540-4274-A749-A178554D5427}" srcOrd="0" destOrd="0" presId="urn:microsoft.com/office/officeart/2005/8/layout/bProcess4"/>
    <dgm:cxn modelId="{77D62CB8-33F2-4CA9-8F79-A288166D4D42}" type="presOf" srcId="{8D76D434-9FD1-4862-B01F-7B62A8410B99}" destId="{78869B21-D510-4DB1-BCFF-80578A156A08}" srcOrd="0" destOrd="0" presId="urn:microsoft.com/office/officeart/2005/8/layout/bProcess4"/>
    <dgm:cxn modelId="{78F235DF-B9FC-4AD7-B6BE-4FABF37A0F73}" type="presOf" srcId="{56097C7B-479F-4E7A-AC4E-3B939E62E8C8}" destId="{818DEDF8-C97D-4005-9D55-45DF78920452}" srcOrd="0" destOrd="0" presId="urn:microsoft.com/office/officeart/2005/8/layout/bProcess4"/>
    <dgm:cxn modelId="{61E20038-40D4-4D16-9723-B4C6595FDE4E}" srcId="{4ADBD091-F5BF-49AA-9AB9-B10EBAE8A897}" destId="{D3FD6BA1-9130-45A7-AF52-15160A9EACF3}" srcOrd="4" destOrd="0" parTransId="{A6C0DC1C-93EE-4A0F-B45D-DA5C1625A5A6}" sibTransId="{9E6034E0-72A9-497E-A68F-7B09D72F4D25}"/>
    <dgm:cxn modelId="{12570364-740F-4CB2-8307-F08810C965A0}" srcId="{4ADBD091-F5BF-49AA-9AB9-B10EBAE8A897}" destId="{A19EFE40-9F9A-4863-9D81-784BFC174D82}" srcOrd="0" destOrd="0" parTransId="{8CFD9709-0F4A-4003-934C-3402AB966154}" sibTransId="{EEC18E57-43A7-4A04-86D0-A680438F8D4A}"/>
    <dgm:cxn modelId="{EE1840F4-4E28-4813-8129-C601C437F7D6}" type="presOf" srcId="{44E93C5C-6650-48FB-AD68-BF81D0949595}" destId="{210D1BB1-B735-45D0-B70F-469232461E65}" srcOrd="0" destOrd="0" presId="urn:microsoft.com/office/officeart/2005/8/layout/bProcess4"/>
    <dgm:cxn modelId="{11B12B59-AC67-49A4-B576-A59C92FC3D6A}" srcId="{4ADBD091-F5BF-49AA-9AB9-B10EBAE8A897}" destId="{82E6DA50-578E-4600-B422-4B72022A389A}" srcOrd="8" destOrd="0" parTransId="{F9D3AD1B-0D53-412C-B6FD-38B25FD91E34}" sibTransId="{C80640CF-DE0C-4419-BCA7-B22563848F59}"/>
    <dgm:cxn modelId="{F5929FDD-EFE7-46F6-82B1-424362766E50}" type="presOf" srcId="{0A39EDA4-09CA-445F-85F2-E760F58D0DF3}" destId="{C1199769-0D86-4523-9870-35463FA84D3B}" srcOrd="0" destOrd="0" presId="urn:microsoft.com/office/officeart/2005/8/layout/bProcess4"/>
    <dgm:cxn modelId="{A465B087-53BB-42FB-B98B-7333E55A8F24}" type="presOf" srcId="{A19EFE40-9F9A-4863-9D81-784BFC174D82}" destId="{715BD888-5BA1-492B-94AE-B44A62CD78F6}" srcOrd="0" destOrd="0" presId="urn:microsoft.com/office/officeart/2005/8/layout/bProcess4"/>
    <dgm:cxn modelId="{349136AD-F1E9-498B-9AFF-43CEA2C6C1FF}" type="presOf" srcId="{9E6034E0-72A9-497E-A68F-7B09D72F4D25}" destId="{8055A9F3-0EB6-4511-BB49-098283DCF7CD}" srcOrd="0" destOrd="0" presId="urn:microsoft.com/office/officeart/2005/8/layout/bProcess4"/>
    <dgm:cxn modelId="{33201548-93AE-440A-B601-1E7E2267A9BA}" type="presOf" srcId="{D1495234-2A88-4528-8E39-DE048F89DF61}" destId="{642FC1ED-B22B-4068-A6A3-E59899B534E3}" srcOrd="0" destOrd="0" presId="urn:microsoft.com/office/officeart/2005/8/layout/bProcess4"/>
    <dgm:cxn modelId="{3AB36DC9-1F6B-469E-BE29-659299A077A5}" srcId="{4ADBD091-F5BF-49AA-9AB9-B10EBAE8A897}" destId="{44E93C5C-6650-48FB-AD68-BF81D0949595}" srcOrd="7" destOrd="0" parTransId="{4C2D5283-9E4C-4AE1-9C39-95CF3FD22718}" sibTransId="{CDCCBA9A-2243-4155-A2A8-31C0F33CFF9F}"/>
    <dgm:cxn modelId="{F92B1D01-4BDE-492F-BC57-50AAE2938A56}" type="presOf" srcId="{E07645E1-46FB-4C5D-9ECD-5589E420556F}" destId="{101AA233-97FA-43DC-8D4D-9CE48259301B}" srcOrd="0" destOrd="0" presId="urn:microsoft.com/office/officeart/2005/8/layout/bProcess4"/>
    <dgm:cxn modelId="{9A038BBF-672F-4D05-BC6F-09F99DC3B342}" type="presOf" srcId="{CDCCBA9A-2243-4155-A2A8-31C0F33CFF9F}" destId="{CC71E3FC-2763-475D-B795-B5AE1077D68B}" srcOrd="0" destOrd="0" presId="urn:microsoft.com/office/officeart/2005/8/layout/bProcess4"/>
    <dgm:cxn modelId="{49279AA1-1EFE-43BB-B146-C97D2ECB3A5C}" type="presOf" srcId="{82E6DA50-578E-4600-B422-4B72022A389A}" destId="{6A4B21CA-B0D7-457C-9120-020C427839A4}" srcOrd="0" destOrd="0" presId="urn:microsoft.com/office/officeart/2005/8/layout/bProcess4"/>
    <dgm:cxn modelId="{9DBB67E9-894B-4CB7-B78F-1FE9EFD21770}" srcId="{4ADBD091-F5BF-49AA-9AB9-B10EBAE8A897}" destId="{59292C12-A351-4841-870A-6A7211FD892C}" srcOrd="2" destOrd="0" parTransId="{E7A6E8DC-1E91-4FEB-A395-009A5738A4D5}" sibTransId="{BDD74CD1-4DBA-4EFC-B2FC-C57A7EB1CA11}"/>
    <dgm:cxn modelId="{0CF61C77-BFC0-48FE-B4C6-F46B1D98370D}" type="presOf" srcId="{BDD74CD1-4DBA-4EFC-B2FC-C57A7EB1CA11}" destId="{13284895-E6E9-417E-A786-3B213C424ABF}" srcOrd="0" destOrd="0" presId="urn:microsoft.com/office/officeart/2005/8/layout/bProcess4"/>
    <dgm:cxn modelId="{6DF3FB6E-7295-4D55-A3B3-DF0EACB7F086}" type="presOf" srcId="{D7360A94-826D-4A16-9D35-B7C57F09F3CB}" destId="{46C3F1D9-8910-4E0E-B5DD-F4C0AAD1B4F8}" srcOrd="0" destOrd="0" presId="urn:microsoft.com/office/officeart/2005/8/layout/bProcess4"/>
    <dgm:cxn modelId="{F0742B86-43D5-41AF-B77C-00537724B0F1}" type="presOf" srcId="{59292C12-A351-4841-870A-6A7211FD892C}" destId="{F25E2915-D252-48A1-8D36-FF7758D9792C}" srcOrd="0" destOrd="0" presId="urn:microsoft.com/office/officeart/2005/8/layout/bProcess4"/>
    <dgm:cxn modelId="{756F1A3E-1CED-438B-8709-2ADBFC228B4A}" type="presOf" srcId="{ADF41886-5C3B-401E-86EA-A929E2F3A2B9}" destId="{28915753-14FE-4646-B7B6-33B61AF6D261}" srcOrd="0" destOrd="0" presId="urn:microsoft.com/office/officeart/2005/8/layout/bProcess4"/>
    <dgm:cxn modelId="{99662291-D9A1-4C80-AC79-FB6836845518}" srcId="{4ADBD091-F5BF-49AA-9AB9-B10EBAE8A897}" destId="{D1495234-2A88-4528-8E39-DE048F89DF61}" srcOrd="6" destOrd="0" parTransId="{33198489-28F5-422A-9A2E-1D902936F023}" sibTransId="{8D76D434-9FD1-4862-B01F-7B62A8410B99}"/>
    <dgm:cxn modelId="{B1597D3E-EF50-4379-A82A-48B58A25F298}" srcId="{4ADBD091-F5BF-49AA-9AB9-B10EBAE8A897}" destId="{D7360A94-826D-4A16-9D35-B7C57F09F3CB}" srcOrd="5" destOrd="0" parTransId="{8B4E2A16-2DC7-46EC-AD68-FADDF41A2599}" sibTransId="{ADF41886-5C3B-401E-86EA-A929E2F3A2B9}"/>
    <dgm:cxn modelId="{4A4962DA-BF2C-4D87-A310-4A7B779DEC61}" type="presOf" srcId="{D3FD6BA1-9130-45A7-AF52-15160A9EACF3}" destId="{5C6E8EAF-8D78-4A16-BB34-C192299DAB4B}" srcOrd="0" destOrd="0" presId="urn:microsoft.com/office/officeart/2005/8/layout/bProcess4"/>
    <dgm:cxn modelId="{90224614-9B7E-48C1-9745-674B1F1988B6}" type="presParOf" srcId="{C15814CA-F540-4274-A749-A178554D5427}" destId="{1BEDE7F4-9750-4CA2-B4B9-4E2FF31B9240}" srcOrd="0" destOrd="0" presId="urn:microsoft.com/office/officeart/2005/8/layout/bProcess4"/>
    <dgm:cxn modelId="{DD80E684-A534-463D-9AE9-1EC0585E389D}" type="presParOf" srcId="{1BEDE7F4-9750-4CA2-B4B9-4E2FF31B9240}" destId="{0CC489EB-A3F8-4360-91EA-6BC65DF09750}" srcOrd="0" destOrd="0" presId="urn:microsoft.com/office/officeart/2005/8/layout/bProcess4"/>
    <dgm:cxn modelId="{FE78CCA2-1017-4F0F-B215-E49E0DA3170E}" type="presParOf" srcId="{1BEDE7F4-9750-4CA2-B4B9-4E2FF31B9240}" destId="{715BD888-5BA1-492B-94AE-B44A62CD78F6}" srcOrd="1" destOrd="0" presId="urn:microsoft.com/office/officeart/2005/8/layout/bProcess4"/>
    <dgm:cxn modelId="{6A0D547F-DF9C-4F7B-9055-C91E0DF897F5}" type="presParOf" srcId="{C15814CA-F540-4274-A749-A178554D5427}" destId="{6B865A6F-CDEB-4B62-B0C1-B92FB19733A3}" srcOrd="1" destOrd="0" presId="urn:microsoft.com/office/officeart/2005/8/layout/bProcess4"/>
    <dgm:cxn modelId="{9CFF4397-50D6-4676-A351-457CD2073C02}" type="presParOf" srcId="{C15814CA-F540-4274-A749-A178554D5427}" destId="{295EE733-1F10-4241-A678-901A753EF876}" srcOrd="2" destOrd="0" presId="urn:microsoft.com/office/officeart/2005/8/layout/bProcess4"/>
    <dgm:cxn modelId="{38E78EBE-184E-4288-8F6F-EB559732A025}" type="presParOf" srcId="{295EE733-1F10-4241-A678-901A753EF876}" destId="{75BF4DB9-FF82-4F9E-ACC6-BE055B93C710}" srcOrd="0" destOrd="0" presId="urn:microsoft.com/office/officeart/2005/8/layout/bProcess4"/>
    <dgm:cxn modelId="{95A9F850-BF86-4FD2-BC84-75520DF8CD91}" type="presParOf" srcId="{295EE733-1F10-4241-A678-901A753EF876}" destId="{C1199769-0D86-4523-9870-35463FA84D3B}" srcOrd="1" destOrd="0" presId="urn:microsoft.com/office/officeart/2005/8/layout/bProcess4"/>
    <dgm:cxn modelId="{CA5726A2-2C02-4C67-BD1C-CBF66AAD29EB}" type="presParOf" srcId="{C15814CA-F540-4274-A749-A178554D5427}" destId="{818DEDF8-C97D-4005-9D55-45DF78920452}" srcOrd="3" destOrd="0" presId="urn:microsoft.com/office/officeart/2005/8/layout/bProcess4"/>
    <dgm:cxn modelId="{C6F68075-55BC-4091-9602-0E2BAFDC5358}" type="presParOf" srcId="{C15814CA-F540-4274-A749-A178554D5427}" destId="{8E43AF2B-E4C1-490A-BC72-6146D3C7416F}" srcOrd="4" destOrd="0" presId="urn:microsoft.com/office/officeart/2005/8/layout/bProcess4"/>
    <dgm:cxn modelId="{BB634332-8D78-49C6-BC62-AE5231E45396}" type="presParOf" srcId="{8E43AF2B-E4C1-490A-BC72-6146D3C7416F}" destId="{1C9CB841-3298-4ADA-B533-DDFAA9BF6260}" srcOrd="0" destOrd="0" presId="urn:microsoft.com/office/officeart/2005/8/layout/bProcess4"/>
    <dgm:cxn modelId="{22D378DB-526A-429E-86E0-857E474C9697}" type="presParOf" srcId="{8E43AF2B-E4C1-490A-BC72-6146D3C7416F}" destId="{F25E2915-D252-48A1-8D36-FF7758D9792C}" srcOrd="1" destOrd="0" presId="urn:microsoft.com/office/officeart/2005/8/layout/bProcess4"/>
    <dgm:cxn modelId="{F860AADF-34C5-4AA7-9D9E-55ED4A9AC0AD}" type="presParOf" srcId="{C15814CA-F540-4274-A749-A178554D5427}" destId="{13284895-E6E9-417E-A786-3B213C424ABF}" srcOrd="5" destOrd="0" presId="urn:microsoft.com/office/officeart/2005/8/layout/bProcess4"/>
    <dgm:cxn modelId="{7D50B2AA-BF36-46B9-BC02-921185114399}" type="presParOf" srcId="{C15814CA-F540-4274-A749-A178554D5427}" destId="{2CBA7818-8CD9-4357-AB34-875AFBFC14E3}" srcOrd="6" destOrd="0" presId="urn:microsoft.com/office/officeart/2005/8/layout/bProcess4"/>
    <dgm:cxn modelId="{B1D65C38-21E4-4C78-B790-F9802578E9CD}" type="presParOf" srcId="{2CBA7818-8CD9-4357-AB34-875AFBFC14E3}" destId="{01CF3B8F-B203-4C8B-BFB2-293FA3D91CA5}" srcOrd="0" destOrd="0" presId="urn:microsoft.com/office/officeart/2005/8/layout/bProcess4"/>
    <dgm:cxn modelId="{C0A31A81-1C18-44F3-A1B6-D77E009FBD0B}" type="presParOf" srcId="{2CBA7818-8CD9-4357-AB34-875AFBFC14E3}" destId="{4F72E43A-D925-401B-9C6E-49FEB348292C}" srcOrd="1" destOrd="0" presId="urn:microsoft.com/office/officeart/2005/8/layout/bProcess4"/>
    <dgm:cxn modelId="{C7ED69E9-ADAE-46F0-B5F5-427140939E2F}" type="presParOf" srcId="{C15814CA-F540-4274-A749-A178554D5427}" destId="{101AA233-97FA-43DC-8D4D-9CE48259301B}" srcOrd="7" destOrd="0" presId="urn:microsoft.com/office/officeart/2005/8/layout/bProcess4"/>
    <dgm:cxn modelId="{599D48F9-EEC6-4F6C-BADE-86CAF45CF586}" type="presParOf" srcId="{C15814CA-F540-4274-A749-A178554D5427}" destId="{A9D586ED-5E9A-40E3-8F43-142CD3CC5073}" srcOrd="8" destOrd="0" presId="urn:microsoft.com/office/officeart/2005/8/layout/bProcess4"/>
    <dgm:cxn modelId="{2C9BABB3-7220-4A73-A5E4-0A83AEA98F68}" type="presParOf" srcId="{A9D586ED-5E9A-40E3-8F43-142CD3CC5073}" destId="{823DEDEA-A950-446F-BF76-EE70CF1FE1BF}" srcOrd="0" destOrd="0" presId="urn:microsoft.com/office/officeart/2005/8/layout/bProcess4"/>
    <dgm:cxn modelId="{46DF1D2B-83C4-4F52-8B87-A38338C09815}" type="presParOf" srcId="{A9D586ED-5E9A-40E3-8F43-142CD3CC5073}" destId="{5C6E8EAF-8D78-4A16-BB34-C192299DAB4B}" srcOrd="1" destOrd="0" presId="urn:microsoft.com/office/officeart/2005/8/layout/bProcess4"/>
    <dgm:cxn modelId="{A5D3DFDF-6468-4FE4-9FE6-B4E70F5A279C}" type="presParOf" srcId="{C15814CA-F540-4274-A749-A178554D5427}" destId="{8055A9F3-0EB6-4511-BB49-098283DCF7CD}" srcOrd="9" destOrd="0" presId="urn:microsoft.com/office/officeart/2005/8/layout/bProcess4"/>
    <dgm:cxn modelId="{DCE0DD5F-0AF3-404F-8209-76015570541D}" type="presParOf" srcId="{C15814CA-F540-4274-A749-A178554D5427}" destId="{D86F3795-A5F4-41E0-A2EA-5C583203AE85}" srcOrd="10" destOrd="0" presId="urn:microsoft.com/office/officeart/2005/8/layout/bProcess4"/>
    <dgm:cxn modelId="{DC1263F0-D73D-4E06-94B0-0A24B643729E}" type="presParOf" srcId="{D86F3795-A5F4-41E0-A2EA-5C583203AE85}" destId="{6918BBC0-B060-47F1-A6E6-1C6A37F6F7F9}" srcOrd="0" destOrd="0" presId="urn:microsoft.com/office/officeart/2005/8/layout/bProcess4"/>
    <dgm:cxn modelId="{8B531C61-40DF-4272-8F69-BFABBA1C82CA}" type="presParOf" srcId="{D86F3795-A5F4-41E0-A2EA-5C583203AE85}" destId="{46C3F1D9-8910-4E0E-B5DD-F4C0AAD1B4F8}" srcOrd="1" destOrd="0" presId="urn:microsoft.com/office/officeart/2005/8/layout/bProcess4"/>
    <dgm:cxn modelId="{BF60B489-86EA-4BDC-AA2A-5444D2CF0541}" type="presParOf" srcId="{C15814CA-F540-4274-A749-A178554D5427}" destId="{28915753-14FE-4646-B7B6-33B61AF6D261}" srcOrd="11" destOrd="0" presId="urn:microsoft.com/office/officeart/2005/8/layout/bProcess4"/>
    <dgm:cxn modelId="{76EB3067-A384-4837-ABF7-2DE4C6FBCC38}" type="presParOf" srcId="{C15814CA-F540-4274-A749-A178554D5427}" destId="{54EE8A27-E1BE-45B8-BDA6-DA8D18DA5463}" srcOrd="12" destOrd="0" presId="urn:microsoft.com/office/officeart/2005/8/layout/bProcess4"/>
    <dgm:cxn modelId="{17C94F80-89F4-4492-8CBE-0DFF2D4EFF9F}" type="presParOf" srcId="{54EE8A27-E1BE-45B8-BDA6-DA8D18DA5463}" destId="{2A7BE12B-33E6-44CA-A5B0-C490B06F4E71}" srcOrd="0" destOrd="0" presId="urn:microsoft.com/office/officeart/2005/8/layout/bProcess4"/>
    <dgm:cxn modelId="{B3AE70D6-4B1C-4014-BDD8-72A4F4625216}" type="presParOf" srcId="{54EE8A27-E1BE-45B8-BDA6-DA8D18DA5463}" destId="{642FC1ED-B22B-4068-A6A3-E59899B534E3}" srcOrd="1" destOrd="0" presId="urn:microsoft.com/office/officeart/2005/8/layout/bProcess4"/>
    <dgm:cxn modelId="{EC3F712A-42D7-45D9-8E69-D8979858F331}" type="presParOf" srcId="{C15814CA-F540-4274-A749-A178554D5427}" destId="{78869B21-D510-4DB1-BCFF-80578A156A08}" srcOrd="13" destOrd="0" presId="urn:microsoft.com/office/officeart/2005/8/layout/bProcess4"/>
    <dgm:cxn modelId="{55E06DF8-34D2-461D-AF74-581AF3AA7A9C}" type="presParOf" srcId="{C15814CA-F540-4274-A749-A178554D5427}" destId="{617790F0-4BA3-4CC5-BC88-45E0E9F76E05}" srcOrd="14" destOrd="0" presId="urn:microsoft.com/office/officeart/2005/8/layout/bProcess4"/>
    <dgm:cxn modelId="{D625B255-F249-409B-A67E-1D03177B576D}" type="presParOf" srcId="{617790F0-4BA3-4CC5-BC88-45E0E9F76E05}" destId="{EF0C0359-CC66-44A9-B96A-9BC077489CC9}" srcOrd="0" destOrd="0" presId="urn:microsoft.com/office/officeart/2005/8/layout/bProcess4"/>
    <dgm:cxn modelId="{F78F731C-05BC-4507-9733-D67A6150DB7C}" type="presParOf" srcId="{617790F0-4BA3-4CC5-BC88-45E0E9F76E05}" destId="{210D1BB1-B735-45D0-B70F-469232461E65}" srcOrd="1" destOrd="0" presId="urn:microsoft.com/office/officeart/2005/8/layout/bProcess4"/>
    <dgm:cxn modelId="{3DC12D01-3872-4586-B0B4-F5EC55E0E84C}" type="presParOf" srcId="{C15814CA-F540-4274-A749-A178554D5427}" destId="{CC71E3FC-2763-475D-B795-B5AE1077D68B}" srcOrd="15" destOrd="0" presId="urn:microsoft.com/office/officeart/2005/8/layout/bProcess4"/>
    <dgm:cxn modelId="{BABDA5EC-8BBE-40F5-B08F-5B8601F2D06B}" type="presParOf" srcId="{C15814CA-F540-4274-A749-A178554D5427}" destId="{535AD254-C8B2-48F1-AD25-EA7BF4CC64FD}" srcOrd="16" destOrd="0" presId="urn:microsoft.com/office/officeart/2005/8/layout/bProcess4"/>
    <dgm:cxn modelId="{AC31F140-17AB-4AE0-A8C3-13C4E202B393}" type="presParOf" srcId="{535AD254-C8B2-48F1-AD25-EA7BF4CC64FD}" destId="{6EDDD8A5-C519-4E2B-A22D-8F161F2042E5}" srcOrd="0" destOrd="0" presId="urn:microsoft.com/office/officeart/2005/8/layout/bProcess4"/>
    <dgm:cxn modelId="{5065291D-7F7A-4EE7-87D5-B1ED374307BF}" type="presParOf" srcId="{535AD254-C8B2-48F1-AD25-EA7BF4CC64FD}" destId="{6A4B21CA-B0D7-457C-9120-020C427839A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07696-C249-4A6F-9D50-8A5692EAF6C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A32C202-3E7B-4B70-9BC7-CA9BEA7AF6C5}">
      <dgm:prSet phldrT="[Text]" phldr="1"/>
      <dgm:spPr/>
      <dgm:t>
        <a:bodyPr/>
        <a:lstStyle/>
        <a:p>
          <a:endParaRPr lang="en-US" dirty="0"/>
        </a:p>
      </dgm:t>
    </dgm:pt>
    <dgm:pt modelId="{04EFC098-462D-4089-AE6D-524B04B3EB7D}" type="parTrans" cxnId="{B863DE34-968C-420D-A563-57A140B4B01B}">
      <dgm:prSet/>
      <dgm:spPr/>
      <dgm:t>
        <a:bodyPr/>
        <a:lstStyle/>
        <a:p>
          <a:endParaRPr lang="en-US"/>
        </a:p>
      </dgm:t>
    </dgm:pt>
    <dgm:pt modelId="{74B97422-BE84-49EE-A20B-13FC1E780D1D}" type="sibTrans" cxnId="{B863DE34-968C-420D-A563-57A140B4B01B}">
      <dgm:prSet/>
      <dgm:spPr/>
      <dgm:t>
        <a:bodyPr/>
        <a:lstStyle/>
        <a:p>
          <a:endParaRPr lang="en-US"/>
        </a:p>
      </dgm:t>
    </dgm:pt>
    <dgm:pt modelId="{79D07661-D394-4A37-BFCA-395578FBC148}">
      <dgm:prSet phldrT="[Text]" custT="1"/>
      <dgm:spPr/>
      <dgm:t>
        <a:bodyPr/>
        <a:lstStyle/>
        <a:p>
          <a:r>
            <a:rPr lang="en-US" sz="1400" b="1" u="sng" dirty="0"/>
            <a:t>Employer programs</a:t>
          </a:r>
        </a:p>
      </dgm:t>
    </dgm:pt>
    <dgm:pt modelId="{003E8F2E-8C98-4EDB-9BC4-EFEBB7D263BC}" type="parTrans" cxnId="{D1593747-CEF3-43EA-9A10-7E51B7C28433}">
      <dgm:prSet/>
      <dgm:spPr/>
      <dgm:t>
        <a:bodyPr/>
        <a:lstStyle/>
        <a:p>
          <a:endParaRPr lang="en-US"/>
        </a:p>
      </dgm:t>
    </dgm:pt>
    <dgm:pt modelId="{178BF5DB-D5A9-492D-AC30-B0FDC48EB1C1}" type="sibTrans" cxnId="{D1593747-CEF3-43EA-9A10-7E51B7C28433}">
      <dgm:prSet/>
      <dgm:spPr/>
      <dgm:t>
        <a:bodyPr/>
        <a:lstStyle/>
        <a:p>
          <a:endParaRPr lang="en-US"/>
        </a:p>
      </dgm:t>
    </dgm:pt>
    <dgm:pt modelId="{9866359B-D656-4577-8AEA-12F9608187D4}">
      <dgm:prSet phldrT="[Text]" custT="1"/>
      <dgm:spPr/>
      <dgm:t>
        <a:bodyPr/>
        <a:lstStyle/>
        <a:p>
          <a:r>
            <a:rPr lang="en-US" sz="1400" b="1" u="sng" dirty="0" smtClean="0"/>
            <a:t>Healthcare Education</a:t>
          </a:r>
          <a:endParaRPr lang="en-US" sz="1400" b="1" u="sng" dirty="0"/>
        </a:p>
      </dgm:t>
    </dgm:pt>
    <dgm:pt modelId="{56A84DE0-5881-45FD-9755-00F40974615F}" type="parTrans" cxnId="{EABEDC06-447F-4BD2-91EF-6932D9344F6B}">
      <dgm:prSet/>
      <dgm:spPr/>
      <dgm:t>
        <a:bodyPr/>
        <a:lstStyle/>
        <a:p>
          <a:endParaRPr lang="en-US"/>
        </a:p>
      </dgm:t>
    </dgm:pt>
    <dgm:pt modelId="{4B3DE10F-D4FF-4BF9-BA8C-39B8703E1278}" type="sibTrans" cxnId="{EABEDC06-447F-4BD2-91EF-6932D9344F6B}">
      <dgm:prSet/>
      <dgm:spPr/>
      <dgm:t>
        <a:bodyPr/>
        <a:lstStyle/>
        <a:p>
          <a:endParaRPr lang="en-US"/>
        </a:p>
      </dgm:t>
    </dgm:pt>
    <dgm:pt modelId="{E98B0841-E914-47F2-8D19-9A69643F1C27}">
      <dgm:prSet phldrT="[Text]" custT="1"/>
      <dgm:spPr/>
      <dgm:t>
        <a:bodyPr/>
        <a:lstStyle/>
        <a:p>
          <a:r>
            <a:rPr lang="en-US" sz="1600" dirty="0"/>
            <a:t>National ‘new terms:- HSA, ACO, Quality based, Managed,  Medicare, etc.</a:t>
          </a:r>
        </a:p>
      </dgm:t>
    </dgm:pt>
    <dgm:pt modelId="{D3EF7F11-3C48-4936-B52D-161BDC0CA6D3}" type="parTrans" cxnId="{9C879031-37A3-4885-8091-C3777B904F34}">
      <dgm:prSet/>
      <dgm:spPr/>
      <dgm:t>
        <a:bodyPr/>
        <a:lstStyle/>
        <a:p>
          <a:endParaRPr lang="en-US"/>
        </a:p>
      </dgm:t>
    </dgm:pt>
    <dgm:pt modelId="{4D09DC14-45EF-47CF-BAC0-980437AC6EBD}" type="sibTrans" cxnId="{9C879031-37A3-4885-8091-C3777B904F34}">
      <dgm:prSet/>
      <dgm:spPr/>
      <dgm:t>
        <a:bodyPr/>
        <a:lstStyle/>
        <a:p>
          <a:endParaRPr lang="en-US"/>
        </a:p>
      </dgm:t>
    </dgm:pt>
    <dgm:pt modelId="{6484A730-CB76-4F90-AA5A-69676F78C84A}">
      <dgm:prSet phldrT="[Text]" phldr="1"/>
      <dgm:spPr/>
      <dgm:t>
        <a:bodyPr/>
        <a:lstStyle/>
        <a:p>
          <a:endParaRPr lang="en-US" dirty="0"/>
        </a:p>
      </dgm:t>
    </dgm:pt>
    <dgm:pt modelId="{08FE2FE1-30A1-4460-949F-D1BD44E3ED45}" type="parTrans" cxnId="{A17B63DA-720C-4C4F-A151-A688ABE8788D}">
      <dgm:prSet/>
      <dgm:spPr/>
      <dgm:t>
        <a:bodyPr/>
        <a:lstStyle/>
        <a:p>
          <a:endParaRPr lang="en-US"/>
        </a:p>
      </dgm:t>
    </dgm:pt>
    <dgm:pt modelId="{3F4DBE7A-B5EF-4731-B1BC-8EF60055F88F}" type="sibTrans" cxnId="{A17B63DA-720C-4C4F-A151-A688ABE8788D}">
      <dgm:prSet/>
      <dgm:spPr/>
      <dgm:t>
        <a:bodyPr/>
        <a:lstStyle/>
        <a:p>
          <a:endParaRPr lang="en-US"/>
        </a:p>
      </dgm:t>
    </dgm:pt>
    <dgm:pt modelId="{853C9902-D958-4112-8D31-19886A0690FA}">
      <dgm:prSet phldrT="[Text]" custT="1"/>
      <dgm:spPr/>
      <dgm:t>
        <a:bodyPr/>
        <a:lstStyle/>
        <a:p>
          <a:r>
            <a:rPr lang="en-US" sz="1400" b="1" u="sng" dirty="0"/>
            <a:t>Resource </a:t>
          </a:r>
          <a:r>
            <a:rPr lang="en-US" sz="1400" b="1" u="sng" dirty="0" smtClean="0"/>
            <a:t>library</a:t>
          </a:r>
          <a:endParaRPr lang="en-US" sz="1400" b="1" dirty="0"/>
        </a:p>
      </dgm:t>
    </dgm:pt>
    <dgm:pt modelId="{78D0AF15-6375-4291-BD31-493FC8515621}" type="parTrans" cxnId="{6C06AC6E-5DC5-402D-9877-B15D6A3CCF3B}">
      <dgm:prSet/>
      <dgm:spPr/>
      <dgm:t>
        <a:bodyPr/>
        <a:lstStyle/>
        <a:p>
          <a:endParaRPr lang="en-US"/>
        </a:p>
      </dgm:t>
    </dgm:pt>
    <dgm:pt modelId="{7C9F2A25-5F04-4D79-8538-5EC4BFE26080}" type="sibTrans" cxnId="{6C06AC6E-5DC5-402D-9877-B15D6A3CCF3B}">
      <dgm:prSet/>
      <dgm:spPr/>
      <dgm:t>
        <a:bodyPr/>
        <a:lstStyle/>
        <a:p>
          <a:endParaRPr lang="en-US"/>
        </a:p>
      </dgm:t>
    </dgm:pt>
    <dgm:pt modelId="{937DD61C-DA12-4BAA-82C9-6558516A7502}">
      <dgm:prSet phldrT="[Text]" custT="1"/>
      <dgm:spPr/>
      <dgm:t>
        <a:bodyPr/>
        <a:lstStyle/>
        <a:p>
          <a:r>
            <a:rPr lang="en-US" sz="1400" b="1" dirty="0">
              <a:solidFill>
                <a:srgbClr val="FF0000"/>
              </a:solidFill>
            </a:rPr>
            <a:t>Lunch &amp; Learn-onsite education with employers</a:t>
          </a:r>
        </a:p>
      </dgm:t>
    </dgm:pt>
    <dgm:pt modelId="{B3B4BF2B-F78B-4B05-B79B-0DFCD34394D5}" type="parTrans" cxnId="{BB443DDC-C126-4EC7-A997-AB5111FCB348}">
      <dgm:prSet/>
      <dgm:spPr/>
      <dgm:t>
        <a:bodyPr/>
        <a:lstStyle/>
        <a:p>
          <a:endParaRPr lang="en-US"/>
        </a:p>
      </dgm:t>
    </dgm:pt>
    <dgm:pt modelId="{6C79C8D5-71FB-4E23-A2D9-B5C65F51847D}" type="sibTrans" cxnId="{BB443DDC-C126-4EC7-A997-AB5111FCB348}">
      <dgm:prSet/>
      <dgm:spPr/>
      <dgm:t>
        <a:bodyPr/>
        <a:lstStyle/>
        <a:p>
          <a:endParaRPr lang="en-US"/>
        </a:p>
      </dgm:t>
    </dgm:pt>
    <dgm:pt modelId="{0227EB84-4486-41FF-AAD9-4A2650332534}">
      <dgm:prSet phldrT="[Text]" custT="1"/>
      <dgm:spPr/>
      <dgm:t>
        <a:bodyPr/>
        <a:lstStyle/>
        <a:p>
          <a:r>
            <a:rPr lang="en-US" sz="1400" dirty="0"/>
            <a:t>1) HealthCare Buzz</a:t>
          </a:r>
        </a:p>
      </dgm:t>
    </dgm:pt>
    <dgm:pt modelId="{DD021699-2A7E-465F-97F0-CC375EEC4697}" type="parTrans" cxnId="{8A7C0226-A482-4530-A6AE-FC61BF8EC5F5}">
      <dgm:prSet/>
      <dgm:spPr/>
      <dgm:t>
        <a:bodyPr/>
        <a:lstStyle/>
        <a:p>
          <a:endParaRPr lang="en-US"/>
        </a:p>
      </dgm:t>
    </dgm:pt>
    <dgm:pt modelId="{2617C9EE-1C3A-4EF4-99CB-2526A3428F88}" type="sibTrans" cxnId="{8A7C0226-A482-4530-A6AE-FC61BF8EC5F5}">
      <dgm:prSet/>
      <dgm:spPr/>
      <dgm:t>
        <a:bodyPr/>
        <a:lstStyle/>
        <a:p>
          <a:endParaRPr lang="en-US"/>
        </a:p>
      </dgm:t>
    </dgm:pt>
    <dgm:pt modelId="{A8C73964-E4E9-4931-B19E-2A705564591A}">
      <dgm:prSet phldrT="[Text]" custT="1"/>
      <dgm:spPr/>
      <dgm:t>
        <a:bodyPr/>
        <a:lstStyle/>
        <a:p>
          <a:r>
            <a:rPr lang="en-US" sz="1400" dirty="0"/>
            <a:t>Q&amp;A –as requested by the site </a:t>
          </a:r>
          <a:r>
            <a:rPr lang="en-US" sz="1400" b="1" dirty="0"/>
            <a:t>Employer</a:t>
          </a:r>
          <a:endParaRPr lang="en-US" sz="1400" dirty="0"/>
        </a:p>
      </dgm:t>
    </dgm:pt>
    <dgm:pt modelId="{C035A0A3-E04C-4993-81A1-DACC7239CB1A}" type="parTrans" cxnId="{AA409D3B-9B9E-41D8-9630-119AAA7C63CD}">
      <dgm:prSet/>
      <dgm:spPr/>
      <dgm:t>
        <a:bodyPr/>
        <a:lstStyle/>
        <a:p>
          <a:endParaRPr lang="en-US"/>
        </a:p>
      </dgm:t>
    </dgm:pt>
    <dgm:pt modelId="{9F91AF8B-A954-4D98-86C2-201BE09C7ABA}" type="sibTrans" cxnId="{AA409D3B-9B9E-41D8-9630-119AAA7C63CD}">
      <dgm:prSet/>
      <dgm:spPr/>
      <dgm:t>
        <a:bodyPr/>
        <a:lstStyle/>
        <a:p>
          <a:endParaRPr lang="en-US"/>
        </a:p>
      </dgm:t>
    </dgm:pt>
    <dgm:pt modelId="{6A281E3A-5F2A-4C16-A484-E84E927A2235}">
      <dgm:prSet phldrT="[Text]" custT="1"/>
      <dgm:spPr/>
      <dgm:t>
        <a:bodyPr/>
        <a:lstStyle/>
        <a:p>
          <a:r>
            <a:rPr lang="en-US" sz="1600" dirty="0"/>
            <a:t>Creating unique trainings- </a:t>
          </a:r>
        </a:p>
      </dgm:t>
    </dgm:pt>
    <dgm:pt modelId="{9F1FDE77-6D61-4A53-92A8-85613E1557D8}" type="parTrans" cxnId="{490F81E4-F477-499D-A748-8842D121274E}">
      <dgm:prSet/>
      <dgm:spPr/>
      <dgm:t>
        <a:bodyPr/>
        <a:lstStyle/>
        <a:p>
          <a:endParaRPr lang="en-US"/>
        </a:p>
      </dgm:t>
    </dgm:pt>
    <dgm:pt modelId="{7B929833-7D56-42B8-9929-0BC28FE7ED5C}" type="sibTrans" cxnId="{490F81E4-F477-499D-A748-8842D121274E}">
      <dgm:prSet/>
      <dgm:spPr/>
      <dgm:t>
        <a:bodyPr/>
        <a:lstStyle/>
        <a:p>
          <a:endParaRPr lang="en-US"/>
        </a:p>
      </dgm:t>
    </dgm:pt>
    <dgm:pt modelId="{8F3C4584-0EC3-44F0-AE69-01DE10BD10BE}">
      <dgm:prSet phldrT="[Text]" custT="1"/>
      <dgm:spPr/>
      <dgm:t>
        <a:bodyPr/>
        <a:lstStyle/>
        <a:p>
          <a:r>
            <a:rPr lang="en-US" sz="1400" dirty="0"/>
            <a:t>2)EOB – how to read</a:t>
          </a:r>
        </a:p>
      </dgm:t>
    </dgm:pt>
    <dgm:pt modelId="{3749CA6C-C3FF-4BF1-BD49-B6160E49239A}" type="parTrans" cxnId="{9E70D51A-31D5-4082-AF44-93EE59075370}">
      <dgm:prSet/>
      <dgm:spPr/>
      <dgm:t>
        <a:bodyPr/>
        <a:lstStyle/>
        <a:p>
          <a:endParaRPr lang="en-US"/>
        </a:p>
      </dgm:t>
    </dgm:pt>
    <dgm:pt modelId="{33DAA9B5-B834-4668-A2A8-0DBCDF0ED878}" type="sibTrans" cxnId="{9E70D51A-31D5-4082-AF44-93EE59075370}">
      <dgm:prSet/>
      <dgm:spPr/>
      <dgm:t>
        <a:bodyPr/>
        <a:lstStyle/>
        <a:p>
          <a:endParaRPr lang="en-US"/>
        </a:p>
      </dgm:t>
    </dgm:pt>
    <dgm:pt modelId="{FC777F30-DBC8-41B3-8A13-6BF3F5DA2B6C}">
      <dgm:prSet phldrT="[Text]" custT="1"/>
      <dgm:spPr/>
      <dgm:t>
        <a:bodyPr/>
        <a:lstStyle/>
        <a:p>
          <a:r>
            <a:rPr lang="en-US" sz="1400" dirty="0"/>
            <a:t>New healthcare changes-national and local</a:t>
          </a:r>
        </a:p>
      </dgm:t>
    </dgm:pt>
    <dgm:pt modelId="{04CB7B5E-F6B4-4F0C-910E-9C220D9A677B}" type="parTrans" cxnId="{D7353F0D-A829-45EB-B1CA-36AD33742421}">
      <dgm:prSet/>
      <dgm:spPr/>
      <dgm:t>
        <a:bodyPr/>
        <a:lstStyle/>
        <a:p>
          <a:endParaRPr lang="en-US"/>
        </a:p>
      </dgm:t>
    </dgm:pt>
    <dgm:pt modelId="{9EC5D55E-51D3-418E-ACBE-FEF6C8AE0044}" type="sibTrans" cxnId="{D7353F0D-A829-45EB-B1CA-36AD33742421}">
      <dgm:prSet/>
      <dgm:spPr/>
      <dgm:t>
        <a:bodyPr/>
        <a:lstStyle/>
        <a:p>
          <a:endParaRPr lang="en-US"/>
        </a:p>
      </dgm:t>
    </dgm:pt>
    <dgm:pt modelId="{2EA86D80-9EA1-4266-81F8-CA8AAD5B91DE}">
      <dgm:prSet phldrT="[Text]"/>
      <dgm:spPr/>
      <dgm:t>
        <a:bodyPr/>
        <a:lstStyle/>
        <a:p>
          <a:endParaRPr lang="en-US" sz="1300" dirty="0"/>
        </a:p>
      </dgm:t>
    </dgm:pt>
    <dgm:pt modelId="{CD82B269-5B7B-4B52-BDC3-0503E1CDC9EB}" type="parTrans" cxnId="{C67EFABE-D96E-4866-9857-7C13D290C695}">
      <dgm:prSet/>
      <dgm:spPr/>
      <dgm:t>
        <a:bodyPr/>
        <a:lstStyle/>
        <a:p>
          <a:endParaRPr lang="en-US"/>
        </a:p>
      </dgm:t>
    </dgm:pt>
    <dgm:pt modelId="{E1ECE8E0-192B-4287-9983-1D66FE1BEF3F}" type="sibTrans" cxnId="{C67EFABE-D96E-4866-9857-7C13D290C695}">
      <dgm:prSet/>
      <dgm:spPr/>
      <dgm:t>
        <a:bodyPr/>
        <a:lstStyle/>
        <a:p>
          <a:endParaRPr lang="en-US"/>
        </a:p>
      </dgm:t>
    </dgm:pt>
    <dgm:pt modelId="{402E45D3-1FD9-4717-9924-8A7F94490DBE}">
      <dgm:prSet phldrT="[Text]"/>
      <dgm:spPr/>
      <dgm:t>
        <a:bodyPr/>
        <a:lstStyle/>
        <a:p>
          <a:r>
            <a:rPr lang="en-US" sz="1300" dirty="0"/>
            <a:t>Medicare &amp; ME</a:t>
          </a:r>
        </a:p>
      </dgm:t>
    </dgm:pt>
    <dgm:pt modelId="{2970E97F-F36D-4FA7-B473-F32C57441335}" type="parTrans" cxnId="{EA97F893-15FC-4FF3-8AC2-F91E0E41A62F}">
      <dgm:prSet/>
      <dgm:spPr/>
      <dgm:t>
        <a:bodyPr/>
        <a:lstStyle/>
        <a:p>
          <a:endParaRPr lang="en-US"/>
        </a:p>
      </dgm:t>
    </dgm:pt>
    <dgm:pt modelId="{5CD01720-B76E-4F78-B5AD-11A2255A4ED2}" type="sibTrans" cxnId="{EA97F893-15FC-4FF3-8AC2-F91E0E41A62F}">
      <dgm:prSet/>
      <dgm:spPr/>
      <dgm:t>
        <a:bodyPr/>
        <a:lstStyle/>
        <a:p>
          <a:endParaRPr lang="en-US"/>
        </a:p>
      </dgm:t>
    </dgm:pt>
    <dgm:pt modelId="{2A6D8E62-4353-456D-BDDB-6C5A04873D37}">
      <dgm:prSet phldrT="[Text]"/>
      <dgm:spPr/>
      <dgm:t>
        <a:bodyPr/>
        <a:lstStyle/>
        <a:p>
          <a:r>
            <a:rPr lang="en-US" sz="1300" dirty="0"/>
            <a:t>Traditional vs Mgd </a:t>
          </a:r>
        </a:p>
      </dgm:t>
    </dgm:pt>
    <dgm:pt modelId="{9BC694D1-7D29-416D-B846-2F463E8355AA}" type="parTrans" cxnId="{972A018D-117E-4B7E-8216-BF3B2E76F50A}">
      <dgm:prSet/>
      <dgm:spPr/>
      <dgm:t>
        <a:bodyPr/>
        <a:lstStyle/>
        <a:p>
          <a:endParaRPr lang="en-US"/>
        </a:p>
      </dgm:t>
    </dgm:pt>
    <dgm:pt modelId="{5FB92704-3EF5-482E-B520-B79D6CD64768}" type="sibTrans" cxnId="{972A018D-117E-4B7E-8216-BF3B2E76F50A}">
      <dgm:prSet/>
      <dgm:spPr/>
      <dgm:t>
        <a:bodyPr/>
        <a:lstStyle/>
        <a:p>
          <a:endParaRPr lang="en-US"/>
        </a:p>
      </dgm:t>
    </dgm:pt>
    <dgm:pt modelId="{E5502D85-9282-41EE-BA33-C2673AACE470}">
      <dgm:prSet phldrT="[Text]"/>
      <dgm:spPr/>
      <dgm:t>
        <a:bodyPr/>
        <a:lstStyle/>
        <a:p>
          <a:r>
            <a:rPr lang="en-US" sz="1300" dirty="0"/>
            <a:t>Translating ‘ease’</a:t>
          </a:r>
        </a:p>
      </dgm:t>
    </dgm:pt>
    <dgm:pt modelId="{A3F93D5C-415B-4A05-94EF-8F0C198431BE}" type="parTrans" cxnId="{891DF22C-1897-45C3-9E94-F5A19352A4DF}">
      <dgm:prSet/>
      <dgm:spPr/>
      <dgm:t>
        <a:bodyPr/>
        <a:lstStyle/>
        <a:p>
          <a:endParaRPr lang="en-US"/>
        </a:p>
      </dgm:t>
    </dgm:pt>
    <dgm:pt modelId="{5DED8E18-D509-4619-B3D9-A0870E2B9DC5}" type="sibTrans" cxnId="{891DF22C-1897-45C3-9E94-F5A19352A4DF}">
      <dgm:prSet/>
      <dgm:spPr/>
      <dgm:t>
        <a:bodyPr/>
        <a:lstStyle/>
        <a:p>
          <a:endParaRPr lang="en-US"/>
        </a:p>
      </dgm:t>
    </dgm:pt>
    <dgm:pt modelId="{4835203F-473F-4536-A3D0-75A0B9C68DC2}">
      <dgm:prSet phldrT="[Text]"/>
      <dgm:spPr/>
      <dgm:t>
        <a:bodyPr/>
        <a:lstStyle/>
        <a:p>
          <a:r>
            <a:rPr lang="en-US" sz="1300" dirty="0"/>
            <a:t>What to expect when??</a:t>
          </a:r>
        </a:p>
      </dgm:t>
    </dgm:pt>
    <dgm:pt modelId="{2AC9C9B8-DECE-4710-B2C6-EC0B0EED0A34}" type="parTrans" cxnId="{527B2CAA-FCFE-4571-B10C-F41DE23DA962}">
      <dgm:prSet/>
      <dgm:spPr/>
      <dgm:t>
        <a:bodyPr/>
        <a:lstStyle/>
        <a:p>
          <a:endParaRPr lang="en-US"/>
        </a:p>
      </dgm:t>
    </dgm:pt>
    <dgm:pt modelId="{2087D5E8-13BE-4DB6-81BA-188DF2ABD7A4}" type="sibTrans" cxnId="{527B2CAA-FCFE-4571-B10C-F41DE23DA962}">
      <dgm:prSet/>
      <dgm:spPr/>
      <dgm:t>
        <a:bodyPr/>
        <a:lstStyle/>
        <a:p>
          <a:endParaRPr lang="en-US"/>
        </a:p>
      </dgm:t>
    </dgm:pt>
    <dgm:pt modelId="{72B2F5AF-7432-444D-AAC9-8C3CC732C686}">
      <dgm:prSet phldrT="[Text]"/>
      <dgm:spPr/>
      <dgm:t>
        <a:bodyPr/>
        <a:lstStyle/>
        <a:p>
          <a:r>
            <a:rPr lang="en-US" sz="1300" b="1" dirty="0">
              <a:solidFill>
                <a:srgbClr val="FF0000"/>
              </a:solidFill>
            </a:rPr>
            <a:t>General Education-Glossary of terms </a:t>
          </a:r>
        </a:p>
      </dgm:t>
    </dgm:pt>
    <dgm:pt modelId="{EFA6DD3B-529A-4FD0-B266-21A2414D5A66}" type="parTrans" cxnId="{5E5D8D59-81AC-468A-BE83-647A7A6D8B20}">
      <dgm:prSet/>
      <dgm:spPr/>
      <dgm:t>
        <a:bodyPr/>
        <a:lstStyle/>
        <a:p>
          <a:endParaRPr lang="en-US"/>
        </a:p>
      </dgm:t>
    </dgm:pt>
    <dgm:pt modelId="{4577A195-C104-4301-8754-7F9056A75397}" type="sibTrans" cxnId="{5E5D8D59-81AC-468A-BE83-647A7A6D8B20}">
      <dgm:prSet/>
      <dgm:spPr/>
      <dgm:t>
        <a:bodyPr/>
        <a:lstStyle/>
        <a:p>
          <a:endParaRPr lang="en-US"/>
        </a:p>
      </dgm:t>
    </dgm:pt>
    <dgm:pt modelId="{E9171715-A65E-4AA0-BDDF-A8F02C0C9E20}">
      <dgm:prSet phldrT="[Text]"/>
      <dgm:spPr/>
      <dgm:t>
        <a:bodyPr/>
        <a:lstStyle/>
        <a:p>
          <a:r>
            <a:rPr lang="en-US" sz="1300" dirty="0"/>
            <a:t>Networking with existing </a:t>
          </a:r>
          <a:r>
            <a:rPr lang="en-US" sz="1300" dirty="0" smtClean="0"/>
            <a:t>Hospital services</a:t>
          </a:r>
          <a:endParaRPr lang="en-US" sz="1300" dirty="0"/>
        </a:p>
      </dgm:t>
    </dgm:pt>
    <dgm:pt modelId="{EF6E9E00-60E2-42CE-A75E-936C05E086C7}" type="parTrans" cxnId="{AB0BD6A5-DACA-407E-8720-4C16187AE632}">
      <dgm:prSet/>
      <dgm:spPr/>
      <dgm:t>
        <a:bodyPr/>
        <a:lstStyle/>
        <a:p>
          <a:endParaRPr lang="en-US"/>
        </a:p>
      </dgm:t>
    </dgm:pt>
    <dgm:pt modelId="{F5B67A89-4752-41E2-84C1-64BD6E9E4E41}" type="sibTrans" cxnId="{AB0BD6A5-DACA-407E-8720-4C16187AE632}">
      <dgm:prSet/>
      <dgm:spPr/>
      <dgm:t>
        <a:bodyPr/>
        <a:lstStyle/>
        <a:p>
          <a:endParaRPr lang="en-US"/>
        </a:p>
      </dgm:t>
    </dgm:pt>
    <dgm:pt modelId="{C81F73DC-95EE-4276-8AF2-13AD95245418}">
      <dgm:prSet phldrT="[Text]" custT="1"/>
      <dgm:spPr/>
      <dgm:t>
        <a:bodyPr/>
        <a:lstStyle/>
        <a:p>
          <a:r>
            <a:rPr lang="en-US" sz="1600" dirty="0"/>
            <a:t>Networking with existing services </a:t>
          </a:r>
          <a:endParaRPr lang="en-US" sz="1600" b="1" dirty="0"/>
        </a:p>
      </dgm:t>
    </dgm:pt>
    <dgm:pt modelId="{F2EAA5C4-B974-4D87-90A4-4D379070DB4A}" type="parTrans" cxnId="{2ACB0473-7A78-423A-9310-199B9466B79F}">
      <dgm:prSet/>
      <dgm:spPr/>
      <dgm:t>
        <a:bodyPr/>
        <a:lstStyle/>
        <a:p>
          <a:endParaRPr lang="en-US"/>
        </a:p>
      </dgm:t>
    </dgm:pt>
    <dgm:pt modelId="{ABA30268-0A95-4193-903E-0EAA5778A689}" type="sibTrans" cxnId="{2ACB0473-7A78-423A-9310-199B9466B79F}">
      <dgm:prSet/>
      <dgm:spPr/>
      <dgm:t>
        <a:bodyPr/>
        <a:lstStyle/>
        <a:p>
          <a:endParaRPr lang="en-US"/>
        </a:p>
      </dgm:t>
    </dgm:pt>
    <dgm:pt modelId="{031BF47B-55BA-48C4-AA71-1C2D238A4A7F}">
      <dgm:prSet phldrT="[Text]" custT="1"/>
      <dgm:spPr/>
      <dgm:t>
        <a:bodyPr/>
        <a:lstStyle/>
        <a:p>
          <a:endParaRPr lang="en-US" sz="1400" b="1" dirty="0"/>
        </a:p>
      </dgm:t>
    </dgm:pt>
    <dgm:pt modelId="{1048BEA6-155B-4912-A968-DBFC3B6C5515}" type="parTrans" cxnId="{09F856B3-7CBD-4F09-87DE-C79A483ACAE7}">
      <dgm:prSet/>
      <dgm:spPr/>
      <dgm:t>
        <a:bodyPr/>
        <a:lstStyle/>
        <a:p>
          <a:endParaRPr lang="en-US"/>
        </a:p>
      </dgm:t>
    </dgm:pt>
    <dgm:pt modelId="{4648F89B-7985-45EE-B902-2AAA7D58EF22}" type="sibTrans" cxnId="{09F856B3-7CBD-4F09-87DE-C79A483ACAE7}">
      <dgm:prSet/>
      <dgm:spPr/>
      <dgm:t>
        <a:bodyPr/>
        <a:lstStyle/>
        <a:p>
          <a:endParaRPr lang="en-US"/>
        </a:p>
      </dgm:t>
    </dgm:pt>
    <dgm:pt modelId="{5D37C1C9-EA5F-4FB4-B4AA-A2520B9FBE26}">
      <dgm:prSet phldrT="[Text]" custT="1"/>
      <dgm:spPr/>
      <dgm:t>
        <a:bodyPr/>
        <a:lstStyle/>
        <a:p>
          <a:r>
            <a:rPr lang="en-US" sz="1300" dirty="0"/>
            <a:t>Employer specific guides</a:t>
          </a:r>
          <a:endParaRPr lang="en-US" sz="1400" b="1" dirty="0"/>
        </a:p>
      </dgm:t>
    </dgm:pt>
    <dgm:pt modelId="{2B4674E7-4D29-467A-B4D5-9FAD3514AF91}" type="parTrans" cxnId="{D82A09DA-587A-4D27-A675-02EC2E4E0EFF}">
      <dgm:prSet/>
      <dgm:spPr/>
      <dgm:t>
        <a:bodyPr/>
        <a:lstStyle/>
        <a:p>
          <a:endParaRPr lang="en-US"/>
        </a:p>
      </dgm:t>
    </dgm:pt>
    <dgm:pt modelId="{5C30C99D-F91D-4491-97F7-DF28BD44D286}" type="sibTrans" cxnId="{D82A09DA-587A-4D27-A675-02EC2E4E0EFF}">
      <dgm:prSet/>
      <dgm:spPr/>
      <dgm:t>
        <a:bodyPr/>
        <a:lstStyle/>
        <a:p>
          <a:endParaRPr lang="en-US"/>
        </a:p>
      </dgm:t>
    </dgm:pt>
    <dgm:pt modelId="{15381B36-0893-430D-9BA1-91F9378283E9}">
      <dgm:prSet phldrT="[Text]" custT="1"/>
      <dgm:spPr/>
      <dgm:t>
        <a:bodyPr/>
        <a:lstStyle/>
        <a:p>
          <a:r>
            <a:rPr lang="en-US" sz="1600" dirty="0"/>
            <a:t>Identify community healthcare legislative changes -educate</a:t>
          </a:r>
        </a:p>
      </dgm:t>
    </dgm:pt>
    <dgm:pt modelId="{6B107ECF-780B-4C5D-BC09-A63672152CCF}" type="parTrans" cxnId="{9478F6DF-AB45-4981-BD25-916DB27BCD50}">
      <dgm:prSet/>
      <dgm:spPr/>
      <dgm:t>
        <a:bodyPr/>
        <a:lstStyle/>
        <a:p>
          <a:endParaRPr lang="en-US"/>
        </a:p>
      </dgm:t>
    </dgm:pt>
    <dgm:pt modelId="{3C5D0C76-D0AE-40F5-B093-CA6C31D5C12C}" type="sibTrans" cxnId="{9478F6DF-AB45-4981-BD25-916DB27BCD50}">
      <dgm:prSet/>
      <dgm:spPr/>
      <dgm:t>
        <a:bodyPr/>
        <a:lstStyle/>
        <a:p>
          <a:endParaRPr lang="en-US"/>
        </a:p>
      </dgm:t>
    </dgm:pt>
    <dgm:pt modelId="{9094658D-BDBE-46EC-84C7-0672245C4675}">
      <dgm:prSet phldrT="[Text]" phldr="1"/>
      <dgm:spPr/>
      <dgm:t>
        <a:bodyPr/>
        <a:lstStyle/>
        <a:p>
          <a:endParaRPr lang="en-US" dirty="0"/>
        </a:p>
      </dgm:t>
    </dgm:pt>
    <dgm:pt modelId="{E9C22DBB-1F76-4EEF-9A0C-3282B73B2EF2}" type="sibTrans" cxnId="{D43550B8-087A-48F3-B139-425792CCAA99}">
      <dgm:prSet/>
      <dgm:spPr/>
      <dgm:t>
        <a:bodyPr/>
        <a:lstStyle/>
        <a:p>
          <a:endParaRPr lang="en-US"/>
        </a:p>
      </dgm:t>
    </dgm:pt>
    <dgm:pt modelId="{D2F172FB-0DE2-41FC-B3C4-EC5B8E270179}" type="parTrans" cxnId="{D43550B8-087A-48F3-B139-425792CCAA99}">
      <dgm:prSet/>
      <dgm:spPr/>
      <dgm:t>
        <a:bodyPr/>
        <a:lstStyle/>
        <a:p>
          <a:endParaRPr lang="en-US"/>
        </a:p>
      </dgm:t>
    </dgm:pt>
    <dgm:pt modelId="{BF9BF7F8-1F28-445F-AF2B-836639FA5C98}">
      <dgm:prSet phldrT="[Text]" custT="1"/>
      <dgm:spPr/>
      <dgm:t>
        <a:bodyPr/>
        <a:lstStyle/>
        <a:p>
          <a:r>
            <a:rPr lang="en-US" sz="1400" dirty="0"/>
            <a:t>Build historical info</a:t>
          </a:r>
          <a:endParaRPr lang="en-US" sz="1400" b="1" dirty="0"/>
        </a:p>
      </dgm:t>
    </dgm:pt>
    <dgm:pt modelId="{2F8BF0D7-B0F0-4B01-9A5C-DE405C77FB7A}" type="parTrans" cxnId="{42D5BE39-AC63-4E34-A9E3-9EC043B5BE47}">
      <dgm:prSet/>
      <dgm:spPr/>
      <dgm:t>
        <a:bodyPr/>
        <a:lstStyle/>
        <a:p>
          <a:endParaRPr lang="en-US"/>
        </a:p>
      </dgm:t>
    </dgm:pt>
    <dgm:pt modelId="{2345A31F-1ED5-4E22-A344-A9CB84456076}" type="sibTrans" cxnId="{42D5BE39-AC63-4E34-A9E3-9EC043B5BE47}">
      <dgm:prSet/>
      <dgm:spPr/>
      <dgm:t>
        <a:bodyPr/>
        <a:lstStyle/>
        <a:p>
          <a:endParaRPr lang="en-US"/>
        </a:p>
      </dgm:t>
    </dgm:pt>
    <dgm:pt modelId="{6B0A19E1-850F-43C5-BA73-726E1A7637BD}">
      <dgm:prSet phldrT="[Text]" custT="1"/>
      <dgm:spPr/>
      <dgm:t>
        <a:bodyPr/>
        <a:lstStyle/>
        <a:p>
          <a:endParaRPr lang="en-US" sz="1400" b="1" dirty="0"/>
        </a:p>
      </dgm:t>
    </dgm:pt>
    <dgm:pt modelId="{6B071DCA-F20B-401A-B3AD-636DEEA678B9}" type="parTrans" cxnId="{1C059947-52E0-4552-89E2-441E691BF195}">
      <dgm:prSet/>
      <dgm:spPr/>
      <dgm:t>
        <a:bodyPr/>
        <a:lstStyle/>
        <a:p>
          <a:endParaRPr lang="en-US"/>
        </a:p>
      </dgm:t>
    </dgm:pt>
    <dgm:pt modelId="{BD7FD1DD-2C08-4766-A6CB-DA203922A94A}" type="sibTrans" cxnId="{1C059947-52E0-4552-89E2-441E691BF195}">
      <dgm:prSet/>
      <dgm:spPr/>
      <dgm:t>
        <a:bodyPr/>
        <a:lstStyle/>
        <a:p>
          <a:endParaRPr lang="en-US"/>
        </a:p>
      </dgm:t>
    </dgm:pt>
    <dgm:pt modelId="{9FA1760E-FD66-4884-9396-73737D575208}">
      <dgm:prSet phldrT="[Text]" custT="1"/>
      <dgm:spPr/>
      <dgm:t>
        <a:bodyPr/>
        <a:lstStyle/>
        <a:p>
          <a:r>
            <a:rPr lang="en-US" sz="1600" dirty="0">
              <a:solidFill>
                <a:srgbClr val="FF0000"/>
              </a:solidFill>
            </a:rPr>
            <a:t>EX)  Turning 65 Bootcamp</a:t>
          </a:r>
        </a:p>
      </dgm:t>
    </dgm:pt>
    <dgm:pt modelId="{CD644964-9EC1-4008-AC46-92FC955488C2}" type="parTrans" cxnId="{7BD3A6AF-DD31-417A-A4CC-9BC141DB82A2}">
      <dgm:prSet/>
      <dgm:spPr/>
      <dgm:t>
        <a:bodyPr/>
        <a:lstStyle/>
        <a:p>
          <a:endParaRPr lang="en-US"/>
        </a:p>
      </dgm:t>
    </dgm:pt>
    <dgm:pt modelId="{69FB1C9F-5FAE-4594-B2A6-AE4BDDF4F60D}" type="sibTrans" cxnId="{7BD3A6AF-DD31-417A-A4CC-9BC141DB82A2}">
      <dgm:prSet/>
      <dgm:spPr/>
      <dgm:t>
        <a:bodyPr/>
        <a:lstStyle/>
        <a:p>
          <a:endParaRPr lang="en-US"/>
        </a:p>
      </dgm:t>
    </dgm:pt>
    <dgm:pt modelId="{1E1B3886-8F2A-43A2-A426-6B431EEFB560}">
      <dgm:prSet phldrT="[Text]"/>
      <dgm:spPr/>
      <dgm:t>
        <a:bodyPr/>
        <a:lstStyle/>
        <a:p>
          <a:endParaRPr lang="en-US" sz="1300" dirty="0"/>
        </a:p>
      </dgm:t>
    </dgm:pt>
    <dgm:pt modelId="{C5B739C1-B064-40C1-A4BC-B4E3272320D1}" type="parTrans" cxnId="{9F4F456E-954E-4075-802B-CC994ED5F757}">
      <dgm:prSet/>
      <dgm:spPr/>
      <dgm:t>
        <a:bodyPr/>
        <a:lstStyle/>
        <a:p>
          <a:endParaRPr lang="en-US"/>
        </a:p>
      </dgm:t>
    </dgm:pt>
    <dgm:pt modelId="{6F4CBEB0-FA31-4E94-A101-CCA843118F97}" type="sibTrans" cxnId="{9F4F456E-954E-4075-802B-CC994ED5F757}">
      <dgm:prSet/>
      <dgm:spPr/>
      <dgm:t>
        <a:bodyPr/>
        <a:lstStyle/>
        <a:p>
          <a:endParaRPr lang="en-US"/>
        </a:p>
      </dgm:t>
    </dgm:pt>
    <dgm:pt modelId="{A77FAE43-684A-41FA-8A00-DF29B2434F86}">
      <dgm:prSet phldrT="[Text]"/>
      <dgm:spPr/>
      <dgm:t>
        <a:bodyPr/>
        <a:lstStyle/>
        <a:p>
          <a:endParaRPr lang="en-US" sz="1300" dirty="0"/>
        </a:p>
      </dgm:t>
    </dgm:pt>
    <dgm:pt modelId="{ECC021A2-601B-4FEE-9C32-7357B9B8F881}" type="parTrans" cxnId="{36309040-FA55-4743-AC75-968970B0C015}">
      <dgm:prSet/>
      <dgm:spPr/>
      <dgm:t>
        <a:bodyPr/>
        <a:lstStyle/>
        <a:p>
          <a:endParaRPr lang="en-US"/>
        </a:p>
      </dgm:t>
    </dgm:pt>
    <dgm:pt modelId="{AAB03B83-BF66-4A2E-9558-313FC693CD3D}" type="sibTrans" cxnId="{36309040-FA55-4743-AC75-968970B0C015}">
      <dgm:prSet/>
      <dgm:spPr/>
      <dgm:t>
        <a:bodyPr/>
        <a:lstStyle/>
        <a:p>
          <a:endParaRPr lang="en-US"/>
        </a:p>
      </dgm:t>
    </dgm:pt>
    <dgm:pt modelId="{D929D85A-17A8-4AFB-B2D4-C069B7173190}">
      <dgm:prSet phldrT="[Text]"/>
      <dgm:spPr/>
      <dgm:t>
        <a:bodyPr/>
        <a:lstStyle/>
        <a:p>
          <a:r>
            <a:rPr lang="en-US" sz="1300" dirty="0"/>
            <a:t>PATIENT PEARL!</a:t>
          </a:r>
        </a:p>
      </dgm:t>
    </dgm:pt>
    <dgm:pt modelId="{91F61DAE-70A2-436C-8B88-82C3B61FB3A7}" type="parTrans" cxnId="{9739FDDA-1AC4-44BA-ABE9-604778071904}">
      <dgm:prSet/>
      <dgm:spPr/>
      <dgm:t>
        <a:bodyPr/>
        <a:lstStyle/>
        <a:p>
          <a:endParaRPr lang="en-US"/>
        </a:p>
      </dgm:t>
    </dgm:pt>
    <dgm:pt modelId="{D2450F3B-E95E-427E-B813-A5D56C1973BC}" type="sibTrans" cxnId="{9739FDDA-1AC4-44BA-ABE9-604778071904}">
      <dgm:prSet/>
      <dgm:spPr/>
      <dgm:t>
        <a:bodyPr/>
        <a:lstStyle/>
        <a:p>
          <a:endParaRPr lang="en-US"/>
        </a:p>
      </dgm:t>
    </dgm:pt>
    <dgm:pt modelId="{15CB6AFE-9010-42BC-813E-948459E59E31}">
      <dgm:prSet phldrT="[Text]"/>
      <dgm:spPr/>
      <dgm:t>
        <a:bodyPr/>
        <a:lstStyle/>
        <a:p>
          <a:endParaRPr lang="en-US" sz="1300" dirty="0"/>
        </a:p>
      </dgm:t>
    </dgm:pt>
    <dgm:pt modelId="{EE384E2A-E2A8-4A7D-96BA-EE45B1564C8E}" type="parTrans" cxnId="{87E4B430-472E-408F-AC03-57C4F456B8D3}">
      <dgm:prSet/>
      <dgm:spPr/>
      <dgm:t>
        <a:bodyPr/>
        <a:lstStyle/>
        <a:p>
          <a:endParaRPr lang="en-US"/>
        </a:p>
      </dgm:t>
    </dgm:pt>
    <dgm:pt modelId="{5B3AA835-848D-42B5-BB73-B460D0901AF6}" type="sibTrans" cxnId="{87E4B430-472E-408F-AC03-57C4F456B8D3}">
      <dgm:prSet/>
      <dgm:spPr/>
      <dgm:t>
        <a:bodyPr/>
        <a:lstStyle/>
        <a:p>
          <a:endParaRPr lang="en-US"/>
        </a:p>
      </dgm:t>
    </dgm:pt>
    <dgm:pt modelId="{F68D6351-6E25-4732-B55B-042F939EC26F}">
      <dgm:prSet phldrT="[Text]" custT="1"/>
      <dgm:spPr/>
      <dgm:t>
        <a:bodyPr/>
        <a:lstStyle/>
        <a:p>
          <a:r>
            <a:rPr lang="en-US" sz="1400" dirty="0"/>
            <a:t>3) Out of network</a:t>
          </a:r>
        </a:p>
      </dgm:t>
    </dgm:pt>
    <dgm:pt modelId="{CAB51CA6-7758-46D9-B24E-F740705D130A}" type="parTrans" cxnId="{1328F97B-83C0-46B0-931D-21D59847DCEE}">
      <dgm:prSet/>
      <dgm:spPr/>
      <dgm:t>
        <a:bodyPr/>
        <a:lstStyle/>
        <a:p>
          <a:endParaRPr lang="en-US"/>
        </a:p>
      </dgm:t>
    </dgm:pt>
    <dgm:pt modelId="{6694C251-8E06-4284-BA09-FD98D80FD2DC}" type="sibTrans" cxnId="{1328F97B-83C0-46B0-931D-21D59847DCEE}">
      <dgm:prSet/>
      <dgm:spPr/>
      <dgm:t>
        <a:bodyPr/>
        <a:lstStyle/>
        <a:p>
          <a:endParaRPr lang="en-US"/>
        </a:p>
      </dgm:t>
    </dgm:pt>
    <dgm:pt modelId="{B618C974-F4E4-4FDA-B88D-5D59BFC7197C}">
      <dgm:prSet phldrT="[Text]" custT="1"/>
      <dgm:spPr/>
      <dgm:t>
        <a:bodyPr/>
        <a:lstStyle/>
        <a:p>
          <a:endParaRPr lang="en-US" sz="1400" b="1" dirty="0"/>
        </a:p>
      </dgm:t>
    </dgm:pt>
    <dgm:pt modelId="{6B52AC24-9398-49C0-99B9-219674E3A255}" type="parTrans" cxnId="{B5183B1B-4403-48E0-9363-97CEC4137AD9}">
      <dgm:prSet/>
      <dgm:spPr/>
      <dgm:t>
        <a:bodyPr/>
        <a:lstStyle/>
        <a:p>
          <a:endParaRPr lang="en-US"/>
        </a:p>
      </dgm:t>
    </dgm:pt>
    <dgm:pt modelId="{4E99FC44-BC61-43D1-B4DF-4DC330F9573F}" type="sibTrans" cxnId="{B5183B1B-4403-48E0-9363-97CEC4137AD9}">
      <dgm:prSet/>
      <dgm:spPr/>
      <dgm:t>
        <a:bodyPr/>
        <a:lstStyle/>
        <a:p>
          <a:endParaRPr lang="en-US"/>
        </a:p>
      </dgm:t>
    </dgm:pt>
    <dgm:pt modelId="{79158AA3-FBF6-42F2-9844-F9DC6B3EFDEE}" type="pres">
      <dgm:prSet presAssocID="{BCB07696-C249-4A6F-9D50-8A5692EAF6C3}" presName="linearFlow" presStyleCnt="0">
        <dgm:presLayoutVars>
          <dgm:dir/>
          <dgm:animLvl val="lvl"/>
          <dgm:resizeHandles/>
        </dgm:presLayoutVars>
      </dgm:prSet>
      <dgm:spPr/>
      <dgm:t>
        <a:bodyPr/>
        <a:lstStyle/>
        <a:p>
          <a:endParaRPr lang="en-US"/>
        </a:p>
      </dgm:t>
    </dgm:pt>
    <dgm:pt modelId="{E02D4784-9F30-4BCB-B5EF-0F265E492999}" type="pres">
      <dgm:prSet presAssocID="{CA32C202-3E7B-4B70-9BC7-CA9BEA7AF6C5}" presName="compositeNode" presStyleCnt="0">
        <dgm:presLayoutVars>
          <dgm:bulletEnabled val="1"/>
        </dgm:presLayoutVars>
      </dgm:prSet>
      <dgm:spPr/>
    </dgm:pt>
    <dgm:pt modelId="{B0C32E65-B68D-4F33-AFF2-8A4602124BBC}" type="pres">
      <dgm:prSet presAssocID="{CA32C202-3E7B-4B70-9BC7-CA9BEA7AF6C5}" presName="image" presStyleLbl="fgImgPlace1" presStyleIdx="0" presStyleCnt="3" custLinFactX="340472" custLinFactNeighborX="400000" custLinFactNeighborY="10352"/>
      <dgm:spPr>
        <a:blipFill rotWithShape="1">
          <a:blip xmlns:r="http://schemas.openxmlformats.org/officeDocument/2006/relationships" r:embed="rId1"/>
          <a:stretch>
            <a:fillRect/>
          </a:stretch>
        </a:blipFill>
      </dgm:spPr>
      <dgm:t>
        <a:bodyPr/>
        <a:lstStyle/>
        <a:p>
          <a:endParaRPr lang="en-US"/>
        </a:p>
      </dgm:t>
    </dgm:pt>
    <dgm:pt modelId="{C68E2936-C30E-47CE-83A6-B917EA48E311}" type="pres">
      <dgm:prSet presAssocID="{CA32C202-3E7B-4B70-9BC7-CA9BEA7AF6C5}" presName="childNode" presStyleLbl="node1" presStyleIdx="0" presStyleCnt="3" custScaleX="118272" custScaleY="106739" custLinFactX="66673" custLinFactNeighborX="100000" custLinFactNeighborY="-11720">
        <dgm:presLayoutVars>
          <dgm:bulletEnabled val="1"/>
        </dgm:presLayoutVars>
      </dgm:prSet>
      <dgm:spPr/>
      <dgm:t>
        <a:bodyPr/>
        <a:lstStyle/>
        <a:p>
          <a:endParaRPr lang="en-US"/>
        </a:p>
      </dgm:t>
    </dgm:pt>
    <dgm:pt modelId="{08508BA6-EBCC-4332-8423-78F16BE666EE}" type="pres">
      <dgm:prSet presAssocID="{CA32C202-3E7B-4B70-9BC7-CA9BEA7AF6C5}" presName="parentNode" presStyleLbl="revTx" presStyleIdx="0" presStyleCnt="3">
        <dgm:presLayoutVars>
          <dgm:chMax val="0"/>
          <dgm:bulletEnabled val="1"/>
        </dgm:presLayoutVars>
      </dgm:prSet>
      <dgm:spPr/>
      <dgm:t>
        <a:bodyPr/>
        <a:lstStyle/>
        <a:p>
          <a:endParaRPr lang="en-US"/>
        </a:p>
      </dgm:t>
    </dgm:pt>
    <dgm:pt modelId="{01E793B3-6FDB-4095-BEC6-520C16B6A033}" type="pres">
      <dgm:prSet presAssocID="{74B97422-BE84-49EE-A20B-13FC1E780D1D}" presName="sibTrans" presStyleCnt="0"/>
      <dgm:spPr/>
    </dgm:pt>
    <dgm:pt modelId="{F1B33B65-37F2-459E-B8CB-5272C58E0BC2}" type="pres">
      <dgm:prSet presAssocID="{9094658D-BDBE-46EC-84C7-0672245C4675}" presName="compositeNode" presStyleCnt="0">
        <dgm:presLayoutVars>
          <dgm:bulletEnabled val="1"/>
        </dgm:presLayoutVars>
      </dgm:prSet>
      <dgm:spPr/>
    </dgm:pt>
    <dgm:pt modelId="{E2F940A6-F816-4029-B280-5C4A91F8AF5C}" type="pres">
      <dgm:prSet presAssocID="{9094658D-BDBE-46EC-84C7-0672245C4675}" presName="image" presStyleLbl="fgImgPlace1" presStyleIdx="1" presStyleCnt="3" custLinFactNeighborX="-22985" custLinFactNeighborY="965"/>
      <dgm:spPr>
        <a:blipFill rotWithShape="1">
          <a:blip xmlns:r="http://schemas.openxmlformats.org/officeDocument/2006/relationships" r:embed="rId2"/>
          <a:stretch>
            <a:fillRect/>
          </a:stretch>
        </a:blipFill>
      </dgm:spPr>
      <dgm:t>
        <a:bodyPr/>
        <a:lstStyle/>
        <a:p>
          <a:endParaRPr lang="en-US"/>
        </a:p>
      </dgm:t>
    </dgm:pt>
    <dgm:pt modelId="{6EC077D1-C58C-48CF-9895-F08E382F9699}" type="pres">
      <dgm:prSet presAssocID="{9094658D-BDBE-46EC-84C7-0672245C4675}" presName="childNode" presStyleLbl="node1" presStyleIdx="1" presStyleCnt="3" custScaleX="130819" custScaleY="120475" custLinFactX="-22755" custLinFactNeighborX="-100000" custLinFactNeighborY="-2357">
        <dgm:presLayoutVars>
          <dgm:bulletEnabled val="1"/>
        </dgm:presLayoutVars>
      </dgm:prSet>
      <dgm:spPr/>
      <dgm:t>
        <a:bodyPr/>
        <a:lstStyle/>
        <a:p>
          <a:endParaRPr lang="en-US"/>
        </a:p>
      </dgm:t>
    </dgm:pt>
    <dgm:pt modelId="{1B5ED3A3-C725-457D-A6E7-6F91ACAD8792}" type="pres">
      <dgm:prSet presAssocID="{9094658D-BDBE-46EC-84C7-0672245C4675}" presName="parentNode" presStyleLbl="revTx" presStyleIdx="1" presStyleCnt="3">
        <dgm:presLayoutVars>
          <dgm:chMax val="0"/>
          <dgm:bulletEnabled val="1"/>
        </dgm:presLayoutVars>
      </dgm:prSet>
      <dgm:spPr/>
      <dgm:t>
        <a:bodyPr/>
        <a:lstStyle/>
        <a:p>
          <a:endParaRPr lang="en-US"/>
        </a:p>
      </dgm:t>
    </dgm:pt>
    <dgm:pt modelId="{5CDB0BE1-D692-4EB0-B0AF-9D570CDB081C}" type="pres">
      <dgm:prSet presAssocID="{E9C22DBB-1F76-4EEF-9A0C-3282B73B2EF2}" presName="sibTrans" presStyleCnt="0"/>
      <dgm:spPr/>
    </dgm:pt>
    <dgm:pt modelId="{139BCFC1-424A-4F08-A056-94DB8BEAD3DE}" type="pres">
      <dgm:prSet presAssocID="{6484A730-CB76-4F90-AA5A-69676F78C84A}" presName="compositeNode" presStyleCnt="0">
        <dgm:presLayoutVars>
          <dgm:bulletEnabled val="1"/>
        </dgm:presLayoutVars>
      </dgm:prSet>
      <dgm:spPr/>
    </dgm:pt>
    <dgm:pt modelId="{F71E7DF4-EFBC-4A85-A96F-4030394AE794}" type="pres">
      <dgm:prSet presAssocID="{6484A730-CB76-4F90-AA5A-69676F78C84A}" presName="image" presStyleLbl="fgImgPlace1" presStyleIdx="2" presStyleCnt="3" custLinFactX="-383468" custLinFactNeighborX="-400000" custLinFactNeighborY="-10379"/>
      <dgm:spPr>
        <a:blipFill rotWithShape="1">
          <a:blip xmlns:r="http://schemas.openxmlformats.org/officeDocument/2006/relationships" r:embed="rId3"/>
          <a:stretch>
            <a:fillRect/>
          </a:stretch>
        </a:blipFill>
      </dgm:spPr>
      <dgm:t>
        <a:bodyPr/>
        <a:lstStyle/>
        <a:p>
          <a:endParaRPr lang="en-US"/>
        </a:p>
      </dgm:t>
    </dgm:pt>
    <dgm:pt modelId="{9AAF8397-1250-4A23-98B0-2C304C09F341}" type="pres">
      <dgm:prSet presAssocID="{6484A730-CB76-4F90-AA5A-69676F78C84A}" presName="childNode" presStyleLbl="node1" presStyleIdx="2" presStyleCnt="3" custScaleY="113684" custLinFactNeighborX="9842" custLinFactNeighborY="-15688">
        <dgm:presLayoutVars>
          <dgm:bulletEnabled val="1"/>
        </dgm:presLayoutVars>
      </dgm:prSet>
      <dgm:spPr/>
      <dgm:t>
        <a:bodyPr/>
        <a:lstStyle/>
        <a:p>
          <a:endParaRPr lang="en-US"/>
        </a:p>
      </dgm:t>
    </dgm:pt>
    <dgm:pt modelId="{0DD5715D-B443-45A7-8255-F5FF0FEE5CBF}" type="pres">
      <dgm:prSet presAssocID="{6484A730-CB76-4F90-AA5A-69676F78C84A}" presName="parentNode" presStyleLbl="revTx" presStyleIdx="2" presStyleCnt="3">
        <dgm:presLayoutVars>
          <dgm:chMax val="0"/>
          <dgm:bulletEnabled val="1"/>
        </dgm:presLayoutVars>
      </dgm:prSet>
      <dgm:spPr/>
      <dgm:t>
        <a:bodyPr/>
        <a:lstStyle/>
        <a:p>
          <a:endParaRPr lang="en-US"/>
        </a:p>
      </dgm:t>
    </dgm:pt>
  </dgm:ptLst>
  <dgm:cxnLst>
    <dgm:cxn modelId="{D7353F0D-A829-45EB-B1CA-36AD33742421}" srcId="{CA32C202-3E7B-4B70-9BC7-CA9BEA7AF6C5}" destId="{FC777F30-DBC8-41B3-8A13-6BF3F5DA2B6C}" srcOrd="7" destOrd="0" parTransId="{04CB7B5E-F6B4-4F0C-910E-9C220D9A677B}" sibTransId="{9EC5D55E-51D3-418E-ACBE-FEF6C8AE0044}"/>
    <dgm:cxn modelId="{5E5D8D59-81AC-468A-BE83-647A7A6D8B20}" srcId="{6484A730-CB76-4F90-AA5A-69676F78C84A}" destId="{72B2F5AF-7432-444D-AAC9-8C3CC732C686}" srcOrd="7" destOrd="0" parTransId="{EFA6DD3B-529A-4FD0-B266-21A2414D5A66}" sibTransId="{4577A195-C104-4301-8754-7F9056A75397}"/>
    <dgm:cxn modelId="{D43550B8-087A-48F3-B139-425792CCAA99}" srcId="{BCB07696-C249-4A6F-9D50-8A5692EAF6C3}" destId="{9094658D-BDBE-46EC-84C7-0672245C4675}" srcOrd="1" destOrd="0" parTransId="{D2F172FB-0DE2-41FC-B3C4-EC5B8E270179}" sibTransId="{E9C22DBB-1F76-4EEF-9A0C-3282B73B2EF2}"/>
    <dgm:cxn modelId="{C5226349-A326-4119-8356-CB426CCE866E}" type="presOf" srcId="{72B2F5AF-7432-444D-AAC9-8C3CC732C686}" destId="{9AAF8397-1250-4A23-98B0-2C304C09F341}" srcOrd="0" destOrd="7" presId="urn:microsoft.com/office/officeart/2005/8/layout/hList2"/>
    <dgm:cxn modelId="{490F81E4-F477-499D-A748-8842D121274E}" srcId="{9094658D-BDBE-46EC-84C7-0672245C4675}" destId="{6A281E3A-5F2A-4C16-A484-E84E927A2235}" srcOrd="3" destOrd="0" parTransId="{9F1FDE77-6D61-4A53-92A8-85613E1557D8}" sibTransId="{7B929833-7D56-42B8-9929-0BC28FE7ED5C}"/>
    <dgm:cxn modelId="{E2E68E47-1412-40AB-AAFB-8FB913040A11}" type="presOf" srcId="{CA32C202-3E7B-4B70-9BC7-CA9BEA7AF6C5}" destId="{08508BA6-EBCC-4332-8423-78F16BE666EE}" srcOrd="0" destOrd="0" presId="urn:microsoft.com/office/officeart/2005/8/layout/hList2"/>
    <dgm:cxn modelId="{A907A59D-D2BB-4CC8-BD07-454045B2B09A}" type="presOf" srcId="{031BF47B-55BA-48C4-AA71-1C2D238A4A7F}" destId="{6EC077D1-C58C-48CF-9895-F08E382F9699}" srcOrd="0" destOrd="1" presId="urn:microsoft.com/office/officeart/2005/8/layout/hList2"/>
    <dgm:cxn modelId="{9739FDDA-1AC4-44BA-ABE9-604778071904}" srcId="{6484A730-CB76-4F90-AA5A-69676F78C84A}" destId="{D929D85A-17A8-4AFB-B2D4-C069B7173190}" srcOrd="10" destOrd="0" parTransId="{91F61DAE-70A2-436C-8B88-82C3B61FB3A7}" sibTransId="{D2450F3B-E95E-427E-B813-A5D56C1973BC}"/>
    <dgm:cxn modelId="{1328F97B-83C0-46B0-931D-21D59847DCEE}" srcId="{CA32C202-3E7B-4B70-9BC7-CA9BEA7AF6C5}" destId="{F68D6351-6E25-4732-B55B-042F939EC26F}" srcOrd="6" destOrd="0" parTransId="{CAB51CA6-7758-46D9-B24E-F740705D130A}" sibTransId="{6694C251-8E06-4284-BA09-FD98D80FD2DC}"/>
    <dgm:cxn modelId="{8A7C0226-A482-4530-A6AE-FC61BF8EC5F5}" srcId="{CA32C202-3E7B-4B70-9BC7-CA9BEA7AF6C5}" destId="{0227EB84-4486-41FF-AAD9-4A2650332534}" srcOrd="4" destOrd="0" parTransId="{DD021699-2A7E-465F-97F0-CC375EEC4697}" sibTransId="{2617C9EE-1C3A-4EF4-99CB-2526A3428F88}"/>
    <dgm:cxn modelId="{AA409D3B-9B9E-41D8-9630-119AAA7C63CD}" srcId="{CA32C202-3E7B-4B70-9BC7-CA9BEA7AF6C5}" destId="{A8C73964-E4E9-4931-B19E-2A705564591A}" srcOrd="8" destOrd="0" parTransId="{C035A0A3-E04C-4993-81A1-DACC7239CB1A}" sibTransId="{9F91AF8B-A954-4D98-86C2-201BE09C7ABA}"/>
    <dgm:cxn modelId="{AB0BD6A5-DACA-407E-8720-4C16187AE632}" srcId="{6484A730-CB76-4F90-AA5A-69676F78C84A}" destId="{E9171715-A65E-4AA0-BDDF-A8F02C0C9E20}" srcOrd="8" destOrd="0" parTransId="{EF6E9E00-60E2-42CE-A75E-936C05E086C7}" sibTransId="{F5B67A89-4752-41E2-84C1-64BD6E9E4E41}"/>
    <dgm:cxn modelId="{972A018D-117E-4B7E-8216-BF3B2E76F50A}" srcId="{6484A730-CB76-4F90-AA5A-69676F78C84A}" destId="{2A6D8E62-4353-456D-BDDB-6C5A04873D37}" srcOrd="4" destOrd="0" parTransId="{9BC694D1-7D29-416D-B846-2F463E8355AA}" sibTransId="{5FB92704-3EF5-482E-B520-B79D6CD64768}"/>
    <dgm:cxn modelId="{75FC59B7-44CB-4E3B-B1BE-0A5533986C85}" type="presOf" srcId="{15CB6AFE-9010-42BC-813E-948459E59E31}" destId="{9AAF8397-1250-4A23-98B0-2C304C09F341}" srcOrd="0" destOrd="9" presId="urn:microsoft.com/office/officeart/2005/8/layout/hList2"/>
    <dgm:cxn modelId="{39252AF9-93C3-4868-B008-8C8ED80FDAD6}" type="presOf" srcId="{6A281E3A-5F2A-4C16-A484-E84E927A2235}" destId="{6EC077D1-C58C-48CF-9895-F08E382F9699}" srcOrd="0" destOrd="3" presId="urn:microsoft.com/office/officeart/2005/8/layout/hList2"/>
    <dgm:cxn modelId="{16F8EC6E-F5EA-45D4-8B57-794B647A6AA4}" type="presOf" srcId="{BCB07696-C249-4A6F-9D50-8A5692EAF6C3}" destId="{79158AA3-FBF6-42F2-9844-F9DC6B3EFDEE}" srcOrd="0" destOrd="0" presId="urn:microsoft.com/office/officeart/2005/8/layout/hList2"/>
    <dgm:cxn modelId="{9E70D51A-31D5-4082-AF44-93EE59075370}" srcId="{CA32C202-3E7B-4B70-9BC7-CA9BEA7AF6C5}" destId="{8F3C4584-0EC3-44F0-AE69-01DE10BD10BE}" srcOrd="5" destOrd="0" parTransId="{3749CA6C-C3FF-4BF1-BD49-B6160E49239A}" sibTransId="{33DAA9B5-B834-4668-A2A8-0DBCDF0ED878}"/>
    <dgm:cxn modelId="{31C681F1-D1EE-4325-AF84-51E61E4C68F2}" type="presOf" srcId="{853C9902-D958-4112-8D31-19886A0690FA}" destId="{9AAF8397-1250-4A23-98B0-2C304C09F341}" srcOrd="0" destOrd="0" presId="urn:microsoft.com/office/officeart/2005/8/layout/hList2"/>
    <dgm:cxn modelId="{02C70981-634D-4F3B-9E5C-AF4626E1262E}" type="presOf" srcId="{9FA1760E-FD66-4884-9396-73737D575208}" destId="{6EC077D1-C58C-48CF-9895-F08E382F9699}" srcOrd="0" destOrd="4" presId="urn:microsoft.com/office/officeart/2005/8/layout/hList2"/>
    <dgm:cxn modelId="{EA97F893-15FC-4FF3-8AC2-F91E0E41A62F}" srcId="{6484A730-CB76-4F90-AA5A-69676F78C84A}" destId="{402E45D3-1FD9-4717-9924-8A7F94490DBE}" srcOrd="3" destOrd="0" parTransId="{2970E97F-F36D-4FA7-B473-F32C57441335}" sibTransId="{5CD01720-B76E-4F78-B5AD-11A2255A4ED2}"/>
    <dgm:cxn modelId="{41D84892-8387-458C-B309-9F0B0B3FE4FD}" type="presOf" srcId="{A8C73964-E4E9-4931-B19E-2A705564591A}" destId="{C68E2936-C30E-47CE-83A6-B917EA48E311}" srcOrd="0" destOrd="8" presId="urn:microsoft.com/office/officeart/2005/8/layout/hList2"/>
    <dgm:cxn modelId="{B74B30C1-86A0-4CCA-A318-B3B0CAE1D510}" type="presOf" srcId="{2EA86D80-9EA1-4266-81F8-CA8AAD5B91DE}" destId="{9AAF8397-1250-4A23-98B0-2C304C09F341}" srcOrd="0" destOrd="13" presId="urn:microsoft.com/office/officeart/2005/8/layout/hList2"/>
    <dgm:cxn modelId="{527B2CAA-FCFE-4571-B10C-F41DE23DA962}" srcId="{6484A730-CB76-4F90-AA5A-69676F78C84A}" destId="{4835203F-473F-4536-A3D0-75A0B9C68DC2}" srcOrd="6" destOrd="0" parTransId="{2AC9C9B8-DECE-4710-B2C6-EC0B0EED0A34}" sibTransId="{2087D5E8-13BE-4DB6-81BA-188DF2ABD7A4}"/>
    <dgm:cxn modelId="{3DD1CF30-D84E-4FAA-95A2-2F2FA6ED1CD6}" type="presOf" srcId="{E5502D85-9282-41EE-BA33-C2673AACE470}" destId="{9AAF8397-1250-4A23-98B0-2C304C09F341}" srcOrd="0" destOrd="5" presId="urn:microsoft.com/office/officeart/2005/8/layout/hList2"/>
    <dgm:cxn modelId="{F2FDD3DD-4A50-4082-943B-525EECD98C7E}" type="presOf" srcId="{C81F73DC-95EE-4276-8AF2-13AD95245418}" destId="{6EC077D1-C58C-48CF-9895-F08E382F9699}" srcOrd="0" destOrd="2" presId="urn:microsoft.com/office/officeart/2005/8/layout/hList2"/>
    <dgm:cxn modelId="{3CA1CAE7-32F8-4377-8134-522F62D94424}" type="presOf" srcId="{D929D85A-17A8-4AFB-B2D4-C069B7173190}" destId="{9AAF8397-1250-4A23-98B0-2C304C09F341}" srcOrd="0" destOrd="10" presId="urn:microsoft.com/office/officeart/2005/8/layout/hList2"/>
    <dgm:cxn modelId="{B863DE34-968C-420D-A563-57A140B4B01B}" srcId="{BCB07696-C249-4A6F-9D50-8A5692EAF6C3}" destId="{CA32C202-3E7B-4B70-9BC7-CA9BEA7AF6C5}" srcOrd="0" destOrd="0" parTransId="{04EFC098-462D-4089-AE6D-524B04B3EB7D}" sibTransId="{74B97422-BE84-49EE-A20B-13FC1E780D1D}"/>
    <dgm:cxn modelId="{269A3F18-05C0-4C30-B308-785475DF807E}" type="presOf" srcId="{937DD61C-DA12-4BAA-82C9-6558516A7502}" destId="{C68E2936-C30E-47CE-83A6-B917EA48E311}" srcOrd="0" destOrd="3" presId="urn:microsoft.com/office/officeart/2005/8/layout/hList2"/>
    <dgm:cxn modelId="{87E4B430-472E-408F-AC03-57C4F456B8D3}" srcId="{6484A730-CB76-4F90-AA5A-69676F78C84A}" destId="{15CB6AFE-9010-42BC-813E-948459E59E31}" srcOrd="9" destOrd="0" parTransId="{EE384E2A-E2A8-4A7D-96BA-EE45B1564C8E}" sibTransId="{5B3AA835-848D-42B5-BB73-B460D0901AF6}"/>
    <dgm:cxn modelId="{843BAA52-561E-4938-8B8B-01FAC68DC046}" type="presOf" srcId="{6B0A19E1-850F-43C5-BA73-726E1A7637BD}" destId="{C68E2936-C30E-47CE-83A6-B917EA48E311}" srcOrd="0" destOrd="1" presId="urn:microsoft.com/office/officeart/2005/8/layout/hList2"/>
    <dgm:cxn modelId="{D1593747-CEF3-43EA-9A10-7E51B7C28433}" srcId="{CA32C202-3E7B-4B70-9BC7-CA9BEA7AF6C5}" destId="{79D07661-D394-4A37-BFCA-395578FBC148}" srcOrd="0" destOrd="0" parTransId="{003E8F2E-8C98-4EDB-9BC4-EFEBB7D263BC}" sibTransId="{178BF5DB-D5A9-492D-AC30-B0FDC48EB1C1}"/>
    <dgm:cxn modelId="{F07E4D21-418D-4B49-AE28-88685A6AA5ED}" type="presOf" srcId="{15381B36-0893-430D-9BA1-91F9378283E9}" destId="{6EC077D1-C58C-48CF-9895-F08E382F9699}" srcOrd="0" destOrd="5" presId="urn:microsoft.com/office/officeart/2005/8/layout/hList2"/>
    <dgm:cxn modelId="{B5183B1B-4403-48E0-9363-97CEC4137AD9}" srcId="{6484A730-CB76-4F90-AA5A-69676F78C84A}" destId="{B618C974-F4E4-4FDA-B88D-5D59BFC7197C}" srcOrd="1" destOrd="0" parTransId="{6B52AC24-9398-49C0-99B9-219674E3A255}" sibTransId="{4E99FC44-BC61-43D1-B4DF-4DC330F9573F}"/>
    <dgm:cxn modelId="{3EF410E7-E675-4340-A0C0-9C3092D8635F}" type="presOf" srcId="{4835203F-473F-4536-A3D0-75A0B9C68DC2}" destId="{9AAF8397-1250-4A23-98B0-2C304C09F341}" srcOrd="0" destOrd="6" presId="urn:microsoft.com/office/officeart/2005/8/layout/hList2"/>
    <dgm:cxn modelId="{C70DBC3F-F46A-40C2-867F-C25CB4F06954}" type="presOf" srcId="{5D37C1C9-EA5F-4FB4-B4AA-A2520B9FBE26}" destId="{9AAF8397-1250-4A23-98B0-2C304C09F341}" srcOrd="0" destOrd="2" presId="urn:microsoft.com/office/officeart/2005/8/layout/hList2"/>
    <dgm:cxn modelId="{C67EFABE-D96E-4866-9857-7C13D290C695}" srcId="{6484A730-CB76-4F90-AA5A-69676F78C84A}" destId="{2EA86D80-9EA1-4266-81F8-CA8AAD5B91DE}" srcOrd="13" destOrd="0" parTransId="{CD82B269-5B7B-4B52-BDC3-0503E1CDC9EB}" sibTransId="{E1ECE8E0-192B-4287-9983-1D66FE1BEF3F}"/>
    <dgm:cxn modelId="{2ACB0473-7A78-423A-9310-199B9466B79F}" srcId="{9094658D-BDBE-46EC-84C7-0672245C4675}" destId="{C81F73DC-95EE-4276-8AF2-13AD95245418}" srcOrd="2" destOrd="0" parTransId="{F2EAA5C4-B974-4D87-90A4-4D379070DB4A}" sibTransId="{ABA30268-0A95-4193-903E-0EAA5778A689}"/>
    <dgm:cxn modelId="{D46A0FD8-E9E3-4B38-B9C3-776980BA5171}" type="presOf" srcId="{79D07661-D394-4A37-BFCA-395578FBC148}" destId="{C68E2936-C30E-47CE-83A6-B917EA48E311}" srcOrd="0" destOrd="0" presId="urn:microsoft.com/office/officeart/2005/8/layout/hList2"/>
    <dgm:cxn modelId="{8745AEF4-BF1C-4803-AC20-1931BADCC0E0}" type="presOf" srcId="{9866359B-D656-4577-8AEA-12F9608187D4}" destId="{6EC077D1-C58C-48CF-9895-F08E382F9699}" srcOrd="0" destOrd="0" presId="urn:microsoft.com/office/officeart/2005/8/layout/hList2"/>
    <dgm:cxn modelId="{36309040-FA55-4743-AC75-968970B0C015}" srcId="{6484A730-CB76-4F90-AA5A-69676F78C84A}" destId="{A77FAE43-684A-41FA-8A00-DF29B2434F86}" srcOrd="11" destOrd="0" parTransId="{ECC021A2-601B-4FEE-9C32-7357B9B8F881}" sibTransId="{AAB03B83-BF66-4A2E-9558-313FC693CD3D}"/>
    <dgm:cxn modelId="{09F856B3-7CBD-4F09-87DE-C79A483ACAE7}" srcId="{9094658D-BDBE-46EC-84C7-0672245C4675}" destId="{031BF47B-55BA-48C4-AA71-1C2D238A4A7F}" srcOrd="1" destOrd="0" parTransId="{1048BEA6-155B-4912-A968-DBFC3B6C5515}" sibTransId="{4648F89B-7985-45EE-B902-2AAA7D58EF22}"/>
    <dgm:cxn modelId="{1C059947-52E0-4552-89E2-441E691BF195}" srcId="{CA32C202-3E7B-4B70-9BC7-CA9BEA7AF6C5}" destId="{6B0A19E1-850F-43C5-BA73-726E1A7637BD}" srcOrd="1" destOrd="0" parTransId="{6B071DCA-F20B-401A-B3AD-636DEEA678B9}" sibTransId="{BD7FD1DD-2C08-4766-A6CB-DA203922A94A}"/>
    <dgm:cxn modelId="{B9D25C9A-4025-4011-945F-180E8ED3F9D5}" type="presOf" srcId="{0227EB84-4486-41FF-AAD9-4A2650332534}" destId="{C68E2936-C30E-47CE-83A6-B917EA48E311}" srcOrd="0" destOrd="4" presId="urn:microsoft.com/office/officeart/2005/8/layout/hList2"/>
    <dgm:cxn modelId="{6DF9B9EF-3751-40A4-A062-3FCDE8A59B67}" type="presOf" srcId="{8F3C4584-0EC3-44F0-AE69-01DE10BD10BE}" destId="{C68E2936-C30E-47CE-83A6-B917EA48E311}" srcOrd="0" destOrd="5" presId="urn:microsoft.com/office/officeart/2005/8/layout/hList2"/>
    <dgm:cxn modelId="{62E40908-0A4B-410F-9DC6-EB99923DED6A}" type="presOf" srcId="{F68D6351-6E25-4732-B55B-042F939EC26F}" destId="{C68E2936-C30E-47CE-83A6-B917EA48E311}" srcOrd="0" destOrd="6" presId="urn:microsoft.com/office/officeart/2005/8/layout/hList2"/>
    <dgm:cxn modelId="{046B2038-BB99-4C1D-BC99-0BB650958CA5}" type="presOf" srcId="{1E1B3886-8F2A-43A2-A426-6B431EEFB560}" destId="{9AAF8397-1250-4A23-98B0-2C304C09F341}" srcOrd="0" destOrd="12" presId="urn:microsoft.com/office/officeart/2005/8/layout/hList2"/>
    <dgm:cxn modelId="{9C879031-37A3-4885-8091-C3777B904F34}" srcId="{9094658D-BDBE-46EC-84C7-0672245C4675}" destId="{E98B0841-E914-47F2-8D19-9A69643F1C27}" srcOrd="6" destOrd="0" parTransId="{D3EF7F11-3C48-4936-B52D-161BDC0CA6D3}" sibTransId="{4D09DC14-45EF-47CF-BAC0-980437AC6EBD}"/>
    <dgm:cxn modelId="{DED0B3E3-3D4A-4E36-A830-2F6FECECCAE3}" type="presOf" srcId="{FC777F30-DBC8-41B3-8A13-6BF3F5DA2B6C}" destId="{C68E2936-C30E-47CE-83A6-B917EA48E311}" srcOrd="0" destOrd="7" presId="urn:microsoft.com/office/officeart/2005/8/layout/hList2"/>
    <dgm:cxn modelId="{442F405A-CEC8-4357-92F0-79D4216DF39A}" type="presOf" srcId="{9094658D-BDBE-46EC-84C7-0672245C4675}" destId="{1B5ED3A3-C725-457D-A6E7-6F91ACAD8792}" srcOrd="0" destOrd="0" presId="urn:microsoft.com/office/officeart/2005/8/layout/hList2"/>
    <dgm:cxn modelId="{55C9A814-960C-477F-A0FC-692317EC6E30}" type="presOf" srcId="{B618C974-F4E4-4FDA-B88D-5D59BFC7197C}" destId="{9AAF8397-1250-4A23-98B0-2C304C09F341}" srcOrd="0" destOrd="1" presId="urn:microsoft.com/office/officeart/2005/8/layout/hList2"/>
    <dgm:cxn modelId="{42D5BE39-AC63-4E34-A9E3-9EC043B5BE47}" srcId="{CA32C202-3E7B-4B70-9BC7-CA9BEA7AF6C5}" destId="{BF9BF7F8-1F28-445F-AF2B-836639FA5C98}" srcOrd="2" destOrd="0" parTransId="{2F8BF0D7-B0F0-4B01-9A5C-DE405C77FB7A}" sibTransId="{2345A31F-1ED5-4E22-A344-A9CB84456076}"/>
    <dgm:cxn modelId="{6078B27A-AE3D-4C36-A96F-006C178110C3}" type="presOf" srcId="{A77FAE43-684A-41FA-8A00-DF29B2434F86}" destId="{9AAF8397-1250-4A23-98B0-2C304C09F341}" srcOrd="0" destOrd="11" presId="urn:microsoft.com/office/officeart/2005/8/layout/hList2"/>
    <dgm:cxn modelId="{5C079A0D-27E2-4C4E-A8A8-EE87575E8912}" type="presOf" srcId="{6484A730-CB76-4F90-AA5A-69676F78C84A}" destId="{0DD5715D-B443-45A7-8255-F5FF0FEE5CBF}" srcOrd="0" destOrd="0" presId="urn:microsoft.com/office/officeart/2005/8/layout/hList2"/>
    <dgm:cxn modelId="{D82A09DA-587A-4D27-A675-02EC2E4E0EFF}" srcId="{6484A730-CB76-4F90-AA5A-69676F78C84A}" destId="{5D37C1C9-EA5F-4FB4-B4AA-A2520B9FBE26}" srcOrd="2" destOrd="0" parTransId="{2B4674E7-4D29-467A-B4D5-9FAD3514AF91}" sibTransId="{5C30C99D-F91D-4491-97F7-DF28BD44D286}"/>
    <dgm:cxn modelId="{9478F6DF-AB45-4981-BD25-916DB27BCD50}" srcId="{9094658D-BDBE-46EC-84C7-0672245C4675}" destId="{15381B36-0893-430D-9BA1-91F9378283E9}" srcOrd="5" destOrd="0" parTransId="{6B107ECF-780B-4C5D-BC09-A63672152CCF}" sibTransId="{3C5D0C76-D0AE-40F5-B093-CA6C31D5C12C}"/>
    <dgm:cxn modelId="{891DF22C-1897-45C3-9E94-F5A19352A4DF}" srcId="{6484A730-CB76-4F90-AA5A-69676F78C84A}" destId="{E5502D85-9282-41EE-BA33-C2673AACE470}" srcOrd="5" destOrd="0" parTransId="{A3F93D5C-415B-4A05-94EF-8F0C198431BE}" sibTransId="{5DED8E18-D509-4619-B3D9-A0870E2B9DC5}"/>
    <dgm:cxn modelId="{5BBD9A79-02EE-4DFD-8113-9698A93AEAFE}" type="presOf" srcId="{402E45D3-1FD9-4717-9924-8A7F94490DBE}" destId="{9AAF8397-1250-4A23-98B0-2C304C09F341}" srcOrd="0" destOrd="3" presId="urn:microsoft.com/office/officeart/2005/8/layout/hList2"/>
    <dgm:cxn modelId="{6C06AC6E-5DC5-402D-9877-B15D6A3CCF3B}" srcId="{6484A730-CB76-4F90-AA5A-69676F78C84A}" destId="{853C9902-D958-4112-8D31-19886A0690FA}" srcOrd="0" destOrd="0" parTransId="{78D0AF15-6375-4291-BD31-493FC8515621}" sibTransId="{7C9F2A25-5F04-4D79-8538-5EC4BFE26080}"/>
    <dgm:cxn modelId="{A17B63DA-720C-4C4F-A151-A688ABE8788D}" srcId="{BCB07696-C249-4A6F-9D50-8A5692EAF6C3}" destId="{6484A730-CB76-4F90-AA5A-69676F78C84A}" srcOrd="2" destOrd="0" parTransId="{08FE2FE1-30A1-4460-949F-D1BD44E3ED45}" sibTransId="{3F4DBE7A-B5EF-4731-B1BC-8EF60055F88F}"/>
    <dgm:cxn modelId="{9F4F456E-954E-4075-802B-CC994ED5F757}" srcId="{6484A730-CB76-4F90-AA5A-69676F78C84A}" destId="{1E1B3886-8F2A-43A2-A426-6B431EEFB560}" srcOrd="12" destOrd="0" parTransId="{C5B739C1-B064-40C1-A4BC-B4E3272320D1}" sibTransId="{6F4CBEB0-FA31-4E94-A101-CCA843118F97}"/>
    <dgm:cxn modelId="{E70B3FC4-9D92-4554-9E86-BADC22811E7A}" type="presOf" srcId="{BF9BF7F8-1F28-445F-AF2B-836639FA5C98}" destId="{C68E2936-C30E-47CE-83A6-B917EA48E311}" srcOrd="0" destOrd="2" presId="urn:microsoft.com/office/officeart/2005/8/layout/hList2"/>
    <dgm:cxn modelId="{7BD3A6AF-DD31-417A-A4CC-9BC141DB82A2}" srcId="{9094658D-BDBE-46EC-84C7-0672245C4675}" destId="{9FA1760E-FD66-4884-9396-73737D575208}" srcOrd="4" destOrd="0" parTransId="{CD644964-9EC1-4008-AC46-92FC955488C2}" sibTransId="{69FB1C9F-5FAE-4594-B2A6-AE4BDDF4F60D}"/>
    <dgm:cxn modelId="{4195153A-85AE-4C88-AE89-2A5BED14098C}" type="presOf" srcId="{E9171715-A65E-4AA0-BDDF-A8F02C0C9E20}" destId="{9AAF8397-1250-4A23-98B0-2C304C09F341}" srcOrd="0" destOrd="8" presId="urn:microsoft.com/office/officeart/2005/8/layout/hList2"/>
    <dgm:cxn modelId="{BB443DDC-C126-4EC7-A997-AB5111FCB348}" srcId="{CA32C202-3E7B-4B70-9BC7-CA9BEA7AF6C5}" destId="{937DD61C-DA12-4BAA-82C9-6558516A7502}" srcOrd="3" destOrd="0" parTransId="{B3B4BF2B-F78B-4B05-B79B-0DFCD34394D5}" sibTransId="{6C79C8D5-71FB-4E23-A2D9-B5C65F51847D}"/>
    <dgm:cxn modelId="{26D5D5EC-FD04-40DA-9312-D4FC02D11037}" type="presOf" srcId="{E98B0841-E914-47F2-8D19-9A69643F1C27}" destId="{6EC077D1-C58C-48CF-9895-F08E382F9699}" srcOrd="0" destOrd="6" presId="urn:microsoft.com/office/officeart/2005/8/layout/hList2"/>
    <dgm:cxn modelId="{C59101E0-F788-48D2-9A5D-771C370A7A13}" type="presOf" srcId="{2A6D8E62-4353-456D-BDDB-6C5A04873D37}" destId="{9AAF8397-1250-4A23-98B0-2C304C09F341}" srcOrd="0" destOrd="4" presId="urn:microsoft.com/office/officeart/2005/8/layout/hList2"/>
    <dgm:cxn modelId="{EABEDC06-447F-4BD2-91EF-6932D9344F6B}" srcId="{9094658D-BDBE-46EC-84C7-0672245C4675}" destId="{9866359B-D656-4577-8AEA-12F9608187D4}" srcOrd="0" destOrd="0" parTransId="{56A84DE0-5881-45FD-9755-00F40974615F}" sibTransId="{4B3DE10F-D4FF-4BF9-BA8C-39B8703E1278}"/>
    <dgm:cxn modelId="{1BB6C6D1-FDDF-4B44-979F-EAC9BCF5ED45}" type="presParOf" srcId="{79158AA3-FBF6-42F2-9844-F9DC6B3EFDEE}" destId="{E02D4784-9F30-4BCB-B5EF-0F265E492999}" srcOrd="0" destOrd="0" presId="urn:microsoft.com/office/officeart/2005/8/layout/hList2"/>
    <dgm:cxn modelId="{BA5121D7-A051-467B-A8E4-580D96F219D9}" type="presParOf" srcId="{E02D4784-9F30-4BCB-B5EF-0F265E492999}" destId="{B0C32E65-B68D-4F33-AFF2-8A4602124BBC}" srcOrd="0" destOrd="0" presId="urn:microsoft.com/office/officeart/2005/8/layout/hList2"/>
    <dgm:cxn modelId="{A1299DEE-C049-4FD6-A12A-BC0E9FB63A87}" type="presParOf" srcId="{E02D4784-9F30-4BCB-B5EF-0F265E492999}" destId="{C68E2936-C30E-47CE-83A6-B917EA48E311}" srcOrd="1" destOrd="0" presId="urn:microsoft.com/office/officeart/2005/8/layout/hList2"/>
    <dgm:cxn modelId="{08B5585F-DE79-4370-84BF-B08DC79BEBE5}" type="presParOf" srcId="{E02D4784-9F30-4BCB-B5EF-0F265E492999}" destId="{08508BA6-EBCC-4332-8423-78F16BE666EE}" srcOrd="2" destOrd="0" presId="urn:microsoft.com/office/officeart/2005/8/layout/hList2"/>
    <dgm:cxn modelId="{93594A6F-0FB1-4BEC-9616-B373A107E8BA}" type="presParOf" srcId="{79158AA3-FBF6-42F2-9844-F9DC6B3EFDEE}" destId="{01E793B3-6FDB-4095-BEC6-520C16B6A033}" srcOrd="1" destOrd="0" presId="urn:microsoft.com/office/officeart/2005/8/layout/hList2"/>
    <dgm:cxn modelId="{D10D67E3-5CF3-4DBA-AEE7-9EAD05F9742C}" type="presParOf" srcId="{79158AA3-FBF6-42F2-9844-F9DC6B3EFDEE}" destId="{F1B33B65-37F2-459E-B8CB-5272C58E0BC2}" srcOrd="2" destOrd="0" presId="urn:microsoft.com/office/officeart/2005/8/layout/hList2"/>
    <dgm:cxn modelId="{32C7C683-DDF0-4CA7-93C9-94DD6D207A43}" type="presParOf" srcId="{F1B33B65-37F2-459E-B8CB-5272C58E0BC2}" destId="{E2F940A6-F816-4029-B280-5C4A91F8AF5C}" srcOrd="0" destOrd="0" presId="urn:microsoft.com/office/officeart/2005/8/layout/hList2"/>
    <dgm:cxn modelId="{3A5A79AB-DD07-41A0-AEC0-96F3D623C532}" type="presParOf" srcId="{F1B33B65-37F2-459E-B8CB-5272C58E0BC2}" destId="{6EC077D1-C58C-48CF-9895-F08E382F9699}" srcOrd="1" destOrd="0" presId="urn:microsoft.com/office/officeart/2005/8/layout/hList2"/>
    <dgm:cxn modelId="{795D4F01-4D79-472C-947D-A7A6D10D633F}" type="presParOf" srcId="{F1B33B65-37F2-459E-B8CB-5272C58E0BC2}" destId="{1B5ED3A3-C725-457D-A6E7-6F91ACAD8792}" srcOrd="2" destOrd="0" presId="urn:microsoft.com/office/officeart/2005/8/layout/hList2"/>
    <dgm:cxn modelId="{54E065A8-505C-4611-8B62-1E4B89C69E7B}" type="presParOf" srcId="{79158AA3-FBF6-42F2-9844-F9DC6B3EFDEE}" destId="{5CDB0BE1-D692-4EB0-B0AF-9D570CDB081C}" srcOrd="3" destOrd="0" presId="urn:microsoft.com/office/officeart/2005/8/layout/hList2"/>
    <dgm:cxn modelId="{AE5EE918-3A73-4065-88C2-35AB96D654AC}" type="presParOf" srcId="{79158AA3-FBF6-42F2-9844-F9DC6B3EFDEE}" destId="{139BCFC1-424A-4F08-A056-94DB8BEAD3DE}" srcOrd="4" destOrd="0" presId="urn:microsoft.com/office/officeart/2005/8/layout/hList2"/>
    <dgm:cxn modelId="{BB048C41-79B2-4903-B8E4-C1620320870C}" type="presParOf" srcId="{139BCFC1-424A-4F08-A056-94DB8BEAD3DE}" destId="{F71E7DF4-EFBC-4A85-A96F-4030394AE794}" srcOrd="0" destOrd="0" presId="urn:microsoft.com/office/officeart/2005/8/layout/hList2"/>
    <dgm:cxn modelId="{7D6D0F69-F41F-4C5C-9DE8-5A3EDB0FBECE}" type="presParOf" srcId="{139BCFC1-424A-4F08-A056-94DB8BEAD3DE}" destId="{9AAF8397-1250-4A23-98B0-2C304C09F341}" srcOrd="1" destOrd="0" presId="urn:microsoft.com/office/officeart/2005/8/layout/hList2"/>
    <dgm:cxn modelId="{0AF874A5-3EC9-4DE4-BD0A-938B56C6E5B6}" type="presParOf" srcId="{139BCFC1-424A-4F08-A056-94DB8BEAD3DE}" destId="{0DD5715D-B443-45A7-8255-F5FF0FEE5CB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8BA6-EBCC-4332-8423-78F16BE666EE}">
      <dsp:nvSpPr>
        <dsp:cNvPr id="0" name=""/>
        <dsp:cNvSpPr/>
      </dsp:nvSpPr>
      <dsp:spPr>
        <a:xfrm rot="16200000">
          <a:off x="-1472118" y="2152586"/>
          <a:ext cx="3549743" cy="3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184" bIns="0" numCol="1" spcCol="1270" anchor="t" anchorCtr="0">
          <a:noAutofit/>
        </a:bodyPr>
        <a:lstStyle/>
        <a:p>
          <a:pPr lvl="0" algn="r" defTabSz="1155700">
            <a:lnSpc>
              <a:spcPct val="90000"/>
            </a:lnSpc>
            <a:spcBef>
              <a:spcPct val="0"/>
            </a:spcBef>
            <a:spcAft>
              <a:spcPct val="35000"/>
            </a:spcAft>
          </a:pPr>
          <a:endParaRPr lang="en-US" sz="2600" kern="1200" dirty="0"/>
        </a:p>
      </dsp:txBody>
      <dsp:txXfrm>
        <a:off x="-1472118" y="2152586"/>
        <a:ext cx="3549743" cy="367578"/>
      </dsp:txXfrm>
    </dsp:sp>
    <dsp:sp modelId="{C68E2936-C30E-47CE-83A6-B917EA48E311}">
      <dsp:nvSpPr>
        <dsp:cNvPr id="0" name=""/>
        <dsp:cNvSpPr/>
      </dsp:nvSpPr>
      <dsp:spPr>
        <a:xfrm>
          <a:off x="3370939" y="25865"/>
          <a:ext cx="2165480" cy="37889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41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u="sng" kern="1200" dirty="0"/>
            <a:t>Employer programs</a:t>
          </a: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kern="1200" dirty="0"/>
            <a:t>Build historical info</a:t>
          </a:r>
          <a:endParaRPr lang="en-US" sz="1400" b="1" kern="1200" dirty="0"/>
        </a:p>
        <a:p>
          <a:pPr marL="114300" lvl="1" indent="-114300" algn="l" defTabSz="622300">
            <a:lnSpc>
              <a:spcPct val="90000"/>
            </a:lnSpc>
            <a:spcBef>
              <a:spcPct val="0"/>
            </a:spcBef>
            <a:spcAft>
              <a:spcPct val="15000"/>
            </a:spcAft>
            <a:buChar char="••"/>
          </a:pPr>
          <a:r>
            <a:rPr lang="en-US" sz="1400" b="1" kern="1200" dirty="0">
              <a:solidFill>
                <a:srgbClr val="FF0000"/>
              </a:solidFill>
            </a:rPr>
            <a:t>Lunch &amp; Learn-onsite education with employers</a:t>
          </a:r>
        </a:p>
        <a:p>
          <a:pPr marL="114300" lvl="1" indent="-114300" algn="l" defTabSz="622300">
            <a:lnSpc>
              <a:spcPct val="90000"/>
            </a:lnSpc>
            <a:spcBef>
              <a:spcPct val="0"/>
            </a:spcBef>
            <a:spcAft>
              <a:spcPct val="15000"/>
            </a:spcAft>
            <a:buChar char="••"/>
          </a:pPr>
          <a:r>
            <a:rPr lang="en-US" sz="1400" kern="1200" dirty="0"/>
            <a:t>1) HealthCare Buzz</a:t>
          </a:r>
        </a:p>
        <a:p>
          <a:pPr marL="114300" lvl="1" indent="-114300" algn="l" defTabSz="622300">
            <a:lnSpc>
              <a:spcPct val="90000"/>
            </a:lnSpc>
            <a:spcBef>
              <a:spcPct val="0"/>
            </a:spcBef>
            <a:spcAft>
              <a:spcPct val="15000"/>
            </a:spcAft>
            <a:buChar char="••"/>
          </a:pPr>
          <a:r>
            <a:rPr lang="en-US" sz="1400" kern="1200" dirty="0"/>
            <a:t>2)EOB – how to read</a:t>
          </a:r>
        </a:p>
        <a:p>
          <a:pPr marL="114300" lvl="1" indent="-114300" algn="l" defTabSz="622300">
            <a:lnSpc>
              <a:spcPct val="90000"/>
            </a:lnSpc>
            <a:spcBef>
              <a:spcPct val="0"/>
            </a:spcBef>
            <a:spcAft>
              <a:spcPct val="15000"/>
            </a:spcAft>
            <a:buChar char="••"/>
          </a:pPr>
          <a:r>
            <a:rPr lang="en-US" sz="1400" kern="1200" dirty="0"/>
            <a:t>3) Out of network</a:t>
          </a:r>
        </a:p>
        <a:p>
          <a:pPr marL="114300" lvl="1" indent="-114300" algn="l" defTabSz="622300">
            <a:lnSpc>
              <a:spcPct val="90000"/>
            </a:lnSpc>
            <a:spcBef>
              <a:spcPct val="0"/>
            </a:spcBef>
            <a:spcAft>
              <a:spcPct val="15000"/>
            </a:spcAft>
            <a:buChar char="••"/>
          </a:pPr>
          <a:r>
            <a:rPr lang="en-US" sz="1400" kern="1200" dirty="0"/>
            <a:t>New healthcare changes-national and local</a:t>
          </a:r>
        </a:p>
        <a:p>
          <a:pPr marL="114300" lvl="1" indent="-114300" algn="l" defTabSz="622300">
            <a:lnSpc>
              <a:spcPct val="90000"/>
            </a:lnSpc>
            <a:spcBef>
              <a:spcPct val="0"/>
            </a:spcBef>
            <a:spcAft>
              <a:spcPct val="15000"/>
            </a:spcAft>
            <a:buChar char="••"/>
          </a:pPr>
          <a:r>
            <a:rPr lang="en-US" sz="1400" kern="1200" dirty="0"/>
            <a:t>Q&amp;A –as requested by the site </a:t>
          </a:r>
          <a:r>
            <a:rPr lang="en-US" sz="1400" b="1" kern="1200" dirty="0"/>
            <a:t>Employer</a:t>
          </a:r>
          <a:endParaRPr lang="en-US" sz="1400" kern="1200" dirty="0"/>
        </a:p>
      </dsp:txBody>
      <dsp:txXfrm>
        <a:off x="3370939" y="25865"/>
        <a:ext cx="2165480" cy="3788960"/>
      </dsp:txXfrm>
    </dsp:sp>
    <dsp:sp modelId="{B0C32E65-B68D-4F33-AFF2-8A4602124BBC}">
      <dsp:nvSpPr>
        <dsp:cNvPr id="0" name=""/>
        <dsp:cNvSpPr/>
      </dsp:nvSpPr>
      <dsp:spPr>
        <a:xfrm>
          <a:off x="5562601" y="152403"/>
          <a:ext cx="735157" cy="73515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ED3A3-C725-457D-A6E7-6F91ACAD8792}">
      <dsp:nvSpPr>
        <dsp:cNvPr id="0" name=""/>
        <dsp:cNvSpPr/>
      </dsp:nvSpPr>
      <dsp:spPr>
        <a:xfrm rot="16200000">
          <a:off x="1367030" y="2152586"/>
          <a:ext cx="3549743" cy="3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184" bIns="0" numCol="1" spcCol="1270" anchor="t" anchorCtr="0">
          <a:noAutofit/>
        </a:bodyPr>
        <a:lstStyle/>
        <a:p>
          <a:pPr lvl="0" algn="r" defTabSz="1155700">
            <a:lnSpc>
              <a:spcPct val="90000"/>
            </a:lnSpc>
            <a:spcBef>
              <a:spcPct val="0"/>
            </a:spcBef>
            <a:spcAft>
              <a:spcPct val="35000"/>
            </a:spcAft>
          </a:pPr>
          <a:endParaRPr lang="en-US" sz="2600" kern="1200" dirty="0"/>
        </a:p>
      </dsp:txBody>
      <dsp:txXfrm>
        <a:off x="1367030" y="2152586"/>
        <a:ext cx="3549743" cy="367578"/>
      </dsp:txXfrm>
    </dsp:sp>
    <dsp:sp modelId="{6EC077D1-C58C-48CF-9895-F08E382F9699}">
      <dsp:nvSpPr>
        <dsp:cNvPr id="0" name=""/>
        <dsp:cNvSpPr/>
      </dsp:nvSpPr>
      <dsp:spPr>
        <a:xfrm>
          <a:off x="795992" y="114431"/>
          <a:ext cx="2395207" cy="42765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41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u="sng" kern="1200" dirty="0" smtClean="0"/>
            <a:t>Healthcare Education</a:t>
          </a:r>
          <a:endParaRPr lang="en-US" sz="1400" b="1" u="sng" kern="1200" dirty="0"/>
        </a:p>
        <a:p>
          <a:pPr marL="114300" lvl="1" indent="-114300" algn="l" defTabSz="622300">
            <a:lnSpc>
              <a:spcPct val="90000"/>
            </a:lnSpc>
            <a:spcBef>
              <a:spcPct val="0"/>
            </a:spcBef>
            <a:spcAft>
              <a:spcPct val="15000"/>
            </a:spcAft>
            <a:buChar char="••"/>
          </a:pPr>
          <a:endParaRPr lang="en-US" sz="1400" b="1" kern="1200" dirty="0"/>
        </a:p>
        <a:p>
          <a:pPr marL="171450" lvl="1" indent="-171450" algn="l" defTabSz="711200">
            <a:lnSpc>
              <a:spcPct val="90000"/>
            </a:lnSpc>
            <a:spcBef>
              <a:spcPct val="0"/>
            </a:spcBef>
            <a:spcAft>
              <a:spcPct val="15000"/>
            </a:spcAft>
            <a:buChar char="••"/>
          </a:pPr>
          <a:r>
            <a:rPr lang="en-US" sz="1600" kern="1200" dirty="0"/>
            <a:t>Networking with existing services </a:t>
          </a:r>
          <a:endParaRPr lang="en-US" sz="1600" b="1" kern="1200" dirty="0"/>
        </a:p>
        <a:p>
          <a:pPr marL="171450" lvl="1" indent="-171450" algn="l" defTabSz="711200">
            <a:lnSpc>
              <a:spcPct val="90000"/>
            </a:lnSpc>
            <a:spcBef>
              <a:spcPct val="0"/>
            </a:spcBef>
            <a:spcAft>
              <a:spcPct val="15000"/>
            </a:spcAft>
            <a:buChar char="••"/>
          </a:pPr>
          <a:r>
            <a:rPr lang="en-US" sz="1600" kern="1200" dirty="0"/>
            <a:t>Creating unique trainings- </a:t>
          </a:r>
        </a:p>
        <a:p>
          <a:pPr marL="171450" lvl="1" indent="-171450" algn="l" defTabSz="711200">
            <a:lnSpc>
              <a:spcPct val="90000"/>
            </a:lnSpc>
            <a:spcBef>
              <a:spcPct val="0"/>
            </a:spcBef>
            <a:spcAft>
              <a:spcPct val="15000"/>
            </a:spcAft>
            <a:buChar char="••"/>
          </a:pPr>
          <a:r>
            <a:rPr lang="en-US" sz="1600" kern="1200" dirty="0">
              <a:solidFill>
                <a:srgbClr val="FF0000"/>
              </a:solidFill>
            </a:rPr>
            <a:t>EX)  Turning 65 Bootcamp</a:t>
          </a:r>
        </a:p>
        <a:p>
          <a:pPr marL="171450" lvl="1" indent="-171450" algn="l" defTabSz="711200">
            <a:lnSpc>
              <a:spcPct val="90000"/>
            </a:lnSpc>
            <a:spcBef>
              <a:spcPct val="0"/>
            </a:spcBef>
            <a:spcAft>
              <a:spcPct val="15000"/>
            </a:spcAft>
            <a:buChar char="••"/>
          </a:pPr>
          <a:r>
            <a:rPr lang="en-US" sz="1600" kern="1200" dirty="0"/>
            <a:t>Identify community healthcare legislative changes -educate</a:t>
          </a:r>
        </a:p>
        <a:p>
          <a:pPr marL="171450" lvl="1" indent="-171450" algn="l" defTabSz="711200">
            <a:lnSpc>
              <a:spcPct val="90000"/>
            </a:lnSpc>
            <a:spcBef>
              <a:spcPct val="0"/>
            </a:spcBef>
            <a:spcAft>
              <a:spcPct val="15000"/>
            </a:spcAft>
            <a:buChar char="••"/>
          </a:pPr>
          <a:r>
            <a:rPr lang="en-US" sz="1600" kern="1200" dirty="0"/>
            <a:t>National ‘new terms:- HSA, ACO, Quality based, Managed,  Medicare, etc.</a:t>
          </a:r>
        </a:p>
      </dsp:txBody>
      <dsp:txXfrm>
        <a:off x="795992" y="114431"/>
        <a:ext cx="2395207" cy="4276553"/>
      </dsp:txXfrm>
    </dsp:sp>
    <dsp:sp modelId="{E2F940A6-F816-4029-B280-5C4A91F8AF5C}">
      <dsp:nvSpPr>
        <dsp:cNvPr id="0" name=""/>
        <dsp:cNvSpPr/>
      </dsp:nvSpPr>
      <dsp:spPr>
        <a:xfrm>
          <a:off x="2789136" y="83394"/>
          <a:ext cx="735157" cy="73515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5715D-B443-45A7-8255-F5FF0FEE5CBF}">
      <dsp:nvSpPr>
        <dsp:cNvPr id="0" name=""/>
        <dsp:cNvSpPr/>
      </dsp:nvSpPr>
      <dsp:spPr>
        <a:xfrm rot="16200000">
          <a:off x="4321042" y="2152586"/>
          <a:ext cx="3549743" cy="367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4184" bIns="0" numCol="1" spcCol="1270" anchor="t" anchorCtr="0">
          <a:noAutofit/>
        </a:bodyPr>
        <a:lstStyle/>
        <a:p>
          <a:pPr lvl="0" algn="r" defTabSz="1155700">
            <a:lnSpc>
              <a:spcPct val="90000"/>
            </a:lnSpc>
            <a:spcBef>
              <a:spcPct val="0"/>
            </a:spcBef>
            <a:spcAft>
              <a:spcPct val="35000"/>
            </a:spcAft>
          </a:pPr>
          <a:endParaRPr lang="en-US" sz="2600" kern="1200" dirty="0"/>
        </a:p>
      </dsp:txBody>
      <dsp:txXfrm>
        <a:off x="4321042" y="2152586"/>
        <a:ext cx="3549743" cy="367578"/>
      </dsp:txXfrm>
    </dsp:sp>
    <dsp:sp modelId="{9AAF8397-1250-4A23-98B0-2C304C09F341}">
      <dsp:nvSpPr>
        <dsp:cNvPr id="0" name=""/>
        <dsp:cNvSpPr/>
      </dsp:nvSpPr>
      <dsp:spPr>
        <a:xfrm>
          <a:off x="6398667" y="0"/>
          <a:ext cx="1830932" cy="40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41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u="sng" kern="1200" dirty="0"/>
            <a:t>Resource </a:t>
          </a:r>
          <a:r>
            <a:rPr lang="en-US" sz="1400" b="1" u="sng" kern="1200" dirty="0" smtClean="0"/>
            <a:t>library</a:t>
          </a:r>
          <a:endParaRPr lang="en-US" sz="1400" b="1"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577850">
            <a:lnSpc>
              <a:spcPct val="90000"/>
            </a:lnSpc>
            <a:spcBef>
              <a:spcPct val="0"/>
            </a:spcBef>
            <a:spcAft>
              <a:spcPct val="15000"/>
            </a:spcAft>
            <a:buChar char="••"/>
          </a:pPr>
          <a:r>
            <a:rPr lang="en-US" sz="1300" kern="1200" dirty="0"/>
            <a:t>Employer specific guides</a:t>
          </a:r>
          <a:endParaRPr lang="en-US" sz="1400" b="1" kern="1200" dirty="0"/>
        </a:p>
        <a:p>
          <a:pPr marL="114300" lvl="1" indent="-114300" algn="l" defTabSz="577850">
            <a:lnSpc>
              <a:spcPct val="90000"/>
            </a:lnSpc>
            <a:spcBef>
              <a:spcPct val="0"/>
            </a:spcBef>
            <a:spcAft>
              <a:spcPct val="15000"/>
            </a:spcAft>
            <a:buChar char="••"/>
          </a:pPr>
          <a:r>
            <a:rPr lang="en-US" sz="1300" kern="1200" dirty="0"/>
            <a:t>Medicare &amp; ME</a:t>
          </a:r>
        </a:p>
        <a:p>
          <a:pPr marL="114300" lvl="1" indent="-114300" algn="l" defTabSz="577850">
            <a:lnSpc>
              <a:spcPct val="90000"/>
            </a:lnSpc>
            <a:spcBef>
              <a:spcPct val="0"/>
            </a:spcBef>
            <a:spcAft>
              <a:spcPct val="15000"/>
            </a:spcAft>
            <a:buChar char="••"/>
          </a:pPr>
          <a:r>
            <a:rPr lang="en-US" sz="1300" kern="1200" dirty="0"/>
            <a:t>Traditional vs Mgd </a:t>
          </a:r>
        </a:p>
        <a:p>
          <a:pPr marL="114300" lvl="1" indent="-114300" algn="l" defTabSz="577850">
            <a:lnSpc>
              <a:spcPct val="90000"/>
            </a:lnSpc>
            <a:spcBef>
              <a:spcPct val="0"/>
            </a:spcBef>
            <a:spcAft>
              <a:spcPct val="15000"/>
            </a:spcAft>
            <a:buChar char="••"/>
          </a:pPr>
          <a:r>
            <a:rPr lang="en-US" sz="1300" kern="1200" dirty="0"/>
            <a:t>Translating ‘ease’</a:t>
          </a:r>
        </a:p>
        <a:p>
          <a:pPr marL="114300" lvl="1" indent="-114300" algn="l" defTabSz="577850">
            <a:lnSpc>
              <a:spcPct val="90000"/>
            </a:lnSpc>
            <a:spcBef>
              <a:spcPct val="0"/>
            </a:spcBef>
            <a:spcAft>
              <a:spcPct val="15000"/>
            </a:spcAft>
            <a:buChar char="••"/>
          </a:pPr>
          <a:r>
            <a:rPr lang="en-US" sz="1300" kern="1200" dirty="0"/>
            <a:t>What to expect when??</a:t>
          </a:r>
        </a:p>
        <a:p>
          <a:pPr marL="114300" lvl="1" indent="-114300" algn="l" defTabSz="577850">
            <a:lnSpc>
              <a:spcPct val="90000"/>
            </a:lnSpc>
            <a:spcBef>
              <a:spcPct val="0"/>
            </a:spcBef>
            <a:spcAft>
              <a:spcPct val="15000"/>
            </a:spcAft>
            <a:buChar char="••"/>
          </a:pPr>
          <a:r>
            <a:rPr lang="en-US" sz="1300" b="1" kern="1200" dirty="0">
              <a:solidFill>
                <a:srgbClr val="FF0000"/>
              </a:solidFill>
            </a:rPr>
            <a:t>General Education-Glossary of terms </a:t>
          </a:r>
        </a:p>
        <a:p>
          <a:pPr marL="114300" lvl="1" indent="-114300" algn="l" defTabSz="577850">
            <a:lnSpc>
              <a:spcPct val="90000"/>
            </a:lnSpc>
            <a:spcBef>
              <a:spcPct val="0"/>
            </a:spcBef>
            <a:spcAft>
              <a:spcPct val="15000"/>
            </a:spcAft>
            <a:buChar char="••"/>
          </a:pPr>
          <a:r>
            <a:rPr lang="en-US" sz="1300" kern="1200" dirty="0"/>
            <a:t>Networking with existing </a:t>
          </a:r>
          <a:r>
            <a:rPr lang="en-US" sz="1300" kern="1200" dirty="0" smtClean="0"/>
            <a:t>Hospital services</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PATIENT PEARL!</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6398667" y="0"/>
        <a:ext cx="1830932" cy="4035490"/>
      </dsp:txXfrm>
    </dsp:sp>
    <dsp:sp modelId="{F71E7DF4-EFBC-4A85-A96F-4030394AE794}">
      <dsp:nvSpPr>
        <dsp:cNvPr id="0" name=""/>
        <dsp:cNvSpPr/>
      </dsp:nvSpPr>
      <dsp:spPr>
        <a:xfrm>
          <a:off x="152398" y="0"/>
          <a:ext cx="735157" cy="73515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8185503-0D8E-4A9B-8B50-18788909506C}" type="datetimeFigureOut">
              <a:rPr lang="en-US" smtClean="0"/>
              <a:pPr/>
              <a:t>2/20/2017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1AC4FBC-5032-4562-AE06-D3FB290F0EAE}" type="slidenum">
              <a:rPr lang="en-US" smtClean="0"/>
              <a:pPr/>
              <a:t>‹#›</a:t>
            </a:fld>
            <a:endParaRPr lang="en-US"/>
          </a:p>
        </p:txBody>
      </p:sp>
    </p:spTree>
    <p:extLst>
      <p:ext uri="{BB962C8B-B14F-4D97-AF65-F5344CB8AC3E}">
        <p14:creationId xmlns:p14="http://schemas.microsoft.com/office/powerpoint/2010/main" val="65243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318B758-28B6-4402-8B3D-7B47ABA979C6}" type="datetimeFigureOut">
              <a:rPr lang="en-US" smtClean="0"/>
              <a:pPr/>
              <a:t>2/20/2017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6B4224B-AC48-4795-B0C0-FE1352EF02AB}" type="slidenum">
              <a:rPr lang="en-US" smtClean="0"/>
              <a:pPr/>
              <a:t>‹#›</a:t>
            </a:fld>
            <a:endParaRPr lang="en-US"/>
          </a:p>
        </p:txBody>
      </p:sp>
    </p:spTree>
    <p:extLst>
      <p:ext uri="{BB962C8B-B14F-4D97-AF65-F5344CB8AC3E}">
        <p14:creationId xmlns:p14="http://schemas.microsoft.com/office/powerpoint/2010/main" val="400107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A13D1A-3AAA-4F41-AD4C-0C17CD3C4920}" type="slidenum">
              <a:rPr lang="en-US" smtClean="0"/>
              <a:pPr>
                <a:defRPr/>
              </a:pPr>
              <a:t>4</a:t>
            </a:fld>
            <a:endParaRPr lang="en-US"/>
          </a:p>
        </p:txBody>
      </p:sp>
    </p:spTree>
    <p:extLst>
      <p:ext uri="{BB962C8B-B14F-4D97-AF65-F5344CB8AC3E}">
        <p14:creationId xmlns:p14="http://schemas.microsoft.com/office/powerpoint/2010/main" val="213502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A13D1A-3AAA-4F41-AD4C-0C17CD3C4920}" type="slidenum">
              <a:rPr lang="en-US" smtClean="0"/>
              <a:pPr>
                <a:defRPr/>
              </a:pPr>
              <a:t>5</a:t>
            </a:fld>
            <a:endParaRPr lang="en-US"/>
          </a:p>
        </p:txBody>
      </p:sp>
    </p:spTree>
    <p:extLst>
      <p:ext uri="{BB962C8B-B14F-4D97-AF65-F5344CB8AC3E}">
        <p14:creationId xmlns:p14="http://schemas.microsoft.com/office/powerpoint/2010/main" val="421857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A13D1A-3AAA-4F41-AD4C-0C17CD3C4920}" type="slidenum">
              <a:rPr lang="en-US" smtClean="0"/>
              <a:pPr>
                <a:defRPr/>
              </a:pPr>
              <a:t>6</a:t>
            </a:fld>
            <a:endParaRPr lang="en-US"/>
          </a:p>
        </p:txBody>
      </p:sp>
    </p:spTree>
    <p:extLst>
      <p:ext uri="{BB962C8B-B14F-4D97-AF65-F5344CB8AC3E}">
        <p14:creationId xmlns:p14="http://schemas.microsoft.com/office/powerpoint/2010/main" val="313632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7C22E7-7BAE-4FA7-8CFF-05FD6A35961F}" type="slidenum">
              <a:rPr lang="en-US" smtClean="0"/>
              <a:pPr>
                <a:defRPr/>
              </a:pPr>
              <a:t>7</a:t>
            </a:fld>
            <a:endParaRPr lang="en-US"/>
          </a:p>
        </p:txBody>
      </p:sp>
    </p:spTree>
    <p:extLst>
      <p:ext uri="{BB962C8B-B14F-4D97-AF65-F5344CB8AC3E}">
        <p14:creationId xmlns:p14="http://schemas.microsoft.com/office/powerpoint/2010/main" val="249206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A13D1A-3AAA-4F41-AD4C-0C17CD3C4920}" type="slidenum">
              <a:rPr lang="en-US" smtClean="0"/>
              <a:pPr>
                <a:defRPr/>
              </a:pPr>
              <a:t>8</a:t>
            </a:fld>
            <a:endParaRPr lang="en-US"/>
          </a:p>
        </p:txBody>
      </p:sp>
    </p:spTree>
    <p:extLst>
      <p:ext uri="{BB962C8B-B14F-4D97-AF65-F5344CB8AC3E}">
        <p14:creationId xmlns:p14="http://schemas.microsoft.com/office/powerpoint/2010/main" val="374761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A13D1A-3AAA-4F41-AD4C-0C17CD3C4920}" type="slidenum">
              <a:rPr lang="en-US" smtClean="0"/>
              <a:pPr>
                <a:defRPr/>
              </a:pPr>
              <a:t>15</a:t>
            </a:fld>
            <a:endParaRPr lang="en-US"/>
          </a:p>
        </p:txBody>
      </p:sp>
    </p:spTree>
    <p:extLst>
      <p:ext uri="{BB962C8B-B14F-4D97-AF65-F5344CB8AC3E}">
        <p14:creationId xmlns:p14="http://schemas.microsoft.com/office/powerpoint/2010/main" val="274098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4224B-AC48-4795-B0C0-FE1352EF02AB}" type="slidenum">
              <a:rPr lang="en-US" smtClean="0"/>
              <a:pPr/>
              <a:t>18</a:t>
            </a:fld>
            <a:endParaRPr lang="en-US"/>
          </a:p>
        </p:txBody>
      </p:sp>
    </p:spTree>
    <p:extLst>
      <p:ext uri="{BB962C8B-B14F-4D97-AF65-F5344CB8AC3E}">
        <p14:creationId xmlns:p14="http://schemas.microsoft.com/office/powerpoint/2010/main" val="29567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4224B-AC48-4795-B0C0-FE1352EF02AB}" type="slidenum">
              <a:rPr lang="en-US" smtClean="0"/>
              <a:pPr/>
              <a:t>21</a:t>
            </a:fld>
            <a:endParaRPr lang="en-US"/>
          </a:p>
        </p:txBody>
      </p:sp>
    </p:spTree>
    <p:extLst>
      <p:ext uri="{BB962C8B-B14F-4D97-AF65-F5344CB8AC3E}">
        <p14:creationId xmlns:p14="http://schemas.microsoft.com/office/powerpoint/2010/main" val="284278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4FE5C516-07B4-45AB-B50E-CBCED4820D7A}" type="slidenum">
              <a:rPr lang="en-US" smtClean="0"/>
              <a:pPr>
                <a:defRPr/>
              </a:pPr>
              <a:t>24</a:t>
            </a:fld>
            <a:endParaRPr lang="en-US"/>
          </a:p>
        </p:txBody>
      </p:sp>
    </p:spTree>
    <p:extLst>
      <p:ext uri="{BB962C8B-B14F-4D97-AF65-F5344CB8AC3E}">
        <p14:creationId xmlns:p14="http://schemas.microsoft.com/office/powerpoint/2010/main" val="311057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8B40F26-19C2-47F7-B585-4304C3C18979}" type="datetime1">
              <a:rPr lang="en-US" smtClean="0"/>
              <a:pPr/>
              <a:t>2/20/2017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E745FD7-20D6-45C0-A349-3D539B8C3D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CF3D59-9BAC-41A0-A80D-CE9BD0B70C06}" type="datetime1">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F89A05-55FF-466A-B9B8-37BAD9141867}" type="datetime1">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2 column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85800" y="1"/>
            <a:ext cx="7772400" cy="1219200"/>
          </a:xfrm>
        </p:spPr>
        <p:txBody>
          <a:bodyPr bIns="148915" anchor="b" anchorCtr="0">
            <a:noAutofit/>
          </a:bodyPr>
          <a:lstStyle>
            <a:lvl1pPr algn="l">
              <a:lnSpc>
                <a:spcPts val="3532"/>
              </a:lnSpc>
              <a:defRPr sz="3253" b="1" i="0" cap="none" spc="0" baseline="0">
                <a:solidFill>
                  <a:schemeClr val="bg2"/>
                </a:solidFill>
                <a:effectLst/>
                <a:latin typeface="+mj-lt"/>
                <a:cs typeface="Verdana"/>
              </a:defRPr>
            </a:lvl1pPr>
          </a:lstStyle>
          <a:p>
            <a:r>
              <a:rPr lang="en-US" dirty="0"/>
              <a:t>Click to add title</a:t>
            </a:r>
          </a:p>
        </p:txBody>
      </p:sp>
      <p:sp>
        <p:nvSpPr>
          <p:cNvPr id="4" name="Content Placeholder 2"/>
          <p:cNvSpPr>
            <a:spLocks noGrp="1"/>
          </p:cNvSpPr>
          <p:nvPr>
            <p:ph sz="half" idx="1" hasCustomPrompt="1"/>
          </p:nvPr>
        </p:nvSpPr>
        <p:spPr>
          <a:xfrm>
            <a:off x="685800" y="1447800"/>
            <a:ext cx="37338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Slide Number Placeholder 2"/>
          <p:cNvSpPr>
            <a:spLocks noGrp="1"/>
          </p:cNvSpPr>
          <p:nvPr>
            <p:ph type="sldNum" sz="quarter" idx="10"/>
          </p:nvPr>
        </p:nvSpPr>
        <p:spPr>
          <a:xfrm>
            <a:off x="7086600" y="6364932"/>
            <a:ext cx="1905000" cy="365125"/>
          </a:xfrm>
          <a:prstGeom prst="rect">
            <a:avLst/>
          </a:prstGeom>
        </p:spPr>
        <p:txBody>
          <a:bodyPr/>
          <a:lstStyle>
            <a:lvl1pPr algn="ctr">
              <a:defRPr sz="904">
                <a:solidFill>
                  <a:srgbClr val="006699"/>
                </a:solidFill>
              </a:defRPr>
            </a:lvl1pPr>
          </a:lstStyle>
          <a:p>
            <a:fld id="{342C256A-E8D1-E44B-A707-3F94590BD37A}" type="slidenum">
              <a:rPr lang="en-US" smtClean="0"/>
              <a:pPr/>
              <a:t>‹#›</a:t>
            </a:fld>
            <a:endParaRPr lang="en-US" dirty="0"/>
          </a:p>
        </p:txBody>
      </p:sp>
      <p:sp>
        <p:nvSpPr>
          <p:cNvPr id="12" name="Content Placeholder 2"/>
          <p:cNvSpPr>
            <a:spLocks noGrp="1"/>
          </p:cNvSpPr>
          <p:nvPr>
            <p:ph sz="half" idx="11" hasCustomPrompt="1"/>
          </p:nvPr>
        </p:nvSpPr>
        <p:spPr>
          <a:xfrm>
            <a:off x="4724400" y="1447800"/>
            <a:ext cx="3733800" cy="4495800"/>
          </a:xfrm>
        </p:spPr>
        <p:txBody>
          <a:bodyPr lIns="0" tIns="0" rIns="0" bIns="0">
            <a:noAutofit/>
          </a:bodyPr>
          <a:lstStyle>
            <a:lvl1pPr marL="224265" indent="-224265">
              <a:lnSpc>
                <a:spcPts val="2551"/>
              </a:lnSpc>
              <a:spcBef>
                <a:spcPts val="1177"/>
              </a:spcBef>
              <a:buSzPct val="100000"/>
              <a:defRPr sz="2349">
                <a:solidFill>
                  <a:srgbClr val="006699"/>
                </a:solidFill>
                <a:effectLst/>
                <a:latin typeface="+mn-lt"/>
              </a:defRPr>
            </a:lvl1pPr>
            <a:lvl2pPr marL="583090" indent="-313971">
              <a:lnSpc>
                <a:spcPts val="2355"/>
              </a:lnSpc>
              <a:spcBef>
                <a:spcPts val="785"/>
              </a:spcBef>
              <a:buClr>
                <a:schemeClr val="tx2"/>
              </a:buClr>
              <a:defRPr sz="2169">
                <a:solidFill>
                  <a:srgbClr val="006699"/>
                </a:solidFill>
                <a:effectLst/>
                <a:latin typeface="+mn-lt"/>
              </a:defRPr>
            </a:lvl2pPr>
            <a:lvl3pPr marL="897062" indent="-269118">
              <a:lnSpc>
                <a:spcPts val="2355"/>
              </a:lnSpc>
              <a:spcBef>
                <a:spcPts val="785"/>
              </a:spcBef>
              <a:defRPr sz="1988">
                <a:solidFill>
                  <a:srgbClr val="006699"/>
                </a:solidFill>
                <a:effectLst/>
                <a:latin typeface="+mn-lt"/>
              </a:defRPr>
            </a:lvl3pPr>
            <a:lvl4pPr marL="1121327" indent="-224265">
              <a:lnSpc>
                <a:spcPts val="1766"/>
              </a:lnSpc>
              <a:spcBef>
                <a:spcPts val="785"/>
              </a:spcBef>
              <a:buClr>
                <a:schemeClr val="tx2"/>
              </a:buClr>
              <a:defRPr sz="1807">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6" name="Straight Connector 5"/>
          <p:cNvCxnSpPr/>
          <p:nvPr userDrawn="1"/>
        </p:nvCxnSpPr>
        <p:spPr>
          <a:xfrm>
            <a:off x="685800" y="1219201"/>
            <a:ext cx="77724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hfma_v4one_line_logo_cmyk.jpg"/>
          <p:cNvPicPr>
            <a:picLocks noChangeAspect="1"/>
          </p:cNvPicPr>
          <p:nvPr userDrawn="1"/>
        </p:nvPicPr>
        <p:blipFill>
          <a:blip r:embed="rId2" cstate="print"/>
          <a:stretch>
            <a:fillRect/>
          </a:stretch>
        </p:blipFill>
        <p:spPr>
          <a:xfrm>
            <a:off x="219075" y="6255258"/>
            <a:ext cx="2692908" cy="393192"/>
          </a:xfrm>
          <a:prstGeom prst="rect">
            <a:avLst/>
          </a:prstGeom>
        </p:spPr>
      </p:pic>
    </p:spTree>
    <p:extLst>
      <p:ext uri="{BB962C8B-B14F-4D97-AF65-F5344CB8AC3E}">
        <p14:creationId xmlns:p14="http://schemas.microsoft.com/office/powerpoint/2010/main" val="127924450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hfma_v4one_line_logo_cmyk.jpg"/>
          <p:cNvPicPr>
            <a:picLocks noChangeAspect="1"/>
          </p:cNvPicPr>
          <p:nvPr userDrawn="1"/>
        </p:nvPicPr>
        <p:blipFill>
          <a:blip r:embed="rId2" cstate="print"/>
          <a:stretch>
            <a:fillRect/>
          </a:stretch>
        </p:blipFill>
        <p:spPr>
          <a:xfrm>
            <a:off x="219075" y="6255258"/>
            <a:ext cx="2692908" cy="393192"/>
          </a:xfrm>
          <a:prstGeom prst="rect">
            <a:avLst/>
          </a:prstGeom>
        </p:spPr>
      </p:pic>
      <p:sp>
        <p:nvSpPr>
          <p:cNvPr id="2" name="Title 1"/>
          <p:cNvSpPr>
            <a:spLocks noGrp="1"/>
          </p:cNvSpPr>
          <p:nvPr>
            <p:ph type="title" hasCustomPrompt="1"/>
          </p:nvPr>
        </p:nvSpPr>
        <p:spPr>
          <a:xfrm>
            <a:off x="685800" y="1"/>
            <a:ext cx="7772400" cy="1219200"/>
          </a:xfrm>
        </p:spPr>
        <p:txBody>
          <a:bodyPr bIns="148915" anchor="b" anchorCtr="0">
            <a:noAutofit/>
          </a:bodyPr>
          <a:lstStyle>
            <a:lvl1pPr algn="l">
              <a:lnSpc>
                <a:spcPts val="3532"/>
              </a:lnSpc>
              <a:defRPr sz="3253" b="1" i="0" cap="none" spc="0" baseline="0">
                <a:solidFill>
                  <a:schemeClr val="bg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447800"/>
            <a:ext cx="7772400" cy="4495800"/>
          </a:xfrm>
        </p:spPr>
        <p:txBody>
          <a:bodyPr lIns="0" tIns="0" rIns="0" bIns="0">
            <a:noAutofit/>
          </a:bodyPr>
          <a:lstStyle>
            <a:lvl1pPr marL="340883" indent="-340883">
              <a:lnSpc>
                <a:spcPts val="2943"/>
              </a:lnSpc>
              <a:spcBef>
                <a:spcPts val="1177"/>
              </a:spcBef>
              <a:buSzPct val="100000"/>
              <a:defRPr sz="2530">
                <a:solidFill>
                  <a:srgbClr val="006699"/>
                </a:solidFill>
                <a:effectLst/>
                <a:latin typeface="+mn-lt"/>
              </a:defRPr>
            </a:lvl1pPr>
            <a:lvl2pPr marL="672796" indent="-313971">
              <a:lnSpc>
                <a:spcPts val="2747"/>
              </a:lnSpc>
              <a:spcBef>
                <a:spcPts val="1177"/>
              </a:spcBef>
              <a:buClr>
                <a:schemeClr val="tx2"/>
              </a:buClr>
              <a:defRPr sz="2349">
                <a:solidFill>
                  <a:srgbClr val="006699"/>
                </a:solidFill>
                <a:effectLst/>
                <a:latin typeface="+mn-lt"/>
              </a:defRPr>
            </a:lvl2pPr>
            <a:lvl3pPr marL="986767" indent="-313971">
              <a:lnSpc>
                <a:spcPts val="2747"/>
              </a:lnSpc>
              <a:spcBef>
                <a:spcPts val="1177"/>
              </a:spcBef>
              <a:defRPr sz="2169">
                <a:solidFill>
                  <a:srgbClr val="006699"/>
                </a:solidFill>
                <a:effectLst/>
                <a:latin typeface="+mn-lt"/>
              </a:defRPr>
            </a:lvl3pPr>
            <a:lvl4pPr>
              <a:lnSpc>
                <a:spcPts val="2747"/>
              </a:lnSpc>
              <a:buClr>
                <a:schemeClr val="tx2"/>
              </a:buClr>
              <a:defRPr sz="1988">
                <a:solidFill>
                  <a:srgbClr val="006699"/>
                </a:solidFill>
                <a:effectLst/>
                <a:latin typeface="+mn-lt"/>
              </a:defRPr>
            </a:lvl4pPr>
            <a:lvl5pPr>
              <a:defRPr sz="1807"/>
            </a:lvl5pPr>
            <a:lvl6pPr>
              <a:defRPr sz="1807"/>
            </a:lvl6pPr>
            <a:lvl7pPr>
              <a:defRPr sz="1807"/>
            </a:lvl7pPr>
            <a:lvl8pPr>
              <a:defRPr sz="1807"/>
            </a:lvl8pPr>
            <a:lvl9pPr>
              <a:defRPr sz="1807"/>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1219201"/>
            <a:ext cx="7772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6364932"/>
            <a:ext cx="1905000" cy="365125"/>
          </a:xfrm>
          <a:prstGeom prst="rect">
            <a:avLst/>
          </a:prstGeom>
        </p:spPr>
        <p:txBody>
          <a:bodyPr/>
          <a:lstStyle>
            <a:lvl1pPr algn="ctr">
              <a:defRPr sz="904">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29515989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85800" y="1"/>
            <a:ext cx="7772400" cy="1219200"/>
          </a:xfrm>
        </p:spPr>
        <p:txBody>
          <a:bodyPr bIns="148915" anchor="b" anchorCtr="0">
            <a:noAutofit/>
          </a:bodyPr>
          <a:lstStyle>
            <a:lvl1pPr algn="l">
              <a:lnSpc>
                <a:spcPts val="3532"/>
              </a:lnSpc>
              <a:defRPr sz="3253" b="1" i="0" cap="none" spc="0" baseline="0">
                <a:solidFill>
                  <a:schemeClr val="bg2"/>
                </a:solidFill>
                <a:effectLst/>
                <a:latin typeface="+mj-lt"/>
                <a:cs typeface="Verdana"/>
              </a:defRPr>
            </a:lvl1pPr>
          </a:lstStyle>
          <a:p>
            <a:r>
              <a:rPr lang="en-US" dirty="0"/>
              <a:t>Click to add title</a:t>
            </a:r>
          </a:p>
        </p:txBody>
      </p:sp>
      <p:cxnSp>
        <p:nvCxnSpPr>
          <p:cNvPr id="24" name="Straight Connector 23"/>
          <p:cNvCxnSpPr/>
          <p:nvPr userDrawn="1"/>
        </p:nvCxnSpPr>
        <p:spPr>
          <a:xfrm>
            <a:off x="685800" y="1216153"/>
            <a:ext cx="77724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2"/>
          <p:cNvSpPr>
            <a:spLocks noGrp="1"/>
          </p:cNvSpPr>
          <p:nvPr>
            <p:ph type="sldNum" sz="quarter" idx="10"/>
          </p:nvPr>
        </p:nvSpPr>
        <p:spPr>
          <a:xfrm>
            <a:off x="7086600" y="6364932"/>
            <a:ext cx="1905000" cy="365125"/>
          </a:xfrm>
          <a:prstGeom prst="rect">
            <a:avLst/>
          </a:prstGeom>
        </p:spPr>
        <p:txBody>
          <a:bodyPr/>
          <a:lstStyle>
            <a:lvl1pPr algn="ctr">
              <a:defRPr sz="904">
                <a:solidFill>
                  <a:srgbClr val="006699"/>
                </a:solidFill>
              </a:defRPr>
            </a:lvl1pPr>
          </a:lstStyle>
          <a:p>
            <a:fld id="{342C256A-E8D1-E44B-A707-3F94590BD37A}" type="slidenum">
              <a:rPr lang="en-US" smtClean="0"/>
              <a:pPr/>
              <a:t>‹#›</a:t>
            </a:fld>
            <a:endParaRPr lang="en-US" dirty="0"/>
          </a:p>
        </p:txBody>
      </p:sp>
      <p:pic>
        <p:nvPicPr>
          <p:cNvPr id="7" name="Picture 6" descr="hfma_v4one_line_logo_cmyk.jpg"/>
          <p:cNvPicPr>
            <a:picLocks noChangeAspect="1"/>
          </p:cNvPicPr>
          <p:nvPr userDrawn="1"/>
        </p:nvPicPr>
        <p:blipFill>
          <a:blip r:embed="rId2" cstate="print"/>
          <a:stretch>
            <a:fillRect/>
          </a:stretch>
        </p:blipFill>
        <p:spPr>
          <a:xfrm>
            <a:off x="219075" y="6255258"/>
            <a:ext cx="2692908" cy="393192"/>
          </a:xfrm>
          <a:prstGeom prst="rect">
            <a:avLst/>
          </a:prstGeom>
        </p:spPr>
      </p:pic>
    </p:spTree>
    <p:extLst>
      <p:ext uri="{BB962C8B-B14F-4D97-AF65-F5344CB8AC3E}">
        <p14:creationId xmlns:p14="http://schemas.microsoft.com/office/powerpoint/2010/main" val="364281662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10185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50292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CB59C1B5-C85A-4211-A39A-23B70CA8BD50}" type="datetime1">
              <a:rPr lang="en-US" smtClean="0"/>
              <a:pPr>
                <a:defRPr/>
              </a:pPr>
              <a:t>2/20/2017</a:t>
            </a:fld>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A02BF026-13F5-497D-8D93-FC864B864111}" type="slidenum">
              <a:rPr lang="en-US"/>
              <a:pPr>
                <a:defRPr/>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2EEFA9-7C67-4577-BFDA-8CD2826985A7}" type="datetime1">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AF8CE23-6E16-49E5-A2D1-F4BE90634FCC}" type="datetime1">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45FD7-20D6-45C0-A349-3D539B8C3D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DD1B75-6D20-489C-AA81-74756CBABE07}" type="datetime1">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1E6DD59-585D-4CC8-83E5-E3BAB5505610}" type="datetime1">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2ECC9B0-6D46-42A1-93F3-EFA331C0BE3A}" type="datetime1">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5DCC8-9AAB-42E5-AEE5-A258C7262C83}" type="datetime1">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C7EF7A-CFE6-44C1-944B-EFA2A4147CE4}" type="datetime1">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45FD7-20D6-45C0-A349-3D539B8C3D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95300F0-7F6B-4451-813B-72A9F649227E}" type="datetime1">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45FD7-20D6-45C0-A349-3D539B8C3D3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3E66D8-8600-4646-8D2E-8E7B86D5AB5D}" type="datetime1">
              <a:rPr lang="en-US" smtClean="0"/>
              <a:pPr/>
              <a:t>2/20/2017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745FD7-20D6-45C0-A349-3D539B8C3D3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4" r:id="rId15"/>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2209800"/>
          </a:xfrm>
        </p:spPr>
        <p:txBody>
          <a:bodyPr>
            <a:normAutofit/>
          </a:bodyPr>
          <a:lstStyle/>
          <a:p>
            <a:r>
              <a:rPr lang="en-US" sz="4400" dirty="0">
                <a:solidFill>
                  <a:schemeClr val="bg1"/>
                </a:solidFill>
              </a:rPr>
              <a:t>Welcome to the Patient Financial Navigator Foundation, Inc- </a:t>
            </a:r>
            <a:br>
              <a:rPr lang="en-US" sz="4400" dirty="0">
                <a:solidFill>
                  <a:schemeClr val="bg1"/>
                </a:solidFill>
              </a:rPr>
            </a:br>
            <a:r>
              <a:rPr lang="en-US" sz="4400" dirty="0">
                <a:solidFill>
                  <a:schemeClr val="bg1"/>
                </a:solidFill>
              </a:rPr>
              <a:t>A Community Outreach Program</a:t>
            </a:r>
            <a:endParaRPr lang="en-US" sz="4400" dirty="0"/>
          </a:p>
        </p:txBody>
      </p:sp>
      <p:sp>
        <p:nvSpPr>
          <p:cNvPr id="3" name="Subtitle 2"/>
          <p:cNvSpPr>
            <a:spLocks noGrp="1"/>
          </p:cNvSpPr>
          <p:nvPr>
            <p:ph type="subTitle" idx="1"/>
          </p:nvPr>
        </p:nvSpPr>
        <p:spPr>
          <a:xfrm>
            <a:off x="533400" y="4038600"/>
            <a:ext cx="7854696" cy="2317750"/>
          </a:xfrm>
        </p:spPr>
        <p:txBody>
          <a:bodyPr>
            <a:normAutofit fontScale="55000" lnSpcReduction="20000"/>
          </a:bodyPr>
          <a:lstStyle/>
          <a:p>
            <a:r>
              <a:rPr lang="en-US" dirty="0">
                <a:solidFill>
                  <a:schemeClr val="tx1">
                    <a:lumMod val="95000"/>
                  </a:schemeClr>
                </a:solidFill>
              </a:rPr>
              <a:t>“</a:t>
            </a:r>
            <a:r>
              <a:rPr lang="en-US" sz="4400" dirty="0">
                <a:solidFill>
                  <a:schemeClr val="tx1">
                    <a:lumMod val="95000"/>
                  </a:schemeClr>
                </a:solidFill>
              </a:rPr>
              <a:t>Transforming the hassle factor in healthcare – </a:t>
            </a:r>
          </a:p>
          <a:p>
            <a:r>
              <a:rPr lang="en-US" sz="4400" dirty="0">
                <a:solidFill>
                  <a:schemeClr val="tx1">
                    <a:lumMod val="95000"/>
                  </a:schemeClr>
                </a:solidFill>
              </a:rPr>
              <a:t>One patient/one family/one employer/one community</a:t>
            </a:r>
          </a:p>
          <a:p>
            <a:r>
              <a:rPr lang="en-US" sz="4400" dirty="0">
                <a:solidFill>
                  <a:schemeClr val="tx1">
                    <a:lumMod val="95000"/>
                  </a:schemeClr>
                </a:solidFill>
              </a:rPr>
              <a:t>at a time……”-Pt Financial Navigator Foundation, Inc.</a:t>
            </a:r>
          </a:p>
          <a:p>
            <a:endParaRPr lang="en-US" sz="4400" dirty="0">
              <a:solidFill>
                <a:schemeClr val="tx1">
                  <a:lumMod val="95000"/>
                </a:schemeClr>
              </a:solidFill>
            </a:endParaRPr>
          </a:p>
          <a:p>
            <a:r>
              <a:rPr lang="en-US" sz="4400" dirty="0"/>
              <a:t>“Leading with Energy and Excellence”- AR Systems, Inc.</a:t>
            </a:r>
          </a:p>
          <a:p>
            <a:endParaRPr lang="en-US" sz="4400" dirty="0"/>
          </a:p>
          <a:p>
            <a:endParaRPr lang="en-US" dirty="0"/>
          </a:p>
          <a:p>
            <a:endParaRPr lang="en-US"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Climate in Huge Flux</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000" b="1" dirty="0"/>
              <a:t>Healthcare spending 2015-16</a:t>
            </a:r>
          </a:p>
          <a:p>
            <a:r>
              <a:rPr lang="en-US" sz="1600" dirty="0"/>
              <a:t>Spending averaged $5141 per individual.</a:t>
            </a:r>
          </a:p>
          <a:p>
            <a:r>
              <a:rPr lang="en-US" sz="1600" dirty="0"/>
              <a:t>Out of pocket rose 3% to </a:t>
            </a:r>
            <a:r>
              <a:rPr lang="en-US" sz="1600" dirty="0" err="1"/>
              <a:t>ave</a:t>
            </a:r>
            <a:r>
              <a:rPr lang="en-US" sz="1600" dirty="0"/>
              <a:t> $813 per capita</a:t>
            </a:r>
          </a:p>
          <a:p>
            <a:r>
              <a:rPr lang="en-US" sz="1600" dirty="0"/>
              <a:t>Prescription drugs increased 3.5-9%</a:t>
            </a:r>
          </a:p>
          <a:p>
            <a:r>
              <a:rPr lang="en-US" sz="1600" dirty="0"/>
              <a:t>Women of all ages spent $236 more out of pocket than men.</a:t>
            </a:r>
          </a:p>
          <a:p>
            <a:r>
              <a:rPr lang="en-US" sz="1600" dirty="0"/>
              <a:t>$649 per capita was spent on brand prescriptions.</a:t>
            </a:r>
          </a:p>
          <a:p>
            <a:r>
              <a:rPr lang="en-US" sz="1600" dirty="0"/>
              <a:t>The price of an ER visit jumped 10.5% to an </a:t>
            </a:r>
            <a:r>
              <a:rPr lang="en-US" sz="1600" dirty="0" err="1"/>
              <a:t>ave</a:t>
            </a:r>
            <a:r>
              <a:rPr lang="en-US" sz="1600" dirty="0"/>
              <a:t> of $1,863</a:t>
            </a:r>
          </a:p>
          <a:p>
            <a:r>
              <a:rPr lang="en-US" sz="1600" dirty="0"/>
              <a:t>Average Health Savings Account balance for 2015 = $1844  (Can have up to $3400/single; $6750/family)</a:t>
            </a:r>
          </a:p>
          <a:p>
            <a:r>
              <a:rPr lang="en-US" sz="1600" dirty="0"/>
              <a:t>Average contribution by individuals = $1864</a:t>
            </a:r>
          </a:p>
          <a:p>
            <a:r>
              <a:rPr lang="en-US" sz="1600" dirty="0"/>
              <a:t>Average employer contributions =$948</a:t>
            </a:r>
          </a:p>
          <a:p>
            <a:r>
              <a:rPr lang="en-US" sz="1600" dirty="0"/>
              <a:t>Average high deductible plan:  $2600-13,100 /family; $1300-6550 /single</a:t>
            </a:r>
          </a:p>
          <a:p>
            <a:pPr marL="0" indent="0">
              <a:buNone/>
            </a:pPr>
            <a:endParaRPr lang="en-US" sz="1600" dirty="0"/>
          </a:p>
          <a:p>
            <a:pPr marL="0" indent="0">
              <a:buNone/>
            </a:pPr>
            <a:r>
              <a:rPr lang="en-US" sz="1600" dirty="0" err="1"/>
              <a:t>DailyFactoid</a:t>
            </a:r>
            <a:r>
              <a:rPr lang="en-US" sz="1600" dirty="0"/>
              <a:t>/</a:t>
            </a:r>
            <a:r>
              <a:rPr lang="en-US" sz="1600" dirty="0" err="1"/>
              <a:t>Mcol</a:t>
            </a:r>
            <a:r>
              <a:rPr lang="en-US" sz="1600" dirty="0"/>
              <a:t>     12-16</a:t>
            </a:r>
          </a:p>
        </p:txBody>
      </p:sp>
      <p:sp>
        <p:nvSpPr>
          <p:cNvPr id="4" name="Content Placeholder 3"/>
          <p:cNvSpPr>
            <a:spLocks noGrp="1"/>
          </p:cNvSpPr>
          <p:nvPr>
            <p:ph sz="half" idx="2"/>
          </p:nvPr>
        </p:nvSpPr>
        <p:spPr/>
        <p:txBody>
          <a:bodyPr>
            <a:normAutofit fontScale="92500" lnSpcReduction="20000"/>
          </a:bodyPr>
          <a:lstStyle/>
          <a:p>
            <a:r>
              <a:rPr lang="en-US" sz="2000" b="1" dirty="0" err="1"/>
              <a:t>HealthExecMobile</a:t>
            </a:r>
            <a:r>
              <a:rPr lang="en-US" sz="2000" b="1" dirty="0"/>
              <a:t> -Multiples</a:t>
            </a:r>
          </a:p>
          <a:p>
            <a:r>
              <a:rPr lang="en-US" sz="1400" dirty="0"/>
              <a:t>18.4% of US adults had a mental illness in the past year.</a:t>
            </a:r>
          </a:p>
          <a:p>
            <a:r>
              <a:rPr lang="en-US" sz="1400" dirty="0"/>
              <a:t>8.6% reported substance abuse/dependence in the past year</a:t>
            </a:r>
          </a:p>
          <a:p>
            <a:r>
              <a:rPr lang="en-US" sz="1400" dirty="0"/>
              <a:t>Almost 40% had at least one chronic medical condition during their lifetimes</a:t>
            </a:r>
          </a:p>
          <a:p>
            <a:r>
              <a:rPr lang="en-US" sz="1400" dirty="0"/>
              <a:t>1.2% had all three conditions:  mental illness, substance abuse/dependence and at least one chronic medical condition.</a:t>
            </a:r>
          </a:p>
          <a:p>
            <a:endParaRPr lang="en-US" sz="1400" dirty="0"/>
          </a:p>
          <a:p>
            <a:pPr marL="0" indent="0">
              <a:buNone/>
            </a:pPr>
            <a:r>
              <a:rPr lang="en-US" sz="1400" dirty="0"/>
              <a:t>AND  more than 50% of Americans now have at least ONE chronic health condition, mental disorder or substance use issue.  (Taylor &amp; Francis group news – “</a:t>
            </a:r>
            <a:r>
              <a:rPr lang="en-US" sz="1400" i="1" dirty="0"/>
              <a:t>Psychology, Health, and Medicine” </a:t>
            </a:r>
            <a:r>
              <a:rPr lang="en-US" sz="1400" dirty="0"/>
              <a:t>Oct 2016.)</a:t>
            </a:r>
          </a:p>
          <a:p>
            <a:pPr marL="0" indent="0">
              <a:buNone/>
            </a:pPr>
            <a:endParaRPr lang="en-US" sz="1400" dirty="0"/>
          </a:p>
          <a:p>
            <a:pPr marL="0" indent="0">
              <a:buNone/>
            </a:pPr>
            <a:endParaRPr lang="en-US" sz="1400" dirty="0"/>
          </a:p>
          <a:p>
            <a:pPr marL="0" indent="0">
              <a:buNone/>
            </a:pPr>
            <a:r>
              <a:rPr lang="en-US" sz="1900" b="1" u="sng" dirty="0"/>
              <a:t>Patients look different – ages (4-16)</a:t>
            </a:r>
          </a:p>
          <a:p>
            <a:r>
              <a:rPr lang="en-US" sz="1500" dirty="0"/>
              <a:t>Baby Boomers     51-69      74.9 M</a:t>
            </a:r>
          </a:p>
          <a:p>
            <a:r>
              <a:rPr lang="en-US" sz="1500" dirty="0"/>
              <a:t>Generation X       35-50      74.2 M – to surpass BB by 2028</a:t>
            </a:r>
          </a:p>
          <a:p>
            <a:r>
              <a:rPr lang="en-US" sz="1500"/>
              <a:t>Millennials           18-34      </a:t>
            </a:r>
            <a:r>
              <a:rPr lang="en-US" sz="1500" dirty="0"/>
              <a:t>75.4 M – HAVE surpasses BB</a:t>
            </a:r>
          </a:p>
          <a:p>
            <a:endParaRPr lang="en-US" sz="1600" dirty="0"/>
          </a:p>
          <a:p>
            <a:pPr marL="0" indent="0">
              <a:buNone/>
            </a:pPr>
            <a:endParaRPr lang="en-US" sz="2000" dirty="0"/>
          </a:p>
        </p:txBody>
      </p:sp>
      <p:sp>
        <p:nvSpPr>
          <p:cNvPr id="5" name="Slide Number Placeholder 4"/>
          <p:cNvSpPr>
            <a:spLocks noGrp="1"/>
          </p:cNvSpPr>
          <p:nvPr>
            <p:ph type="sldNum" sz="quarter" idx="12"/>
          </p:nvPr>
        </p:nvSpPr>
        <p:spPr/>
        <p:txBody>
          <a:bodyPr/>
          <a:lstStyle/>
          <a:p>
            <a:fld id="{3E745FD7-20D6-45C0-A349-3D539B8C3D3C}" type="slidenum">
              <a:rPr lang="en-US" smtClean="0"/>
              <a:pPr/>
              <a:t>10</a:t>
            </a:fld>
            <a:endParaRPr lang="en-US"/>
          </a:p>
        </p:txBody>
      </p:sp>
    </p:spTree>
    <p:extLst>
      <p:ext uri="{BB962C8B-B14F-4D97-AF65-F5344CB8AC3E}">
        <p14:creationId xmlns:p14="http://schemas.microsoft.com/office/powerpoint/2010/main" val="27883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national flux</a:t>
            </a:r>
          </a:p>
        </p:txBody>
      </p:sp>
      <p:sp>
        <p:nvSpPr>
          <p:cNvPr id="3" name="Content Placeholder 2"/>
          <p:cNvSpPr>
            <a:spLocks noGrp="1"/>
          </p:cNvSpPr>
          <p:nvPr>
            <p:ph sz="half" idx="1"/>
          </p:nvPr>
        </p:nvSpPr>
        <p:spPr/>
        <p:txBody>
          <a:bodyPr>
            <a:normAutofit lnSpcReduction="10000"/>
          </a:bodyPr>
          <a:lstStyle/>
          <a:p>
            <a:pPr marL="0" indent="0">
              <a:buNone/>
            </a:pPr>
            <a:r>
              <a:rPr lang="en-US" sz="2000" b="1" dirty="0"/>
              <a:t>55% of Americans are paying more than last year for insurance.</a:t>
            </a:r>
          </a:p>
          <a:p>
            <a:r>
              <a:rPr lang="en-US" sz="1600" dirty="0"/>
              <a:t>1 of 4 Americans health worsened after delaying care because of cost concerns</a:t>
            </a:r>
          </a:p>
          <a:p>
            <a:r>
              <a:rPr lang="en-US" sz="1600" dirty="0"/>
              <a:t>30% said their health insurance coverage has gotten worse in the past year.</a:t>
            </a:r>
          </a:p>
          <a:p>
            <a:r>
              <a:rPr lang="en-US" sz="1600" dirty="0"/>
              <a:t>1 in 4 lost access to their doctors last year due to insurance networks. (out of network huge costs!!)</a:t>
            </a:r>
          </a:p>
          <a:p>
            <a:r>
              <a:rPr lang="en-US" sz="1600" dirty="0"/>
              <a:t>3 in 10 delayed emergency care in the last year out of fear of costs</a:t>
            </a:r>
          </a:p>
          <a:p>
            <a:pPr marL="0" indent="0">
              <a:buNone/>
            </a:pPr>
            <a:endParaRPr lang="en-US" sz="1600" dirty="0"/>
          </a:p>
          <a:p>
            <a:pPr marL="0" indent="0">
              <a:buNone/>
            </a:pPr>
            <a:r>
              <a:rPr lang="en-US" sz="1600" dirty="0" err="1"/>
              <a:t>DailyFactoid</a:t>
            </a:r>
            <a:r>
              <a:rPr lang="en-US" sz="1600" dirty="0"/>
              <a:t> / MCOL   10-16</a:t>
            </a:r>
          </a:p>
          <a:p>
            <a:pPr marL="0" indent="0">
              <a:buNone/>
            </a:pPr>
            <a:r>
              <a:rPr lang="en-US" sz="1600" dirty="0"/>
              <a:t>Morning consult</a:t>
            </a:r>
          </a:p>
        </p:txBody>
      </p:sp>
      <p:sp>
        <p:nvSpPr>
          <p:cNvPr id="4" name="Content Placeholder 3"/>
          <p:cNvSpPr>
            <a:spLocks noGrp="1"/>
          </p:cNvSpPr>
          <p:nvPr>
            <p:ph sz="half" idx="2"/>
          </p:nvPr>
        </p:nvSpPr>
        <p:spPr/>
        <p:txBody>
          <a:bodyPr>
            <a:normAutofit lnSpcReduction="10000"/>
          </a:bodyPr>
          <a:lstStyle/>
          <a:p>
            <a:pPr marL="0" indent="0">
              <a:buNone/>
            </a:pPr>
            <a:r>
              <a:rPr lang="en-US" sz="2000" b="1" dirty="0"/>
              <a:t>Biggest changes Doctor’s expect to result from </a:t>
            </a:r>
            <a:r>
              <a:rPr lang="en-US" sz="2000" b="1" dirty="0">
                <a:solidFill>
                  <a:srgbClr val="FF0000"/>
                </a:solidFill>
              </a:rPr>
              <a:t>Millennial</a:t>
            </a:r>
            <a:r>
              <a:rPr lang="en-US" sz="2000" b="1" dirty="0"/>
              <a:t> patient habits in coming years</a:t>
            </a:r>
            <a:r>
              <a:rPr lang="en-US" sz="2000" dirty="0"/>
              <a:t>.</a:t>
            </a:r>
          </a:p>
          <a:p>
            <a:r>
              <a:rPr lang="en-US" sz="1600" dirty="0"/>
              <a:t>Increased use of telemedicine  (28%)</a:t>
            </a:r>
          </a:p>
          <a:p>
            <a:r>
              <a:rPr lang="en-US" sz="1600" dirty="0"/>
              <a:t>Proliferation of walk-in clinic settings (27%)</a:t>
            </a:r>
          </a:p>
          <a:p>
            <a:r>
              <a:rPr lang="en-US" sz="1600" dirty="0"/>
              <a:t>Growth in online scheduling and extended hrs  (24%)</a:t>
            </a:r>
          </a:p>
          <a:p>
            <a:r>
              <a:rPr lang="en-US" sz="1600" dirty="0"/>
              <a:t>Greater transparency for out of pocket costs  (11%)</a:t>
            </a:r>
          </a:p>
          <a:p>
            <a:r>
              <a:rPr lang="en-US" sz="1600" dirty="0"/>
              <a:t>Easily portable electronic health records  (10%)</a:t>
            </a:r>
          </a:p>
          <a:p>
            <a:endParaRPr lang="en-US" sz="1600" dirty="0"/>
          </a:p>
          <a:p>
            <a:pPr marL="0" indent="0">
              <a:buNone/>
            </a:pPr>
            <a:r>
              <a:rPr lang="en-US" sz="1600" dirty="0"/>
              <a:t>Sprocket Rocket  12-6-16</a:t>
            </a:r>
          </a:p>
          <a:p>
            <a:pPr marL="0" indent="0">
              <a:buNone/>
            </a:pPr>
            <a:r>
              <a:rPr lang="en-US" sz="1600" dirty="0"/>
              <a:t>“Millennial patients challenging status quo, over 2900 US doctors say.”</a:t>
            </a:r>
          </a:p>
          <a:p>
            <a:pPr marL="0" indent="0">
              <a:buNone/>
            </a:pPr>
            <a:endParaRPr lang="en-US" sz="1600" dirty="0"/>
          </a:p>
        </p:txBody>
      </p:sp>
      <p:sp>
        <p:nvSpPr>
          <p:cNvPr id="5" name="Slide Number Placeholder 4"/>
          <p:cNvSpPr>
            <a:spLocks noGrp="1"/>
          </p:cNvSpPr>
          <p:nvPr>
            <p:ph type="sldNum" sz="quarter" idx="12"/>
          </p:nvPr>
        </p:nvSpPr>
        <p:spPr/>
        <p:txBody>
          <a:bodyPr/>
          <a:lstStyle/>
          <a:p>
            <a:fld id="{3E745FD7-20D6-45C0-A349-3D539B8C3D3C}" type="slidenum">
              <a:rPr lang="en-US" smtClean="0"/>
              <a:pPr/>
              <a:t>11</a:t>
            </a:fld>
            <a:endParaRPr lang="en-US"/>
          </a:p>
        </p:txBody>
      </p:sp>
    </p:spTree>
    <p:extLst>
      <p:ext uri="{BB962C8B-B14F-4D97-AF65-F5344CB8AC3E}">
        <p14:creationId xmlns:p14="http://schemas.microsoft.com/office/powerpoint/2010/main" val="294133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Leadership on Healthcare</a:t>
            </a:r>
          </a:p>
        </p:txBody>
      </p:sp>
      <p:sp>
        <p:nvSpPr>
          <p:cNvPr id="3" name="Content Placeholder 2"/>
          <p:cNvSpPr>
            <a:spLocks noGrp="1"/>
          </p:cNvSpPr>
          <p:nvPr>
            <p:ph idx="1"/>
          </p:nvPr>
        </p:nvSpPr>
        <p:spPr/>
        <p:txBody>
          <a:bodyPr>
            <a:normAutofit/>
          </a:bodyPr>
          <a:lstStyle/>
          <a:p>
            <a:r>
              <a:rPr lang="en-US" b="1" dirty="0"/>
              <a:t>American Hospital Association – sent two outlines of requests in 3 days. (12-5-16</a:t>
            </a:r>
            <a:r>
              <a:rPr lang="en-US" dirty="0"/>
              <a:t>)</a:t>
            </a:r>
          </a:p>
          <a:p>
            <a:r>
              <a:rPr lang="en-US" dirty="0"/>
              <a:t>“</a:t>
            </a:r>
            <a:r>
              <a:rPr lang="en-US" sz="2200" i="1" dirty="0"/>
              <a:t>Reducing administrative complexity in healthcare would save billions of dollars annually and allow providers to spend more time on patients, not paperwork.”  CEO  Rick Pollack.</a:t>
            </a:r>
          </a:p>
          <a:p>
            <a:r>
              <a:rPr lang="en-US" b="1" dirty="0"/>
              <a:t>Rep Ryan’s plan:  37 page blue print to repeal and replace.      “Better Way Plan</a:t>
            </a:r>
            <a:r>
              <a:rPr lang="en-US" dirty="0"/>
              <a:t>” </a:t>
            </a:r>
          </a:p>
          <a:p>
            <a:r>
              <a:rPr lang="en-US" dirty="0"/>
              <a:t>“</a:t>
            </a:r>
            <a:r>
              <a:rPr lang="en-US" sz="2000" i="1" dirty="0"/>
              <a:t>Don’t force people to buy insurance.  Make insurance companies compete for our business.”   Big focus: Health Savings Accounts with high deductibles.  (NPR  11-21-16)</a:t>
            </a:r>
          </a:p>
          <a:p>
            <a:pPr marL="0" indent="0">
              <a:buNone/>
            </a:pPr>
            <a:endParaRPr lang="en-US" sz="2000" i="1" dirty="0"/>
          </a:p>
          <a:p>
            <a:endParaRPr lang="en-US"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12</a:t>
            </a:fld>
            <a:endParaRPr lang="en-US"/>
          </a:p>
        </p:txBody>
      </p:sp>
    </p:spTree>
    <p:extLst>
      <p:ext uri="{BB962C8B-B14F-4D97-AF65-F5344CB8AC3E}">
        <p14:creationId xmlns:p14="http://schemas.microsoft.com/office/powerpoint/2010/main" val="146048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to study and stay informed</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Dr Price (orthopedic surgeon)/Health and Human Services /GA–“Empowering Patients  First Act”   -242 </a:t>
            </a:r>
            <a:r>
              <a:rPr lang="en-US" b="1" dirty="0" err="1"/>
              <a:t>pg</a:t>
            </a:r>
            <a:r>
              <a:rPr lang="en-US" b="1" dirty="0"/>
              <a:t> outline</a:t>
            </a:r>
          </a:p>
          <a:p>
            <a:pPr marL="0" indent="0">
              <a:buNone/>
            </a:pPr>
            <a:endParaRPr lang="en-US" b="1" dirty="0"/>
          </a:p>
          <a:p>
            <a:r>
              <a:rPr lang="en-US" sz="2200" dirty="0"/>
              <a:t>Pre-existing condition - limited protection </a:t>
            </a:r>
          </a:p>
          <a:p>
            <a:r>
              <a:rPr lang="en-US" sz="2200" dirty="0"/>
              <a:t>Full repeal of Medicaid expansion and no plan yet for  replacement</a:t>
            </a:r>
          </a:p>
          <a:p>
            <a:r>
              <a:rPr lang="en-US" sz="2200" dirty="0"/>
              <a:t>Continuous coverage – penalty for going without insurance, higher premiums to get back in.</a:t>
            </a:r>
          </a:p>
          <a:p>
            <a:r>
              <a:rPr lang="en-US" sz="2200" dirty="0"/>
              <a:t>High risk pool - limited </a:t>
            </a:r>
          </a:p>
          <a:p>
            <a:r>
              <a:rPr lang="en-US" sz="2200" dirty="0"/>
              <a:t>Young health people have lower rates; older sick people have higher rates</a:t>
            </a:r>
          </a:p>
          <a:p>
            <a:r>
              <a:rPr lang="en-US" sz="2200" dirty="0"/>
              <a:t>Many states already have Medicaid Managed Care</a:t>
            </a:r>
          </a:p>
          <a:p>
            <a:endParaRPr lang="en-US"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13</a:t>
            </a:fld>
            <a:endParaRPr lang="en-US"/>
          </a:p>
        </p:txBody>
      </p:sp>
    </p:spTree>
    <p:extLst>
      <p:ext uri="{BB962C8B-B14F-4D97-AF65-F5344CB8AC3E}">
        <p14:creationId xmlns:p14="http://schemas.microsoft.com/office/powerpoint/2010/main" val="339704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a:t>Other Issues in play – Original Medicare programs	 as 1-17 approaches</a:t>
            </a:r>
          </a:p>
        </p:txBody>
      </p:sp>
      <p:sp>
        <p:nvSpPr>
          <p:cNvPr id="3" name="Content Placeholder 2"/>
          <p:cNvSpPr>
            <a:spLocks noGrp="1"/>
          </p:cNvSpPr>
          <p:nvPr>
            <p:ph idx="1"/>
          </p:nvPr>
        </p:nvSpPr>
        <p:spPr>
          <a:xfrm>
            <a:off x="457200" y="2240280"/>
            <a:ext cx="8229600" cy="4389120"/>
          </a:xfrm>
        </p:spPr>
        <p:txBody>
          <a:bodyPr>
            <a:normAutofit/>
          </a:bodyPr>
          <a:lstStyle/>
          <a:p>
            <a:r>
              <a:rPr lang="en-US" sz="2400" dirty="0"/>
              <a:t>Electronic medical record /EHR – incentive and penalties</a:t>
            </a:r>
          </a:p>
          <a:p>
            <a:r>
              <a:rPr lang="en-US" sz="2400" dirty="0"/>
              <a:t>Integrated systems between providers/doctors and hospitals but safety with data sharing a concern.</a:t>
            </a:r>
          </a:p>
          <a:p>
            <a:r>
              <a:rPr lang="en-US" sz="2400" dirty="0"/>
              <a:t>Quality reporting systems –with rewards and penalties</a:t>
            </a:r>
          </a:p>
          <a:p>
            <a:r>
              <a:rPr lang="en-US" sz="2400" dirty="0"/>
              <a:t>Physicians new payment system- MACRA &amp; MIP</a:t>
            </a:r>
          </a:p>
          <a:p>
            <a:r>
              <a:rPr lang="en-US" sz="2400" dirty="0"/>
              <a:t>Alternative payment systems for hospitals, doctors, long term care, DME , home health – all in the midst of rolling out with the goal of </a:t>
            </a:r>
            <a:r>
              <a:rPr lang="en-US" sz="2400" b="1" dirty="0"/>
              <a:t>increased quality, reduced costs and more engaged patients. </a:t>
            </a:r>
          </a:p>
          <a:p>
            <a:r>
              <a:rPr lang="en-US" sz="2400" dirty="0"/>
              <a:t>What about a change to ‘privatizing’ Medicare? Means?</a:t>
            </a:r>
          </a:p>
          <a:p>
            <a:endParaRPr lang="en-US"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14</a:t>
            </a:fld>
            <a:endParaRPr lang="en-US"/>
          </a:p>
        </p:txBody>
      </p:sp>
    </p:spTree>
    <p:extLst>
      <p:ext uri="{BB962C8B-B14F-4D97-AF65-F5344CB8AC3E}">
        <p14:creationId xmlns:p14="http://schemas.microsoft.com/office/powerpoint/2010/main" val="235723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990600"/>
          </a:xfrm>
        </p:spPr>
        <p:txBody>
          <a:bodyPr/>
          <a:lstStyle/>
          <a:p>
            <a:r>
              <a:rPr lang="en-US" dirty="0">
                <a:solidFill>
                  <a:schemeClr val="tx1"/>
                </a:solidFill>
              </a:rPr>
              <a:t>Action Plan for Building a Foundation for Patient Engagement/Advocate – FINANCIAL NAVIGATOR PROGRAM - A community outreach program</a:t>
            </a:r>
          </a:p>
        </p:txBody>
      </p:sp>
      <p:sp>
        <p:nvSpPr>
          <p:cNvPr id="3" name="Content Placeholder 2"/>
          <p:cNvSpPr>
            <a:spLocks noGrp="1"/>
          </p:cNvSpPr>
          <p:nvPr>
            <p:ph sz="half" idx="1"/>
          </p:nvPr>
        </p:nvSpPr>
        <p:spPr>
          <a:xfrm>
            <a:off x="685800" y="2590800"/>
            <a:ext cx="7772400" cy="4038600"/>
          </a:xfrm>
        </p:spPr>
        <p:txBody>
          <a:bodyPr/>
          <a:lstStyle/>
          <a:p>
            <a:pPr marL="514350" indent="-514350">
              <a:buFont typeface="+mj-lt"/>
              <a:buAutoNum type="arabicPeriod"/>
            </a:pPr>
            <a:r>
              <a:rPr lang="en-US" dirty="0"/>
              <a:t>Educate consumers.</a:t>
            </a:r>
          </a:p>
          <a:p>
            <a:pPr marL="514350" indent="-514350">
              <a:buFont typeface="+mj-lt"/>
              <a:buAutoNum type="arabicPeriod"/>
            </a:pPr>
            <a:r>
              <a:rPr lang="en-US" dirty="0"/>
              <a:t>Improve the patient financial experience today.</a:t>
            </a:r>
          </a:p>
          <a:p>
            <a:pPr marL="514350" indent="-514350">
              <a:buFont typeface="+mj-lt"/>
              <a:buAutoNum type="arabicPeriod"/>
            </a:pPr>
            <a:r>
              <a:rPr lang="en-US" dirty="0"/>
              <a:t>Get consumer input as you prepare for change in payment &amp; services tomorrow.</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pic>
        <p:nvPicPr>
          <p:cNvPr id="5" name="Picture 4"/>
          <p:cNvPicPr>
            <a:picLocks noChangeAspect="1"/>
          </p:cNvPicPr>
          <p:nvPr/>
        </p:nvPicPr>
        <p:blipFill>
          <a:blip r:embed="rId3" cstate="print"/>
          <a:stretch>
            <a:fillRect/>
          </a:stretch>
        </p:blipFill>
        <p:spPr>
          <a:xfrm>
            <a:off x="2971800" y="4648200"/>
            <a:ext cx="2962275" cy="1752600"/>
          </a:xfrm>
          <a:prstGeom prst="rect">
            <a:avLst/>
          </a:prstGeom>
        </p:spPr>
      </p:pic>
    </p:spTree>
    <p:extLst>
      <p:ext uri="{BB962C8B-B14F-4D97-AF65-F5344CB8AC3E}">
        <p14:creationId xmlns:p14="http://schemas.microsoft.com/office/powerpoint/2010/main" val="358930816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US" sz="4000" b="1" dirty="0"/>
              <a:t>Beginning the Patient  Financial Navigator Foundation, Inc. Journey  </a:t>
            </a:r>
            <a:br>
              <a:rPr lang="en-US" sz="4000" b="1" dirty="0"/>
            </a:br>
            <a:endParaRPr lang="en-US" sz="4000" b="1" dirty="0"/>
          </a:p>
        </p:txBody>
      </p:sp>
      <p:sp>
        <p:nvSpPr>
          <p:cNvPr id="3" name="Content Placeholder 2"/>
          <p:cNvSpPr>
            <a:spLocks noGrp="1"/>
          </p:cNvSpPr>
          <p:nvPr>
            <p:ph idx="1"/>
          </p:nvPr>
        </p:nvSpPr>
        <p:spPr>
          <a:xfrm>
            <a:off x="457200" y="2087880"/>
            <a:ext cx="8229600" cy="4389120"/>
          </a:xfrm>
        </p:spPr>
        <p:txBody>
          <a:bodyPr>
            <a:normAutofit/>
          </a:bodyPr>
          <a:lstStyle/>
          <a:p>
            <a:pPr marL="0" indent="0">
              <a:buNone/>
            </a:pPr>
            <a:r>
              <a:rPr lang="en-US" dirty="0"/>
              <a:t>Led by a community advisory board, the Non-profit Foundation will network with local healthcare leaders in sponsoring and directing three key areas of ‘Attacking the Hassle Factor”----THRU EDUCATION.</a:t>
            </a:r>
          </a:p>
          <a:p>
            <a:pPr marL="0" indent="0">
              <a:buNone/>
            </a:pPr>
            <a:endParaRPr lang="en-US" dirty="0"/>
          </a:p>
          <a:p>
            <a:pPr marL="514350" indent="-514350">
              <a:buAutoNum type="arabicParenR"/>
            </a:pPr>
            <a:r>
              <a:rPr lang="en-US" dirty="0">
                <a:solidFill>
                  <a:srgbClr val="FF0000"/>
                </a:solidFill>
              </a:rPr>
              <a:t>Community Outreach</a:t>
            </a:r>
          </a:p>
          <a:p>
            <a:pPr marL="514350" indent="-514350">
              <a:buAutoNum type="arabicParenR"/>
            </a:pPr>
            <a:r>
              <a:rPr lang="en-US" dirty="0">
                <a:solidFill>
                  <a:srgbClr val="FF0000"/>
                </a:solidFill>
              </a:rPr>
              <a:t>Employer Outreach</a:t>
            </a:r>
          </a:p>
          <a:p>
            <a:pPr marL="514350" indent="-514350">
              <a:buAutoNum type="arabicParenR"/>
            </a:pPr>
            <a:r>
              <a:rPr lang="en-US" dirty="0">
                <a:solidFill>
                  <a:srgbClr val="FF0000"/>
                </a:solidFill>
              </a:rPr>
              <a:t>Resource Library </a:t>
            </a:r>
            <a:r>
              <a:rPr lang="en-US" sz="1400" dirty="0">
                <a:solidFill>
                  <a:srgbClr val="FF0000"/>
                </a:solidFill>
              </a:rPr>
              <a:t> *pending St Luke’s partnership</a:t>
            </a: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Community Outreach Program</a:t>
            </a:r>
          </a:p>
        </p:txBody>
      </p:sp>
      <p:sp>
        <p:nvSpPr>
          <p:cNvPr id="3" name="Content Placeholder 2"/>
          <p:cNvSpPr>
            <a:spLocks noGrp="1"/>
          </p:cNvSpPr>
          <p:nvPr>
            <p:ph idx="1"/>
          </p:nvPr>
        </p:nvSpPr>
        <p:spPr/>
        <p:txBody>
          <a:bodyPr>
            <a:normAutofit lnSpcReduction="10000"/>
          </a:bodyPr>
          <a:lstStyle/>
          <a:p>
            <a:r>
              <a:rPr lang="en-US" sz="2000" i="1" dirty="0">
                <a:solidFill>
                  <a:srgbClr val="FF0000"/>
                </a:solidFill>
              </a:rPr>
              <a:t>AR Systems, Inc, a national healthcare auditing and training company with its home base in Twin Falls, Idaho, is thrilled to sponsor a new  program for </a:t>
            </a:r>
            <a:r>
              <a:rPr lang="en-US" sz="2000" i="1" u="sng" dirty="0">
                <a:solidFill>
                  <a:srgbClr val="FF0000"/>
                </a:solidFill>
              </a:rPr>
              <a:t>patients to attack the hassle factor in healthcare</a:t>
            </a:r>
            <a:r>
              <a:rPr lang="en-US" sz="2000" i="1" dirty="0">
                <a:solidFill>
                  <a:srgbClr val="FF0000"/>
                </a:solidFill>
              </a:rPr>
              <a:t>.   Day Egusquiza, President, with over 30 years’ experience, will guide the </a:t>
            </a:r>
            <a:r>
              <a:rPr lang="en-US" sz="3200" b="1" i="1" dirty="0">
                <a:solidFill>
                  <a:srgbClr val="FF0000"/>
                </a:solidFill>
              </a:rPr>
              <a:t>Patient Financial Navigator Foundation,  Inc </a:t>
            </a:r>
            <a:r>
              <a:rPr lang="en-US" sz="2000" b="1" i="1" dirty="0">
                <a:solidFill>
                  <a:srgbClr val="FF0000"/>
                </a:solidFill>
              </a:rPr>
              <a:t>which</a:t>
            </a:r>
            <a:r>
              <a:rPr lang="en-US" sz="2000" i="1" dirty="0">
                <a:solidFill>
                  <a:srgbClr val="FF0000"/>
                </a:solidFill>
              </a:rPr>
              <a:t> will create a pathway for patients with multiple educational efforts – thru employers, payers, boot camps– while developing networks and a Resource Library to help navigate thru the maze called healthcare.  </a:t>
            </a:r>
            <a:r>
              <a:rPr lang="en-US" sz="2000" b="1" i="1" dirty="0">
                <a:solidFill>
                  <a:srgbClr val="FF0000"/>
                </a:solidFill>
              </a:rPr>
              <a:t>Transforming healthcare…</a:t>
            </a:r>
          </a:p>
          <a:p>
            <a:r>
              <a:rPr lang="en-US" sz="2000" b="1" dirty="0">
                <a:solidFill>
                  <a:schemeClr val="tx1">
                    <a:lumMod val="85000"/>
                    <a:lumOff val="15000"/>
                  </a:schemeClr>
                </a:solidFill>
              </a:rPr>
              <a:t>NO cost to the Employer for any employer programs.</a:t>
            </a:r>
          </a:p>
          <a:p>
            <a:r>
              <a:rPr lang="en-US" sz="2000" b="1" dirty="0">
                <a:solidFill>
                  <a:schemeClr val="tx1">
                    <a:lumMod val="85000"/>
                    <a:lumOff val="15000"/>
                  </a:schemeClr>
                </a:solidFill>
              </a:rPr>
              <a:t>NO cost to the community for any community programs.</a:t>
            </a:r>
          </a:p>
          <a:p>
            <a:r>
              <a:rPr lang="en-US" sz="2000" b="1" dirty="0">
                <a:solidFill>
                  <a:schemeClr val="tx1">
                    <a:lumMod val="85000"/>
                    <a:lumOff val="15000"/>
                  </a:schemeClr>
                </a:solidFill>
              </a:rPr>
              <a:t>NO cost to the community for the Boot camps</a:t>
            </a:r>
          </a:p>
          <a:p>
            <a:r>
              <a:rPr lang="en-US" sz="2000" b="1" dirty="0">
                <a:solidFill>
                  <a:schemeClr val="tx1">
                    <a:lumMod val="85000"/>
                    <a:lumOff val="15000"/>
                  </a:schemeClr>
                </a:solidFill>
              </a:rPr>
              <a:t>NO cost to the community for the Resource Library *</a:t>
            </a:r>
            <a:r>
              <a:rPr lang="en-US" sz="1100" b="1" dirty="0">
                <a:solidFill>
                  <a:schemeClr val="tx1">
                    <a:lumMod val="85000"/>
                    <a:lumOff val="15000"/>
                  </a:schemeClr>
                </a:solidFill>
              </a:rPr>
              <a:t>Pending partnership with St Luke’s</a:t>
            </a:r>
            <a:endParaRPr lang="en-US" sz="2000" b="1"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3E745FD7-20D6-45C0-A349-3D539B8C3D3C}" type="slidenum">
              <a:rPr lang="en-US" smtClean="0"/>
              <a:pPr/>
              <a:t>17</a:t>
            </a:fld>
            <a:endParaRPr lang="en-US"/>
          </a:p>
        </p:txBody>
      </p:sp>
    </p:spTree>
    <p:extLst>
      <p:ext uri="{BB962C8B-B14F-4D97-AF65-F5344CB8AC3E}">
        <p14:creationId xmlns:p14="http://schemas.microsoft.com/office/powerpoint/2010/main" val="185027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t>Three components of this dynamic program- A Community Outreach Program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4217800"/>
              </p:ext>
            </p:extLst>
          </p:nvPr>
        </p:nvGraphicFramePr>
        <p:xfrm>
          <a:off x="457200" y="2133600"/>
          <a:ext cx="8229600" cy="455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E745FD7-20D6-45C0-A349-3D539B8C3D3C}" type="slidenum">
              <a:rPr lang="en-US" smtClean="0"/>
              <a:pPr/>
              <a:t>18</a:t>
            </a:fld>
            <a:endParaRPr lang="en-US"/>
          </a:p>
        </p:txBody>
      </p:sp>
    </p:spTree>
    <p:extLst>
      <p:ext uri="{BB962C8B-B14F-4D97-AF65-F5344CB8AC3E}">
        <p14:creationId xmlns:p14="http://schemas.microsoft.com/office/powerpoint/2010/main" val="361585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begin…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Financial Navigator Foundation-</a:t>
            </a:r>
          </a:p>
          <a:p>
            <a:pPr lvl="1"/>
            <a:r>
              <a:rPr lang="en-US" u="sng" dirty="0"/>
              <a:t>Meet with employers </a:t>
            </a:r>
            <a:r>
              <a:rPr lang="en-US" dirty="0"/>
              <a:t>to review their individual insurance package …with the goal of returning to do employee ed/lunch and learn….while building the Resource Library.</a:t>
            </a:r>
          </a:p>
          <a:p>
            <a:pPr lvl="1"/>
            <a:r>
              <a:rPr lang="en-US" u="sng" dirty="0"/>
              <a:t>Meet with the payers</a:t>
            </a:r>
            <a:r>
              <a:rPr lang="en-US" dirty="0"/>
              <a:t> to create a payer outline for the Resource Library..  (Medicare,  Mgd Medicare, Commercial plans, Medicaid.)…with contact names and numbers.</a:t>
            </a:r>
          </a:p>
          <a:p>
            <a:pPr lvl="1"/>
            <a:r>
              <a:rPr lang="en-US" dirty="0"/>
              <a:t>Meet with the </a:t>
            </a:r>
            <a:r>
              <a:rPr lang="en-US" u="sng" dirty="0"/>
              <a:t>St Luke’s internal teams – </a:t>
            </a:r>
            <a:r>
              <a:rPr lang="en-US" dirty="0"/>
              <a:t>employees, community leaders, pt –centered leaders, revenue cycle, physicians and their office staff –to build a Resource library of their services/contact info.</a:t>
            </a:r>
          </a:p>
          <a:p>
            <a:pPr lvl="1"/>
            <a:r>
              <a:rPr lang="en-US" dirty="0"/>
              <a:t>AND the </a:t>
            </a:r>
            <a:r>
              <a:rPr lang="en-US" b="1" i="1" u="sng" dirty="0"/>
              <a:t>super fun Bootcamps</a:t>
            </a:r>
            <a:r>
              <a:rPr lang="en-US" dirty="0"/>
              <a:t>… starting with spring kick off – </a:t>
            </a:r>
            <a:r>
              <a:rPr lang="en-US" b="1" dirty="0">
                <a:solidFill>
                  <a:srgbClr val="FF0000"/>
                </a:solidFill>
              </a:rPr>
              <a:t>Turning 65 Bootcamp</a:t>
            </a:r>
            <a:r>
              <a:rPr lang="en-US" dirty="0"/>
              <a:t>.  Involved all areas -  health, investment, still working, insurance, Medicare options… (Want to help?)    </a:t>
            </a:r>
          </a:p>
          <a:p>
            <a:pPr lvl="1"/>
            <a:r>
              <a:rPr lang="en-US" dirty="0"/>
              <a:t>More as it occurs…   </a:t>
            </a:r>
            <a:r>
              <a:rPr lang="en-US" i="1" dirty="0"/>
              <a:t>No limit to the ability to be creative…. </a:t>
            </a:r>
          </a:p>
        </p:txBody>
      </p:sp>
      <p:sp>
        <p:nvSpPr>
          <p:cNvPr id="4" name="Slide Number Placeholder 3"/>
          <p:cNvSpPr>
            <a:spLocks noGrp="1"/>
          </p:cNvSpPr>
          <p:nvPr>
            <p:ph type="sldNum" sz="quarter" idx="12"/>
          </p:nvPr>
        </p:nvSpPr>
        <p:spPr/>
        <p:txBody>
          <a:bodyPr/>
          <a:lstStyle/>
          <a:p>
            <a:fld id="{3E745FD7-20D6-45C0-A349-3D539B8C3D3C}" type="slidenum">
              <a:rPr lang="en-US" smtClean="0"/>
              <a:pPr/>
              <a:t>19</a:t>
            </a:fld>
            <a:endParaRPr lang="en-US"/>
          </a:p>
        </p:txBody>
      </p:sp>
    </p:spTree>
    <p:extLst>
      <p:ext uri="{BB962C8B-B14F-4D97-AF65-F5344CB8AC3E}">
        <p14:creationId xmlns:p14="http://schemas.microsoft.com/office/powerpoint/2010/main" val="377527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95BE710-CFFB-4716-8F65-B8E64AA75FCF}" type="slidenum">
              <a:rPr lang="en-US" smtClean="0"/>
              <a:pPr/>
              <a:t>2</a:t>
            </a:fld>
            <a:endParaRPr lang="en-US" sz="1400"/>
          </a:p>
        </p:txBody>
      </p:sp>
      <p:sp>
        <p:nvSpPr>
          <p:cNvPr id="62467" name="Rectangle 1026"/>
          <p:cNvSpPr>
            <a:spLocks noGrp="1" noChangeArrowheads="1"/>
          </p:cNvSpPr>
          <p:nvPr>
            <p:ph type="title"/>
          </p:nvPr>
        </p:nvSpPr>
        <p:spPr>
          <a:xfrm>
            <a:off x="1066800" y="1143000"/>
            <a:ext cx="7772400" cy="1143000"/>
          </a:xfrm>
        </p:spPr>
        <p:txBody>
          <a:bodyPr>
            <a:normAutofit fontScale="90000"/>
          </a:bodyPr>
          <a:lstStyle/>
          <a:p>
            <a:pPr eaLnBrk="1" fontAlgn="auto" hangingPunct="1">
              <a:spcAft>
                <a:spcPts val="0"/>
              </a:spcAft>
              <a:defRPr/>
            </a:pPr>
            <a:r>
              <a:rPr lang="en-US" sz="1800" b="1" dirty="0">
                <a:cs typeface="Times New Roman" pitchFamily="18" charset="0"/>
              </a:rPr>
              <a:t>Day Egusquiza, President/AR Systems Inc;   Founder/Pt Financial Navigator Foundation, Inc</a:t>
            </a:r>
            <a:br>
              <a:rPr lang="en-US" sz="1800" b="1" dirty="0">
                <a:cs typeface="Times New Roman" pitchFamily="18" charset="0"/>
              </a:rPr>
            </a:br>
            <a:r>
              <a:rPr lang="en-US" sz="1800" dirty="0">
                <a:cs typeface="Times New Roman" pitchFamily="18" charset="0"/>
              </a:rPr>
              <a:t>Over 37 years of healthcare financial leadership –including 20 years in an Idaho Hospital and 17 years as a national leader in educating and transforming the healthcare experience –focusing on the hospital/provider staff and the patient.  </a:t>
            </a:r>
            <a:br>
              <a:rPr lang="en-US" sz="1800" dirty="0">
                <a:cs typeface="Times New Roman" pitchFamily="18" charset="0"/>
              </a:rPr>
            </a:br>
            <a:r>
              <a:rPr lang="en-US" sz="1800" dirty="0">
                <a:cs typeface="Times New Roman" pitchFamily="18" charset="0"/>
              </a:rPr>
              <a:t/>
            </a:r>
            <a:br>
              <a:rPr lang="en-US" sz="1800" dirty="0">
                <a:cs typeface="Times New Roman" pitchFamily="18" charset="0"/>
              </a:rPr>
            </a:br>
            <a:endParaRPr lang="en-US" sz="1800" dirty="0">
              <a:cs typeface="Times New Roman" pitchFamily="18" charset="0"/>
            </a:endParaRPr>
          </a:p>
        </p:txBody>
      </p:sp>
      <p:sp>
        <p:nvSpPr>
          <p:cNvPr id="2053" name="Rectangle 1028"/>
          <p:cNvSpPr>
            <a:spLocks noGrp="1" noChangeArrowheads="1"/>
          </p:cNvSpPr>
          <p:nvPr>
            <p:ph type="body" sz="half" idx="2"/>
          </p:nvPr>
        </p:nvSpPr>
        <p:spPr>
          <a:xfrm>
            <a:off x="4114800" y="1676400"/>
            <a:ext cx="4724400" cy="4540250"/>
          </a:xfrm>
        </p:spPr>
        <p:txBody>
          <a:bodyPr/>
          <a:lstStyle/>
          <a:p>
            <a:pPr eaLnBrk="1" hangingPunct="1">
              <a:buNone/>
            </a:pPr>
            <a:endParaRPr lang="en-US" sz="2000" b="1" dirty="0">
              <a:cs typeface="Times New Roman" pitchFamily="18" charset="0"/>
            </a:endParaRPr>
          </a:p>
          <a:p>
            <a:pPr eaLnBrk="1" hangingPunct="1">
              <a:buNone/>
            </a:pPr>
            <a:r>
              <a:rPr lang="en-US" sz="2000" b="1" dirty="0">
                <a:cs typeface="Times New Roman" pitchFamily="18" charset="0"/>
              </a:rPr>
              <a:t>The HealthCare Navigator Company</a:t>
            </a:r>
          </a:p>
          <a:p>
            <a:pPr eaLnBrk="1" hangingPunct="1"/>
            <a:r>
              <a:rPr lang="en-US" sz="2000" b="1" dirty="0">
                <a:cs typeface="Times New Roman" pitchFamily="18" charset="0"/>
              </a:rPr>
              <a:t>www.arsystemsdayegusquiza.com</a:t>
            </a:r>
          </a:p>
          <a:p>
            <a:pPr eaLnBrk="1" hangingPunct="1">
              <a:buFont typeface="Wingdings" pitchFamily="2" charset="2"/>
              <a:buNone/>
            </a:pPr>
            <a:endParaRPr lang="en-US" sz="2000" b="1" dirty="0">
              <a:cs typeface="Times New Roman" pitchFamily="18" charset="0"/>
            </a:endParaRPr>
          </a:p>
        </p:txBody>
      </p:sp>
      <p:pic>
        <p:nvPicPr>
          <p:cNvPr id="2054" name="Picture 6" descr="C:\Users\Day Egusquiza\AppData\Local\Microsoft\Windows\Temporary Internet Files\Content.Outlook\PQ7HAD2L\7Q7M6296.jpg"/>
          <p:cNvPicPr>
            <a:picLocks noChangeAspect="1" noChangeArrowheads="1"/>
          </p:cNvPicPr>
          <p:nvPr/>
        </p:nvPicPr>
        <p:blipFill>
          <a:blip r:embed="rId3" cstate="print"/>
          <a:srcRect/>
          <a:stretch>
            <a:fillRect/>
          </a:stretch>
        </p:blipFill>
        <p:spPr bwMode="auto">
          <a:xfrm>
            <a:off x="5410200" y="2895600"/>
            <a:ext cx="1752600" cy="2895600"/>
          </a:xfrm>
          <a:prstGeom prst="rect">
            <a:avLst/>
          </a:prstGeom>
          <a:noFill/>
          <a:ln w="9525">
            <a:noFill/>
            <a:miter lim="800000"/>
            <a:headEnd/>
            <a:tailEnd/>
          </a:ln>
        </p:spPr>
      </p:pic>
      <p:pic>
        <p:nvPicPr>
          <p:cNvPr id="2055" name="Picture 5" descr="auto0"/>
          <p:cNvPicPr>
            <a:picLocks noGrp="1" noChangeAspect="1" noChangeArrowheads="1"/>
          </p:cNvPicPr>
          <p:nvPr>
            <p:ph type="clipArt" sz="half" idx="1"/>
          </p:nvPr>
        </p:nvPicPr>
        <p:blipFill>
          <a:blip r:embed="rId4" cstate="print"/>
          <a:srcRect l="55914"/>
          <a:stretch>
            <a:fillRect/>
          </a:stretch>
        </p:blipFill>
        <p:spPr>
          <a:xfrm>
            <a:off x="1066800" y="3276600"/>
            <a:ext cx="2011363" cy="1295400"/>
          </a:xfrm>
          <a:noFill/>
        </p:spPr>
      </p:pic>
      <p:sp>
        <p:nvSpPr>
          <p:cNvPr id="12" name="Text Box 6"/>
          <p:cNvSpPr txBox="1">
            <a:spLocks noChangeArrowheads="1"/>
          </p:cNvSpPr>
          <p:nvPr/>
        </p:nvSpPr>
        <p:spPr bwMode="auto">
          <a:xfrm>
            <a:off x="762000" y="4572000"/>
            <a:ext cx="2743200" cy="1219200"/>
          </a:xfrm>
          <a:prstGeom prst="rect">
            <a:avLst/>
          </a:prstGeom>
          <a:solidFill>
            <a:srgbClr val="FFFFFF"/>
          </a:solidFill>
          <a:ln w="9525">
            <a:solidFill>
              <a:srgbClr val="33CCCC"/>
            </a:solidFill>
            <a:miter lim="800000"/>
            <a:headEnd/>
            <a:tailEnd/>
          </a:ln>
          <a:effectLst>
            <a:outerShdw dist="107763" dir="18900000" algn="ctr" rotWithShape="0">
              <a:srgbClr val="808080"/>
            </a:outerShdw>
          </a:effectLst>
        </p:spPr>
        <p:txBody>
          <a:bodyPr/>
          <a:lstStyle/>
          <a:p>
            <a:pPr eaLnBrk="0" hangingPunct="0">
              <a:defRPr/>
            </a:pPr>
            <a:r>
              <a:rPr lang="en-US" sz="1000" dirty="0">
                <a:solidFill>
                  <a:srgbClr val="33CCCC"/>
                </a:solidFill>
                <a:latin typeface="Batang Western" charset="0"/>
              </a:rPr>
              <a:t>“</a:t>
            </a:r>
            <a:r>
              <a:rPr lang="en-US" sz="1000" b="1" dirty="0">
                <a:solidFill>
                  <a:srgbClr val="33CCCC"/>
                </a:solidFill>
                <a:latin typeface="Batang Western" charset="0"/>
              </a:rPr>
              <a:t>Finding HealthCare Solutions…</a:t>
            </a:r>
            <a:r>
              <a:rPr lang="en-US" sz="2200" b="1" dirty="0">
                <a:solidFill>
                  <a:srgbClr val="33CCCC"/>
                </a:solidFill>
                <a:latin typeface="Batang" pitchFamily="18" charset="-127"/>
              </a:rPr>
              <a:t> </a:t>
            </a:r>
            <a:r>
              <a:rPr lang="en-US" sz="1000" b="1" dirty="0">
                <a:solidFill>
                  <a:srgbClr val="33CCCC"/>
                </a:solidFill>
                <a:latin typeface="Batang Western" charset="0"/>
              </a:rPr>
              <a:t>together”</a:t>
            </a:r>
            <a:endParaRPr lang="en-US" sz="1000" b="1" dirty="0">
              <a:solidFill>
                <a:srgbClr val="33CCCC"/>
              </a:solidFill>
              <a:latin typeface="Batang" pitchFamily="18" charset="-127"/>
            </a:endParaRPr>
          </a:p>
          <a:p>
            <a:pPr eaLnBrk="0" hangingPunct="0">
              <a:defRPr/>
            </a:pPr>
            <a:r>
              <a:rPr lang="en-US" sz="1200" b="1" dirty="0">
                <a:solidFill>
                  <a:srgbClr val="33CCCC"/>
                </a:solidFill>
                <a:latin typeface="Batang" pitchFamily="18" charset="-127"/>
              </a:rPr>
              <a:t>P.O. Box 2521</a:t>
            </a:r>
          </a:p>
          <a:p>
            <a:pPr eaLnBrk="0" hangingPunct="0">
              <a:defRPr/>
            </a:pPr>
            <a:r>
              <a:rPr lang="en-US" sz="1200" b="1" dirty="0">
                <a:solidFill>
                  <a:srgbClr val="33CCCC"/>
                </a:solidFill>
                <a:latin typeface="Batang" pitchFamily="18" charset="-127"/>
              </a:rPr>
              <a:t>Twin Falls, ID  83303</a:t>
            </a:r>
          </a:p>
          <a:p>
            <a:pPr eaLnBrk="0" hangingPunct="0">
              <a:defRPr/>
            </a:pPr>
            <a:r>
              <a:rPr lang="en-US" sz="1200" b="1" dirty="0">
                <a:solidFill>
                  <a:srgbClr val="33CCCC"/>
                </a:solidFill>
                <a:latin typeface="Batang" pitchFamily="18" charset="-127"/>
              </a:rPr>
              <a:t>(208) 423-9036</a:t>
            </a:r>
          </a:p>
          <a:p>
            <a:pPr eaLnBrk="0" hangingPunct="0">
              <a:defRPr/>
            </a:pPr>
            <a:r>
              <a:rPr lang="en-US" sz="1200" b="1" dirty="0">
                <a:solidFill>
                  <a:srgbClr val="33CCCC"/>
                </a:solidFill>
                <a:latin typeface="Batang" pitchFamily="18" charset="-127"/>
              </a:rPr>
              <a:t>daylee1@mindspring.com</a:t>
            </a:r>
            <a:endParaRPr lang="en-US" sz="1200" b="1" dirty="0">
              <a:latin typeface="Batang" pitchFamily="18" charset="-127"/>
            </a:endParaRPr>
          </a:p>
        </p:txBody>
      </p:sp>
      <p:graphicFrame>
        <p:nvGraphicFramePr>
          <p:cNvPr id="2050" name="Object 4"/>
          <p:cNvGraphicFramePr>
            <a:graphicFrameLocks noChangeAspect="1"/>
          </p:cNvGraphicFramePr>
          <p:nvPr/>
        </p:nvGraphicFramePr>
        <p:xfrm>
          <a:off x="609600" y="2209801"/>
          <a:ext cx="2927350" cy="990600"/>
        </p:xfrm>
        <a:graphic>
          <a:graphicData uri="http://schemas.openxmlformats.org/presentationml/2006/ole">
            <mc:AlternateContent xmlns:mc="http://schemas.openxmlformats.org/markup-compatibility/2006">
              <mc:Choice xmlns:v="urn:schemas-microsoft-com:vml" Requires="v">
                <p:oleObj spid="_x0000_s3171" name="Picture" r:id="rId5" imgW="2926080" imgH="677520" progId="Word.Picture.8">
                  <p:embed/>
                </p:oleObj>
              </mc:Choice>
              <mc:Fallback>
                <p:oleObj name="Picture" r:id="rId5" imgW="2926080" imgH="677520" progId="Word.Picture.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t="24109" r="40968" b="13409"/>
                      <a:stretch>
                        <a:fillRect/>
                      </a:stretch>
                    </p:blipFill>
                    <p:spPr bwMode="auto">
                      <a:xfrm>
                        <a:off x="609600" y="2209801"/>
                        <a:ext cx="2927350" cy="990600"/>
                      </a:xfrm>
                      <a:prstGeom prst="rect">
                        <a:avLst/>
                      </a:prstGeom>
                      <a:solidFill>
                        <a:srgbClr val="99CC00"/>
                      </a:solidFill>
                      <a:ln w="9525">
                        <a:solidFill>
                          <a:srgbClr val="000000"/>
                        </a:solidFill>
                        <a:miter lim="800000"/>
                        <a:headEnd/>
                        <a:tailEnd/>
                      </a:ln>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‘Turning 65 Boot Camp” – NOW!</a:t>
            </a:r>
          </a:p>
        </p:txBody>
      </p:sp>
      <p:sp>
        <p:nvSpPr>
          <p:cNvPr id="3" name="Content Placeholder 2"/>
          <p:cNvSpPr>
            <a:spLocks noGrp="1"/>
          </p:cNvSpPr>
          <p:nvPr>
            <p:ph sz="half" idx="1"/>
          </p:nvPr>
        </p:nvSpPr>
        <p:spPr/>
        <p:txBody>
          <a:bodyPr/>
          <a:lstStyle/>
          <a:p>
            <a:r>
              <a:rPr lang="en-US" dirty="0"/>
              <a:t>Sat, April 1</a:t>
            </a:r>
            <a:r>
              <a:rPr lang="en-US" baseline="30000" dirty="0"/>
              <a:t>st</a:t>
            </a:r>
            <a:endParaRPr lang="en-US" dirty="0"/>
          </a:p>
          <a:p>
            <a:r>
              <a:rPr lang="en-US" dirty="0"/>
              <a:t>CSI, Shields Building</a:t>
            </a:r>
          </a:p>
          <a:p>
            <a:r>
              <a:rPr lang="en-US" dirty="0"/>
              <a:t>8:30am – 1:30 pm</a:t>
            </a:r>
          </a:p>
          <a:p>
            <a:r>
              <a:rPr lang="en-US" b="1" dirty="0"/>
              <a:t>Everyone is invited</a:t>
            </a:r>
          </a:p>
          <a:p>
            <a:r>
              <a:rPr lang="en-US" dirty="0"/>
              <a:t>No cost to attend</a:t>
            </a:r>
          </a:p>
          <a:p>
            <a:r>
              <a:rPr lang="en-US" dirty="0"/>
              <a:t>Community faculty</a:t>
            </a:r>
          </a:p>
          <a:p>
            <a:r>
              <a:rPr lang="en-US" dirty="0"/>
              <a:t>Learning together </a:t>
            </a:r>
          </a:p>
          <a:p>
            <a:pPr marL="0" indent="0">
              <a:buNone/>
            </a:pPr>
            <a:endParaRPr lang="en-US" sz="1200" dirty="0"/>
          </a:p>
          <a:p>
            <a:pPr marL="0" indent="0">
              <a:buNone/>
            </a:pPr>
            <a:r>
              <a:rPr lang="en-US" sz="1200" dirty="0"/>
              <a:t>**Special thanks to CSI for being a strategic partner with the Bootcamp.** Excellent!</a:t>
            </a:r>
          </a:p>
        </p:txBody>
      </p:sp>
      <p:sp>
        <p:nvSpPr>
          <p:cNvPr id="4" name="Content Placeholder 3"/>
          <p:cNvSpPr>
            <a:spLocks noGrp="1"/>
          </p:cNvSpPr>
          <p:nvPr>
            <p:ph sz="half" idx="2"/>
          </p:nvPr>
        </p:nvSpPr>
        <p:spPr/>
        <p:txBody>
          <a:bodyPr/>
          <a:lstStyle/>
          <a:p>
            <a:r>
              <a:rPr lang="en-US" dirty="0"/>
              <a:t>Topics:</a:t>
            </a:r>
          </a:p>
          <a:p>
            <a:r>
              <a:rPr lang="en-US" sz="1200" dirty="0"/>
              <a:t>Healthcare Buzz – what is happening in DC</a:t>
            </a:r>
          </a:p>
          <a:p>
            <a:r>
              <a:rPr lang="en-US" sz="1200" dirty="0"/>
              <a:t>Medicare 101 – Part A, B, C, &amp; D overview</a:t>
            </a:r>
          </a:p>
          <a:p>
            <a:r>
              <a:rPr lang="en-US" sz="1200" dirty="0"/>
              <a:t>Managed Medicare vs Traditional Medicare</a:t>
            </a:r>
          </a:p>
          <a:p>
            <a:r>
              <a:rPr lang="en-US" sz="1200" dirty="0"/>
              <a:t>What if I am still working?  Insurance impact plus Medicare impact</a:t>
            </a:r>
          </a:p>
          <a:p>
            <a:r>
              <a:rPr lang="en-US" sz="1200" dirty="0"/>
              <a:t>Invest strategies plus cost to retire?</a:t>
            </a:r>
            <a:br>
              <a:rPr lang="en-US" sz="1200" dirty="0"/>
            </a:br>
            <a:r>
              <a:rPr lang="en-US" sz="1200" dirty="0"/>
              <a:t>Tax impact </a:t>
            </a:r>
          </a:p>
          <a:p>
            <a:r>
              <a:rPr lang="en-US" sz="1200" dirty="0"/>
              <a:t>Social security</a:t>
            </a:r>
          </a:p>
          <a:p>
            <a:r>
              <a:rPr lang="en-US" sz="1200" dirty="0"/>
              <a:t>Low income Seniors – is there help?</a:t>
            </a:r>
          </a:p>
          <a:p>
            <a:r>
              <a:rPr lang="en-US" sz="1200" dirty="0"/>
              <a:t>Office on Aging</a:t>
            </a:r>
          </a:p>
          <a:p>
            <a:r>
              <a:rPr lang="en-US" sz="1200" dirty="0"/>
              <a:t>Fit for Live</a:t>
            </a:r>
          </a:p>
          <a:p>
            <a:r>
              <a:rPr lang="en-US" sz="1200" dirty="0"/>
              <a:t>Health eating</a:t>
            </a:r>
          </a:p>
          <a:p>
            <a:r>
              <a:rPr lang="en-US" sz="1200" dirty="0"/>
              <a:t>Advance Directive and Palliative Care</a:t>
            </a:r>
          </a:p>
          <a:p>
            <a:r>
              <a:rPr lang="en-US" sz="1200" dirty="0"/>
              <a:t>Volunteering </a:t>
            </a:r>
          </a:p>
          <a:p>
            <a:r>
              <a:rPr lang="en-US" sz="1200" dirty="0"/>
              <a:t>Continuing CSI opportunities</a:t>
            </a:r>
          </a:p>
          <a:p>
            <a:pPr marL="0" indent="0">
              <a:buNone/>
            </a:pPr>
            <a:r>
              <a:rPr lang="en-US" sz="1200" dirty="0"/>
              <a:t>+++ opportunities to learn more from all the excellent faculty thru networking breaks++++</a:t>
            </a:r>
          </a:p>
          <a:p>
            <a:endParaRPr lang="en-US" sz="1200" dirty="0"/>
          </a:p>
          <a:p>
            <a:endParaRPr lang="en-US" sz="1200" dirty="0"/>
          </a:p>
          <a:p>
            <a:endParaRPr lang="en-US" sz="1200" dirty="0"/>
          </a:p>
          <a:p>
            <a:pPr marL="0" indent="0">
              <a:buNone/>
            </a:pPr>
            <a:endParaRPr lang="en-US" dirty="0"/>
          </a:p>
        </p:txBody>
      </p:sp>
      <p:sp>
        <p:nvSpPr>
          <p:cNvPr id="5" name="Slide Number Placeholder 4"/>
          <p:cNvSpPr>
            <a:spLocks noGrp="1"/>
          </p:cNvSpPr>
          <p:nvPr>
            <p:ph type="sldNum" sz="quarter" idx="12"/>
          </p:nvPr>
        </p:nvSpPr>
        <p:spPr/>
        <p:txBody>
          <a:bodyPr/>
          <a:lstStyle/>
          <a:p>
            <a:fld id="{3E745FD7-20D6-45C0-A349-3D539B8C3D3C}" type="slidenum">
              <a:rPr lang="en-US" smtClean="0"/>
              <a:pPr/>
              <a:t>20</a:t>
            </a:fld>
            <a:endParaRPr lang="en-US"/>
          </a:p>
        </p:txBody>
      </p:sp>
    </p:spTree>
    <p:extLst>
      <p:ext uri="{BB962C8B-B14F-4D97-AF65-F5344CB8AC3E}">
        <p14:creationId xmlns:p14="http://schemas.microsoft.com/office/powerpoint/2010/main" val="391393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Think like a patient – Medicare Part C/Managed Care – comes to the ER</a:t>
            </a:r>
          </a:p>
        </p:txBody>
      </p:sp>
      <p:sp>
        <p:nvSpPr>
          <p:cNvPr id="3" name="Content Placeholder 2"/>
          <p:cNvSpPr>
            <a:spLocks noGrp="1"/>
          </p:cNvSpPr>
          <p:nvPr>
            <p:ph idx="1"/>
          </p:nvPr>
        </p:nvSpPr>
        <p:spPr/>
        <p:txBody>
          <a:bodyPr>
            <a:normAutofit fontScale="92500" lnSpcReduction="10000"/>
          </a:bodyPr>
          <a:lstStyle/>
          <a:p>
            <a:r>
              <a:rPr lang="en-US" dirty="0"/>
              <a:t>86 year old with Humana.  What is done in the ER to inform the pt this is not traditional Medicare? </a:t>
            </a:r>
          </a:p>
          <a:p>
            <a:r>
              <a:rPr lang="en-US" dirty="0"/>
              <a:t>If the pt is ‘admitting/obs or inpt” – what happens so the pt understands the difference between Traditional Medicare and Part C/</a:t>
            </a:r>
            <a:r>
              <a:rPr lang="en-US" dirty="0" err="1"/>
              <a:t>Mgd</a:t>
            </a:r>
            <a:r>
              <a:rPr lang="en-US" dirty="0"/>
              <a:t> Medicare?</a:t>
            </a:r>
          </a:p>
          <a:p>
            <a:r>
              <a:rPr lang="en-US" dirty="0"/>
              <a:t>Now they are in a bed, what happens so the 86 year old understands their out of pocket, what coverage there is with Humana that may be different than Traditional, is this obs or inpt?   Who has this information for our sick, confused Sr who does not have anyone to ask?</a:t>
            </a:r>
          </a:p>
          <a:p>
            <a:r>
              <a:rPr lang="en-US" dirty="0"/>
              <a:t>Care givers/family – who do they ask about the above?</a:t>
            </a:r>
          </a:p>
          <a:p>
            <a:r>
              <a:rPr lang="en-US" dirty="0">
                <a:solidFill>
                  <a:srgbClr val="FF0000"/>
                </a:solidFill>
              </a:rPr>
              <a:t>Think Pt Financial Navigator Program referral /work to do</a:t>
            </a:r>
          </a:p>
        </p:txBody>
      </p:sp>
      <p:sp>
        <p:nvSpPr>
          <p:cNvPr id="4" name="Slide Number Placeholder 3"/>
          <p:cNvSpPr>
            <a:spLocks noGrp="1"/>
          </p:cNvSpPr>
          <p:nvPr>
            <p:ph type="sldNum" sz="quarter" idx="12"/>
          </p:nvPr>
        </p:nvSpPr>
        <p:spPr/>
        <p:txBody>
          <a:bodyPr/>
          <a:lstStyle/>
          <a:p>
            <a:fld id="{3E745FD7-20D6-45C0-A349-3D539B8C3D3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Think like the family who is scared with a new ER visit w/insurance, employer specific</a:t>
            </a:r>
          </a:p>
        </p:txBody>
      </p:sp>
      <p:sp>
        <p:nvSpPr>
          <p:cNvPr id="3" name="Content Placeholder 2"/>
          <p:cNvSpPr>
            <a:spLocks noGrp="1"/>
          </p:cNvSpPr>
          <p:nvPr>
            <p:ph idx="1"/>
          </p:nvPr>
        </p:nvSpPr>
        <p:spPr/>
        <p:txBody>
          <a:bodyPr>
            <a:normAutofit lnSpcReduction="10000"/>
          </a:bodyPr>
          <a:lstStyle/>
          <a:p>
            <a:r>
              <a:rPr lang="en-US" dirty="0"/>
              <a:t>Daughter has just been admitted thru the ER. (Inpt vs obs means what to the pt?)</a:t>
            </a:r>
          </a:p>
          <a:p>
            <a:r>
              <a:rPr lang="en-US" dirty="0"/>
              <a:t>Parents are scared and distraught about the health of their daughter with the unplanned ‘admit.’</a:t>
            </a:r>
          </a:p>
          <a:p>
            <a:r>
              <a:rPr lang="en-US" dirty="0"/>
              <a:t>As comforting as the care givers are, the financial questions loom large.  What happens now?</a:t>
            </a:r>
          </a:p>
          <a:p>
            <a:r>
              <a:rPr lang="en-US" dirty="0"/>
              <a:t>Who has insurance?  What was done with the insurance?  What is my coverage?  “I have never had to use it before, so I don’t know anything! “</a:t>
            </a:r>
          </a:p>
          <a:p>
            <a:r>
              <a:rPr lang="en-US" dirty="0">
                <a:solidFill>
                  <a:srgbClr val="FF0000"/>
                </a:solidFill>
              </a:rPr>
              <a:t>Think Pt Financial Navigator Program referral/work to do</a:t>
            </a:r>
          </a:p>
        </p:txBody>
      </p:sp>
      <p:sp>
        <p:nvSpPr>
          <p:cNvPr id="4" name="Slide Number Placeholder 3"/>
          <p:cNvSpPr>
            <a:spLocks noGrp="1"/>
          </p:cNvSpPr>
          <p:nvPr>
            <p:ph type="sldNum" sz="quarter" idx="12"/>
          </p:nvPr>
        </p:nvSpPr>
        <p:spPr/>
        <p:txBody>
          <a:bodyPr/>
          <a:lstStyle/>
          <a:p>
            <a:fld id="{3E745FD7-20D6-45C0-A349-3D539B8C3D3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238"/>
            <a:ext cx="8229600" cy="940562"/>
          </a:xfrm>
        </p:spPr>
        <p:txBody>
          <a:bodyPr>
            <a:normAutofit/>
          </a:bodyPr>
          <a:lstStyle/>
          <a:p>
            <a:r>
              <a:rPr lang="en-US" sz="3600" b="1" dirty="0"/>
              <a:t>Think like a pt – out of network</a:t>
            </a:r>
            <a:r>
              <a:rPr lang="en-US" dirty="0"/>
              <a:t> </a:t>
            </a:r>
            <a:r>
              <a:rPr lang="en-US" sz="1200" dirty="0"/>
              <a:t>(means what to the pt or family?)</a:t>
            </a:r>
          </a:p>
        </p:txBody>
      </p:sp>
      <p:sp>
        <p:nvSpPr>
          <p:cNvPr id="3" name="Content Placeholder 2"/>
          <p:cNvSpPr>
            <a:spLocks noGrp="1"/>
          </p:cNvSpPr>
          <p:nvPr>
            <p:ph idx="1"/>
          </p:nvPr>
        </p:nvSpPr>
        <p:spPr>
          <a:xfrm>
            <a:off x="457200" y="1447800"/>
            <a:ext cx="8229600" cy="4648200"/>
          </a:xfrm>
        </p:spPr>
        <p:txBody>
          <a:bodyPr>
            <a:noAutofit/>
          </a:bodyPr>
          <a:lstStyle/>
          <a:p>
            <a:r>
              <a:rPr lang="en-US" sz="2000" dirty="0"/>
              <a:t>40 year old has had emergency foot /ankle surgery approx 8 years ago and taken to a Boise hospital.  The surgeon specialized in this type of foot surgery.  Both in network at that time.</a:t>
            </a:r>
          </a:p>
          <a:p>
            <a:r>
              <a:rPr lang="en-US" sz="2000" dirty="0"/>
              <a:t>3 surgeries later –still problems with rebuilding the foot to allow the pt to walk.</a:t>
            </a:r>
          </a:p>
          <a:p>
            <a:r>
              <a:rPr lang="en-US" sz="2000" dirty="0"/>
              <a:t>July 2013, employer changes plans and now the doctor and hospital who employees the doctor is out of network.  </a:t>
            </a:r>
          </a:p>
          <a:p>
            <a:r>
              <a:rPr lang="en-US" sz="2000" dirty="0"/>
              <a:t>The pt continues to go to the surgeon who does another surgery Oct 2014 and a follow up minor surgery in 2015. Pt was aware of the change but did not know to do anything different as he was in continuing care. </a:t>
            </a:r>
          </a:p>
          <a:p>
            <a:r>
              <a:rPr lang="en-US" sz="2000" dirty="0"/>
              <a:t>Insurance pays significantly lower – no adjustment from charges as out of network/no contract. Pt pays all charges except actual payment to doctors, hospitals, tests.  Huge financial hit.</a:t>
            </a:r>
          </a:p>
          <a:p>
            <a:r>
              <a:rPr lang="en-US" sz="2000" dirty="0"/>
              <a:t>What does the employee or pt know of the a) ramifications of out of network, b) prior notice to get approved and c) appeal rights?</a:t>
            </a:r>
          </a:p>
          <a:p>
            <a:r>
              <a:rPr lang="en-US" sz="2000" dirty="0">
                <a:solidFill>
                  <a:srgbClr val="FF0000"/>
                </a:solidFill>
              </a:rPr>
              <a:t>Think Pt Financial Navigator referral/work to do.</a:t>
            </a:r>
          </a:p>
          <a:p>
            <a:pPr>
              <a:buNone/>
            </a:pPr>
            <a:endParaRPr lang="en-US" sz="2000"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a:r>
            <a:br>
              <a:rPr lang="en-US" dirty="0"/>
            </a:br>
            <a:endParaRPr lang="en-US" dirty="0"/>
          </a:p>
        </p:txBody>
      </p:sp>
      <p:sp>
        <p:nvSpPr>
          <p:cNvPr id="4" name="Content Placeholder 3"/>
          <p:cNvSpPr>
            <a:spLocks noGrp="1"/>
          </p:cNvSpPr>
          <p:nvPr>
            <p:ph sz="half" idx="1"/>
          </p:nvPr>
        </p:nvSpPr>
        <p:spPr>
          <a:xfrm>
            <a:off x="457200" y="914400"/>
            <a:ext cx="7772400" cy="4114800"/>
          </a:xfrm>
          <a:prstGeom prst="rect">
            <a:avLst/>
          </a:prstGeom>
          <a:solidFill>
            <a:schemeClr val="bg2"/>
          </a:solidFill>
        </p:spPr>
        <p:txBody>
          <a:bodyPr>
            <a:normAutofit fontScale="62500" lnSpcReduction="20000"/>
          </a:bodyPr>
          <a:lstStyle/>
          <a:p>
            <a:endParaRPr lang="en-US" sz="3300" dirty="0">
              <a:solidFill>
                <a:schemeClr val="bg1"/>
              </a:solidFill>
            </a:endParaRPr>
          </a:p>
          <a:p>
            <a:pPr marL="366686" lvl="1" indent="0">
              <a:lnSpc>
                <a:spcPct val="100000"/>
              </a:lnSpc>
              <a:buNone/>
            </a:pPr>
            <a:r>
              <a:rPr lang="en-US" sz="2900" dirty="0"/>
              <a:t>“Logic will get you from A to B. </a:t>
            </a:r>
            <a:br>
              <a:rPr lang="en-US" sz="2900" dirty="0"/>
            </a:br>
            <a:r>
              <a:rPr lang="en-US" sz="2900" dirty="0"/>
              <a:t>Imagination will take you everywhere</a:t>
            </a:r>
            <a:r>
              <a:rPr lang="en-US" sz="2900" dirty="0">
                <a:solidFill>
                  <a:schemeClr val="bg1"/>
                </a:solidFill>
              </a:rPr>
              <a:t>.”</a:t>
            </a:r>
          </a:p>
          <a:p>
            <a:pPr marL="366686" lvl="1" indent="0" algn="ctr">
              <a:buNone/>
            </a:pPr>
            <a:r>
              <a:rPr lang="en-US" sz="3200" dirty="0">
                <a:solidFill>
                  <a:schemeClr val="bg1"/>
                </a:solidFill>
              </a:rPr>
              <a:t>--</a:t>
            </a:r>
            <a:r>
              <a:rPr lang="en-US" sz="3200" dirty="0"/>
              <a:t>Albert Einstein</a:t>
            </a:r>
          </a:p>
          <a:p>
            <a:pPr marL="366686" lvl="1" indent="0" algn="ctr">
              <a:lnSpc>
                <a:spcPct val="100000"/>
              </a:lnSpc>
              <a:buNone/>
            </a:pPr>
            <a:endParaRPr lang="en-US" sz="2900" dirty="0">
              <a:solidFill>
                <a:schemeClr val="bg1"/>
              </a:solidFill>
            </a:endParaRPr>
          </a:p>
          <a:p>
            <a:pPr>
              <a:buNone/>
            </a:pPr>
            <a:r>
              <a:rPr lang="en-US" sz="3300" b="1" dirty="0"/>
              <a:t>Patient Financial</a:t>
            </a:r>
          </a:p>
          <a:p>
            <a:pPr>
              <a:buNone/>
            </a:pPr>
            <a:r>
              <a:rPr lang="en-US" sz="3300" b="1" dirty="0"/>
              <a:t>Navigator Foundation, Inc.</a:t>
            </a:r>
          </a:p>
          <a:p>
            <a:pPr>
              <a:buNone/>
            </a:pPr>
            <a:endParaRPr lang="en-US" sz="3300" b="1" dirty="0"/>
          </a:p>
          <a:p>
            <a:pPr>
              <a:buNone/>
            </a:pPr>
            <a:r>
              <a:rPr lang="en-US" sz="3300" b="1" dirty="0"/>
              <a:t>Thanks for the time to</a:t>
            </a:r>
          </a:p>
          <a:p>
            <a:pPr>
              <a:buNone/>
            </a:pPr>
            <a:r>
              <a:rPr lang="en-US" sz="3300" b="1" dirty="0"/>
              <a:t>share this vision.</a:t>
            </a:r>
          </a:p>
          <a:p>
            <a:pPr>
              <a:buNone/>
            </a:pPr>
            <a:r>
              <a:rPr lang="en-US" sz="3300" b="1" dirty="0"/>
              <a:t>Day </a:t>
            </a:r>
          </a:p>
          <a:p>
            <a:pPr>
              <a:buNone/>
            </a:pPr>
            <a:r>
              <a:rPr lang="en-US" sz="3300" b="1" dirty="0"/>
              <a:t>1-17</a:t>
            </a:r>
          </a:p>
          <a:p>
            <a:pPr marL="0" indent="0">
              <a:buNone/>
            </a:pPr>
            <a:r>
              <a:rPr lang="en-US" sz="2900" dirty="0">
                <a:solidFill>
                  <a:schemeClr val="bg1"/>
                </a:solidFill>
              </a:rPr>
              <a:t>           </a:t>
            </a:r>
            <a:endParaRPr lang="en-US" sz="2000" dirty="0">
              <a:solidFill>
                <a:schemeClr val="bg1"/>
              </a:solidFill>
            </a:endParaRPr>
          </a:p>
        </p:txBody>
      </p:sp>
      <p:pic>
        <p:nvPicPr>
          <p:cNvPr id="5" name="Picture 2" descr="http://interestingengineering.com/wp-content/uploads/2013/06/old.jpg"/>
          <p:cNvPicPr>
            <a:picLocks noChangeAspect="1" noChangeArrowheads="1"/>
          </p:cNvPicPr>
          <p:nvPr/>
        </p:nvPicPr>
        <p:blipFill>
          <a:blip r:embed="rId3" cstate="print"/>
          <a:srcRect/>
          <a:stretch>
            <a:fillRect/>
          </a:stretch>
        </p:blipFill>
        <p:spPr bwMode="auto">
          <a:xfrm>
            <a:off x="4734659" y="1947044"/>
            <a:ext cx="3589362" cy="3205637"/>
          </a:xfrm>
          <a:prstGeom prst="rect">
            <a:avLst/>
          </a:prstGeom>
          <a:noFill/>
        </p:spPr>
      </p:pic>
      <p:sp>
        <p:nvSpPr>
          <p:cNvPr id="6" name="Slide Number Placeholder 5"/>
          <p:cNvSpPr>
            <a:spLocks noGrp="1"/>
          </p:cNvSpPr>
          <p:nvPr>
            <p:ph type="sldNum" sz="quarter" idx="12"/>
          </p:nvPr>
        </p:nvSpPr>
        <p:spPr/>
        <p:txBody>
          <a:bodyPr/>
          <a:lstStyle/>
          <a:p>
            <a:fld id="{3E745FD7-20D6-45C0-A349-3D539B8C3D3C}" type="slidenum">
              <a:rPr lang="en-US" smtClean="0"/>
              <a:pPr/>
              <a:t>24</a:t>
            </a:fld>
            <a:endParaRPr lang="en-US"/>
          </a:p>
        </p:txBody>
      </p:sp>
      <p:pic>
        <p:nvPicPr>
          <p:cNvPr id="8" name="Picture 7" descr="http://2.bp.blogspot.com/-ppX0P4Bvhho/ThLz0uKTdHI/AAAAAAAACaM/XIjteiVz21M/s1600/frazzled_lady1233116357.jpg"/>
          <p:cNvPicPr/>
          <p:nvPr/>
        </p:nvPicPr>
        <p:blipFill>
          <a:blip r:embed="rId4" cstate="print"/>
          <a:srcRect/>
          <a:stretch>
            <a:fillRect/>
          </a:stretch>
        </p:blipFill>
        <p:spPr bwMode="auto">
          <a:xfrm>
            <a:off x="1828800" y="3886200"/>
            <a:ext cx="2268220" cy="2514601"/>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 Challenges with HealthCare</a:t>
            </a:r>
          </a:p>
        </p:txBody>
      </p:sp>
      <p:sp>
        <p:nvSpPr>
          <p:cNvPr id="3" name="Content Placeholder 2"/>
          <p:cNvSpPr>
            <a:spLocks noGrp="1"/>
          </p:cNvSpPr>
          <p:nvPr>
            <p:ph idx="1"/>
          </p:nvPr>
        </p:nvSpPr>
        <p:spPr/>
        <p:txBody>
          <a:bodyPr>
            <a:normAutofit fontScale="92500" lnSpcReduction="10000"/>
          </a:bodyPr>
          <a:lstStyle/>
          <a:p>
            <a:r>
              <a:rPr lang="en-US" dirty="0"/>
              <a:t>No one ‘asks’ to come to a hospital.</a:t>
            </a:r>
          </a:p>
          <a:p>
            <a:r>
              <a:rPr lang="en-US" dirty="0"/>
              <a:t>Patient’s lives are impacted – they are scared, they feel out of control, they are lost with the overwhelming factors of cost/unknown, multiple providers, and continuing frustration with ‘who knows all of this?”</a:t>
            </a:r>
          </a:p>
          <a:p>
            <a:r>
              <a:rPr lang="en-US" dirty="0"/>
              <a:t>Patients are unaware of the many changes with their insurance, government programs, employer’s coverage and all the ‘rules’ associated with getting services paid.</a:t>
            </a:r>
          </a:p>
          <a:p>
            <a:r>
              <a:rPr lang="en-US" dirty="0"/>
              <a:t>Patients historically access hospitals once a year or less.   </a:t>
            </a:r>
          </a:p>
          <a:p>
            <a:r>
              <a:rPr lang="en-US" dirty="0"/>
              <a:t>Confused, frustrated, and lost in the maze called healthcare.</a:t>
            </a:r>
          </a:p>
        </p:txBody>
      </p:sp>
      <p:sp>
        <p:nvSpPr>
          <p:cNvPr id="4" name="Slide Number Placeholder 3"/>
          <p:cNvSpPr>
            <a:spLocks noGrp="1"/>
          </p:cNvSpPr>
          <p:nvPr>
            <p:ph type="sldNum" sz="quarter" idx="12"/>
          </p:nvPr>
        </p:nvSpPr>
        <p:spPr/>
        <p:txBody>
          <a:bodyPr/>
          <a:lstStyle/>
          <a:p>
            <a:fld id="{3E745FD7-20D6-45C0-A349-3D539B8C3D3C}"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458200" cy="1219200"/>
          </a:xfrm>
        </p:spPr>
        <p:txBody>
          <a:bodyPr>
            <a:normAutofit fontScale="90000"/>
          </a:bodyPr>
          <a:lstStyle/>
          <a:p>
            <a:r>
              <a:rPr lang="en-US" dirty="0"/>
              <a:t>Where Is the Patient in All of This?</a:t>
            </a:r>
          </a:p>
        </p:txBody>
      </p:sp>
      <p:sp>
        <p:nvSpPr>
          <p:cNvPr id="3" name="Slide Number Placeholder 2"/>
          <p:cNvSpPr>
            <a:spLocks noGrp="1"/>
          </p:cNvSpPr>
          <p:nvPr>
            <p:ph type="sldNum" sz="quarter" idx="10"/>
          </p:nvPr>
        </p:nvSpPr>
        <p:spPr/>
        <p:txBody>
          <a:bodyPr/>
          <a:lstStyle/>
          <a:p>
            <a:pPr>
              <a:defRPr/>
            </a:pPr>
            <a:fld id="{4B20CC12-42E6-412C-95CC-1FCA2CC60709}" type="slidenum">
              <a:rPr lang="en-US" altLang="en-US" smtClean="0"/>
              <a:pPr>
                <a:defRPr/>
              </a:pPr>
              <a:t>4</a:t>
            </a:fld>
            <a:endParaRPr lang="en-US" altLang="en-US"/>
          </a:p>
        </p:txBody>
      </p:sp>
      <p:sp>
        <p:nvSpPr>
          <p:cNvPr id="4" name="Rectangle 3"/>
          <p:cNvSpPr/>
          <p:nvPr/>
        </p:nvSpPr>
        <p:spPr>
          <a:xfrm>
            <a:off x="1181100" y="1524000"/>
            <a:ext cx="6781800" cy="2451953"/>
          </a:xfrm>
          <a:prstGeom prst="rect">
            <a:avLst/>
          </a:prstGeom>
          <a:solidFill>
            <a:schemeClr val="accent5"/>
          </a:solidFill>
        </p:spPr>
        <p:txBody>
          <a:bodyPr wrap="square">
            <a:spAutoFit/>
          </a:bodyPr>
          <a:lstStyle/>
          <a:p>
            <a:pPr marL="0" marR="0">
              <a:spcBef>
                <a:spcPts val="0"/>
              </a:spcBef>
              <a:spcAft>
                <a:spcPts val="0"/>
              </a:spcAft>
            </a:pPr>
            <a:endParaRPr lang="en-US" sz="2400" dirty="0">
              <a:solidFill>
                <a:schemeClr val="bg1"/>
              </a:solidFill>
              <a:latin typeface="Arial" panose="020B0604020202020204" pitchFamily="34" charset="0"/>
              <a:ea typeface="Calibri" panose="020F0502020204030204" pitchFamily="34" charset="0"/>
            </a:endParaRPr>
          </a:p>
          <a:p>
            <a:pPr marL="231775" marR="0" indent="-231775" defTabSz="457200">
              <a:spcBef>
                <a:spcPts val="0"/>
              </a:spcBef>
              <a:spcAft>
                <a:spcPts val="0"/>
              </a:spcAft>
            </a:pPr>
            <a:r>
              <a:rPr lang="en-US" sz="2400" dirty="0">
                <a:solidFill>
                  <a:schemeClr val="bg1"/>
                </a:solidFill>
                <a:latin typeface="Arial" panose="020B0604020202020204" pitchFamily="34" charset="0"/>
                <a:ea typeface="Calibri" panose="020F0502020204030204" pitchFamily="34" charset="0"/>
              </a:rPr>
              <a:t>	</a:t>
            </a:r>
          </a:p>
          <a:p>
            <a:pPr marL="0" marR="0">
              <a:spcBef>
                <a:spcPts val="0"/>
              </a:spcBef>
              <a:spcAft>
                <a:spcPts val="0"/>
              </a:spcAft>
            </a:pPr>
            <a:endParaRPr lang="en-US" dirty="0">
              <a:solidFill>
                <a:schemeClr val="bg1"/>
              </a:solidFill>
              <a:latin typeface="Arial" panose="020B0604020202020204" pitchFamily="34" charset="0"/>
              <a:ea typeface="Calibri" panose="020F0502020204030204" pitchFamily="34" charset="0"/>
            </a:endParaRPr>
          </a:p>
          <a:p>
            <a:pPr marL="0" marR="0">
              <a:spcBef>
                <a:spcPts val="0"/>
              </a:spcBef>
              <a:spcAft>
                <a:spcPts val="0"/>
              </a:spcAft>
            </a:pPr>
            <a:endParaRPr lang="en-US" dirty="0">
              <a:solidFill>
                <a:schemeClr val="bg1"/>
              </a:solidFill>
              <a:latin typeface="Arial" panose="020B0604020202020204" pitchFamily="34" charset="0"/>
              <a:ea typeface="Calibri" panose="020F0502020204030204" pitchFamily="34" charset="0"/>
            </a:endParaRPr>
          </a:p>
          <a:p>
            <a:pPr marL="0" marR="0">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endParaRPr>
          </a:p>
          <a:p>
            <a:pPr marL="0" marR="0">
              <a:lnSpc>
                <a:spcPts val="1365"/>
              </a:lnSpc>
              <a:spcBef>
                <a:spcPts val="0"/>
              </a:spcBef>
              <a:spcAft>
                <a:spcPts val="800"/>
              </a:spcAft>
            </a:pP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 H. Pham, MD, MPH, et al, Centers for Medicare and Medicaid Services, “Medicare’s Vision for Delivery-System Reform—The Role of ACOs,” </a:t>
            </a:r>
            <a:r>
              <a:rPr lang="en-US" sz="1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New England Journal of Medicine, Sept. 10, 2015</a:t>
            </a:r>
          </a:p>
          <a:p>
            <a:pPr marL="0" marR="0">
              <a:lnSpc>
                <a:spcPts val="1365"/>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81100" y="1524000"/>
            <a:ext cx="6781800" cy="4211409"/>
          </a:xfrm>
          <a:prstGeom prst="rect">
            <a:avLst/>
          </a:prstGeom>
          <a:solidFill>
            <a:schemeClr val="accent5"/>
          </a:solidFill>
        </p:spPr>
        <p:txBody>
          <a:bodyPr wrap="square">
            <a:spAutoFit/>
          </a:bodyPr>
          <a:lstStyle/>
          <a:p>
            <a:pPr marL="0" marR="0">
              <a:spcBef>
                <a:spcPts val="0"/>
              </a:spcBef>
              <a:spcAft>
                <a:spcPts val="0"/>
              </a:spcAft>
            </a:pPr>
            <a:endParaRPr lang="en-US" sz="2400" dirty="0">
              <a:latin typeface="Arial" panose="020B0604020202020204" pitchFamily="34" charset="0"/>
              <a:ea typeface="Calibri" panose="020F0502020204030204" pitchFamily="34" charset="0"/>
            </a:endParaRPr>
          </a:p>
          <a:p>
            <a:pPr marL="231775" marR="0" indent="-231775" defTabSz="457200">
              <a:spcBef>
                <a:spcPts val="0"/>
              </a:spcBef>
              <a:spcAft>
                <a:spcPts val="0"/>
              </a:spcAft>
            </a:pPr>
            <a:r>
              <a:rPr lang="en-US" sz="2400" dirty="0">
                <a:latin typeface="Arial" panose="020B0604020202020204" pitchFamily="34" charset="0"/>
                <a:ea typeface="Calibri" panose="020F0502020204030204" pitchFamily="34" charset="0"/>
              </a:rPr>
              <a:t>	</a:t>
            </a:r>
          </a:p>
          <a:p>
            <a:pPr marL="231775" marR="0" indent="-231775" defTabSz="457200">
              <a:spcBef>
                <a:spcPts val="0"/>
              </a:spcBef>
              <a:spcAft>
                <a:spcPts val="0"/>
              </a:spcAft>
            </a:pPr>
            <a:r>
              <a:rPr lang="en-US" sz="2400" dirty="0"/>
              <a:t> “The biggest changes are likely to come from reimagining the role of the patient—the </a:t>
            </a:r>
            <a:br>
              <a:rPr lang="en-US" sz="2400" dirty="0"/>
            </a:br>
            <a:r>
              <a:rPr lang="en-US" sz="2400" dirty="0"/>
              <a:t>single</a:t>
            </a:r>
            <a:r>
              <a:rPr lang="en-US" sz="2400" b="1" dirty="0"/>
              <a:t> </a:t>
            </a:r>
            <a:r>
              <a:rPr lang="en-US" sz="2400" dirty="0"/>
              <a:t>most underused person in health care</a:t>
            </a:r>
            <a:r>
              <a:rPr lang="en-US" sz="2400" b="1" dirty="0"/>
              <a:t>.”</a:t>
            </a:r>
          </a:p>
          <a:p>
            <a:pPr marL="231775" marR="0" indent="-231775" defTabSz="457200">
              <a:spcBef>
                <a:spcPts val="0"/>
              </a:spcBef>
              <a:spcAft>
                <a:spcPts val="0"/>
              </a:spcAft>
            </a:pPr>
            <a:endParaRPr lang="en-US" sz="2400" dirty="0"/>
          </a:p>
          <a:p>
            <a:pPr marL="231775" marR="0" indent="-231775" defTabSz="457200">
              <a:spcBef>
                <a:spcPts val="0"/>
              </a:spcBef>
              <a:spcAft>
                <a:spcPts val="0"/>
              </a:spcAft>
            </a:pPr>
            <a:endParaRPr lang="en-US" sz="2400" dirty="0"/>
          </a:p>
          <a:p>
            <a:pPr marL="231775" marR="0" indent="-231775" defTabSz="457200">
              <a:spcBef>
                <a:spcPts val="0"/>
              </a:spcBef>
              <a:spcAft>
                <a:spcPts val="0"/>
              </a:spcAft>
            </a:pPr>
            <a:r>
              <a:rPr lang="en-US" sz="2400" dirty="0"/>
              <a:t>	</a:t>
            </a:r>
            <a:r>
              <a:rPr lang="en-US" sz="1400" dirty="0"/>
              <a:t>--</a:t>
            </a:r>
            <a:r>
              <a:rPr lang="en-US" sz="1200" dirty="0">
                <a:latin typeface="Times New Roman" panose="02020603050405020304" pitchFamily="18" charset="0"/>
                <a:cs typeface="Times New Roman" panose="02020603050405020304" pitchFamily="18" charset="0"/>
              </a:rPr>
              <a:t>David M. Cutler, Professor of Applied Economics, Harvard University.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“Why Medicine Will Be More Like Walmart,” </a:t>
            </a:r>
            <a:r>
              <a:rPr lang="en-US" sz="1200" i="1" dirty="0">
                <a:latin typeface="Times New Roman" panose="02020603050405020304" pitchFamily="18" charset="0"/>
                <a:cs typeface="Times New Roman" panose="02020603050405020304" pitchFamily="18" charset="0"/>
              </a:rPr>
              <a:t>MIT Technology Review</a:t>
            </a:r>
            <a:r>
              <a:rPr lang="en-US" sz="1200" dirty="0">
                <a:latin typeface="Times New Roman" panose="02020603050405020304" pitchFamily="18" charset="0"/>
                <a:cs typeface="Times New Roman" panose="02020603050405020304" pitchFamily="18" charset="0"/>
              </a:rPr>
              <a:t>, Sept. 20, 2013.</a:t>
            </a:r>
            <a:r>
              <a:rPr lang="en-US" sz="1200" baseline="300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Calibri" panose="020F050202020403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endParaRPr>
          </a:p>
          <a:p>
            <a:pPr marL="0" marR="0">
              <a:spcBef>
                <a:spcPts val="0"/>
              </a:spcBef>
              <a:spcAft>
                <a:spcPts val="0"/>
              </a:spcAft>
            </a:pPr>
            <a:endParaRPr lang="en-US" sz="1600" dirty="0">
              <a:latin typeface="Arial" panose="020B0604020202020204" pitchFamily="34" charset="0"/>
              <a:ea typeface="Calibri" panose="020F0502020204030204" pitchFamily="34" charset="0"/>
            </a:endParaRPr>
          </a:p>
          <a:p>
            <a:pPr marL="0" marR="0">
              <a:lnSpc>
                <a:spcPts val="1365"/>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95373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
            <a:ext cx="8153400" cy="1219200"/>
          </a:xfrm>
        </p:spPr>
        <p:txBody>
          <a:bodyPr/>
          <a:lstStyle/>
          <a:p>
            <a:r>
              <a:rPr lang="en-US" dirty="0">
                <a:solidFill>
                  <a:schemeClr val="tx1"/>
                </a:solidFill>
              </a:rPr>
              <a:t>But Patients Don’t Speak the Language of Health Insurance Today…</a:t>
            </a:r>
          </a:p>
        </p:txBody>
      </p:sp>
      <p:sp>
        <p:nvSpPr>
          <p:cNvPr id="3" name="Slide Number Placeholder 2"/>
          <p:cNvSpPr>
            <a:spLocks noGrp="1"/>
          </p:cNvSpPr>
          <p:nvPr>
            <p:ph type="sldNum" sz="quarter" idx="10"/>
          </p:nvPr>
        </p:nvSpPr>
        <p:spPr/>
        <p:txBody>
          <a:bodyPr/>
          <a:lstStyle/>
          <a:p>
            <a:pPr>
              <a:defRPr/>
            </a:pPr>
            <a:fld id="{4B20CC12-42E6-412C-95CC-1FCA2CC60709}" type="slidenum">
              <a:rPr lang="en-US" altLang="en-US" smtClean="0"/>
              <a:pPr>
                <a:defRPr/>
              </a:pPr>
              <a:t>5</a:t>
            </a:fld>
            <a:endParaRPr lang="en-US" altLang="en-US"/>
          </a:p>
        </p:txBody>
      </p:sp>
      <p:pic>
        <p:nvPicPr>
          <p:cNvPr id="7" name="Content Placeholder 6" descr="wordle.JPG"/>
          <p:cNvPicPr>
            <a:picLocks noGrp="1" noChangeAspect="1"/>
          </p:cNvPicPr>
          <p:nvPr>
            <p:ph sz="half" idx="1"/>
          </p:nvPr>
        </p:nvPicPr>
        <p:blipFill>
          <a:blip r:embed="rId3" cstate="print"/>
          <a:stretch>
            <a:fillRect/>
          </a:stretch>
        </p:blipFill>
        <p:spPr>
          <a:xfrm>
            <a:off x="304800" y="2029691"/>
            <a:ext cx="3111404" cy="2008909"/>
          </a:xfrm>
        </p:spPr>
      </p:pic>
      <p:pic>
        <p:nvPicPr>
          <p:cNvPr id="8" name="Content Placeholder 6" descr="8760-figure-10.png"/>
          <p:cNvPicPr>
            <a:picLocks noGrp="1" noChangeAspect="1"/>
          </p:cNvPicPr>
          <p:nvPr>
            <p:ph sz="half" idx="11"/>
          </p:nvPr>
        </p:nvPicPr>
        <p:blipFill>
          <a:blip r:embed="rId4" cstate="print"/>
          <a:stretch>
            <a:fillRect/>
          </a:stretch>
        </p:blipFill>
        <p:spPr>
          <a:xfrm>
            <a:off x="3581400" y="1524000"/>
            <a:ext cx="5181600" cy="4419600"/>
          </a:xfrm>
          <a:ln>
            <a:solidFill>
              <a:schemeClr val="tx1"/>
            </a:solidFill>
          </a:ln>
        </p:spPr>
      </p:pic>
    </p:spTree>
    <p:extLst>
      <p:ext uri="{BB962C8B-B14F-4D97-AF65-F5344CB8AC3E}">
        <p14:creationId xmlns:p14="http://schemas.microsoft.com/office/powerpoint/2010/main" val="408440632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
            <a:ext cx="8305800" cy="1219200"/>
          </a:xfrm>
        </p:spPr>
        <p:txBody>
          <a:bodyPr/>
          <a:lstStyle/>
          <a:p>
            <a:r>
              <a:rPr lang="en-US" dirty="0"/>
              <a:t>…</a:t>
            </a:r>
            <a:r>
              <a:rPr lang="en-US" dirty="0">
                <a:solidFill>
                  <a:schemeClr val="tx1"/>
                </a:solidFill>
              </a:rPr>
              <a:t>and They May Not Identify with the Language of Value-Based Care Tomorrow</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302299261"/>
              </p:ext>
            </p:extLst>
          </p:nvPr>
        </p:nvGraphicFramePr>
        <p:xfrm>
          <a:off x="685800" y="1447800"/>
          <a:ext cx="7772400" cy="45770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70840">
                <a:tc>
                  <a:txBody>
                    <a:bodyPr/>
                    <a:lstStyle/>
                    <a:p>
                      <a:r>
                        <a:rPr lang="en-US" dirty="0"/>
                        <a:t>We say…</a:t>
                      </a:r>
                    </a:p>
                  </a:txBody>
                  <a:tcPr/>
                </a:tc>
                <a:tc>
                  <a:txBody>
                    <a:bodyPr/>
                    <a:lstStyle/>
                    <a:p>
                      <a:r>
                        <a:rPr lang="en-US" dirty="0"/>
                        <a:t>Consumers</a:t>
                      </a:r>
                      <a:r>
                        <a:rPr lang="en-US" baseline="0" dirty="0"/>
                        <a:t> said…</a:t>
                      </a:r>
                      <a:endParaRPr lang="en-US" dirty="0"/>
                    </a:p>
                  </a:txBody>
                  <a:tcPr/>
                </a:tc>
                <a:extLst>
                  <a:ext uri="{0D108BD9-81ED-4DB2-BD59-A6C34878D82A}">
                    <a16:rowId xmlns:a16="http://schemas.microsoft.com/office/drawing/2014/main" xmlns="" val="10000"/>
                  </a:ext>
                </a:extLst>
              </a:tr>
              <a:tr h="1188720">
                <a:tc>
                  <a:txBody>
                    <a:bodyPr/>
                    <a:lstStyle/>
                    <a:p>
                      <a:r>
                        <a:rPr lang="en-US" dirty="0"/>
                        <a:t>Medical home</a:t>
                      </a:r>
                    </a:p>
                  </a:txBody>
                  <a:tcPr/>
                </a:tc>
                <a:tc>
                  <a:txBody>
                    <a:bodyPr/>
                    <a:lstStyle/>
                    <a:p>
                      <a:r>
                        <a:rPr lang="en-US" dirty="0"/>
                        <a:t>“It sounds just like a nursing home.”</a:t>
                      </a:r>
                      <a:br>
                        <a:rPr lang="en-US" dirty="0"/>
                      </a:br>
                      <a:r>
                        <a:rPr lang="en-US" dirty="0"/>
                        <a:t/>
                      </a:r>
                      <a:br>
                        <a:rPr lang="en-US" dirty="0"/>
                      </a:br>
                      <a:r>
                        <a:rPr lang="en-US" dirty="0"/>
                        <a:t>“First you go to the medical home,</a:t>
                      </a:r>
                      <a:r>
                        <a:rPr lang="en-US" baseline="0" dirty="0"/>
                        <a:t> then you go to the funeral home.”</a:t>
                      </a:r>
                      <a:endParaRPr lang="en-US" dirty="0"/>
                    </a:p>
                  </a:txBody>
                  <a:tcPr/>
                </a:tc>
                <a:extLst>
                  <a:ext uri="{0D108BD9-81ED-4DB2-BD59-A6C34878D82A}">
                    <a16:rowId xmlns:a16="http://schemas.microsoft.com/office/drawing/2014/main" xmlns="" val="10001"/>
                  </a:ext>
                </a:extLst>
              </a:tr>
              <a:tr h="640080">
                <a:tc>
                  <a:txBody>
                    <a:bodyPr/>
                    <a:lstStyle/>
                    <a:p>
                      <a:r>
                        <a:rPr lang="en-US" dirty="0"/>
                        <a:t>Integrated care</a:t>
                      </a:r>
                    </a:p>
                  </a:txBody>
                  <a:tcPr/>
                </a:tc>
                <a:tc>
                  <a:txBody>
                    <a:bodyPr/>
                    <a:lstStyle/>
                    <a:p>
                      <a:r>
                        <a:rPr lang="en-US" dirty="0"/>
                        <a:t>“It sounds like a sales pitch in a cheap brochure.”</a:t>
                      </a:r>
                    </a:p>
                  </a:txBody>
                  <a:tcPr/>
                </a:tc>
                <a:extLst>
                  <a:ext uri="{0D108BD9-81ED-4DB2-BD59-A6C34878D82A}">
                    <a16:rowId xmlns:a16="http://schemas.microsoft.com/office/drawing/2014/main" xmlns="" val="10002"/>
                  </a:ext>
                </a:extLst>
              </a:tr>
              <a:tr h="1188720">
                <a:tc>
                  <a:txBody>
                    <a:bodyPr/>
                    <a:lstStyle/>
                    <a:p>
                      <a:r>
                        <a:rPr lang="en-US" dirty="0"/>
                        <a:t>Accountable</a:t>
                      </a:r>
                    </a:p>
                  </a:txBody>
                  <a:tcPr/>
                </a:tc>
                <a:tc>
                  <a:txBody>
                    <a:bodyPr/>
                    <a:lstStyle/>
                    <a:p>
                      <a:r>
                        <a:rPr lang="en-US" dirty="0"/>
                        <a:t>“It’s kind of scary. I am going to go there and something</a:t>
                      </a:r>
                      <a:r>
                        <a:rPr lang="en-US" baseline="0" dirty="0"/>
                        <a:t> bad is going to happen and someone has to be held accountable for it.”</a:t>
                      </a:r>
                      <a:endParaRPr lang="en-US" dirty="0"/>
                    </a:p>
                  </a:txBody>
                  <a:tcPr/>
                </a:tc>
                <a:extLst>
                  <a:ext uri="{0D108BD9-81ED-4DB2-BD59-A6C34878D82A}">
                    <a16:rowId xmlns:a16="http://schemas.microsoft.com/office/drawing/2014/main" xmlns="" val="10003"/>
                  </a:ext>
                </a:extLst>
              </a:tr>
              <a:tr h="1188720">
                <a:tc>
                  <a:txBody>
                    <a:bodyPr/>
                    <a:lstStyle/>
                    <a:p>
                      <a:r>
                        <a:rPr lang="en-US" dirty="0"/>
                        <a:t>Value</a:t>
                      </a:r>
                    </a:p>
                  </a:txBody>
                  <a:tcPr/>
                </a:tc>
                <a:tc>
                  <a:txBody>
                    <a:bodyPr/>
                    <a:lstStyle/>
                    <a:p>
                      <a:r>
                        <a:rPr lang="en-US" dirty="0"/>
                        <a:t>“It means things are cost effective. They are going to keep the value down. You aren’t getting the best care.”</a:t>
                      </a: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sp>
        <p:nvSpPr>
          <p:cNvPr id="9" name="TextBox 8"/>
          <p:cNvSpPr txBox="1"/>
          <p:nvPr/>
        </p:nvSpPr>
        <p:spPr>
          <a:xfrm>
            <a:off x="2819400" y="6027003"/>
            <a:ext cx="5440913" cy="738664"/>
          </a:xfrm>
          <a:prstGeom prst="rect">
            <a:avLst/>
          </a:prstGeom>
          <a:noFill/>
        </p:spPr>
        <p:txBody>
          <a:bodyPr wrap="none" rtlCol="0">
            <a:spAutoFit/>
          </a:bodyPr>
          <a:lstStyle/>
          <a:p>
            <a:r>
              <a:rPr lang="en-US" sz="1000" dirty="0"/>
              <a:t>Source: M. Ross, T. </a:t>
            </a:r>
            <a:r>
              <a:rPr lang="en-US" sz="1000" dirty="0" err="1"/>
              <a:t>Igus</a:t>
            </a:r>
            <a:r>
              <a:rPr lang="en-US" sz="1000" dirty="0"/>
              <a:t>, and S. Gomez, “From Our Lips to Whose Ears? Consumer </a:t>
            </a:r>
            <a:br>
              <a:rPr lang="en-US" sz="1000" dirty="0"/>
            </a:br>
            <a:r>
              <a:rPr lang="en-US" sz="1000" dirty="0"/>
              <a:t>Reaction to Our Current Health Care Dialect</a:t>
            </a:r>
            <a:r>
              <a:rPr lang="en-US" sz="1000" i="1" dirty="0"/>
              <a:t>.” The Permanente Journal</a:t>
            </a:r>
            <a:r>
              <a:rPr lang="en-US" sz="1000" dirty="0"/>
              <a:t>. </a:t>
            </a:r>
            <a:br>
              <a:rPr lang="en-US" sz="1000" dirty="0"/>
            </a:br>
            <a:r>
              <a:rPr lang="en-US" sz="1000" dirty="0"/>
              <a:t>Winter 2009, Vol. 13, No. 1. </a:t>
            </a:r>
            <a:r>
              <a:rPr lang="en-US" sz="1000" u="sng" dirty="0"/>
              <a:t>http://www.thepermanentejournal.org/files/Winter2009/dialect.pdf</a:t>
            </a:r>
            <a:endParaRPr lang="en-US" sz="1000" dirty="0"/>
          </a:p>
          <a:p>
            <a:endParaRPr lang="en-US" sz="1200" dirty="0"/>
          </a:p>
        </p:txBody>
      </p:sp>
    </p:spTree>
    <p:extLst>
      <p:ext uri="{BB962C8B-B14F-4D97-AF65-F5344CB8AC3E}">
        <p14:creationId xmlns:p14="http://schemas.microsoft.com/office/powerpoint/2010/main" val="188226114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001000" cy="1219200"/>
          </a:xfrm>
          <a:prstGeom prst="rect">
            <a:avLst/>
          </a:prstGeom>
        </p:spPr>
        <p:txBody>
          <a:bodyPr/>
          <a:lstStyle/>
          <a:p>
            <a:r>
              <a:rPr lang="en-US" dirty="0"/>
              <a:t/>
            </a:r>
            <a:br>
              <a:rPr lang="en-US" dirty="0"/>
            </a:br>
            <a:r>
              <a:rPr lang="en-US" dirty="0">
                <a:solidFill>
                  <a:schemeClr val="tx1"/>
                </a:solidFill>
              </a:rPr>
              <a:t> Take the Hassle Out of the Experience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887667797"/>
              </p:ext>
            </p:extLst>
          </p:nvPr>
        </p:nvGraphicFramePr>
        <p:xfrm>
          <a:off x="0" y="1828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33600" y="6059013"/>
            <a:ext cx="7239000" cy="230826"/>
          </a:xfrm>
          <a:prstGeom prst="rect">
            <a:avLst/>
          </a:prstGeom>
          <a:noFill/>
        </p:spPr>
        <p:txBody>
          <a:bodyPr wrap="square" lIns="91433" tIns="45717" rIns="91433" bIns="45717" rtlCol="0">
            <a:spAutoFit/>
          </a:bodyPr>
          <a:lstStyle/>
          <a:p>
            <a:r>
              <a:rPr lang="en-US" sz="900" dirty="0">
                <a:solidFill>
                  <a:schemeClr val="bg2"/>
                </a:solidFill>
              </a:rPr>
              <a:t>						Source: Based on the hassle-map construct developed by </a:t>
            </a:r>
            <a:r>
              <a:rPr lang="en-US" sz="900" dirty="0" err="1">
                <a:solidFill>
                  <a:schemeClr val="bg2"/>
                </a:solidFill>
              </a:rPr>
              <a:t>Slywotzky</a:t>
            </a:r>
            <a:r>
              <a:rPr lang="en-US" sz="900" dirty="0">
                <a:solidFill>
                  <a:schemeClr val="bg2"/>
                </a:solidFill>
              </a:rPr>
              <a:t> (2011).</a:t>
            </a:r>
          </a:p>
        </p:txBody>
      </p:sp>
      <p:sp>
        <p:nvSpPr>
          <p:cNvPr id="3" name="TextBox 2"/>
          <p:cNvSpPr txBox="1"/>
          <p:nvPr/>
        </p:nvSpPr>
        <p:spPr>
          <a:xfrm>
            <a:off x="609600" y="1295400"/>
            <a:ext cx="8369635" cy="369332"/>
          </a:xfrm>
          <a:prstGeom prst="rect">
            <a:avLst/>
          </a:prstGeom>
          <a:noFill/>
        </p:spPr>
        <p:txBody>
          <a:bodyPr wrap="square" rtlCol="0">
            <a:spAutoFit/>
          </a:bodyPr>
          <a:lstStyle/>
          <a:p>
            <a:r>
              <a:rPr lang="en-US" dirty="0"/>
              <a:t>Hassle Map: Elective Surgery for an Insured Patients - </a:t>
            </a:r>
            <a:r>
              <a:rPr lang="en-US" dirty="0">
                <a:solidFill>
                  <a:srgbClr val="C00000"/>
                </a:solidFill>
              </a:rPr>
              <a:t>who knows to do this?</a:t>
            </a:r>
          </a:p>
        </p:txBody>
      </p:sp>
      <p:sp>
        <p:nvSpPr>
          <p:cNvPr id="7" name="TextBox 6"/>
          <p:cNvSpPr txBox="1"/>
          <p:nvPr/>
        </p:nvSpPr>
        <p:spPr>
          <a:xfrm>
            <a:off x="6409918" y="1"/>
            <a:ext cx="2734082" cy="369332"/>
          </a:xfrm>
          <a:prstGeom prst="rect">
            <a:avLst/>
          </a:prstGeom>
          <a:solidFill>
            <a:schemeClr val="bg2"/>
          </a:solidFill>
        </p:spPr>
        <p:txBody>
          <a:bodyPr wrap="none" rtlCol="0">
            <a:spAutoFit/>
          </a:bodyPr>
          <a:lstStyle/>
          <a:p>
            <a:r>
              <a:rPr lang="en-US" cap="small" dirty="0">
                <a:solidFill>
                  <a:schemeClr val="bg1"/>
                </a:solidFill>
              </a:rPr>
              <a:t>Improve the experience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6740"/>
            <a:ext cx="8305800" cy="1137260"/>
          </a:xfrm>
        </p:spPr>
        <p:txBody>
          <a:bodyPr/>
          <a:lstStyle/>
          <a:p>
            <a:r>
              <a:rPr lang="en-US" dirty="0">
                <a:solidFill>
                  <a:schemeClr val="tx1"/>
                </a:solidFill>
              </a:rPr>
              <a:t>What Patients May Hear When They Ask Their Doctor’s Office for an Estimate</a:t>
            </a:r>
          </a:p>
        </p:txBody>
      </p:sp>
      <p:sp>
        <p:nvSpPr>
          <p:cNvPr id="3" name="Slide Number Placeholder 2"/>
          <p:cNvSpPr>
            <a:spLocks noGrp="1"/>
          </p:cNvSpPr>
          <p:nvPr>
            <p:ph type="sldNum" sz="quarter" idx="10"/>
          </p:nvPr>
        </p:nvSpPr>
        <p:spPr/>
        <p:txBody>
          <a:bodyPr/>
          <a:lstStyle/>
          <a:p>
            <a:fld id="{342C256A-E8D1-E44B-A707-3F94590BD37A}" type="slidenum">
              <a:rPr lang="en-US" smtClean="0"/>
              <a:pPr/>
              <a:t>8</a:t>
            </a:fld>
            <a:endParaRPr lang="en-US" dirty="0"/>
          </a:p>
        </p:txBody>
      </p:sp>
      <p:sp>
        <p:nvSpPr>
          <p:cNvPr id="5" name="Rounded Rectangular Callout 4"/>
          <p:cNvSpPr/>
          <p:nvPr/>
        </p:nvSpPr>
        <p:spPr>
          <a:xfrm>
            <a:off x="1100925" y="1647944"/>
            <a:ext cx="2702840" cy="1400056"/>
          </a:xfrm>
          <a:prstGeom prst="wedgeRoundRectCallout">
            <a:avLst>
              <a:gd name="adj1" fmla="val -20833"/>
              <a:gd name="adj2" fmla="val 81052"/>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42692" y="1724561"/>
            <a:ext cx="2639805" cy="1323439"/>
          </a:xfrm>
          <a:prstGeom prst="rect">
            <a:avLst/>
          </a:prstGeom>
          <a:noFill/>
        </p:spPr>
        <p:txBody>
          <a:bodyPr wrap="square" rtlCol="0">
            <a:spAutoFit/>
          </a:bodyPr>
          <a:lstStyle/>
          <a:p>
            <a:r>
              <a:rPr lang="en-US" sz="2000" b="1" dirty="0"/>
              <a:t>The price depends </a:t>
            </a:r>
            <a:br>
              <a:rPr lang="en-US" sz="2000" b="1" dirty="0"/>
            </a:br>
            <a:r>
              <a:rPr lang="en-US" sz="2000" b="1" dirty="0"/>
              <a:t>on what the doctor </a:t>
            </a:r>
            <a:br>
              <a:rPr lang="en-US" sz="2000" b="1" dirty="0"/>
            </a:br>
            <a:r>
              <a:rPr lang="en-US" sz="2000" b="1" dirty="0"/>
              <a:t>finds during the exam.</a:t>
            </a:r>
          </a:p>
        </p:txBody>
      </p:sp>
      <p:sp>
        <p:nvSpPr>
          <p:cNvPr id="7" name="Rounded Rectangular Callout 6"/>
          <p:cNvSpPr/>
          <p:nvPr/>
        </p:nvSpPr>
        <p:spPr>
          <a:xfrm>
            <a:off x="3039049" y="3680579"/>
            <a:ext cx="4574771" cy="1424821"/>
          </a:xfrm>
          <a:prstGeom prst="wedgeRoundRect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96957" y="4168914"/>
            <a:ext cx="2191626" cy="707886"/>
          </a:xfrm>
          <a:prstGeom prst="rect">
            <a:avLst/>
          </a:prstGeom>
          <a:noFill/>
        </p:spPr>
        <p:txBody>
          <a:bodyPr wrap="square" rtlCol="0">
            <a:spAutoFit/>
          </a:bodyPr>
          <a:lstStyle/>
          <a:p>
            <a:r>
              <a:rPr lang="en-US" sz="2000" b="1" dirty="0"/>
              <a:t>Please hold and I’ll transfer you.</a:t>
            </a:r>
          </a:p>
        </p:txBody>
      </p:sp>
      <p:sp>
        <p:nvSpPr>
          <p:cNvPr id="9" name="Rounded Rectangular Callout 8"/>
          <p:cNvSpPr/>
          <p:nvPr/>
        </p:nvSpPr>
        <p:spPr>
          <a:xfrm>
            <a:off x="4706652" y="1608951"/>
            <a:ext cx="3048000" cy="1591449"/>
          </a:xfrm>
          <a:prstGeom prst="wedgeRoundRect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785385" y="1724561"/>
            <a:ext cx="2869888" cy="1323439"/>
          </a:xfrm>
          <a:prstGeom prst="rect">
            <a:avLst/>
          </a:prstGeom>
          <a:noFill/>
        </p:spPr>
        <p:txBody>
          <a:bodyPr wrap="none" rtlCol="0">
            <a:spAutoFit/>
          </a:bodyPr>
          <a:lstStyle/>
          <a:p>
            <a:r>
              <a:rPr lang="en-US" sz="2000" b="1" dirty="0"/>
              <a:t>You’ll need to give us </a:t>
            </a:r>
            <a:br>
              <a:rPr lang="en-US" sz="2000" b="1" dirty="0"/>
            </a:br>
            <a:r>
              <a:rPr lang="en-US" sz="2000" b="1" dirty="0"/>
              <a:t>the CPT code before </a:t>
            </a:r>
          </a:p>
          <a:p>
            <a:r>
              <a:rPr lang="en-US" sz="2000" b="1" dirty="0"/>
              <a:t>we can give you </a:t>
            </a:r>
            <a:br>
              <a:rPr lang="en-US" sz="2000" b="1" dirty="0"/>
            </a:br>
            <a:r>
              <a:rPr lang="en-US" sz="2000" b="1" dirty="0"/>
              <a:t>an estimate.</a:t>
            </a:r>
          </a:p>
        </p:txBody>
      </p:sp>
      <p:sp>
        <p:nvSpPr>
          <p:cNvPr id="11" name="Oval Callout 10"/>
          <p:cNvSpPr/>
          <p:nvPr/>
        </p:nvSpPr>
        <p:spPr>
          <a:xfrm>
            <a:off x="250184" y="3628662"/>
            <a:ext cx="2438399" cy="1933938"/>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12230" y="3705761"/>
            <a:ext cx="4228407" cy="1323439"/>
          </a:xfrm>
          <a:prstGeom prst="rect">
            <a:avLst/>
          </a:prstGeom>
          <a:solidFill>
            <a:schemeClr val="bg1"/>
          </a:solidFill>
        </p:spPr>
        <p:txBody>
          <a:bodyPr wrap="square" rtlCol="0">
            <a:spAutoFit/>
          </a:bodyPr>
          <a:lstStyle/>
          <a:p>
            <a:r>
              <a:rPr lang="en-US" sz="2000" b="1" dirty="0"/>
              <a:t>You also need to contact the hospital and the anesthesiologist but I don’t have those phone numbers.</a:t>
            </a:r>
          </a:p>
        </p:txBody>
      </p:sp>
      <p:sp>
        <p:nvSpPr>
          <p:cNvPr id="15" name="TextBox 14"/>
          <p:cNvSpPr txBox="1"/>
          <p:nvPr/>
        </p:nvSpPr>
        <p:spPr>
          <a:xfrm>
            <a:off x="2286000" y="5624164"/>
            <a:ext cx="6705600" cy="553998"/>
          </a:xfrm>
          <a:prstGeom prst="rect">
            <a:avLst/>
          </a:prstGeom>
          <a:noFill/>
        </p:spPr>
        <p:txBody>
          <a:bodyPr wrap="square" rtlCol="0">
            <a:spAutoFit/>
          </a:bodyPr>
          <a:lstStyle/>
          <a:p>
            <a:r>
              <a:rPr lang="en-US" sz="1000" dirty="0"/>
              <a:t>Source Pioneer Institute, 2015. </a:t>
            </a:r>
            <a:r>
              <a:rPr lang="en-US" sz="1000" i="1" dirty="0"/>
              <a:t>Bay State Specialists and Dentists Get Mixed Reviews on Price Transparency.</a:t>
            </a:r>
            <a:r>
              <a:rPr lang="en-US" sz="1000" dirty="0"/>
              <a:t> August 2015. http://pioneerinstitute.org/download/bay-state-specialists-and-dentists-get-mixed-reviews-on-price-transparency/</a:t>
            </a:r>
          </a:p>
        </p:txBody>
      </p:sp>
    </p:spTree>
    <p:extLst>
      <p:ext uri="{BB962C8B-B14F-4D97-AF65-F5344CB8AC3E}">
        <p14:creationId xmlns:p14="http://schemas.microsoft.com/office/powerpoint/2010/main" val="36076949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rPr>
              <a:t>HEALTH CARE BUZZ</a:t>
            </a:r>
            <a:r>
              <a:rPr lang="en-US" dirty="0"/>
              <a:t/>
            </a:r>
            <a:br>
              <a:rPr lang="en-US" dirty="0"/>
            </a:br>
            <a:r>
              <a:rPr lang="en-US" sz="3100" dirty="0"/>
              <a:t>What about Accountable Care/</a:t>
            </a:r>
            <a:r>
              <a:rPr lang="en-US" sz="3100" dirty="0" err="1"/>
              <a:t>ObamaCare</a:t>
            </a:r>
            <a:r>
              <a:rPr lang="en-US" sz="3100" dirty="0"/>
              <a:t>?  Brief history</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a:t>Using Families USA website – a 50-state look at Medicaid Expansion 2016.</a:t>
            </a:r>
          </a:p>
          <a:p>
            <a:r>
              <a:rPr lang="en-US" sz="1600" dirty="0"/>
              <a:t>32 states expanded, 19 did not. (Idaho did not)     “The poorest of the poor” </a:t>
            </a:r>
          </a:p>
          <a:p>
            <a:r>
              <a:rPr lang="en-US" sz="1600" dirty="0"/>
              <a:t>Fed govt covers 100% of cost at the state’s Medicaid /lower rate thru 2016.  Then 90%</a:t>
            </a:r>
          </a:p>
          <a:p>
            <a:r>
              <a:rPr lang="en-US" sz="1600" dirty="0"/>
              <a:t>Covered lives at risk of losing coverage:  </a:t>
            </a:r>
            <a:r>
              <a:rPr lang="en-US" sz="1600" b="1" dirty="0"/>
              <a:t>8.2 mil      </a:t>
            </a:r>
            <a:r>
              <a:rPr lang="en-US" sz="1600" dirty="0"/>
              <a:t>(6.2 m  in the 19 non-expanded states)</a:t>
            </a:r>
          </a:p>
          <a:p>
            <a:r>
              <a:rPr lang="en-US" sz="1600" dirty="0"/>
              <a:t>Idaho stat:   A 3 person family can’t make more than $5,424 a year in income.  A single parent with 2 kids working a full time job at minimum job makes too little to help buy private insurance but too much for Medicaid because Idaho did not expand Medicaid.</a:t>
            </a:r>
          </a:p>
          <a:p>
            <a:r>
              <a:rPr lang="en-US" sz="1600" dirty="0"/>
              <a:t>Potential for new covered lives if expanded for Idaho:  90,000.</a:t>
            </a:r>
          </a:p>
          <a:p>
            <a:pPr marL="0" indent="0">
              <a:buNone/>
            </a:pPr>
            <a:endParaRPr lang="en-US" sz="1600" dirty="0"/>
          </a:p>
          <a:p>
            <a:pPr marL="0" indent="0">
              <a:buNone/>
            </a:pPr>
            <a:r>
              <a:rPr lang="en-US" sz="2400" dirty="0"/>
              <a:t>Health Industry in panic over threatened Obamacare repeal</a:t>
            </a:r>
          </a:p>
          <a:p>
            <a:pPr marL="0" indent="0">
              <a:buNone/>
            </a:pPr>
            <a:r>
              <a:rPr lang="en-US" sz="2400" dirty="0"/>
              <a:t>and Obamacare signups skyrocket after election  </a:t>
            </a:r>
          </a:p>
          <a:p>
            <a:r>
              <a:rPr lang="en-US" sz="1600" dirty="0"/>
              <a:t>With the growth/since the election in the enrollment period, the total covered under the Exchange Program is approx. </a:t>
            </a:r>
            <a:r>
              <a:rPr lang="en-US" sz="1600" b="1" dirty="0"/>
              <a:t>20 mil</a:t>
            </a:r>
            <a:r>
              <a:rPr lang="en-US" sz="1600" dirty="0"/>
              <a:t>.   This includes subsidies for lower income.  (MSN 11/23/16)</a:t>
            </a:r>
          </a:p>
          <a:p>
            <a:r>
              <a:rPr lang="en-US" sz="1600" dirty="0"/>
              <a:t>Plus Employed Mandated Plans  (50+ mostly) </a:t>
            </a:r>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3E745FD7-20D6-45C0-A349-3D539B8C3D3C}" type="slidenum">
              <a:rPr lang="en-US" smtClean="0"/>
              <a:pPr/>
              <a:t>9</a:t>
            </a:fld>
            <a:endParaRPr lang="en-US"/>
          </a:p>
        </p:txBody>
      </p:sp>
    </p:spTree>
    <p:extLst>
      <p:ext uri="{BB962C8B-B14F-4D97-AF65-F5344CB8AC3E}">
        <p14:creationId xmlns:p14="http://schemas.microsoft.com/office/powerpoint/2010/main" val="1618887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1691</TotalTime>
  <Words>2545</Words>
  <Application>Microsoft Office PowerPoint</Application>
  <PresentationFormat>On-screen Show (4:3)</PresentationFormat>
  <Paragraphs>288</Paragraphs>
  <Slides>24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Flow</vt:lpstr>
      <vt:lpstr>Picture</vt:lpstr>
      <vt:lpstr>Welcome to the Patient Financial Navigator Foundation, Inc-  A Community Outreach Program</vt:lpstr>
      <vt:lpstr>Day Egusquiza, President/AR Systems Inc;   Founder/Pt Financial Navigator Foundation, Inc Over 37 years of healthcare financial leadership –including 20 years in an Idaho Hospital and 17 years as a national leader in educating and transforming the healthcare experience –focusing on the hospital/provider staff and the patient.    </vt:lpstr>
      <vt:lpstr>The Patient Challenges with HealthCare</vt:lpstr>
      <vt:lpstr>Where Is the Patient in All of This?</vt:lpstr>
      <vt:lpstr>But Patients Don’t Speak the Language of Health Insurance Today…</vt:lpstr>
      <vt:lpstr>…and They May Not Identify with the Language of Value-Based Care Tomorrow</vt:lpstr>
      <vt:lpstr>  Take the Hassle Out of the Experience</vt:lpstr>
      <vt:lpstr>What Patients May Hear When They Ask Their Doctor’s Office for an Estimate</vt:lpstr>
      <vt:lpstr>HEALTH CARE BUZZ What about Accountable Care/ObamaCare?  Brief history</vt:lpstr>
      <vt:lpstr>National Climate in Huge Flux</vt:lpstr>
      <vt:lpstr>More national flux</vt:lpstr>
      <vt:lpstr>New Leadership on Healthcare</vt:lpstr>
      <vt:lpstr>More to study and stay informed</vt:lpstr>
      <vt:lpstr>Other Issues in play – Original Medicare programs  as 1-17 approaches</vt:lpstr>
      <vt:lpstr>Action Plan for Building a Foundation for Patient Engagement/Advocate – FINANCIAL NAVIGATOR PROGRAM - A community outreach program</vt:lpstr>
      <vt:lpstr>Beginning the Patient  Financial Navigator Foundation, Inc. Journey   </vt:lpstr>
      <vt:lpstr>A Community Outreach Program</vt:lpstr>
      <vt:lpstr>Three components of this dynamic program- A Community Outreach Program</vt:lpstr>
      <vt:lpstr>And we begin… </vt:lpstr>
      <vt:lpstr>‘Turning 65 Boot Camp” – NOW!</vt:lpstr>
      <vt:lpstr>Think like a patient – Medicare Part C/Managed Care – comes to the ER</vt:lpstr>
      <vt:lpstr>Think like the family who is scared with a new ER visit w/insurance, employer specific</vt:lpstr>
      <vt:lpstr>Think like a pt – out of network (means what to the pt or family?)</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Pt Financial Navigator Program</dc:title>
  <dc:creator>Day</dc:creator>
  <cp:lastModifiedBy>Jeremy Egusquiza</cp:lastModifiedBy>
  <cp:revision>177</cp:revision>
  <cp:lastPrinted>2017-02-01T15:42:35Z</cp:lastPrinted>
  <dcterms:created xsi:type="dcterms:W3CDTF">2016-05-15T22:19:36Z</dcterms:created>
  <dcterms:modified xsi:type="dcterms:W3CDTF">2017-02-21T00:12:01Z</dcterms:modified>
</cp:coreProperties>
</file>