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1" r:id="rId2"/>
    <p:sldMasterId id="2147483674" r:id="rId3"/>
    <p:sldMasterId id="2147483690" r:id="rId4"/>
    <p:sldMasterId id="2147483704" r:id="rId5"/>
    <p:sldMasterId id="2147483716" r:id="rId6"/>
  </p:sldMasterIdLst>
  <p:notesMasterIdLst>
    <p:notesMasterId r:id="rId71"/>
  </p:notesMasterIdLst>
  <p:sldIdLst>
    <p:sldId id="256" r:id="rId7"/>
    <p:sldId id="287" r:id="rId8"/>
    <p:sldId id="280" r:id="rId9"/>
    <p:sldId id="282" r:id="rId10"/>
    <p:sldId id="310" r:id="rId11"/>
    <p:sldId id="283" r:id="rId12"/>
    <p:sldId id="286" r:id="rId13"/>
    <p:sldId id="293" r:id="rId14"/>
    <p:sldId id="294" r:id="rId15"/>
    <p:sldId id="295" r:id="rId16"/>
    <p:sldId id="296" r:id="rId17"/>
    <p:sldId id="311" r:id="rId18"/>
    <p:sldId id="299" r:id="rId19"/>
    <p:sldId id="300" r:id="rId20"/>
    <p:sldId id="301" r:id="rId21"/>
    <p:sldId id="305" r:id="rId22"/>
    <p:sldId id="308" r:id="rId23"/>
    <p:sldId id="303" r:id="rId24"/>
    <p:sldId id="304" r:id="rId25"/>
    <p:sldId id="306" r:id="rId26"/>
    <p:sldId id="302" r:id="rId27"/>
    <p:sldId id="307" r:id="rId28"/>
    <p:sldId id="284" r:id="rId29"/>
    <p:sldId id="312" r:id="rId30"/>
    <p:sldId id="378" r:id="rId31"/>
    <p:sldId id="431" r:id="rId32"/>
    <p:sldId id="442" r:id="rId33"/>
    <p:sldId id="416" r:id="rId34"/>
    <p:sldId id="433" r:id="rId35"/>
    <p:sldId id="424" r:id="rId36"/>
    <p:sldId id="435" r:id="rId37"/>
    <p:sldId id="444" r:id="rId38"/>
    <p:sldId id="443" r:id="rId39"/>
    <p:sldId id="420" r:id="rId40"/>
    <p:sldId id="438" r:id="rId41"/>
    <p:sldId id="422" r:id="rId42"/>
    <p:sldId id="441" r:id="rId43"/>
    <p:sldId id="440" r:id="rId44"/>
    <p:sldId id="401" r:id="rId45"/>
    <p:sldId id="445" r:id="rId46"/>
    <p:sldId id="291" r:id="rId47"/>
    <p:sldId id="292" r:id="rId48"/>
    <p:sldId id="446" r:id="rId49"/>
    <p:sldId id="447" r:id="rId50"/>
    <p:sldId id="448" r:id="rId51"/>
    <p:sldId id="449" r:id="rId52"/>
    <p:sldId id="297" r:id="rId53"/>
    <p:sldId id="298" r:id="rId54"/>
    <p:sldId id="450" r:id="rId55"/>
    <p:sldId id="451" r:id="rId56"/>
    <p:sldId id="452" r:id="rId57"/>
    <p:sldId id="453" r:id="rId58"/>
    <p:sldId id="454" r:id="rId59"/>
    <p:sldId id="455" r:id="rId60"/>
    <p:sldId id="456" r:id="rId61"/>
    <p:sldId id="457" r:id="rId62"/>
    <p:sldId id="458" r:id="rId63"/>
    <p:sldId id="459" r:id="rId64"/>
    <p:sldId id="309" r:id="rId65"/>
    <p:sldId id="460" r:id="rId66"/>
    <p:sldId id="461" r:id="rId67"/>
    <p:sldId id="259" r:id="rId68"/>
    <p:sldId id="258" r:id="rId69"/>
    <p:sldId id="462" r:id="rId70"/>
  </p:sldIdLst>
  <p:sldSz cx="9144000" cy="6858000" type="screen4x3"/>
  <p:notesSz cx="695325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C1AF2C"/>
    <a:srgbClr val="C18A54"/>
    <a:srgbClr val="D06F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areaChart>
        <c:grouping val="standard"/>
        <c:varyColors val="0"/>
        <c:ser>
          <c:idx val="0"/>
          <c:order val="0"/>
          <c:tx>
            <c:strRef>
              <c:f>Sheet1!$B$1</c:f>
              <c:strCache>
                <c:ptCount val="1"/>
                <c:pt idx="0">
                  <c:v>Beginning of Year Assets, In Trillions, Constant 2015 Dollars</c:v>
                </c:pt>
              </c:strCache>
            </c:strRef>
          </c:tx>
          <c:spPr>
            <a:solidFill>
              <a:schemeClr val="tx1"/>
            </a:solidFill>
            <a:ln>
              <a:solidFill>
                <a:schemeClr val="tx1"/>
              </a:solidFill>
            </a:ln>
          </c:spPr>
          <c:cat>
            <c:numRef>
              <c:f>Sheet1!$A$2:$A$24</c:f>
              <c:numCache>
                <c:formatCode>General</c:formatCode>
                <c:ptCount val="2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numCache>
            </c:numRef>
          </c:cat>
          <c:val>
            <c:numRef>
              <c:f>Sheet1!$B$2:$B$24</c:f>
              <c:numCache>
                <c:formatCode>"$"#,##0.00_);[Red]\("$"#,##0.00\)</c:formatCode>
                <c:ptCount val="23"/>
                <c:pt idx="0">
                  <c:v>2.7894999999999999</c:v>
                </c:pt>
                <c:pt idx="1">
                  <c:v>2.7986999999999997</c:v>
                </c:pt>
                <c:pt idx="2">
                  <c:v>2.7393000000000001</c:v>
                </c:pt>
                <c:pt idx="3">
                  <c:v>2.6834000000000002</c:v>
                </c:pt>
                <c:pt idx="4">
                  <c:v>2.6246999999999998</c:v>
                </c:pt>
                <c:pt idx="5">
                  <c:v>2.5581</c:v>
                </c:pt>
                <c:pt idx="6">
                  <c:v>2.4811000000000001</c:v>
                </c:pt>
                <c:pt idx="7">
                  <c:v>2.3949000000000003</c:v>
                </c:pt>
                <c:pt idx="8">
                  <c:v>2.2959000000000001</c:v>
                </c:pt>
                <c:pt idx="9">
                  <c:v>2.1806999999999999</c:v>
                </c:pt>
                <c:pt idx="10">
                  <c:v>2.0476999999999999</c:v>
                </c:pt>
                <c:pt idx="11">
                  <c:v>1.9011</c:v>
                </c:pt>
                <c:pt idx="12">
                  <c:v>1.7398</c:v>
                </c:pt>
                <c:pt idx="13">
                  <c:v>1.5623</c:v>
                </c:pt>
                <c:pt idx="14">
                  <c:v>1.3671</c:v>
                </c:pt>
                <c:pt idx="15">
                  <c:v>1.1531</c:v>
                </c:pt>
                <c:pt idx="16">
                  <c:v>0.91489999999999994</c:v>
                </c:pt>
                <c:pt idx="17">
                  <c:v>0.65270000000000006</c:v>
                </c:pt>
                <c:pt idx="18">
                  <c:v>0.36699999999999999</c:v>
                </c:pt>
                <c:pt idx="19">
                  <c:v>5.8900000000000001E-2</c:v>
                </c:pt>
                <c:pt idx="20">
                  <c:v>-0.26979999999999998</c:v>
                </c:pt>
              </c:numCache>
            </c:numRef>
          </c:val>
          <c:extLst>
            <c:ext xmlns:c16="http://schemas.microsoft.com/office/drawing/2014/chart" uri="{C3380CC4-5D6E-409C-BE32-E72D297353CC}">
              <c16:uniqueId val="{00000000-8D90-4F05-BCD4-D285426F010F}"/>
            </c:ext>
          </c:extLst>
        </c:ser>
        <c:dLbls>
          <c:showLegendKey val="0"/>
          <c:showVal val="0"/>
          <c:showCatName val="0"/>
          <c:showSerName val="0"/>
          <c:showPercent val="0"/>
          <c:showBubbleSize val="0"/>
        </c:dLbls>
        <c:axId val="512996120"/>
        <c:axId val="511509112"/>
      </c:areaChart>
      <c:dateAx>
        <c:axId val="512996120"/>
        <c:scaling>
          <c:orientation val="minMax"/>
        </c:scaling>
        <c:delete val="0"/>
        <c:axPos val="b"/>
        <c:numFmt formatCode="General" sourceLinked="1"/>
        <c:majorTickMark val="none"/>
        <c:minorTickMark val="none"/>
        <c:tickLblPos val="low"/>
        <c:spPr>
          <a:noFill/>
        </c:spPr>
        <c:txPr>
          <a:bodyPr/>
          <a:lstStyle/>
          <a:p>
            <a:pPr>
              <a:defRPr sz="1800">
                <a:solidFill>
                  <a:srgbClr val="002060"/>
                </a:solidFill>
              </a:defRPr>
            </a:pPr>
            <a:endParaRPr lang="en-US"/>
          </a:p>
        </c:txPr>
        <c:crossAx val="511509112"/>
        <c:crosses val="autoZero"/>
        <c:auto val="0"/>
        <c:lblOffset val="100"/>
        <c:baseTimeUnit val="days"/>
        <c:majorUnit val="2"/>
        <c:majorTimeUnit val="days"/>
      </c:dateAx>
      <c:valAx>
        <c:axId val="511509112"/>
        <c:scaling>
          <c:orientation val="minMax"/>
        </c:scaling>
        <c:delete val="0"/>
        <c:axPos val="l"/>
        <c:majorGridlines/>
        <c:title>
          <c:tx>
            <c:rich>
              <a:bodyPr rot="-5400000" vert="horz"/>
              <a:lstStyle/>
              <a:p>
                <a:pPr algn="ctr" rtl="0" fontAlgn="base">
                  <a:spcBef>
                    <a:spcPts val="0"/>
                  </a:spcBef>
                  <a:spcAft>
                    <a:spcPct val="0"/>
                  </a:spcAft>
                  <a:defRPr lang="en-US" sz="2800" b="0" kern="1200" dirty="0">
                    <a:solidFill>
                      <a:srgbClr val="002060"/>
                    </a:solidFill>
                    <a:latin typeface="Times New Roman" pitchFamily="18" charset="0"/>
                    <a:ea typeface="+mn-ea"/>
                    <a:cs typeface="+mn-cs"/>
                  </a:defRPr>
                </a:pPr>
                <a:r>
                  <a:rPr lang="en-US" sz="1800" b="0" kern="1200" dirty="0">
                    <a:solidFill>
                      <a:srgbClr val="002060"/>
                    </a:solidFill>
                    <a:latin typeface="Times New Roman" pitchFamily="18" charset="0"/>
                    <a:ea typeface="+mn-ea"/>
                    <a:cs typeface="+mn-cs"/>
                  </a:rPr>
                  <a:t>Trillions of CPI-Indexed </a:t>
                </a:r>
                <a:r>
                  <a:rPr lang="en-US" sz="1800" b="0" kern="1200" baseline="0" dirty="0">
                    <a:solidFill>
                      <a:srgbClr val="002060"/>
                    </a:solidFill>
                    <a:latin typeface="Times New Roman" pitchFamily="18" charset="0"/>
                    <a:ea typeface="+mn-ea"/>
                    <a:cs typeface="+mn-cs"/>
                  </a:rPr>
                  <a:t> </a:t>
                </a:r>
                <a:r>
                  <a:rPr lang="en-US" sz="1800" b="0" kern="1200" dirty="0">
                    <a:solidFill>
                      <a:srgbClr val="002060"/>
                    </a:solidFill>
                    <a:latin typeface="Times New Roman" pitchFamily="18" charset="0"/>
                    <a:ea typeface="+mn-ea"/>
                    <a:cs typeface="+mn-cs"/>
                  </a:rPr>
                  <a:t>Dollars</a:t>
                </a:r>
              </a:p>
            </c:rich>
          </c:tx>
          <c:overlay val="0"/>
        </c:title>
        <c:numFmt formatCode="&quot;$&quot;#,##0.00_);[Red]\(&quot;$&quot;#,##0.00\)" sourceLinked="1"/>
        <c:majorTickMark val="none"/>
        <c:minorTickMark val="none"/>
        <c:tickLblPos val="nextTo"/>
        <c:txPr>
          <a:bodyPr/>
          <a:lstStyle/>
          <a:p>
            <a:pPr>
              <a:defRPr>
                <a:solidFill>
                  <a:srgbClr val="002060"/>
                </a:solidFill>
              </a:defRPr>
            </a:pPr>
            <a:endParaRPr lang="en-US"/>
          </a:p>
        </c:txPr>
        <c:crossAx val="512996120"/>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007D7D"/>
              </a:solidFill>
              <a:ln w="19050">
                <a:noFill/>
              </a:ln>
              <a:effectLst/>
            </c:spPr>
            <c:extLst>
              <c:ext xmlns:c16="http://schemas.microsoft.com/office/drawing/2014/chart" uri="{C3380CC4-5D6E-409C-BE32-E72D297353CC}">
                <c16:uniqueId val="{00000001-75B7-4EA6-9E24-D3493B95106C}"/>
              </c:ext>
            </c:extLst>
          </c:dPt>
          <c:dPt>
            <c:idx val="1"/>
            <c:bubble3D val="0"/>
            <c:explosion val="44"/>
            <c:spPr>
              <a:solidFill>
                <a:schemeClr val="tx1"/>
              </a:solidFill>
              <a:ln w="19050">
                <a:noFill/>
              </a:ln>
              <a:effectLst/>
            </c:spPr>
            <c:extLst>
              <c:ext xmlns:c16="http://schemas.microsoft.com/office/drawing/2014/chart" uri="{C3380CC4-5D6E-409C-BE32-E72D297353CC}">
                <c16:uniqueId val="{00000003-75B7-4EA6-9E24-D3493B95106C}"/>
              </c:ext>
            </c:extLst>
          </c:dPt>
          <c:cat>
            <c:strRef>
              <c:f>Sheet1!$A$2:$A$3</c:f>
              <c:strCache>
                <c:ptCount val="2"/>
                <c:pt idx="0">
                  <c:v>1st Qtr</c:v>
                </c:pt>
                <c:pt idx="1">
                  <c:v>2nd Qtr</c:v>
                </c:pt>
              </c:strCache>
            </c:strRef>
          </c:cat>
          <c:val>
            <c:numRef>
              <c:f>Sheet1!$B$2:$B$3</c:f>
              <c:numCache>
                <c:formatCode>General</c:formatCode>
                <c:ptCount val="2"/>
                <c:pt idx="0" formatCode="0%">
                  <c:v>0.9</c:v>
                </c:pt>
                <c:pt idx="1">
                  <c:v>10</c:v>
                </c:pt>
              </c:numCache>
            </c:numRef>
          </c:val>
          <c:extLst>
            <c:ext xmlns:c16="http://schemas.microsoft.com/office/drawing/2014/chart" uri="{C3380CC4-5D6E-409C-BE32-E72D297353CC}">
              <c16:uniqueId val="{00000004-75B7-4EA6-9E24-D3493B95106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tx1"/>
              </a:solidFill>
              <a:ln w="19050">
                <a:noFill/>
              </a:ln>
              <a:effectLst/>
            </c:spPr>
            <c:extLst>
              <c:ext xmlns:c16="http://schemas.microsoft.com/office/drawing/2014/chart" uri="{C3380CC4-5D6E-409C-BE32-E72D297353CC}">
                <c16:uniqueId val="{00000001-A113-4DAE-AB3A-499A4D606696}"/>
              </c:ext>
            </c:extLst>
          </c:dPt>
          <c:dPt>
            <c:idx val="1"/>
            <c:bubble3D val="0"/>
            <c:explosion val="28"/>
            <c:spPr>
              <a:solidFill>
                <a:srgbClr val="007D7D"/>
              </a:solidFill>
              <a:ln w="19050">
                <a:noFill/>
              </a:ln>
              <a:effectLst/>
            </c:spPr>
            <c:extLst>
              <c:ext xmlns:c16="http://schemas.microsoft.com/office/drawing/2014/chart" uri="{C3380CC4-5D6E-409C-BE32-E72D297353CC}">
                <c16:uniqueId val="{00000003-A113-4DAE-AB3A-499A4D606696}"/>
              </c:ext>
            </c:extLst>
          </c:dPt>
          <c:cat>
            <c:strRef>
              <c:f>Sheet1!$A$2:$A$3</c:f>
              <c:strCache>
                <c:ptCount val="2"/>
                <c:pt idx="0">
                  <c:v>1st Qtr</c:v>
                </c:pt>
                <c:pt idx="1">
                  <c:v>2nd Qtr</c:v>
                </c:pt>
              </c:strCache>
            </c:strRef>
          </c:cat>
          <c:val>
            <c:numRef>
              <c:f>Sheet1!$B$2:$B$3</c:f>
              <c:numCache>
                <c:formatCode>0%</c:formatCode>
                <c:ptCount val="2"/>
                <c:pt idx="0">
                  <c:v>0.32</c:v>
                </c:pt>
                <c:pt idx="1">
                  <c:v>0.68</c:v>
                </c:pt>
              </c:numCache>
            </c:numRef>
          </c:val>
          <c:extLst>
            <c:ext xmlns:c16="http://schemas.microsoft.com/office/drawing/2014/chart" uri="{C3380CC4-5D6E-409C-BE32-E72D297353CC}">
              <c16:uniqueId val="{00000004-A113-4DAE-AB3A-499A4D60669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spPr>
            <a:solidFill>
              <a:schemeClr val="accent1"/>
            </a:solidFill>
            <a:ln>
              <a:noFill/>
            </a:ln>
          </c:spPr>
          <c:dPt>
            <c:idx val="0"/>
            <c:bubble3D val="0"/>
            <c:spPr>
              <a:solidFill>
                <a:schemeClr val="tx1"/>
              </a:solidFill>
              <a:ln w="19050">
                <a:noFill/>
              </a:ln>
              <a:effectLst/>
            </c:spPr>
            <c:extLst>
              <c:ext xmlns:c16="http://schemas.microsoft.com/office/drawing/2014/chart" uri="{C3380CC4-5D6E-409C-BE32-E72D297353CC}">
                <c16:uniqueId val="{00000001-9402-4093-AA62-3D14C56161F1}"/>
              </c:ext>
            </c:extLst>
          </c:dPt>
          <c:dPt>
            <c:idx val="1"/>
            <c:bubble3D val="0"/>
            <c:explosion val="35"/>
            <c:spPr>
              <a:solidFill>
                <a:srgbClr val="007D7D"/>
              </a:solidFill>
              <a:ln w="19050">
                <a:noFill/>
              </a:ln>
              <a:effectLst/>
            </c:spPr>
            <c:extLst>
              <c:ext xmlns:c16="http://schemas.microsoft.com/office/drawing/2014/chart" uri="{C3380CC4-5D6E-409C-BE32-E72D297353CC}">
                <c16:uniqueId val="{00000003-9402-4093-AA62-3D14C56161F1}"/>
              </c:ext>
            </c:extLst>
          </c:dPt>
          <c:cat>
            <c:strRef>
              <c:f>Sheet1!$A$2:$A$3</c:f>
              <c:strCache>
                <c:ptCount val="2"/>
                <c:pt idx="0">
                  <c:v>1st Qtr</c:v>
                </c:pt>
                <c:pt idx="1">
                  <c:v>2nd Qtr</c:v>
                </c:pt>
              </c:strCache>
            </c:strRef>
          </c:cat>
          <c:val>
            <c:numRef>
              <c:f>Sheet1!$B$2:$B$3</c:f>
              <c:numCache>
                <c:formatCode>0%</c:formatCode>
                <c:ptCount val="2"/>
                <c:pt idx="0">
                  <c:v>0.15</c:v>
                </c:pt>
                <c:pt idx="1">
                  <c:v>0.85</c:v>
                </c:pt>
              </c:numCache>
            </c:numRef>
          </c:val>
          <c:extLst>
            <c:ext xmlns:c16="http://schemas.microsoft.com/office/drawing/2014/chart" uri="{C3380CC4-5D6E-409C-BE32-E72D297353CC}">
              <c16:uniqueId val="{00000004-9402-4093-AA62-3D14C56161F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F7600A-837D-4358-BA75-6B94984E007B}"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0E7F5B82-F9AC-4A81-989A-A067B690C07B}">
      <dgm:prSet phldrT="[Text]" custT="1"/>
      <dgm:spPr>
        <a:solidFill>
          <a:srgbClr val="002060"/>
        </a:solidFill>
        <a:ln>
          <a:noFill/>
        </a:ln>
      </dgm:spPr>
      <dgm:t>
        <a:bodyPr/>
        <a:lstStyle/>
        <a:p>
          <a:r>
            <a:rPr lang="en-US" sz="3200" b="1" dirty="0">
              <a:solidFill>
                <a:schemeClr val="bg1"/>
              </a:solidFill>
              <a:effectLst/>
            </a:rPr>
            <a:t>Medicare</a:t>
          </a:r>
        </a:p>
        <a:p>
          <a:r>
            <a:rPr lang="en-US" sz="3200" b="1" dirty="0">
              <a:solidFill>
                <a:schemeClr val="bg1"/>
              </a:solidFill>
              <a:effectLst/>
            </a:rPr>
            <a:t>Eligibility</a:t>
          </a:r>
        </a:p>
      </dgm:t>
    </dgm:pt>
    <dgm:pt modelId="{ACAF8AA3-2B0F-4C80-945C-55C2686BE510}" type="parTrans" cxnId="{0E6F67E6-CF19-4A18-875C-6D2066C58CF0}">
      <dgm:prSet/>
      <dgm:spPr/>
      <dgm:t>
        <a:bodyPr/>
        <a:lstStyle/>
        <a:p>
          <a:endParaRPr lang="en-US"/>
        </a:p>
      </dgm:t>
    </dgm:pt>
    <dgm:pt modelId="{3B4F46B4-C0CE-4C71-9C4E-6BF8423D912E}" type="sibTrans" cxnId="{0E6F67E6-CF19-4A18-875C-6D2066C58CF0}">
      <dgm:prSet/>
      <dgm:spPr/>
      <dgm:t>
        <a:bodyPr/>
        <a:lstStyle/>
        <a:p>
          <a:endParaRPr lang="en-US"/>
        </a:p>
      </dgm:t>
    </dgm:pt>
    <dgm:pt modelId="{C516833F-C01D-4A0C-851B-95FB8AD17C92}">
      <dgm:prSet phldrT="[Text]" custT="1"/>
      <dgm:spPr>
        <a:solidFill>
          <a:srgbClr val="007D7D"/>
        </a:solidFill>
        <a:ln>
          <a:noFill/>
        </a:ln>
      </dgm:spPr>
      <dgm:t>
        <a:bodyPr/>
        <a:lstStyle/>
        <a:p>
          <a:r>
            <a:rPr lang="en-US" sz="2400" b="0" dirty="0">
              <a:effectLst/>
            </a:rPr>
            <a:t>Age 65</a:t>
          </a:r>
        </a:p>
      </dgm:t>
    </dgm:pt>
    <dgm:pt modelId="{8F973F28-AD9D-49B4-A4EC-ED70C7B16919}" type="parTrans" cxnId="{8CD4AE0A-E787-45E1-B2B4-3BD4E85D9A4E}">
      <dgm:prSet/>
      <dgm:spPr>
        <a:solidFill>
          <a:srgbClr val="000000"/>
        </a:solidFill>
      </dgm:spPr>
      <dgm:t>
        <a:bodyPr/>
        <a:lstStyle/>
        <a:p>
          <a:endParaRPr lang="en-US" b="1">
            <a:effectLst>
              <a:outerShdw blurRad="38100" dist="38100" dir="2700000" algn="tl">
                <a:srgbClr val="000000">
                  <a:alpha val="43137"/>
                </a:srgbClr>
              </a:outerShdw>
            </a:effectLst>
          </a:endParaRPr>
        </a:p>
      </dgm:t>
    </dgm:pt>
    <dgm:pt modelId="{F0FA7E48-5B35-4C92-ACBC-1054437BEDF6}" type="sibTrans" cxnId="{8CD4AE0A-E787-45E1-B2B4-3BD4E85D9A4E}">
      <dgm:prSet/>
      <dgm:spPr/>
      <dgm:t>
        <a:bodyPr/>
        <a:lstStyle/>
        <a:p>
          <a:endParaRPr lang="en-US"/>
        </a:p>
      </dgm:t>
    </dgm:pt>
    <dgm:pt modelId="{0D745124-C615-4D1B-B355-1377C993A87B}">
      <dgm:prSet phldrT="[Text]" custT="1"/>
      <dgm:spPr>
        <a:solidFill>
          <a:srgbClr val="007D7D"/>
        </a:solidFill>
        <a:ln>
          <a:noFill/>
        </a:ln>
      </dgm:spPr>
      <dgm:t>
        <a:bodyPr/>
        <a:lstStyle/>
        <a:p>
          <a:r>
            <a:rPr lang="en-US" sz="2000" b="0" dirty="0">
              <a:effectLst/>
            </a:rPr>
            <a:t>ALS</a:t>
          </a:r>
        </a:p>
      </dgm:t>
    </dgm:pt>
    <dgm:pt modelId="{0CD53AF3-7DE0-4E88-A8DC-E8554B81A11F}" type="parTrans" cxnId="{F43409FA-1BC9-4BEE-A4A9-1D3547D9FAFC}">
      <dgm:prSet/>
      <dgm:spPr>
        <a:solidFill>
          <a:srgbClr val="000000"/>
        </a:solidFill>
      </dgm:spPr>
      <dgm:t>
        <a:bodyPr/>
        <a:lstStyle/>
        <a:p>
          <a:endParaRPr lang="en-US" b="1">
            <a:effectLst>
              <a:outerShdw blurRad="38100" dist="38100" dir="2700000" algn="tl">
                <a:srgbClr val="000000">
                  <a:alpha val="43137"/>
                </a:srgbClr>
              </a:outerShdw>
            </a:effectLst>
          </a:endParaRPr>
        </a:p>
      </dgm:t>
    </dgm:pt>
    <dgm:pt modelId="{AD67CE8B-4822-4C5C-B3A0-E543FD652CF0}" type="sibTrans" cxnId="{F43409FA-1BC9-4BEE-A4A9-1D3547D9FAFC}">
      <dgm:prSet/>
      <dgm:spPr/>
      <dgm:t>
        <a:bodyPr/>
        <a:lstStyle/>
        <a:p>
          <a:endParaRPr lang="en-US"/>
        </a:p>
      </dgm:t>
    </dgm:pt>
    <dgm:pt modelId="{8E6F106F-A630-420A-AB2E-62A153AA3A73}">
      <dgm:prSet phldrT="[Text]" custT="1"/>
      <dgm:spPr>
        <a:solidFill>
          <a:srgbClr val="007D7D"/>
        </a:solidFill>
        <a:ln>
          <a:noFill/>
        </a:ln>
      </dgm:spPr>
      <dgm:t>
        <a:bodyPr/>
        <a:lstStyle/>
        <a:p>
          <a:r>
            <a:rPr lang="en-US" sz="1800" b="0" dirty="0">
              <a:effectLst/>
            </a:rPr>
            <a:t>Kidney failure</a:t>
          </a:r>
        </a:p>
      </dgm:t>
    </dgm:pt>
    <dgm:pt modelId="{CBEBB689-6949-4994-BE16-BCFF285E46BB}" type="parTrans" cxnId="{994AC62B-CDB6-4ECC-9FFF-D6CA2A7B60E9}">
      <dgm:prSet/>
      <dgm:spPr>
        <a:solidFill>
          <a:srgbClr val="000000"/>
        </a:solidFill>
      </dgm:spPr>
      <dgm:t>
        <a:bodyPr/>
        <a:lstStyle/>
        <a:p>
          <a:endParaRPr lang="en-US" b="1">
            <a:effectLst>
              <a:outerShdw blurRad="38100" dist="38100" dir="2700000" algn="tl">
                <a:srgbClr val="000000">
                  <a:alpha val="43137"/>
                </a:srgbClr>
              </a:outerShdw>
            </a:effectLst>
          </a:endParaRPr>
        </a:p>
      </dgm:t>
    </dgm:pt>
    <dgm:pt modelId="{AC61B47F-FB8D-40F3-AEE4-1C111BABEAD2}" type="sibTrans" cxnId="{994AC62B-CDB6-4ECC-9FFF-D6CA2A7B60E9}">
      <dgm:prSet/>
      <dgm:spPr/>
      <dgm:t>
        <a:bodyPr/>
        <a:lstStyle/>
        <a:p>
          <a:endParaRPr lang="en-US"/>
        </a:p>
      </dgm:t>
    </dgm:pt>
    <dgm:pt modelId="{FCF4B78F-1C0E-43A2-AE9A-BFE9B942B151}">
      <dgm:prSet phldrT="[Text]" custT="1"/>
      <dgm:spPr>
        <a:solidFill>
          <a:srgbClr val="007D7D"/>
        </a:solidFill>
        <a:ln>
          <a:noFill/>
        </a:ln>
      </dgm:spPr>
      <dgm:t>
        <a:bodyPr/>
        <a:lstStyle/>
        <a:p>
          <a:r>
            <a:rPr lang="en-US" sz="1800" b="0" dirty="0">
              <a:effectLst/>
            </a:rPr>
            <a:t>After 24 months of SSDI</a:t>
          </a:r>
        </a:p>
      </dgm:t>
    </dgm:pt>
    <dgm:pt modelId="{68376D8A-C83A-41CF-8463-3321E69D768D}" type="parTrans" cxnId="{00CADE0A-8CA4-4C40-BF08-E71E5B52CB22}">
      <dgm:prSet/>
      <dgm:spPr>
        <a:solidFill>
          <a:srgbClr val="000000"/>
        </a:solidFill>
      </dgm:spPr>
      <dgm:t>
        <a:bodyPr/>
        <a:lstStyle/>
        <a:p>
          <a:endParaRPr lang="en-US" b="1">
            <a:effectLst>
              <a:outerShdw blurRad="38100" dist="38100" dir="2700000" algn="tl">
                <a:srgbClr val="000000">
                  <a:alpha val="43137"/>
                </a:srgbClr>
              </a:outerShdw>
            </a:effectLst>
          </a:endParaRPr>
        </a:p>
      </dgm:t>
    </dgm:pt>
    <dgm:pt modelId="{2E4E5724-3F4A-4380-83C6-BF64D9A54561}" type="sibTrans" cxnId="{00CADE0A-8CA4-4C40-BF08-E71E5B52CB22}">
      <dgm:prSet/>
      <dgm:spPr/>
      <dgm:t>
        <a:bodyPr/>
        <a:lstStyle/>
        <a:p>
          <a:endParaRPr lang="en-US"/>
        </a:p>
      </dgm:t>
    </dgm:pt>
    <dgm:pt modelId="{120DE3C2-FE22-47A5-B40B-DB61DB686108}" type="pres">
      <dgm:prSet presAssocID="{5EF7600A-837D-4358-BA75-6B94984E007B}" presName="Name0" presStyleCnt="0">
        <dgm:presLayoutVars>
          <dgm:chMax val="1"/>
          <dgm:chPref val="1"/>
          <dgm:dir/>
          <dgm:animOne val="branch"/>
          <dgm:animLvl val="lvl"/>
        </dgm:presLayoutVars>
      </dgm:prSet>
      <dgm:spPr/>
    </dgm:pt>
    <dgm:pt modelId="{95B3725F-8B3D-4BC9-9B4F-E861E9B79ACB}" type="pres">
      <dgm:prSet presAssocID="{0E7F5B82-F9AC-4A81-989A-A067B690C07B}" presName="singleCycle" presStyleCnt="0"/>
      <dgm:spPr/>
    </dgm:pt>
    <dgm:pt modelId="{A6C25DDA-CB5E-4BF0-95C4-78E75D4A3FDE}" type="pres">
      <dgm:prSet presAssocID="{0E7F5B82-F9AC-4A81-989A-A067B690C07B}" presName="singleCenter" presStyleLbl="node1" presStyleIdx="0" presStyleCnt="5" custScaleX="161209" custScaleY="109773" custLinFactNeighborX="6859" custLinFactNeighborY="-7103">
        <dgm:presLayoutVars>
          <dgm:chMax val="7"/>
          <dgm:chPref val="7"/>
        </dgm:presLayoutVars>
      </dgm:prSet>
      <dgm:spPr/>
    </dgm:pt>
    <dgm:pt modelId="{EDFAEF77-D570-4216-9A8B-A89908389279}" type="pres">
      <dgm:prSet presAssocID="{8F973F28-AD9D-49B4-A4EC-ED70C7B16919}" presName="Name56" presStyleLbl="parChTrans1D2" presStyleIdx="0" presStyleCnt="4"/>
      <dgm:spPr/>
    </dgm:pt>
    <dgm:pt modelId="{5FB8FC8E-7200-4E32-A09D-3B72A5540356}" type="pres">
      <dgm:prSet presAssocID="{C516833F-C01D-4A0C-851B-95FB8AD17C92}" presName="text0" presStyleLbl="node1" presStyleIdx="1" presStyleCnt="5" custRadScaleRad="97926" custRadScaleInc="19947">
        <dgm:presLayoutVars>
          <dgm:bulletEnabled val="1"/>
        </dgm:presLayoutVars>
      </dgm:prSet>
      <dgm:spPr/>
    </dgm:pt>
    <dgm:pt modelId="{0E8D0B6B-E881-42D3-99BD-F064AAD98A65}" type="pres">
      <dgm:prSet presAssocID="{0CD53AF3-7DE0-4E88-A8DC-E8554B81A11F}" presName="Name56" presStyleLbl="parChTrans1D2" presStyleIdx="1" presStyleCnt="4"/>
      <dgm:spPr/>
    </dgm:pt>
    <dgm:pt modelId="{69718C5D-5B81-4BA1-8951-DBD0F67CFAFF}" type="pres">
      <dgm:prSet presAssocID="{0D745124-C615-4D1B-B355-1377C993A87B}" presName="text0" presStyleLbl="node1" presStyleIdx="2" presStyleCnt="5" custRadScaleRad="134643" custRadScaleInc="-13615">
        <dgm:presLayoutVars>
          <dgm:bulletEnabled val="1"/>
        </dgm:presLayoutVars>
      </dgm:prSet>
      <dgm:spPr/>
    </dgm:pt>
    <dgm:pt modelId="{4DBB39D3-D011-40AB-B878-EC32F5C3275A}" type="pres">
      <dgm:prSet presAssocID="{CBEBB689-6949-4994-BE16-BCFF285E46BB}" presName="Name56" presStyleLbl="parChTrans1D2" presStyleIdx="2" presStyleCnt="4"/>
      <dgm:spPr/>
    </dgm:pt>
    <dgm:pt modelId="{3AC4D6CC-817B-49A6-B32C-87DC82D3C3F8}" type="pres">
      <dgm:prSet presAssocID="{8E6F106F-A630-420A-AB2E-62A153AA3A73}" presName="text0" presStyleLbl="node1" presStyleIdx="3" presStyleCnt="5" custRadScaleRad="72283" custRadScaleInc="-21209">
        <dgm:presLayoutVars>
          <dgm:bulletEnabled val="1"/>
        </dgm:presLayoutVars>
      </dgm:prSet>
      <dgm:spPr/>
    </dgm:pt>
    <dgm:pt modelId="{680ADDDB-970B-475E-8AA0-5A3C158F2036}" type="pres">
      <dgm:prSet presAssocID="{68376D8A-C83A-41CF-8463-3321E69D768D}" presName="Name56" presStyleLbl="parChTrans1D2" presStyleIdx="3" presStyleCnt="4"/>
      <dgm:spPr/>
    </dgm:pt>
    <dgm:pt modelId="{1AFD0E20-2C1B-4C92-BCB0-E81FA1CEA011}" type="pres">
      <dgm:prSet presAssocID="{FCF4B78F-1C0E-43A2-AE9A-BFE9B942B151}" presName="text0" presStyleLbl="node1" presStyleIdx="4" presStyleCnt="5" custRadScaleRad="104310" custRadScaleInc="17596">
        <dgm:presLayoutVars>
          <dgm:bulletEnabled val="1"/>
        </dgm:presLayoutVars>
      </dgm:prSet>
      <dgm:spPr/>
    </dgm:pt>
  </dgm:ptLst>
  <dgm:cxnLst>
    <dgm:cxn modelId="{94A1B005-FD84-4C5D-9C98-5DFE946F52C3}" type="presOf" srcId="{C516833F-C01D-4A0C-851B-95FB8AD17C92}" destId="{5FB8FC8E-7200-4E32-A09D-3B72A5540356}" srcOrd="0" destOrd="0" presId="urn:microsoft.com/office/officeart/2008/layout/RadialCluster"/>
    <dgm:cxn modelId="{7AC8B307-2C4C-4AF2-961D-7F1374470627}" type="presOf" srcId="{0CD53AF3-7DE0-4E88-A8DC-E8554B81A11F}" destId="{0E8D0B6B-E881-42D3-99BD-F064AAD98A65}" srcOrd="0" destOrd="0" presId="urn:microsoft.com/office/officeart/2008/layout/RadialCluster"/>
    <dgm:cxn modelId="{8CD4AE0A-E787-45E1-B2B4-3BD4E85D9A4E}" srcId="{0E7F5B82-F9AC-4A81-989A-A067B690C07B}" destId="{C516833F-C01D-4A0C-851B-95FB8AD17C92}" srcOrd="0" destOrd="0" parTransId="{8F973F28-AD9D-49B4-A4EC-ED70C7B16919}" sibTransId="{F0FA7E48-5B35-4C92-ACBC-1054437BEDF6}"/>
    <dgm:cxn modelId="{00CADE0A-8CA4-4C40-BF08-E71E5B52CB22}" srcId="{0E7F5B82-F9AC-4A81-989A-A067B690C07B}" destId="{FCF4B78F-1C0E-43A2-AE9A-BFE9B942B151}" srcOrd="3" destOrd="0" parTransId="{68376D8A-C83A-41CF-8463-3321E69D768D}" sibTransId="{2E4E5724-3F4A-4380-83C6-BF64D9A54561}"/>
    <dgm:cxn modelId="{1F215C18-979E-45D1-9235-F3D2BD278BD1}" type="presOf" srcId="{8E6F106F-A630-420A-AB2E-62A153AA3A73}" destId="{3AC4D6CC-817B-49A6-B32C-87DC82D3C3F8}" srcOrd="0" destOrd="0" presId="urn:microsoft.com/office/officeart/2008/layout/RadialCluster"/>
    <dgm:cxn modelId="{994AC62B-CDB6-4ECC-9FFF-D6CA2A7B60E9}" srcId="{0E7F5B82-F9AC-4A81-989A-A067B690C07B}" destId="{8E6F106F-A630-420A-AB2E-62A153AA3A73}" srcOrd="2" destOrd="0" parTransId="{CBEBB689-6949-4994-BE16-BCFF285E46BB}" sibTransId="{AC61B47F-FB8D-40F3-AEE4-1C111BABEAD2}"/>
    <dgm:cxn modelId="{50236E33-62B1-4C72-9545-123CD1E7AE17}" type="presOf" srcId="{68376D8A-C83A-41CF-8463-3321E69D768D}" destId="{680ADDDB-970B-475E-8AA0-5A3C158F2036}" srcOrd="0" destOrd="0" presId="urn:microsoft.com/office/officeart/2008/layout/RadialCluster"/>
    <dgm:cxn modelId="{7539B853-2D35-4AA3-BB28-6AD21FC56787}" type="presOf" srcId="{5EF7600A-837D-4358-BA75-6B94984E007B}" destId="{120DE3C2-FE22-47A5-B40B-DB61DB686108}" srcOrd="0" destOrd="0" presId="urn:microsoft.com/office/officeart/2008/layout/RadialCluster"/>
    <dgm:cxn modelId="{B3CD2EB3-4348-45F4-997B-D17F2DC4DA53}" type="presOf" srcId="{0E7F5B82-F9AC-4A81-989A-A067B690C07B}" destId="{A6C25DDA-CB5E-4BF0-95C4-78E75D4A3FDE}" srcOrd="0" destOrd="0" presId="urn:microsoft.com/office/officeart/2008/layout/RadialCluster"/>
    <dgm:cxn modelId="{657047BC-6657-44D3-81F4-BF259E6232AC}" type="presOf" srcId="{FCF4B78F-1C0E-43A2-AE9A-BFE9B942B151}" destId="{1AFD0E20-2C1B-4C92-BCB0-E81FA1CEA011}" srcOrd="0" destOrd="0" presId="urn:microsoft.com/office/officeart/2008/layout/RadialCluster"/>
    <dgm:cxn modelId="{2A96DBC5-097C-4803-BD8C-671CA2C0308A}" type="presOf" srcId="{0D745124-C615-4D1B-B355-1377C993A87B}" destId="{69718C5D-5B81-4BA1-8951-DBD0F67CFAFF}" srcOrd="0" destOrd="0" presId="urn:microsoft.com/office/officeart/2008/layout/RadialCluster"/>
    <dgm:cxn modelId="{662E4CE2-314B-403D-92D3-C44CA094A05F}" type="presOf" srcId="{8F973F28-AD9D-49B4-A4EC-ED70C7B16919}" destId="{EDFAEF77-D570-4216-9A8B-A89908389279}" srcOrd="0" destOrd="0" presId="urn:microsoft.com/office/officeart/2008/layout/RadialCluster"/>
    <dgm:cxn modelId="{0E6F67E6-CF19-4A18-875C-6D2066C58CF0}" srcId="{5EF7600A-837D-4358-BA75-6B94984E007B}" destId="{0E7F5B82-F9AC-4A81-989A-A067B690C07B}" srcOrd="0" destOrd="0" parTransId="{ACAF8AA3-2B0F-4C80-945C-55C2686BE510}" sibTransId="{3B4F46B4-C0CE-4C71-9C4E-6BF8423D912E}"/>
    <dgm:cxn modelId="{5980F1EC-B831-4F0A-B021-C2E62A9151D2}" type="presOf" srcId="{CBEBB689-6949-4994-BE16-BCFF285E46BB}" destId="{4DBB39D3-D011-40AB-B878-EC32F5C3275A}" srcOrd="0" destOrd="0" presId="urn:microsoft.com/office/officeart/2008/layout/RadialCluster"/>
    <dgm:cxn modelId="{F43409FA-1BC9-4BEE-A4A9-1D3547D9FAFC}" srcId="{0E7F5B82-F9AC-4A81-989A-A067B690C07B}" destId="{0D745124-C615-4D1B-B355-1377C993A87B}" srcOrd="1" destOrd="0" parTransId="{0CD53AF3-7DE0-4E88-A8DC-E8554B81A11F}" sibTransId="{AD67CE8B-4822-4C5C-B3A0-E543FD652CF0}"/>
    <dgm:cxn modelId="{7E346246-3AA6-4A6D-AC30-8B370903CC7B}" type="presParOf" srcId="{120DE3C2-FE22-47A5-B40B-DB61DB686108}" destId="{95B3725F-8B3D-4BC9-9B4F-E861E9B79ACB}" srcOrd="0" destOrd="0" presId="urn:microsoft.com/office/officeart/2008/layout/RadialCluster"/>
    <dgm:cxn modelId="{3862992A-04C0-4888-B0EF-380DB25C38B6}" type="presParOf" srcId="{95B3725F-8B3D-4BC9-9B4F-E861E9B79ACB}" destId="{A6C25DDA-CB5E-4BF0-95C4-78E75D4A3FDE}" srcOrd="0" destOrd="0" presId="urn:microsoft.com/office/officeart/2008/layout/RadialCluster"/>
    <dgm:cxn modelId="{D4A060B2-EB4F-4563-91B1-F12C98ADBCCC}" type="presParOf" srcId="{95B3725F-8B3D-4BC9-9B4F-E861E9B79ACB}" destId="{EDFAEF77-D570-4216-9A8B-A89908389279}" srcOrd="1" destOrd="0" presId="urn:microsoft.com/office/officeart/2008/layout/RadialCluster"/>
    <dgm:cxn modelId="{DE1B9F02-2D2D-466B-B4D7-E3910210A6BF}" type="presParOf" srcId="{95B3725F-8B3D-4BC9-9B4F-E861E9B79ACB}" destId="{5FB8FC8E-7200-4E32-A09D-3B72A5540356}" srcOrd="2" destOrd="0" presId="urn:microsoft.com/office/officeart/2008/layout/RadialCluster"/>
    <dgm:cxn modelId="{1DF5AC13-553F-4DEC-958B-FB7322DFB207}" type="presParOf" srcId="{95B3725F-8B3D-4BC9-9B4F-E861E9B79ACB}" destId="{0E8D0B6B-E881-42D3-99BD-F064AAD98A65}" srcOrd="3" destOrd="0" presId="urn:microsoft.com/office/officeart/2008/layout/RadialCluster"/>
    <dgm:cxn modelId="{10B67D7A-BCFD-42B0-88C9-2AF7A373F7EE}" type="presParOf" srcId="{95B3725F-8B3D-4BC9-9B4F-E861E9B79ACB}" destId="{69718C5D-5B81-4BA1-8951-DBD0F67CFAFF}" srcOrd="4" destOrd="0" presId="urn:microsoft.com/office/officeart/2008/layout/RadialCluster"/>
    <dgm:cxn modelId="{C9A944BE-4429-4014-8568-D9283CF7747F}" type="presParOf" srcId="{95B3725F-8B3D-4BC9-9B4F-E861E9B79ACB}" destId="{4DBB39D3-D011-40AB-B878-EC32F5C3275A}" srcOrd="5" destOrd="0" presId="urn:microsoft.com/office/officeart/2008/layout/RadialCluster"/>
    <dgm:cxn modelId="{57B43AF9-8FD3-49C6-A0C3-6E79F01B832D}" type="presParOf" srcId="{95B3725F-8B3D-4BC9-9B4F-E861E9B79ACB}" destId="{3AC4D6CC-817B-49A6-B32C-87DC82D3C3F8}" srcOrd="6" destOrd="0" presId="urn:microsoft.com/office/officeart/2008/layout/RadialCluster"/>
    <dgm:cxn modelId="{D05B2672-5E5C-4CFB-A40E-3E13EEBD88CC}" type="presParOf" srcId="{95B3725F-8B3D-4BC9-9B4F-E861E9B79ACB}" destId="{680ADDDB-970B-475E-8AA0-5A3C158F2036}" srcOrd="7" destOrd="0" presId="urn:microsoft.com/office/officeart/2008/layout/RadialCluster"/>
    <dgm:cxn modelId="{73AAC9F2-7EDE-4D64-B0E0-57812C6E8C63}" type="presParOf" srcId="{95B3725F-8B3D-4BC9-9B4F-E861E9B79ACB}" destId="{1AFD0E20-2C1B-4C92-BCB0-E81FA1CEA011}" srcOrd="8"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25DDA-CB5E-4BF0-95C4-78E75D4A3FDE}">
      <dsp:nvSpPr>
        <dsp:cNvPr id="0" name=""/>
        <dsp:cNvSpPr/>
      </dsp:nvSpPr>
      <dsp:spPr>
        <a:xfrm>
          <a:off x="2955518" y="1613426"/>
          <a:ext cx="2800780" cy="1907152"/>
        </a:xfrm>
        <a:prstGeom prst="round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rPr>
            <a:t>Medicare</a:t>
          </a:r>
        </a:p>
        <a:p>
          <a:pPr marL="0" lvl="0" indent="0" algn="ctr" defTabSz="1422400">
            <a:lnSpc>
              <a:spcPct val="90000"/>
            </a:lnSpc>
            <a:spcBef>
              <a:spcPct val="0"/>
            </a:spcBef>
            <a:spcAft>
              <a:spcPct val="35000"/>
            </a:spcAft>
            <a:buNone/>
          </a:pPr>
          <a:r>
            <a:rPr lang="en-US" sz="3200" b="1" kern="1200" dirty="0">
              <a:solidFill>
                <a:schemeClr val="bg1"/>
              </a:solidFill>
              <a:effectLst/>
            </a:rPr>
            <a:t>Eligibility</a:t>
          </a:r>
        </a:p>
      </dsp:txBody>
      <dsp:txXfrm>
        <a:off x="3048617" y="1706525"/>
        <a:ext cx="2614582" cy="1720954"/>
      </dsp:txXfrm>
    </dsp:sp>
    <dsp:sp modelId="{EDFAEF77-D570-4216-9A8B-A89908389279}">
      <dsp:nvSpPr>
        <dsp:cNvPr id="0" name=""/>
        <dsp:cNvSpPr/>
      </dsp:nvSpPr>
      <dsp:spPr>
        <a:xfrm rot="16265011">
          <a:off x="4190847" y="1426834"/>
          <a:ext cx="373251" cy="0"/>
        </a:xfrm>
        <a:custGeom>
          <a:avLst/>
          <a:gdLst/>
          <a:ahLst/>
          <a:cxnLst/>
          <a:rect l="0" t="0" r="0" b="0"/>
          <a:pathLst>
            <a:path>
              <a:moveTo>
                <a:pt x="0" y="0"/>
              </a:moveTo>
              <a:lnTo>
                <a:pt x="37325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B8FC8E-7200-4E32-A09D-3B72A5540356}">
      <dsp:nvSpPr>
        <dsp:cNvPr id="0" name=""/>
        <dsp:cNvSpPr/>
      </dsp:nvSpPr>
      <dsp:spPr>
        <a:xfrm>
          <a:off x="3809994" y="76211"/>
          <a:ext cx="1164031" cy="1164031"/>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0" kern="1200" dirty="0">
              <a:effectLst/>
            </a:rPr>
            <a:t>Age 65</a:t>
          </a:r>
        </a:p>
      </dsp:txBody>
      <dsp:txXfrm>
        <a:off x="3866817" y="133034"/>
        <a:ext cx="1050385" cy="1050385"/>
      </dsp:txXfrm>
    </dsp:sp>
    <dsp:sp modelId="{0E8D0B6B-E881-42D3-99BD-F064AAD98A65}">
      <dsp:nvSpPr>
        <dsp:cNvPr id="0" name=""/>
        <dsp:cNvSpPr/>
      </dsp:nvSpPr>
      <dsp:spPr>
        <a:xfrm rot="21595302">
          <a:off x="5756299" y="2564544"/>
          <a:ext cx="796906" cy="0"/>
        </a:xfrm>
        <a:custGeom>
          <a:avLst/>
          <a:gdLst/>
          <a:ahLst/>
          <a:cxnLst/>
          <a:rect l="0" t="0" r="0" b="0"/>
          <a:pathLst>
            <a:path>
              <a:moveTo>
                <a:pt x="0" y="0"/>
              </a:moveTo>
              <a:lnTo>
                <a:pt x="79690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718C5D-5B81-4BA1-8951-DBD0F67CFAFF}">
      <dsp:nvSpPr>
        <dsp:cNvPr id="0" name=""/>
        <dsp:cNvSpPr/>
      </dsp:nvSpPr>
      <dsp:spPr>
        <a:xfrm>
          <a:off x="6553204" y="1981188"/>
          <a:ext cx="1164031" cy="1164031"/>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0" kern="1200" dirty="0">
              <a:effectLst/>
            </a:rPr>
            <a:t>ALS</a:t>
          </a:r>
        </a:p>
      </dsp:txBody>
      <dsp:txXfrm>
        <a:off x="6610027" y="2038011"/>
        <a:ext cx="1050385" cy="1050385"/>
      </dsp:txXfrm>
    </dsp:sp>
    <dsp:sp modelId="{4DBB39D3-D011-40AB-B878-EC32F5C3275A}">
      <dsp:nvSpPr>
        <dsp:cNvPr id="0" name=""/>
        <dsp:cNvSpPr/>
      </dsp:nvSpPr>
      <dsp:spPr>
        <a:xfrm rot="5469682">
          <a:off x="4111138" y="3741494"/>
          <a:ext cx="441921" cy="0"/>
        </a:xfrm>
        <a:custGeom>
          <a:avLst/>
          <a:gdLst/>
          <a:ahLst/>
          <a:cxnLst/>
          <a:rect l="0" t="0" r="0" b="0"/>
          <a:pathLst>
            <a:path>
              <a:moveTo>
                <a:pt x="0" y="0"/>
              </a:moveTo>
              <a:lnTo>
                <a:pt x="44192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C4D6CC-817B-49A6-B32C-87DC82D3C3F8}">
      <dsp:nvSpPr>
        <dsp:cNvPr id="0" name=""/>
        <dsp:cNvSpPr/>
      </dsp:nvSpPr>
      <dsp:spPr>
        <a:xfrm>
          <a:off x="3733806" y="3962410"/>
          <a:ext cx="1164031" cy="1164031"/>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rPr>
            <a:t>Kidney failure</a:t>
          </a:r>
        </a:p>
      </dsp:txBody>
      <dsp:txXfrm>
        <a:off x="3790629" y="4019233"/>
        <a:ext cx="1050385" cy="1050385"/>
      </dsp:txXfrm>
    </dsp:sp>
    <dsp:sp modelId="{680ADDDB-970B-475E-8AA0-5A3C158F2036}">
      <dsp:nvSpPr>
        <dsp:cNvPr id="0" name=""/>
        <dsp:cNvSpPr/>
      </dsp:nvSpPr>
      <dsp:spPr>
        <a:xfrm rot="10804807">
          <a:off x="2230838" y="2564537"/>
          <a:ext cx="724680" cy="0"/>
        </a:xfrm>
        <a:custGeom>
          <a:avLst/>
          <a:gdLst/>
          <a:ahLst/>
          <a:cxnLst/>
          <a:rect l="0" t="0" r="0" b="0"/>
          <a:pathLst>
            <a:path>
              <a:moveTo>
                <a:pt x="0" y="0"/>
              </a:moveTo>
              <a:lnTo>
                <a:pt x="72468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FD0E20-2C1B-4C92-BCB0-E81FA1CEA011}">
      <dsp:nvSpPr>
        <dsp:cNvPr id="0" name=""/>
        <dsp:cNvSpPr/>
      </dsp:nvSpPr>
      <dsp:spPr>
        <a:xfrm>
          <a:off x="1066807" y="1981201"/>
          <a:ext cx="1164031" cy="1164031"/>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rPr>
            <a:t>After 24 months of SSDI</a:t>
          </a:r>
        </a:p>
      </dsp:txBody>
      <dsp:txXfrm>
        <a:off x="1123630" y="2038024"/>
        <a:ext cx="1050385" cy="105038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1963"/>
          </a:xfrm>
          <a:prstGeom prst="rect">
            <a:avLst/>
          </a:prstGeom>
        </p:spPr>
        <p:txBody>
          <a:bodyPr vert="horz" lIns="92528" tIns="46264" rIns="92528" bIns="46264" rtlCol="0"/>
          <a:lstStyle>
            <a:lvl1pPr algn="l">
              <a:defRPr sz="1200"/>
            </a:lvl1pPr>
          </a:lstStyle>
          <a:p>
            <a:endParaRPr lang="en-US"/>
          </a:p>
        </p:txBody>
      </p:sp>
      <p:sp>
        <p:nvSpPr>
          <p:cNvPr id="3" name="Date Placeholder 2"/>
          <p:cNvSpPr>
            <a:spLocks noGrp="1"/>
          </p:cNvSpPr>
          <p:nvPr>
            <p:ph type="dt" idx="1"/>
          </p:nvPr>
        </p:nvSpPr>
        <p:spPr>
          <a:xfrm>
            <a:off x="3938566" y="0"/>
            <a:ext cx="3013075" cy="461963"/>
          </a:xfrm>
          <a:prstGeom prst="rect">
            <a:avLst/>
          </a:prstGeom>
        </p:spPr>
        <p:txBody>
          <a:bodyPr vert="horz" lIns="92528" tIns="46264" rIns="92528" bIns="46264" rtlCol="0"/>
          <a:lstStyle>
            <a:lvl1pPr algn="r">
              <a:defRPr sz="1200"/>
            </a:lvl1pPr>
          </a:lstStyle>
          <a:p>
            <a:fld id="{B267BCAE-CE72-40E2-8D65-4ABC79327383}" type="datetimeFigureOut">
              <a:rPr lang="en-US" smtClean="0"/>
              <a:pPr/>
              <a:t>2/24/2020</a:t>
            </a:fld>
            <a:endParaRPr lang="en-US"/>
          </a:p>
        </p:txBody>
      </p:sp>
      <p:sp>
        <p:nvSpPr>
          <p:cNvPr id="4" name="Slide Image Placeholder 3"/>
          <p:cNvSpPr>
            <a:spLocks noGrp="1" noRot="1" noChangeAspect="1"/>
          </p:cNvSpPr>
          <p:nvPr>
            <p:ph type="sldImg" idx="2"/>
          </p:nvPr>
        </p:nvSpPr>
        <p:spPr>
          <a:xfrm>
            <a:off x="1166813" y="693738"/>
            <a:ext cx="4619625" cy="3463925"/>
          </a:xfrm>
          <a:prstGeom prst="rect">
            <a:avLst/>
          </a:prstGeom>
          <a:noFill/>
          <a:ln w="12700">
            <a:solidFill>
              <a:prstClr val="black"/>
            </a:solidFill>
          </a:ln>
        </p:spPr>
        <p:txBody>
          <a:bodyPr vert="horz" lIns="92528" tIns="46264" rIns="92528" bIns="46264" rtlCol="0" anchor="ctr"/>
          <a:lstStyle/>
          <a:p>
            <a:endParaRPr lang="en-US"/>
          </a:p>
        </p:txBody>
      </p:sp>
      <p:sp>
        <p:nvSpPr>
          <p:cNvPr id="5" name="Notes Placeholder 4"/>
          <p:cNvSpPr>
            <a:spLocks noGrp="1"/>
          </p:cNvSpPr>
          <p:nvPr>
            <p:ph type="body" sz="quarter" idx="3"/>
          </p:nvPr>
        </p:nvSpPr>
        <p:spPr>
          <a:xfrm>
            <a:off x="695325" y="4388644"/>
            <a:ext cx="5562600" cy="4157663"/>
          </a:xfrm>
          <a:prstGeom prst="rect">
            <a:avLst/>
          </a:prstGeom>
        </p:spPr>
        <p:txBody>
          <a:bodyPr vert="horz" lIns="92528" tIns="46264" rIns="92528" bIns="462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3013075" cy="461963"/>
          </a:xfrm>
          <a:prstGeom prst="rect">
            <a:avLst/>
          </a:prstGeom>
        </p:spPr>
        <p:txBody>
          <a:bodyPr vert="horz" lIns="92528" tIns="46264" rIns="92528" bIns="46264" rtlCol="0" anchor="b"/>
          <a:lstStyle>
            <a:lvl1pPr algn="l">
              <a:defRPr sz="1200"/>
            </a:lvl1pPr>
          </a:lstStyle>
          <a:p>
            <a:endParaRPr lang="en-US"/>
          </a:p>
        </p:txBody>
      </p:sp>
      <p:sp>
        <p:nvSpPr>
          <p:cNvPr id="7" name="Slide Number Placeholder 6"/>
          <p:cNvSpPr>
            <a:spLocks noGrp="1"/>
          </p:cNvSpPr>
          <p:nvPr>
            <p:ph type="sldNum" sz="quarter" idx="5"/>
          </p:nvPr>
        </p:nvSpPr>
        <p:spPr>
          <a:xfrm>
            <a:off x="3938566" y="8775684"/>
            <a:ext cx="3013075" cy="461963"/>
          </a:xfrm>
          <a:prstGeom prst="rect">
            <a:avLst/>
          </a:prstGeom>
        </p:spPr>
        <p:txBody>
          <a:bodyPr vert="horz" lIns="92528" tIns="46264" rIns="92528" bIns="46264" rtlCol="0" anchor="b"/>
          <a:lstStyle>
            <a:lvl1pPr algn="r">
              <a:defRPr sz="1200"/>
            </a:lvl1pPr>
          </a:lstStyle>
          <a:p>
            <a:fld id="{3E26810B-917C-4A49-9A4A-683D07A2DAB3}" type="slidenum">
              <a:rPr lang="en-US" smtClean="0"/>
              <a:pPr/>
              <a:t>‹#›</a:t>
            </a:fld>
            <a:endParaRPr lang="en-US"/>
          </a:p>
        </p:txBody>
      </p:sp>
    </p:spTree>
    <p:extLst>
      <p:ext uri="{BB962C8B-B14F-4D97-AF65-F5344CB8AC3E}">
        <p14:creationId xmlns:p14="http://schemas.microsoft.com/office/powerpoint/2010/main" val="405709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52368" rtl="0" eaLnBrk="1" fontAlgn="auto" latinLnBrk="0" hangingPunct="1">
              <a:lnSpc>
                <a:spcPct val="100000"/>
              </a:lnSpc>
              <a:spcBef>
                <a:spcPts val="0"/>
              </a:spcBef>
              <a:spcAft>
                <a:spcPts val="0"/>
              </a:spcAft>
              <a:buClrTx/>
              <a:buSzTx/>
              <a:buFontTx/>
              <a:buNone/>
              <a:tabLst/>
              <a:defRPr/>
            </a:pPr>
            <a:fld id="{8E9F95B4-1FCC-46AE-A4E2-342D3367D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5236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701040" y="4260850"/>
            <a:ext cx="5608320" cy="4803140"/>
          </a:xfrm>
          <a:noFill/>
          <a:ln/>
        </p:spPr>
        <p:txBody>
          <a:bodyPr/>
          <a:lstStyle/>
          <a:p>
            <a:r>
              <a:rPr lang="en-US" sz="900" b="1" dirty="0">
                <a:solidFill>
                  <a:srgbClr val="FF0000"/>
                </a:solidFill>
              </a:rPr>
              <a:t> </a:t>
            </a:r>
            <a:endParaRPr lang="en-US" sz="1100" dirty="0">
              <a:solidFill>
                <a:srgbClr val="FF0000"/>
              </a:solidFill>
            </a:endParaRPr>
          </a:p>
        </p:txBody>
      </p:sp>
    </p:spTree>
    <p:extLst>
      <p:ext uri="{BB962C8B-B14F-4D97-AF65-F5344CB8AC3E}">
        <p14:creationId xmlns:p14="http://schemas.microsoft.com/office/powerpoint/2010/main" val="92431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3"/>
          <p:cNvSpPr>
            <a:spLocks noGrp="1" noChangeArrowheads="1"/>
          </p:cNvSpPr>
          <p:nvPr>
            <p:ph type="body" idx="3"/>
          </p:nvPr>
        </p:nvSpPr>
        <p:spPr>
          <a:xfrm>
            <a:off x="610708" y="4349343"/>
            <a:ext cx="5801711" cy="4494498"/>
          </a:xfrm>
          <a:noFill/>
          <a:ln/>
        </p:spPr>
        <p:txBody>
          <a:bodyPr/>
          <a:lstStyle/>
          <a:p>
            <a:r>
              <a:rPr lang="en-US" sz="1100" dirty="0"/>
              <a:t> </a:t>
            </a:r>
          </a:p>
        </p:txBody>
      </p:sp>
    </p:spTree>
    <p:extLst>
      <p:ext uri="{BB962C8B-B14F-4D97-AF65-F5344CB8AC3E}">
        <p14:creationId xmlns:p14="http://schemas.microsoft.com/office/powerpoint/2010/main" val="231998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D8C53-ECBC-44FC-9144-A8C38BDE65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45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33172"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17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884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33172"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17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20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33172"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17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2148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3077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178"/>
              </a:spcBef>
              <a:buClr>
                <a:srgbClr val="FA1200"/>
              </a:buClr>
            </a:pPr>
            <a:r>
              <a:rPr lang="en-US" sz="1200" b="0" dirty="0">
                <a:cs typeface="Arial" charset="0"/>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9E258-0B83-4639-8B99-8C7D457141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394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A79D5-DA62-4856-95B9-F55017B023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99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latin typeface="Arial" panose="020B0604020202020204" pitchFamily="34" charset="0"/>
            </a:endParaRPr>
          </a:p>
        </p:txBody>
      </p:sp>
      <p:sp>
        <p:nvSpPr>
          <p:cNvPr id="18227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947">
              <a:spcBef>
                <a:spcPct val="30000"/>
              </a:spcBef>
              <a:defRPr sz="1200">
                <a:solidFill>
                  <a:schemeClr val="tx1"/>
                </a:solidFill>
                <a:latin typeface="Arial" panose="020B0604020202020204" pitchFamily="34" charset="0"/>
              </a:defRPr>
            </a:lvl1pPr>
            <a:lvl2pPr marL="773043" indent="-296690" defTabSz="960947">
              <a:spcBef>
                <a:spcPct val="30000"/>
              </a:spcBef>
              <a:defRPr sz="1200">
                <a:solidFill>
                  <a:schemeClr val="tx1"/>
                </a:solidFill>
                <a:latin typeface="Arial" panose="020B0604020202020204" pitchFamily="34" charset="0"/>
              </a:defRPr>
            </a:lvl2pPr>
            <a:lvl3pPr marL="1190056" indent="-237353" defTabSz="960947">
              <a:spcBef>
                <a:spcPct val="30000"/>
              </a:spcBef>
              <a:defRPr sz="1200">
                <a:solidFill>
                  <a:schemeClr val="tx1"/>
                </a:solidFill>
                <a:latin typeface="Arial" panose="020B0604020202020204" pitchFamily="34" charset="0"/>
              </a:defRPr>
            </a:lvl3pPr>
            <a:lvl4pPr marL="1666409" indent="-237353" defTabSz="960947">
              <a:spcBef>
                <a:spcPct val="30000"/>
              </a:spcBef>
              <a:defRPr sz="1200">
                <a:solidFill>
                  <a:schemeClr val="tx1"/>
                </a:solidFill>
                <a:latin typeface="Arial" panose="020B0604020202020204" pitchFamily="34" charset="0"/>
              </a:defRPr>
            </a:lvl4pPr>
            <a:lvl5pPr marL="2142761" indent="-237353" defTabSz="960947">
              <a:spcBef>
                <a:spcPct val="30000"/>
              </a:spcBef>
              <a:defRPr sz="1200">
                <a:solidFill>
                  <a:schemeClr val="tx1"/>
                </a:solidFill>
                <a:latin typeface="Arial" panose="020B0604020202020204" pitchFamily="34" charset="0"/>
              </a:defRPr>
            </a:lvl5pPr>
            <a:lvl6pPr marL="2617467" indent="-237353" defTabSz="960947" eaLnBrk="0" fontAlgn="base" hangingPunct="0">
              <a:spcBef>
                <a:spcPct val="30000"/>
              </a:spcBef>
              <a:spcAft>
                <a:spcPct val="0"/>
              </a:spcAft>
              <a:defRPr sz="1200">
                <a:solidFill>
                  <a:schemeClr val="tx1"/>
                </a:solidFill>
                <a:latin typeface="Arial" panose="020B0604020202020204" pitchFamily="34" charset="0"/>
              </a:defRPr>
            </a:lvl6pPr>
            <a:lvl7pPr marL="3092171" indent="-237353" defTabSz="960947" eaLnBrk="0" fontAlgn="base" hangingPunct="0">
              <a:spcBef>
                <a:spcPct val="30000"/>
              </a:spcBef>
              <a:spcAft>
                <a:spcPct val="0"/>
              </a:spcAft>
              <a:defRPr sz="1200">
                <a:solidFill>
                  <a:schemeClr val="tx1"/>
                </a:solidFill>
                <a:latin typeface="Arial" panose="020B0604020202020204" pitchFamily="34" charset="0"/>
              </a:defRPr>
            </a:lvl7pPr>
            <a:lvl8pPr marL="3566875" indent="-237353" defTabSz="960947" eaLnBrk="0" fontAlgn="base" hangingPunct="0">
              <a:spcBef>
                <a:spcPct val="30000"/>
              </a:spcBef>
              <a:spcAft>
                <a:spcPct val="0"/>
              </a:spcAft>
              <a:defRPr sz="1200">
                <a:solidFill>
                  <a:schemeClr val="tx1"/>
                </a:solidFill>
                <a:latin typeface="Arial" panose="020B0604020202020204" pitchFamily="34" charset="0"/>
              </a:defRPr>
            </a:lvl8pPr>
            <a:lvl9pPr marL="4041578" indent="-237353" defTabSz="960947"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60947"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Produced by the Social Security Administration Office of Communications/ Office of External Affairs</a:t>
            </a:r>
          </a:p>
        </p:txBody>
      </p:sp>
      <p:sp>
        <p:nvSpPr>
          <p:cNvPr id="18227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947">
              <a:spcBef>
                <a:spcPct val="30000"/>
              </a:spcBef>
              <a:tabLst>
                <a:tab pos="2223528" algn="l"/>
              </a:tabLst>
              <a:defRPr sz="1200">
                <a:solidFill>
                  <a:schemeClr val="tx1"/>
                </a:solidFill>
                <a:latin typeface="Arial" panose="020B0604020202020204" pitchFamily="34" charset="0"/>
              </a:defRPr>
            </a:lvl1pPr>
            <a:lvl2pPr marL="773043" indent="-296690" defTabSz="960947">
              <a:spcBef>
                <a:spcPct val="30000"/>
              </a:spcBef>
              <a:tabLst>
                <a:tab pos="2223528" algn="l"/>
              </a:tabLst>
              <a:defRPr sz="1200">
                <a:solidFill>
                  <a:schemeClr val="tx1"/>
                </a:solidFill>
                <a:latin typeface="Arial" panose="020B0604020202020204" pitchFamily="34" charset="0"/>
              </a:defRPr>
            </a:lvl2pPr>
            <a:lvl3pPr marL="1190056" indent="-237353" defTabSz="960947">
              <a:spcBef>
                <a:spcPct val="30000"/>
              </a:spcBef>
              <a:tabLst>
                <a:tab pos="2223528" algn="l"/>
              </a:tabLst>
              <a:defRPr sz="1200">
                <a:solidFill>
                  <a:schemeClr val="tx1"/>
                </a:solidFill>
                <a:latin typeface="Arial" panose="020B0604020202020204" pitchFamily="34" charset="0"/>
              </a:defRPr>
            </a:lvl3pPr>
            <a:lvl4pPr marL="1666409" indent="-237353" defTabSz="960947">
              <a:spcBef>
                <a:spcPct val="30000"/>
              </a:spcBef>
              <a:tabLst>
                <a:tab pos="2223528" algn="l"/>
              </a:tabLst>
              <a:defRPr sz="1200">
                <a:solidFill>
                  <a:schemeClr val="tx1"/>
                </a:solidFill>
                <a:latin typeface="Arial" panose="020B0604020202020204" pitchFamily="34" charset="0"/>
              </a:defRPr>
            </a:lvl4pPr>
            <a:lvl5pPr marL="2142761" indent="-237353" defTabSz="960947">
              <a:spcBef>
                <a:spcPct val="30000"/>
              </a:spcBef>
              <a:tabLst>
                <a:tab pos="2223528" algn="l"/>
              </a:tabLst>
              <a:defRPr sz="1200">
                <a:solidFill>
                  <a:schemeClr val="tx1"/>
                </a:solidFill>
                <a:latin typeface="Arial" panose="020B0604020202020204" pitchFamily="34" charset="0"/>
              </a:defRPr>
            </a:lvl5pPr>
            <a:lvl6pPr marL="2617467"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6pPr>
            <a:lvl7pPr marL="3092171"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7pPr>
            <a:lvl8pPr marL="3566875"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8pPr>
            <a:lvl9pPr marL="4041578"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9pPr>
          </a:lstStyle>
          <a:p>
            <a:pPr marL="0" marR="0" lvl="0" indent="0" algn="l" defTabSz="960947" rtl="0" eaLnBrk="1" fontAlgn="auto" latinLnBrk="0" hangingPunct="1">
              <a:lnSpc>
                <a:spcPct val="100000"/>
              </a:lnSpc>
              <a:spcBef>
                <a:spcPct val="30000"/>
              </a:spcBef>
              <a:spcAft>
                <a:spcPts val="0"/>
              </a:spcAft>
              <a:buClrTx/>
              <a:buSzTx/>
              <a:buFontTx/>
              <a:buNone/>
              <a:tabLst>
                <a:tab pos="2223528"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Social Security presentation for 2017 National Rural Electric Cooperative Association (NRECA) Preretirement Seminars</a:t>
            </a:r>
          </a:p>
        </p:txBody>
      </p:sp>
      <p:sp>
        <p:nvSpPr>
          <p:cNvPr id="18227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947">
              <a:defRPr sz="2400" b="1">
                <a:solidFill>
                  <a:srgbClr val="DDDDDD"/>
                </a:solidFill>
                <a:latin typeface="Arial" panose="020B0604020202020204" pitchFamily="34" charset="0"/>
              </a:defRPr>
            </a:lvl1pPr>
            <a:lvl2pPr marL="773043" indent="-296690" defTabSz="960947">
              <a:defRPr sz="2400" b="1">
                <a:solidFill>
                  <a:srgbClr val="DDDDDD"/>
                </a:solidFill>
                <a:latin typeface="Arial" panose="020B0604020202020204" pitchFamily="34" charset="0"/>
              </a:defRPr>
            </a:lvl2pPr>
            <a:lvl3pPr marL="1190056" indent="-237353" defTabSz="960947">
              <a:defRPr sz="2400" b="1">
                <a:solidFill>
                  <a:srgbClr val="DDDDDD"/>
                </a:solidFill>
                <a:latin typeface="Arial" panose="020B0604020202020204" pitchFamily="34" charset="0"/>
              </a:defRPr>
            </a:lvl3pPr>
            <a:lvl4pPr marL="1666409" indent="-237353" defTabSz="960947">
              <a:defRPr sz="2400" b="1">
                <a:solidFill>
                  <a:srgbClr val="DDDDDD"/>
                </a:solidFill>
                <a:latin typeface="Arial" panose="020B0604020202020204" pitchFamily="34" charset="0"/>
              </a:defRPr>
            </a:lvl4pPr>
            <a:lvl5pPr marL="2142761" indent="-237353" defTabSz="960947">
              <a:defRPr sz="2400" b="1">
                <a:solidFill>
                  <a:srgbClr val="DDDDDD"/>
                </a:solidFill>
                <a:latin typeface="Arial" panose="020B0604020202020204" pitchFamily="34" charset="0"/>
              </a:defRPr>
            </a:lvl5pPr>
            <a:lvl6pPr marL="2617467" indent="-237353" defTabSz="960947" eaLnBrk="0" fontAlgn="base" hangingPunct="0">
              <a:spcBef>
                <a:spcPct val="0"/>
              </a:spcBef>
              <a:spcAft>
                <a:spcPct val="0"/>
              </a:spcAft>
              <a:defRPr sz="2400" b="1">
                <a:solidFill>
                  <a:srgbClr val="DDDDDD"/>
                </a:solidFill>
                <a:latin typeface="Arial" panose="020B0604020202020204" pitchFamily="34" charset="0"/>
              </a:defRPr>
            </a:lvl6pPr>
            <a:lvl7pPr marL="3092171" indent="-237353" defTabSz="960947" eaLnBrk="0" fontAlgn="base" hangingPunct="0">
              <a:spcBef>
                <a:spcPct val="0"/>
              </a:spcBef>
              <a:spcAft>
                <a:spcPct val="0"/>
              </a:spcAft>
              <a:defRPr sz="2400" b="1">
                <a:solidFill>
                  <a:srgbClr val="DDDDDD"/>
                </a:solidFill>
                <a:latin typeface="Arial" panose="020B0604020202020204" pitchFamily="34" charset="0"/>
              </a:defRPr>
            </a:lvl7pPr>
            <a:lvl8pPr marL="3566875" indent="-237353" defTabSz="960947" eaLnBrk="0" fontAlgn="base" hangingPunct="0">
              <a:spcBef>
                <a:spcPct val="0"/>
              </a:spcBef>
              <a:spcAft>
                <a:spcPct val="0"/>
              </a:spcAft>
              <a:defRPr sz="2400" b="1">
                <a:solidFill>
                  <a:srgbClr val="DDDDDD"/>
                </a:solidFill>
                <a:latin typeface="Arial" panose="020B0604020202020204" pitchFamily="34" charset="0"/>
              </a:defRPr>
            </a:lvl8pPr>
            <a:lvl9pPr marL="4041578" indent="-237353" defTabSz="960947"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60947"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23</a:t>
            </a:r>
          </a:p>
        </p:txBody>
      </p:sp>
    </p:spTree>
    <p:extLst>
      <p:ext uri="{BB962C8B-B14F-4D97-AF65-F5344CB8AC3E}">
        <p14:creationId xmlns:p14="http://schemas.microsoft.com/office/powerpoint/2010/main" val="1596452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bwMode="auto">
          <a:xfrm>
            <a:off x="217452" y="4481963"/>
            <a:ext cx="5725160" cy="42511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2" eaLnBrk="1" hangingPunct="1">
              <a:spcBef>
                <a:spcPct val="50000"/>
              </a:spcBef>
            </a:pPr>
            <a:endParaRPr lang="en-US" altLang="en-US" sz="1100" dirty="0"/>
          </a:p>
        </p:txBody>
      </p:sp>
      <p:sp>
        <p:nvSpPr>
          <p:cNvPr id="40964" name="Date Placeholder 1"/>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1480">
              <a:defRPr>
                <a:solidFill>
                  <a:schemeClr val="tx1"/>
                </a:solidFill>
                <a:latin typeface="Calibri" pitchFamily="34" charset="0"/>
              </a:defRPr>
            </a:lvl1pPr>
            <a:lvl2pPr marL="757066" indent="-291179" defTabSz="941480">
              <a:defRPr>
                <a:solidFill>
                  <a:schemeClr val="tx1"/>
                </a:solidFill>
                <a:latin typeface="Calibri" pitchFamily="34" charset="0"/>
              </a:defRPr>
            </a:lvl2pPr>
            <a:lvl3pPr marL="1164717" indent="-232943" defTabSz="941480">
              <a:defRPr>
                <a:solidFill>
                  <a:schemeClr val="tx1"/>
                </a:solidFill>
                <a:latin typeface="Calibri" pitchFamily="34" charset="0"/>
              </a:defRPr>
            </a:lvl3pPr>
            <a:lvl4pPr marL="1630604" indent="-232943" defTabSz="941480">
              <a:defRPr>
                <a:solidFill>
                  <a:schemeClr val="tx1"/>
                </a:solidFill>
                <a:latin typeface="Calibri" pitchFamily="34" charset="0"/>
              </a:defRPr>
            </a:lvl4pPr>
            <a:lvl5pPr marL="2096491" indent="-232943" defTabSz="941480">
              <a:defRPr>
                <a:solidFill>
                  <a:schemeClr val="tx1"/>
                </a:solidFill>
                <a:latin typeface="Calibri" pitchFamily="34" charset="0"/>
              </a:defRPr>
            </a:lvl5pPr>
            <a:lvl6pPr marL="2562377" indent="-232943" defTabSz="941480" fontAlgn="base">
              <a:spcBef>
                <a:spcPct val="0"/>
              </a:spcBef>
              <a:spcAft>
                <a:spcPct val="0"/>
              </a:spcAft>
              <a:defRPr>
                <a:solidFill>
                  <a:schemeClr val="tx1"/>
                </a:solidFill>
                <a:latin typeface="Calibri" pitchFamily="34" charset="0"/>
              </a:defRPr>
            </a:lvl6pPr>
            <a:lvl7pPr marL="3028264" indent="-232943" defTabSz="941480" fontAlgn="base">
              <a:spcBef>
                <a:spcPct val="0"/>
              </a:spcBef>
              <a:spcAft>
                <a:spcPct val="0"/>
              </a:spcAft>
              <a:defRPr>
                <a:solidFill>
                  <a:schemeClr val="tx1"/>
                </a:solidFill>
                <a:latin typeface="Calibri" pitchFamily="34" charset="0"/>
              </a:defRPr>
            </a:lvl7pPr>
            <a:lvl8pPr marL="3494151" indent="-232943" defTabSz="941480" fontAlgn="base">
              <a:spcBef>
                <a:spcPct val="0"/>
              </a:spcBef>
              <a:spcAft>
                <a:spcPct val="0"/>
              </a:spcAft>
              <a:defRPr>
                <a:solidFill>
                  <a:schemeClr val="tx1"/>
                </a:solidFill>
                <a:latin typeface="Calibri" pitchFamily="34" charset="0"/>
              </a:defRPr>
            </a:lvl8pPr>
            <a:lvl9pPr marL="3960038" indent="-232943" defTabSz="941480" fontAlgn="base">
              <a:spcBef>
                <a:spcPct val="0"/>
              </a:spcBef>
              <a:spcAft>
                <a:spcPct val="0"/>
              </a:spcAft>
              <a:defRPr>
                <a:solidFill>
                  <a:schemeClr val="tx1"/>
                </a:solidFill>
                <a:latin typeface="Calibri" pitchFamily="34" charset="0"/>
              </a:defRPr>
            </a:lvl9pPr>
          </a:lstStyle>
          <a:p>
            <a:pPr marL="0" marR="0" lvl="0" indent="0" algn="r" defTabSz="94148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0907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78684-CB7D-491E-92EC-13610A8767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1197116" y="4482281"/>
            <a:ext cx="4762252" cy="4250215"/>
          </a:xfrm>
          <a:noFill/>
          <a:ln/>
        </p:spPr>
        <p:txBody>
          <a:bodyPr/>
          <a:lstStyle/>
          <a:p>
            <a:pPr eaLnBrk="1" hangingPunct="1"/>
            <a:endParaRPr lang="en-US" sz="1300" dirty="0"/>
          </a:p>
        </p:txBody>
      </p:sp>
    </p:spTree>
    <p:extLst>
      <p:ext uri="{BB962C8B-B14F-4D97-AF65-F5344CB8AC3E}">
        <p14:creationId xmlns:p14="http://schemas.microsoft.com/office/powerpoint/2010/main" val="320489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1"/>
          </p:nvPr>
        </p:nvSpPr>
        <p:spPr/>
        <p:txBody>
          <a:bodyPr/>
          <a:lstStyle/>
          <a:p>
            <a:r>
              <a:rPr lang="en-US" altLang="en-US" dirty="0">
                <a:latin typeface="Arial" panose="020B0604020202020204" pitchFamily="34" charset="0"/>
              </a:rPr>
              <a:t> </a:t>
            </a:r>
          </a:p>
        </p:txBody>
      </p:sp>
    </p:spTree>
    <p:extLst>
      <p:ext uri="{BB962C8B-B14F-4D97-AF65-F5344CB8AC3E}">
        <p14:creationId xmlns:p14="http://schemas.microsoft.com/office/powerpoint/2010/main" val="2082080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C507-268C-4046-8F9B-818189C3D8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algn="ctr" eaLnBrk="1" hangingPunct="1"/>
            <a:endParaRPr lang="en-US" sz="1300" b="1" dirty="0">
              <a:solidFill>
                <a:srgbClr val="FF0000"/>
              </a:solidFill>
            </a:endParaRPr>
          </a:p>
        </p:txBody>
      </p:sp>
    </p:spTree>
    <p:extLst>
      <p:ext uri="{BB962C8B-B14F-4D97-AF65-F5344CB8AC3E}">
        <p14:creationId xmlns:p14="http://schemas.microsoft.com/office/powerpoint/2010/main" val="347942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E5743-3A04-4968-BD6F-7468E6E759DD}" type="slidenum">
              <a:rPr kumimoji="0" lang="en-US" sz="9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1859"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716619" y="4489388"/>
            <a:ext cx="5732949" cy="4253103"/>
          </a:xfrm>
        </p:spPr>
        <p:txBody>
          <a:bodyPr/>
          <a:lstStyle/>
          <a:p>
            <a:pPr defTabSz="931654">
              <a:defRPr/>
            </a:pPr>
            <a:r>
              <a:rPr lang="en-US" sz="1100" dirty="0"/>
              <a:t> </a:t>
            </a:r>
            <a:endParaRPr lang="en-US" sz="900" dirty="0"/>
          </a:p>
        </p:txBody>
      </p:sp>
    </p:spTree>
    <p:extLst>
      <p:ext uri="{BB962C8B-B14F-4D97-AF65-F5344CB8AC3E}">
        <p14:creationId xmlns:p14="http://schemas.microsoft.com/office/powerpoint/2010/main" val="3368834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3148" y="4415791"/>
            <a:ext cx="5842000" cy="4338320"/>
          </a:xfrm>
        </p:spPr>
        <p:txBody>
          <a:bodyPr/>
          <a:lstStyle/>
          <a:p>
            <a:r>
              <a:rPr lang="en-US" sz="1000" dirty="0"/>
              <a:t> </a:t>
            </a:r>
            <a:endParaRPr lang="en-US" sz="100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1132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15" eaLnBrk="0" hangingPunct="0">
              <a:spcBef>
                <a:spcPct val="30000"/>
              </a:spcBef>
              <a:defRPr sz="1200">
                <a:solidFill>
                  <a:schemeClr val="tx1"/>
                </a:solidFill>
                <a:latin typeface="Times New Roman" pitchFamily="18" charset="0"/>
              </a:defRPr>
            </a:lvl1pPr>
            <a:lvl2pPr marL="750602" indent="-288693" defTabSz="922215" eaLnBrk="0" hangingPunct="0">
              <a:spcBef>
                <a:spcPct val="30000"/>
              </a:spcBef>
              <a:defRPr sz="1200">
                <a:solidFill>
                  <a:schemeClr val="tx1"/>
                </a:solidFill>
                <a:latin typeface="Times New Roman" pitchFamily="18" charset="0"/>
              </a:defRPr>
            </a:lvl2pPr>
            <a:lvl3pPr marL="1154773" indent="-230955" defTabSz="922215" eaLnBrk="0" hangingPunct="0">
              <a:spcBef>
                <a:spcPct val="30000"/>
              </a:spcBef>
              <a:defRPr sz="1200">
                <a:solidFill>
                  <a:schemeClr val="tx1"/>
                </a:solidFill>
                <a:latin typeface="Times New Roman" pitchFamily="18" charset="0"/>
              </a:defRPr>
            </a:lvl3pPr>
            <a:lvl4pPr marL="1616682" indent="-230955" defTabSz="922215" eaLnBrk="0" hangingPunct="0">
              <a:spcBef>
                <a:spcPct val="30000"/>
              </a:spcBef>
              <a:defRPr sz="1200">
                <a:solidFill>
                  <a:schemeClr val="tx1"/>
                </a:solidFill>
                <a:latin typeface="Times New Roman" pitchFamily="18" charset="0"/>
              </a:defRPr>
            </a:lvl4pPr>
            <a:lvl5pPr marL="2078591" indent="-230955" defTabSz="922215" eaLnBrk="0" hangingPunct="0">
              <a:spcBef>
                <a:spcPct val="30000"/>
              </a:spcBef>
              <a:defRPr sz="1200">
                <a:solidFill>
                  <a:schemeClr val="tx1"/>
                </a:solidFill>
                <a:latin typeface="Times New Roman" pitchFamily="18" charset="0"/>
              </a:defRPr>
            </a:lvl5pPr>
            <a:lvl6pPr marL="2540500" indent="-230955" defTabSz="922215" eaLnBrk="0" fontAlgn="base" hangingPunct="0">
              <a:spcBef>
                <a:spcPct val="30000"/>
              </a:spcBef>
              <a:spcAft>
                <a:spcPct val="0"/>
              </a:spcAft>
              <a:defRPr sz="1200">
                <a:solidFill>
                  <a:schemeClr val="tx1"/>
                </a:solidFill>
                <a:latin typeface="Times New Roman" pitchFamily="18" charset="0"/>
              </a:defRPr>
            </a:lvl6pPr>
            <a:lvl7pPr marL="3002410" indent="-230955" defTabSz="922215" eaLnBrk="0" fontAlgn="base" hangingPunct="0">
              <a:spcBef>
                <a:spcPct val="30000"/>
              </a:spcBef>
              <a:spcAft>
                <a:spcPct val="0"/>
              </a:spcAft>
              <a:defRPr sz="1200">
                <a:solidFill>
                  <a:schemeClr val="tx1"/>
                </a:solidFill>
                <a:latin typeface="Times New Roman" pitchFamily="18" charset="0"/>
              </a:defRPr>
            </a:lvl7pPr>
            <a:lvl8pPr marL="3464319" indent="-230955" defTabSz="922215" eaLnBrk="0" fontAlgn="base" hangingPunct="0">
              <a:spcBef>
                <a:spcPct val="30000"/>
              </a:spcBef>
              <a:spcAft>
                <a:spcPct val="0"/>
              </a:spcAft>
              <a:defRPr sz="1200">
                <a:solidFill>
                  <a:schemeClr val="tx1"/>
                </a:solidFill>
                <a:latin typeface="Times New Roman" pitchFamily="18" charset="0"/>
              </a:defRPr>
            </a:lvl8pPr>
            <a:lvl9pPr marL="3926228" indent="-230955" defTabSz="922215"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2215" rtl="0" eaLnBrk="0" fontAlgn="auto" latinLnBrk="0" hangingPunct="0">
              <a:lnSpc>
                <a:spcPct val="100000"/>
              </a:lnSpc>
              <a:spcBef>
                <a:spcPct val="0"/>
              </a:spcBef>
              <a:spcAft>
                <a:spcPts val="0"/>
              </a:spcAft>
              <a:buClrTx/>
              <a:buSzTx/>
              <a:buFontTx/>
              <a:buNone/>
              <a:tabLst/>
              <a:defRPr/>
            </a:pPr>
            <a:fld id="{18EA535E-0BAE-4227-B300-63D24E1C17D5}"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22215" rtl="0" eaLnBrk="0" fontAlgn="auto" latinLnBrk="0" hangingPunct="0">
                <a:lnSpc>
                  <a:spcPct val="100000"/>
                </a:lnSpc>
                <a:spcBef>
                  <a:spcPct val="0"/>
                </a:spcBef>
                <a:spcAft>
                  <a:spcPts val="0"/>
                </a:spcAft>
                <a:buClrTx/>
                <a:buSzTx/>
                <a:buFontTx/>
                <a:buNone/>
                <a:tabLst/>
                <a:defRPr/>
              </a:pPr>
              <a:t>33</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936641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4900" y="32084"/>
            <a:ext cx="804300" cy="891564"/>
          </a:xfrm>
          <a:prstGeom prst="rect">
            <a:avLst/>
          </a:prstGeom>
        </p:spPr>
      </p:pic>
      <p:sp>
        <p:nvSpPr>
          <p:cNvPr id="6" name="TextBox 5"/>
          <p:cNvSpPr txBox="1"/>
          <p:nvPr userDrawn="1"/>
        </p:nvSpPr>
        <p:spPr>
          <a:xfrm>
            <a:off x="609601" y="44678"/>
            <a:ext cx="5867400" cy="707886"/>
          </a:xfrm>
          <a:prstGeom prst="rect">
            <a:avLst/>
          </a:prstGeom>
          <a:noFill/>
        </p:spPr>
        <p:txBody>
          <a:bodyPr wrap="square" rtlCol="0">
            <a:spAutoFit/>
          </a:bodyPr>
          <a:lstStyle/>
          <a:p>
            <a:pPr algn="ctr"/>
            <a:r>
              <a:rPr lang="en-US" sz="4000" b="1" baseline="0" dirty="0"/>
              <a:t>Medicare 101</a:t>
            </a:r>
          </a:p>
        </p:txBody>
      </p:sp>
      <p:sp>
        <p:nvSpPr>
          <p:cNvPr id="3" name="TextBox 2"/>
          <p:cNvSpPr txBox="1"/>
          <p:nvPr userDrawn="1"/>
        </p:nvSpPr>
        <p:spPr>
          <a:xfrm>
            <a:off x="148601" y="708204"/>
            <a:ext cx="7848600" cy="215444"/>
          </a:xfrm>
          <a:prstGeom prst="rect">
            <a:avLst/>
          </a:prstGeom>
          <a:solidFill>
            <a:srgbClr val="0066FF"/>
          </a:solidFill>
        </p:spPr>
        <p:txBody>
          <a:bodyPr wrap="square" rtlCol="0">
            <a:spAutoFit/>
          </a:bodyPr>
          <a:lstStyle/>
          <a:p>
            <a:endParaRPr lang="en-US" sz="800" dirty="0"/>
          </a:p>
        </p:txBody>
      </p:sp>
    </p:spTree>
    <p:extLst>
      <p:ext uri="{BB962C8B-B14F-4D97-AF65-F5344CB8AC3E}">
        <p14:creationId xmlns:p14="http://schemas.microsoft.com/office/powerpoint/2010/main" val="236133513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FF878C-ACC0-4119-A42D-F2D78DADDA99}" type="datetime1">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B13702-4C34-4D23-BAF0-A63271FB2B78}" type="slidenum">
              <a:rPr lang="en-US" smtClean="0"/>
              <a:pPr/>
              <a:t>‹#›</a:t>
            </a:fld>
            <a:endParaRPr lang="en-US"/>
          </a:p>
        </p:txBody>
      </p:sp>
    </p:spTree>
    <p:extLst>
      <p:ext uri="{BB962C8B-B14F-4D97-AF65-F5344CB8AC3E}">
        <p14:creationId xmlns:p14="http://schemas.microsoft.com/office/powerpoint/2010/main" val="2159374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07FBDC-2722-4E34-A48A-D1C0B383414B}" type="datetime1">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B13702-4C34-4D23-BAF0-A63271FB2B78}" type="slidenum">
              <a:rPr lang="en-US" smtClean="0"/>
              <a:pPr/>
              <a:t>‹#›</a:t>
            </a:fld>
            <a:endParaRPr lang="en-US"/>
          </a:p>
        </p:txBody>
      </p:sp>
    </p:spTree>
    <p:extLst>
      <p:ext uri="{BB962C8B-B14F-4D97-AF65-F5344CB8AC3E}">
        <p14:creationId xmlns:p14="http://schemas.microsoft.com/office/powerpoint/2010/main" val="952988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2876F2-8C33-4ED6-82E9-38E13FBE6806}"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B13702-4C34-4D23-BAF0-A63271FB2B78}" type="slidenum">
              <a:rPr lang="en-US" smtClean="0"/>
              <a:pPr/>
              <a:t>‹#›</a:t>
            </a:fld>
            <a:endParaRPr lang="en-US"/>
          </a:p>
        </p:txBody>
      </p:sp>
    </p:spTree>
    <p:extLst>
      <p:ext uri="{BB962C8B-B14F-4D97-AF65-F5344CB8AC3E}">
        <p14:creationId xmlns:p14="http://schemas.microsoft.com/office/powerpoint/2010/main" val="315157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7E1445-46E9-4B79-B38F-2DA5C3EADC7E}"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B13702-4C34-4D23-BAF0-A63271FB2B78}" type="slidenum">
              <a:rPr lang="en-US" smtClean="0"/>
              <a:pPr/>
              <a:t>‹#›</a:t>
            </a:fld>
            <a:endParaRPr lang="en-US"/>
          </a:p>
        </p:txBody>
      </p:sp>
    </p:spTree>
    <p:extLst>
      <p:ext uri="{BB962C8B-B14F-4D97-AF65-F5344CB8AC3E}">
        <p14:creationId xmlns:p14="http://schemas.microsoft.com/office/powerpoint/2010/main" val="3640705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EC3DE5-6B10-417B-8A00-3EFB59AB0C46}"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18AFB-0C37-461C-8E2C-7BDB5F9EA85E}" type="slidenum">
              <a:rPr lang="en-US" smtClean="0"/>
              <a:pPr/>
              <a:t>‹#›</a:t>
            </a:fld>
            <a:endParaRPr lang="en-US"/>
          </a:p>
        </p:txBody>
      </p:sp>
    </p:spTree>
    <p:extLst>
      <p:ext uri="{BB962C8B-B14F-4D97-AF65-F5344CB8AC3E}">
        <p14:creationId xmlns:p14="http://schemas.microsoft.com/office/powerpoint/2010/main" val="46435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06261-BA5C-43CC-BDE7-444AEB1CBA7D}"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18AFB-0C37-461C-8E2C-7BDB5F9EA85E}" type="slidenum">
              <a:rPr lang="en-US" smtClean="0"/>
              <a:pPr/>
              <a:t>‹#›</a:t>
            </a:fld>
            <a:endParaRPr lang="en-US"/>
          </a:p>
        </p:txBody>
      </p:sp>
    </p:spTree>
    <p:extLst>
      <p:ext uri="{BB962C8B-B14F-4D97-AF65-F5344CB8AC3E}">
        <p14:creationId xmlns:p14="http://schemas.microsoft.com/office/powerpoint/2010/main" val="2440718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B54EA6-EA26-4F1C-AFAD-58B0C68663E2}"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18AFB-0C37-461C-8E2C-7BDB5F9EA85E}" type="slidenum">
              <a:rPr lang="en-US" smtClean="0"/>
              <a:pPr/>
              <a:t>‹#›</a:t>
            </a:fld>
            <a:endParaRPr lang="en-US"/>
          </a:p>
        </p:txBody>
      </p:sp>
    </p:spTree>
    <p:extLst>
      <p:ext uri="{BB962C8B-B14F-4D97-AF65-F5344CB8AC3E}">
        <p14:creationId xmlns:p14="http://schemas.microsoft.com/office/powerpoint/2010/main" val="2570042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4847B-7DF2-4536-9ECB-587FE0CBCBBA}" type="datetime1">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18AFB-0C37-461C-8E2C-7BDB5F9EA85E}" type="slidenum">
              <a:rPr lang="en-US" smtClean="0"/>
              <a:pPr/>
              <a:t>‹#›</a:t>
            </a:fld>
            <a:endParaRPr lang="en-US"/>
          </a:p>
        </p:txBody>
      </p:sp>
    </p:spTree>
    <p:extLst>
      <p:ext uri="{BB962C8B-B14F-4D97-AF65-F5344CB8AC3E}">
        <p14:creationId xmlns:p14="http://schemas.microsoft.com/office/powerpoint/2010/main" val="1680509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4D68FD-F97F-493D-A859-1F3E7D5F02A8}" type="datetime1">
              <a:rPr lang="en-US" smtClean="0"/>
              <a:pPr/>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D18AFB-0C37-461C-8E2C-7BDB5F9EA85E}" type="slidenum">
              <a:rPr lang="en-US" smtClean="0"/>
              <a:pPr/>
              <a:t>‹#›</a:t>
            </a:fld>
            <a:endParaRPr lang="en-US"/>
          </a:p>
        </p:txBody>
      </p:sp>
    </p:spTree>
    <p:extLst>
      <p:ext uri="{BB962C8B-B14F-4D97-AF65-F5344CB8AC3E}">
        <p14:creationId xmlns:p14="http://schemas.microsoft.com/office/powerpoint/2010/main" val="2482321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473475-2B00-43F9-87CB-A1FEF2F31C50}" type="datetime1">
              <a:rPr lang="en-US" smtClean="0"/>
              <a:pPr/>
              <a:t>2/24/2020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D18AFB-0C37-461C-8E2C-7BDB5F9EA85E}" type="slidenum">
              <a:rPr lang="en-US" smtClean="0"/>
              <a:pPr/>
              <a:t>‹#›</a:t>
            </a:fld>
            <a:endParaRPr lang="en-US"/>
          </a:p>
        </p:txBody>
      </p:sp>
    </p:spTree>
    <p:extLst>
      <p:ext uri="{BB962C8B-B14F-4D97-AF65-F5344CB8AC3E}">
        <p14:creationId xmlns:p14="http://schemas.microsoft.com/office/powerpoint/2010/main" val="569792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015208" y="-7774"/>
            <a:ext cx="6144996" cy="6865774"/>
          </a:xfrm>
          <a:prstGeom prst="rect">
            <a:avLst/>
          </a:prstGeom>
        </p:spPr>
      </p:pic>
      <p:sp>
        <p:nvSpPr>
          <p:cNvPr id="2" name="Title 1"/>
          <p:cNvSpPr>
            <a:spLocks noGrp="1"/>
          </p:cNvSpPr>
          <p:nvPr>
            <p:ph type="ctrTitle" hasCustomPrompt="1"/>
          </p:nvPr>
        </p:nvSpPr>
        <p:spPr>
          <a:xfrm>
            <a:off x="525780" y="2466767"/>
            <a:ext cx="5597228" cy="2387600"/>
          </a:xfrm>
        </p:spPr>
        <p:txBody>
          <a:bodyPr anchor="b">
            <a:noAutofit/>
          </a:bodyPr>
          <a:lstStyle>
            <a:lvl1pPr algn="l">
              <a:defRPr sz="45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525780" y="4950619"/>
            <a:ext cx="3817620" cy="680160"/>
          </a:xfrm>
        </p:spPr>
        <p:txBody>
          <a:bodyPr>
            <a:noAutofit/>
          </a:bodyPr>
          <a:lstStyle>
            <a:lvl1pPr marL="0" indent="0" algn="l">
              <a:buNone/>
              <a:defRPr sz="1800">
                <a:solidFill>
                  <a:srgbClr val="F3B92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797033" y="6352526"/>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874503" y="6350580"/>
            <a:ext cx="3086100"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solidFill>
                  <a:srgbClr val="8D8D94"/>
                </a:solidFill>
              </a:rPr>
              <a:t>© 2017 HUB International Limited.</a:t>
            </a: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8347" y="-3305"/>
            <a:ext cx="2057400" cy="1458884"/>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pPr/>
              <a:t>2/24/2020</a:t>
            </a:fld>
            <a:endParaRPr lang="en-US" dirty="0"/>
          </a:p>
        </p:txBody>
      </p:sp>
    </p:spTree>
    <p:extLst>
      <p:ext uri="{BB962C8B-B14F-4D97-AF65-F5344CB8AC3E}">
        <p14:creationId xmlns:p14="http://schemas.microsoft.com/office/powerpoint/2010/main" val="1518518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C2254-D305-446D-AC7C-FF5C039E8885}" type="datetime1">
              <a:rPr lang="en-US" smtClean="0"/>
              <a:pPr/>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D18AFB-0C37-461C-8E2C-7BDB5F9EA85E}" type="slidenum">
              <a:rPr lang="en-US" smtClean="0"/>
              <a:pPr/>
              <a:t>‹#›</a:t>
            </a:fld>
            <a:endParaRPr lang="en-US"/>
          </a:p>
        </p:txBody>
      </p:sp>
    </p:spTree>
    <p:extLst>
      <p:ext uri="{BB962C8B-B14F-4D97-AF65-F5344CB8AC3E}">
        <p14:creationId xmlns:p14="http://schemas.microsoft.com/office/powerpoint/2010/main" val="213864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205736-E04D-4AF3-8FAD-9E73A3A93816}" type="datetime1">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18AFB-0C37-461C-8E2C-7BDB5F9EA85E}" type="slidenum">
              <a:rPr lang="en-US" smtClean="0"/>
              <a:pPr/>
              <a:t>‹#›</a:t>
            </a:fld>
            <a:endParaRPr lang="en-US"/>
          </a:p>
        </p:txBody>
      </p:sp>
    </p:spTree>
    <p:extLst>
      <p:ext uri="{BB962C8B-B14F-4D97-AF65-F5344CB8AC3E}">
        <p14:creationId xmlns:p14="http://schemas.microsoft.com/office/powerpoint/2010/main" val="4263561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A9BEEC-9878-4291-A70A-6DAF5463D6C6}" type="datetime1">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18AFB-0C37-461C-8E2C-7BDB5F9EA85E}" type="slidenum">
              <a:rPr lang="en-US" smtClean="0"/>
              <a:pPr/>
              <a:t>‹#›</a:t>
            </a:fld>
            <a:endParaRPr lang="en-US"/>
          </a:p>
        </p:txBody>
      </p:sp>
    </p:spTree>
    <p:extLst>
      <p:ext uri="{BB962C8B-B14F-4D97-AF65-F5344CB8AC3E}">
        <p14:creationId xmlns:p14="http://schemas.microsoft.com/office/powerpoint/2010/main" val="3273360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0804CC-4C26-4DC8-80B5-759360F67399}"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18AFB-0C37-461C-8E2C-7BDB5F9EA85E}" type="slidenum">
              <a:rPr lang="en-US" smtClean="0"/>
              <a:pPr/>
              <a:t>‹#›</a:t>
            </a:fld>
            <a:endParaRPr lang="en-US"/>
          </a:p>
        </p:txBody>
      </p:sp>
    </p:spTree>
    <p:extLst>
      <p:ext uri="{BB962C8B-B14F-4D97-AF65-F5344CB8AC3E}">
        <p14:creationId xmlns:p14="http://schemas.microsoft.com/office/powerpoint/2010/main" val="3921613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46FEF1-828D-4825-B5D4-CF69A2F5F318}"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18AFB-0C37-461C-8E2C-7BDB5F9EA85E}" type="slidenum">
              <a:rPr lang="en-US" smtClean="0"/>
              <a:pPr/>
              <a:t>‹#›</a:t>
            </a:fld>
            <a:endParaRPr lang="en-US"/>
          </a:p>
        </p:txBody>
      </p:sp>
    </p:spTree>
    <p:extLst>
      <p:ext uri="{BB962C8B-B14F-4D97-AF65-F5344CB8AC3E}">
        <p14:creationId xmlns:p14="http://schemas.microsoft.com/office/powerpoint/2010/main" val="1717554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2209800"/>
            <a:ext cx="8610600" cy="1143000"/>
          </a:xfrm>
        </p:spPr>
        <p:txBody>
          <a:bodyPr/>
          <a:lstStyle/>
          <a:p>
            <a:r>
              <a:rPr lang="en-US" dirty="0"/>
              <a:t>Click to edit Master title style</a:t>
            </a:r>
          </a:p>
        </p:txBody>
      </p:sp>
    </p:spTree>
    <p:extLst>
      <p:ext uri="{BB962C8B-B14F-4D97-AF65-F5344CB8AC3E}">
        <p14:creationId xmlns:p14="http://schemas.microsoft.com/office/powerpoint/2010/main" val="798322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795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660143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215599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dirty="0"/>
              <a:t>Click to edit Master title style</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388043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4892EB-5EA7-4E0B-BE31-922EF8A96DC2}"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B13702-4C34-4D23-BAF0-A63271FB2B78}" type="slidenum">
              <a:rPr lang="en-US" smtClean="0"/>
              <a:pPr/>
              <a:t>‹#›</a:t>
            </a:fld>
            <a:endParaRPr lang="en-US"/>
          </a:p>
        </p:txBody>
      </p:sp>
    </p:spTree>
    <p:extLst>
      <p:ext uri="{BB962C8B-B14F-4D97-AF65-F5344CB8AC3E}">
        <p14:creationId xmlns:p14="http://schemas.microsoft.com/office/powerpoint/2010/main" val="4062390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458416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3366">
                  <a:tint val="75000"/>
                </a:srgbClr>
              </a:solidFill>
            </a:endParaRPr>
          </a:p>
        </p:txBody>
      </p:sp>
      <p:sp>
        <p:nvSpPr>
          <p:cNvPr id="9" name="Slide Number Placeholder 8"/>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485408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679817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3366">
                  <a:tint val="75000"/>
                </a:srgbClr>
              </a:solidFill>
            </a:endParaRPr>
          </a:p>
        </p:txBody>
      </p:sp>
      <p:sp>
        <p:nvSpPr>
          <p:cNvPr id="4" name="Slide Number Placeholder 3"/>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612780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516302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93566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kumimoji="0" lang="en-US" sz="4400" b="1" i="0" u="none" strike="noStrike" kern="1200" cap="none" spc="0" normalizeH="0" baseline="0" noProof="0" dirty="0">
                <a:ln>
                  <a:noFill/>
                </a:ln>
                <a:solidFill>
                  <a:srgbClr val="003366"/>
                </a:solidFill>
                <a:effectLst/>
                <a:uLnTx/>
                <a:uFillTx/>
                <a:latin typeface="+mj-lt"/>
                <a:ea typeface="+mj-ea"/>
                <a:cs typeface="+mj-cs"/>
              </a:rPr>
              <a:t>Click to edit Master title style</a:t>
            </a:r>
            <a:endParaRPr lang="en-US" dirty="0"/>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012476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204333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43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477805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A3F2A-DB08-4B94-91AA-9F0331755777}"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B13702-4C34-4D23-BAF0-A63271FB2B78}" type="slidenum">
              <a:rPr lang="en-US" smtClean="0"/>
              <a:pPr/>
              <a:t>‹#›</a:t>
            </a:fld>
            <a:endParaRPr lang="en-US"/>
          </a:p>
        </p:txBody>
      </p:sp>
    </p:spTree>
    <p:extLst>
      <p:ext uri="{BB962C8B-B14F-4D97-AF65-F5344CB8AC3E}">
        <p14:creationId xmlns:p14="http://schemas.microsoft.com/office/powerpoint/2010/main" val="37901646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4064603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3462668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1517605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9450E1-381E-41C4-B49F-52DA1CD1B16E}" type="datetimeFigureOut">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2528947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9450E1-381E-41C4-B49F-52DA1CD1B16E}" type="datetimeFigureOut">
              <a:rPr lang="en-US" smtClean="0"/>
              <a:t>2/24/2020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2226491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9450E1-381E-41C4-B49F-52DA1CD1B16E}" type="datetimeFigureOut">
              <a:rPr lang="en-US" smtClean="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4204901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50E1-381E-41C4-B49F-52DA1CD1B16E}" type="datetimeFigureOut">
              <a:rPr lang="en-US" smtClean="0"/>
              <a:t>2/24/2020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4190428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2781983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1749951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1521755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7ED40E-8BF5-4EFD-B97B-138F29FC9747}"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B13702-4C34-4D23-BAF0-A63271FB2B78}" type="slidenum">
              <a:rPr lang="en-US" smtClean="0"/>
              <a:pPr/>
              <a:t>‹#›</a:t>
            </a:fld>
            <a:endParaRPr lang="en-US"/>
          </a:p>
        </p:txBody>
      </p:sp>
    </p:spTree>
    <p:extLst>
      <p:ext uri="{BB962C8B-B14F-4D97-AF65-F5344CB8AC3E}">
        <p14:creationId xmlns:p14="http://schemas.microsoft.com/office/powerpoint/2010/main" val="201222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2878478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734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2840246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924C-6AFA-4CA5-A438-02D778E3D9D6}"/>
              </a:ext>
            </a:extLst>
          </p:cNvPr>
          <p:cNvSpPr>
            <a:spLocks noGrp="1"/>
          </p:cNvSpPr>
          <p:nvPr>
            <p:ph type="ctrTitle" hasCustomPrompt="1"/>
          </p:nvPr>
        </p:nvSpPr>
        <p:spPr>
          <a:xfrm>
            <a:off x="4884234" y="1182029"/>
            <a:ext cx="4114801" cy="2341756"/>
          </a:xfrm>
        </p:spPr>
        <p:txBody>
          <a:bodyPr anchor="b">
            <a:noAutofit/>
          </a:bodyPr>
          <a:lstStyle>
            <a:lvl1pPr algn="ctr">
              <a:defRPr sz="4500">
                <a:solidFill>
                  <a:srgbClr val="001489"/>
                </a:solidFill>
                <a:latin typeface="Franklin Gothic Heavy" panose="020B0903020102020204" pitchFamily="34" charset="0"/>
              </a:defRPr>
            </a:lvl1pPr>
          </a:lstStyle>
          <a:p>
            <a:r>
              <a:rPr lang="en-US" dirty="0"/>
              <a:t>Title of Presentation</a:t>
            </a:r>
          </a:p>
        </p:txBody>
      </p:sp>
      <p:sp>
        <p:nvSpPr>
          <p:cNvPr id="3" name="Subtitle 2">
            <a:extLst>
              <a:ext uri="{FF2B5EF4-FFF2-40B4-BE49-F238E27FC236}">
                <a16:creationId xmlns:a16="http://schemas.microsoft.com/office/drawing/2014/main" id="{66981C4E-0B73-478E-A0B0-11878ADFC937}"/>
              </a:ext>
            </a:extLst>
          </p:cNvPr>
          <p:cNvSpPr>
            <a:spLocks noGrp="1"/>
          </p:cNvSpPr>
          <p:nvPr>
            <p:ph type="subTitle" idx="1" hasCustomPrompt="1"/>
          </p:nvPr>
        </p:nvSpPr>
        <p:spPr>
          <a:xfrm>
            <a:off x="4884234" y="3830443"/>
            <a:ext cx="4114801" cy="1722865"/>
          </a:xfrm>
        </p:spPr>
        <p:txBody>
          <a:bodyPr>
            <a:noAutofit/>
          </a:bodyPr>
          <a:lstStyle>
            <a:lvl1pPr marL="0" indent="0" algn="ctr">
              <a:buNone/>
              <a:defRPr sz="2400">
                <a:solidFill>
                  <a:srgbClr val="007864"/>
                </a:solidFill>
                <a:latin typeface="Franklin Gothic Heavy" panose="020B09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Date, Name &amp; Title of Speaker</a:t>
            </a:r>
          </a:p>
        </p:txBody>
      </p:sp>
    </p:spTree>
    <p:extLst>
      <p:ext uri="{BB962C8B-B14F-4D97-AF65-F5344CB8AC3E}">
        <p14:creationId xmlns:p14="http://schemas.microsoft.com/office/powerpoint/2010/main" val="1776963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FBAF-FB7D-4865-9046-99E92319671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AD5FF1-C3A6-48AA-83EF-E14BF6155C87}"/>
              </a:ext>
            </a:extLst>
          </p:cNvPr>
          <p:cNvSpPr>
            <a:spLocks noGrp="1"/>
          </p:cNvSpPr>
          <p:nvPr>
            <p:ph idx="1"/>
          </p:nvPr>
        </p:nvSpPr>
        <p:spPr>
          <a:xfrm>
            <a:off x="628650" y="1237785"/>
            <a:ext cx="7886700" cy="49391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91762-F450-4735-89B5-96612643300A}"/>
              </a:ext>
            </a:extLst>
          </p:cNvPr>
          <p:cNvSpPr>
            <a:spLocks noGrp="1"/>
          </p:cNvSpPr>
          <p:nvPr>
            <p:ph type="dt" sz="half" idx="10"/>
          </p:nvPr>
        </p:nvSpPr>
        <p:spPr/>
        <p:txBody>
          <a:bodyPr/>
          <a:lstStyle/>
          <a:p>
            <a:fld id="{EE894B38-FECB-4C2D-891E-182BE16FA837}" type="datetimeFigureOut">
              <a:rPr lang="en-US" smtClean="0"/>
              <a:t>2/24/2020</a:t>
            </a:fld>
            <a:endParaRPr lang="en-US"/>
          </a:p>
        </p:txBody>
      </p:sp>
      <p:sp>
        <p:nvSpPr>
          <p:cNvPr id="5" name="Footer Placeholder 4">
            <a:extLst>
              <a:ext uri="{FF2B5EF4-FFF2-40B4-BE49-F238E27FC236}">
                <a16:creationId xmlns:a16="http://schemas.microsoft.com/office/drawing/2014/main" id="{4D5B3582-F396-4674-93D5-856C218D106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64278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9575B-2F8C-4782-955B-8A92EBB968BF}"/>
              </a:ext>
            </a:extLst>
          </p:cNvPr>
          <p:cNvSpPr>
            <a:spLocks noGrp="1"/>
          </p:cNvSpPr>
          <p:nvPr>
            <p:ph type="title"/>
          </p:nvPr>
        </p:nvSpPr>
        <p:spPr>
          <a:xfrm>
            <a:off x="88628" y="260081"/>
            <a:ext cx="7388264" cy="676622"/>
          </a:xfrm>
        </p:spPr>
        <p:txBody>
          <a:bodyPr anchor="b">
            <a:noAutofit/>
          </a:bodyPr>
          <a:lstStyle>
            <a:lvl1pPr>
              <a:defRPr sz="3300"/>
            </a:lvl1pPr>
          </a:lstStyle>
          <a:p>
            <a:r>
              <a:rPr lang="en-US" dirty="0"/>
              <a:t>Click to edit Master title style</a:t>
            </a:r>
          </a:p>
        </p:txBody>
      </p:sp>
      <p:sp>
        <p:nvSpPr>
          <p:cNvPr id="3" name="Text Placeholder 2">
            <a:extLst>
              <a:ext uri="{FF2B5EF4-FFF2-40B4-BE49-F238E27FC236}">
                <a16:creationId xmlns:a16="http://schemas.microsoft.com/office/drawing/2014/main" id="{4D2F11A4-85A4-4FD9-B056-945FB887245C}"/>
              </a:ext>
            </a:extLst>
          </p:cNvPr>
          <p:cNvSpPr>
            <a:spLocks noGrp="1"/>
          </p:cNvSpPr>
          <p:nvPr>
            <p:ph type="body" idx="1"/>
          </p:nvPr>
        </p:nvSpPr>
        <p:spPr>
          <a:xfrm>
            <a:off x="874790" y="1266400"/>
            <a:ext cx="7388264" cy="4788712"/>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60C23F2-994F-472D-9527-52D3D0AA268E}"/>
              </a:ext>
            </a:extLst>
          </p:cNvPr>
          <p:cNvSpPr>
            <a:spLocks noGrp="1"/>
          </p:cNvSpPr>
          <p:nvPr>
            <p:ph type="dt" sz="half" idx="10"/>
          </p:nvPr>
        </p:nvSpPr>
        <p:spPr/>
        <p:txBody>
          <a:bodyPr/>
          <a:lstStyle/>
          <a:p>
            <a:fld id="{EE894B38-FECB-4C2D-891E-182BE16FA837}" type="datetimeFigureOut">
              <a:rPr lang="en-US" smtClean="0"/>
              <a:t>2/24/2020</a:t>
            </a:fld>
            <a:endParaRPr lang="en-US"/>
          </a:p>
        </p:txBody>
      </p:sp>
      <p:sp>
        <p:nvSpPr>
          <p:cNvPr id="5" name="Footer Placeholder 4">
            <a:extLst>
              <a:ext uri="{FF2B5EF4-FFF2-40B4-BE49-F238E27FC236}">
                <a16:creationId xmlns:a16="http://schemas.microsoft.com/office/drawing/2014/main" id="{25E9BBA9-6F78-46C8-BBBF-04A41E1AB40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8106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293A-4320-4544-BE6D-B45FE10EA7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8A89C-D569-4789-BC44-CEFE64DEDF14}"/>
              </a:ext>
            </a:extLst>
          </p:cNvPr>
          <p:cNvSpPr>
            <a:spLocks noGrp="1"/>
          </p:cNvSpPr>
          <p:nvPr>
            <p:ph sz="half" idx="1"/>
          </p:nvPr>
        </p:nvSpPr>
        <p:spPr>
          <a:xfrm>
            <a:off x="628650" y="1282390"/>
            <a:ext cx="3886200" cy="48945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D28812-FA7E-4F4B-B281-793EC0816E1D}"/>
              </a:ext>
            </a:extLst>
          </p:cNvPr>
          <p:cNvSpPr>
            <a:spLocks noGrp="1"/>
          </p:cNvSpPr>
          <p:nvPr>
            <p:ph sz="half" idx="2"/>
          </p:nvPr>
        </p:nvSpPr>
        <p:spPr>
          <a:xfrm>
            <a:off x="4629150" y="1282390"/>
            <a:ext cx="3886200" cy="48945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31EDFF-4900-43B7-9404-2E97CC5F42BD}"/>
              </a:ext>
            </a:extLst>
          </p:cNvPr>
          <p:cNvSpPr>
            <a:spLocks noGrp="1"/>
          </p:cNvSpPr>
          <p:nvPr>
            <p:ph type="dt" sz="half" idx="10"/>
          </p:nvPr>
        </p:nvSpPr>
        <p:spPr/>
        <p:txBody>
          <a:bodyPr/>
          <a:lstStyle/>
          <a:p>
            <a:fld id="{EE894B38-FECB-4C2D-891E-182BE16FA837}" type="datetimeFigureOut">
              <a:rPr lang="en-US" smtClean="0"/>
              <a:t>2/24/2020</a:t>
            </a:fld>
            <a:endParaRPr lang="en-US"/>
          </a:p>
        </p:txBody>
      </p:sp>
      <p:sp>
        <p:nvSpPr>
          <p:cNvPr id="6" name="Footer Placeholder 5">
            <a:extLst>
              <a:ext uri="{FF2B5EF4-FFF2-40B4-BE49-F238E27FC236}">
                <a16:creationId xmlns:a16="http://schemas.microsoft.com/office/drawing/2014/main" id="{7C2FC594-A8E2-4554-885E-3A770A3D12A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320690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D75D-929C-42AE-82AE-EE151A18021F}"/>
              </a:ext>
            </a:extLst>
          </p:cNvPr>
          <p:cNvSpPr>
            <a:spLocks noGrp="1"/>
          </p:cNvSpPr>
          <p:nvPr>
            <p:ph type="title"/>
          </p:nvPr>
        </p:nvSpPr>
        <p:spPr>
          <a:xfrm>
            <a:off x="66907" y="333299"/>
            <a:ext cx="7435076" cy="5699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254B13-C1A4-4EC9-BBD0-5A680DB0EFD4}"/>
              </a:ext>
            </a:extLst>
          </p:cNvPr>
          <p:cNvSpPr>
            <a:spLocks noGrp="1"/>
          </p:cNvSpPr>
          <p:nvPr>
            <p:ph type="body" idx="1"/>
          </p:nvPr>
        </p:nvSpPr>
        <p:spPr>
          <a:xfrm>
            <a:off x="629842" y="1292206"/>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2277F72-1C23-4215-A60E-4C3D5C9EF8E9}"/>
              </a:ext>
            </a:extLst>
          </p:cNvPr>
          <p:cNvSpPr>
            <a:spLocks noGrp="1"/>
          </p:cNvSpPr>
          <p:nvPr>
            <p:ph sz="half" idx="2"/>
          </p:nvPr>
        </p:nvSpPr>
        <p:spPr>
          <a:xfrm>
            <a:off x="629842" y="2116118"/>
            <a:ext cx="3868340" cy="40735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D59E22-C033-4513-B033-42FE4CD02CD8}"/>
              </a:ext>
            </a:extLst>
          </p:cNvPr>
          <p:cNvSpPr>
            <a:spLocks noGrp="1"/>
          </p:cNvSpPr>
          <p:nvPr>
            <p:ph type="body" sz="quarter" idx="3"/>
          </p:nvPr>
        </p:nvSpPr>
        <p:spPr>
          <a:xfrm>
            <a:off x="4629150" y="1292206"/>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6E3EC4B-5EBE-41AC-BF58-EB8C5BE2A19A}"/>
              </a:ext>
            </a:extLst>
          </p:cNvPr>
          <p:cNvSpPr>
            <a:spLocks noGrp="1"/>
          </p:cNvSpPr>
          <p:nvPr>
            <p:ph sz="quarter" idx="4"/>
          </p:nvPr>
        </p:nvSpPr>
        <p:spPr>
          <a:xfrm>
            <a:off x="4629150" y="2116118"/>
            <a:ext cx="3887391" cy="40735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B22EC3-FE69-454B-B781-4E77D63AD71E}"/>
              </a:ext>
            </a:extLst>
          </p:cNvPr>
          <p:cNvSpPr>
            <a:spLocks noGrp="1"/>
          </p:cNvSpPr>
          <p:nvPr>
            <p:ph type="dt" sz="half" idx="10"/>
          </p:nvPr>
        </p:nvSpPr>
        <p:spPr/>
        <p:txBody>
          <a:bodyPr/>
          <a:lstStyle/>
          <a:p>
            <a:fld id="{EE894B38-FECB-4C2D-891E-182BE16FA837}" type="datetimeFigureOut">
              <a:rPr lang="en-US" smtClean="0"/>
              <a:t>2/24/2020</a:t>
            </a:fld>
            <a:endParaRPr lang="en-US"/>
          </a:p>
        </p:txBody>
      </p:sp>
      <p:sp>
        <p:nvSpPr>
          <p:cNvPr id="8" name="Footer Placeholder 7">
            <a:extLst>
              <a:ext uri="{FF2B5EF4-FFF2-40B4-BE49-F238E27FC236}">
                <a16:creationId xmlns:a16="http://schemas.microsoft.com/office/drawing/2014/main" id="{83EDA589-3F76-4A7A-BE0F-A234CDD3911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05027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D7CA-49B5-4BD2-8A1B-A818BCB1D1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469300-8D39-472C-A8D5-D018A846181F}"/>
              </a:ext>
            </a:extLst>
          </p:cNvPr>
          <p:cNvSpPr>
            <a:spLocks noGrp="1"/>
          </p:cNvSpPr>
          <p:nvPr>
            <p:ph type="dt" sz="half" idx="10"/>
          </p:nvPr>
        </p:nvSpPr>
        <p:spPr/>
        <p:txBody>
          <a:bodyPr/>
          <a:lstStyle/>
          <a:p>
            <a:fld id="{EE894B38-FECB-4C2D-891E-182BE16FA837}" type="datetimeFigureOut">
              <a:rPr lang="en-US" smtClean="0"/>
              <a:t>2/24/2020</a:t>
            </a:fld>
            <a:endParaRPr lang="en-US"/>
          </a:p>
        </p:txBody>
      </p:sp>
      <p:sp>
        <p:nvSpPr>
          <p:cNvPr id="4" name="Footer Placeholder 3">
            <a:extLst>
              <a:ext uri="{FF2B5EF4-FFF2-40B4-BE49-F238E27FC236}">
                <a16:creationId xmlns:a16="http://schemas.microsoft.com/office/drawing/2014/main" id="{CCA0669D-A40D-4353-9858-D203E2BD21D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33127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9ABBE8-0EA8-4D8E-BD3E-643986E4EE59}"/>
              </a:ext>
            </a:extLst>
          </p:cNvPr>
          <p:cNvSpPr>
            <a:spLocks noGrp="1"/>
          </p:cNvSpPr>
          <p:nvPr>
            <p:ph type="dt" sz="half" idx="10"/>
          </p:nvPr>
        </p:nvSpPr>
        <p:spPr/>
        <p:txBody>
          <a:bodyPr/>
          <a:lstStyle/>
          <a:p>
            <a:fld id="{EE894B38-FECB-4C2D-891E-182BE16FA837}" type="datetimeFigureOut">
              <a:rPr lang="en-US" smtClean="0"/>
              <a:t>2/24/2020</a:t>
            </a:fld>
            <a:endParaRPr lang="en-US"/>
          </a:p>
        </p:txBody>
      </p:sp>
      <p:sp>
        <p:nvSpPr>
          <p:cNvPr id="3" name="Footer Placeholder 2">
            <a:extLst>
              <a:ext uri="{FF2B5EF4-FFF2-40B4-BE49-F238E27FC236}">
                <a16:creationId xmlns:a16="http://schemas.microsoft.com/office/drawing/2014/main" id="{8BBE4975-35AD-482B-AF7F-F53AB6CFFE7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82135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AAFC51-C7F2-4D44-978E-11A49E9B217C}" type="datetime1">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B13702-4C34-4D23-BAF0-A63271FB2B78}" type="slidenum">
              <a:rPr lang="en-US" smtClean="0"/>
              <a:pPr/>
              <a:t>‹#›</a:t>
            </a:fld>
            <a:endParaRPr lang="en-US"/>
          </a:p>
        </p:txBody>
      </p:sp>
    </p:spTree>
    <p:extLst>
      <p:ext uri="{BB962C8B-B14F-4D97-AF65-F5344CB8AC3E}">
        <p14:creationId xmlns:p14="http://schemas.microsoft.com/office/powerpoint/2010/main" val="3911878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1CD9-4A6E-4FD4-8E55-52718456AA33}"/>
              </a:ext>
            </a:extLst>
          </p:cNvPr>
          <p:cNvSpPr>
            <a:spLocks noGrp="1"/>
          </p:cNvSpPr>
          <p:nvPr>
            <p:ph type="title"/>
          </p:nvPr>
        </p:nvSpPr>
        <p:spPr>
          <a:xfrm>
            <a:off x="629841" y="1159727"/>
            <a:ext cx="2949178" cy="897673"/>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D20CE67-9A5C-4E17-AF31-7024294E59D4}"/>
              </a:ext>
            </a:extLst>
          </p:cNvPr>
          <p:cNvSpPr>
            <a:spLocks noGrp="1"/>
          </p:cNvSpPr>
          <p:nvPr>
            <p:ph idx="1"/>
          </p:nvPr>
        </p:nvSpPr>
        <p:spPr>
          <a:xfrm>
            <a:off x="3887391" y="1159726"/>
            <a:ext cx="4629150" cy="47013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69674B-9F75-438C-9F62-2A4C5939224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DA2BDD5-3975-4DFA-B7E0-6B9BC13360F9}"/>
              </a:ext>
            </a:extLst>
          </p:cNvPr>
          <p:cNvSpPr>
            <a:spLocks noGrp="1"/>
          </p:cNvSpPr>
          <p:nvPr>
            <p:ph type="dt" sz="half" idx="10"/>
          </p:nvPr>
        </p:nvSpPr>
        <p:spPr/>
        <p:txBody>
          <a:bodyPr/>
          <a:lstStyle/>
          <a:p>
            <a:fld id="{EE894B38-FECB-4C2D-891E-182BE16FA837}" type="datetimeFigureOut">
              <a:rPr lang="en-US" smtClean="0"/>
              <a:t>2/24/2020</a:t>
            </a:fld>
            <a:endParaRPr lang="en-US"/>
          </a:p>
        </p:txBody>
      </p:sp>
      <p:sp>
        <p:nvSpPr>
          <p:cNvPr id="6" name="Footer Placeholder 5">
            <a:extLst>
              <a:ext uri="{FF2B5EF4-FFF2-40B4-BE49-F238E27FC236}">
                <a16:creationId xmlns:a16="http://schemas.microsoft.com/office/drawing/2014/main" id="{677C6802-7851-4CB9-B22F-334009F3E59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56809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6094-BDE9-4CE4-A3DD-9140EFC67D91}"/>
              </a:ext>
            </a:extLst>
          </p:cNvPr>
          <p:cNvSpPr>
            <a:spLocks noGrp="1"/>
          </p:cNvSpPr>
          <p:nvPr>
            <p:ph type="title"/>
          </p:nvPr>
        </p:nvSpPr>
        <p:spPr>
          <a:xfrm>
            <a:off x="629841" y="1126273"/>
            <a:ext cx="2949178" cy="931127"/>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5376484-2E18-4FFB-9BDB-2B1EF8FBED5E}"/>
              </a:ext>
            </a:extLst>
          </p:cNvPr>
          <p:cNvSpPr>
            <a:spLocks noGrp="1"/>
          </p:cNvSpPr>
          <p:nvPr>
            <p:ph type="pic" idx="1"/>
          </p:nvPr>
        </p:nvSpPr>
        <p:spPr>
          <a:xfrm>
            <a:off x="3887391" y="1126272"/>
            <a:ext cx="4629150" cy="473477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AFB514C-7372-4859-9126-CF7BD1164F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8EE9AF-2800-43A9-9011-7C5EC3EC2F31}"/>
              </a:ext>
            </a:extLst>
          </p:cNvPr>
          <p:cNvSpPr>
            <a:spLocks noGrp="1"/>
          </p:cNvSpPr>
          <p:nvPr>
            <p:ph type="dt" sz="half" idx="10"/>
          </p:nvPr>
        </p:nvSpPr>
        <p:spPr/>
        <p:txBody>
          <a:bodyPr/>
          <a:lstStyle/>
          <a:p>
            <a:fld id="{EE894B38-FECB-4C2D-891E-182BE16FA837}" type="datetimeFigureOut">
              <a:rPr lang="en-US" smtClean="0"/>
              <a:t>2/24/2020</a:t>
            </a:fld>
            <a:endParaRPr lang="en-US"/>
          </a:p>
        </p:txBody>
      </p:sp>
      <p:sp>
        <p:nvSpPr>
          <p:cNvPr id="6" name="Footer Placeholder 5">
            <a:extLst>
              <a:ext uri="{FF2B5EF4-FFF2-40B4-BE49-F238E27FC236}">
                <a16:creationId xmlns:a16="http://schemas.microsoft.com/office/drawing/2014/main" id="{9CA305A8-2306-47BF-A53D-CD34ADDC01A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72346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6E38C-0C7B-41C2-A655-BB2C2F2FA6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A809B0-538F-4EED-9A1E-CD6285B296F3}"/>
              </a:ext>
            </a:extLst>
          </p:cNvPr>
          <p:cNvSpPr>
            <a:spLocks noGrp="1"/>
          </p:cNvSpPr>
          <p:nvPr>
            <p:ph type="body" orient="vert" idx="1"/>
          </p:nvPr>
        </p:nvSpPr>
        <p:spPr>
          <a:xfrm>
            <a:off x="628650" y="1304693"/>
            <a:ext cx="7886700" cy="487227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119CA-B99A-48D0-AD9B-CD0B906A025A}"/>
              </a:ext>
            </a:extLst>
          </p:cNvPr>
          <p:cNvSpPr>
            <a:spLocks noGrp="1"/>
          </p:cNvSpPr>
          <p:nvPr>
            <p:ph type="dt" sz="half" idx="10"/>
          </p:nvPr>
        </p:nvSpPr>
        <p:spPr/>
        <p:txBody>
          <a:bodyPr/>
          <a:lstStyle/>
          <a:p>
            <a:fld id="{EE894B38-FECB-4C2D-891E-182BE16FA837}" type="datetimeFigureOut">
              <a:rPr lang="en-US" smtClean="0"/>
              <a:t>2/24/2020</a:t>
            </a:fld>
            <a:endParaRPr lang="en-US"/>
          </a:p>
        </p:txBody>
      </p:sp>
      <p:sp>
        <p:nvSpPr>
          <p:cNvPr id="5" name="Footer Placeholder 4">
            <a:extLst>
              <a:ext uri="{FF2B5EF4-FFF2-40B4-BE49-F238E27FC236}">
                <a16:creationId xmlns:a16="http://schemas.microsoft.com/office/drawing/2014/main" id="{6F5AA7D7-CE1B-4740-BA7E-20AB81C192D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8298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660DBA-7B6D-4DCA-9A20-EF84B7101EF0}"/>
              </a:ext>
            </a:extLst>
          </p:cNvPr>
          <p:cNvSpPr>
            <a:spLocks noGrp="1"/>
          </p:cNvSpPr>
          <p:nvPr>
            <p:ph type="title" orient="vert"/>
          </p:nvPr>
        </p:nvSpPr>
        <p:spPr>
          <a:xfrm>
            <a:off x="6543675" y="1182028"/>
            <a:ext cx="1971675" cy="4994935"/>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C352FF0F-D8BC-48F5-840E-3C427981F042}"/>
              </a:ext>
            </a:extLst>
          </p:cNvPr>
          <p:cNvSpPr>
            <a:spLocks noGrp="1"/>
          </p:cNvSpPr>
          <p:nvPr>
            <p:ph type="body" orient="vert" idx="1"/>
          </p:nvPr>
        </p:nvSpPr>
        <p:spPr>
          <a:xfrm>
            <a:off x="628650" y="1182029"/>
            <a:ext cx="5800725" cy="49949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9782D-AD8F-421E-B846-BC38CC94FFE8}"/>
              </a:ext>
            </a:extLst>
          </p:cNvPr>
          <p:cNvSpPr>
            <a:spLocks noGrp="1"/>
          </p:cNvSpPr>
          <p:nvPr>
            <p:ph type="dt" sz="half" idx="10"/>
          </p:nvPr>
        </p:nvSpPr>
        <p:spPr/>
        <p:txBody>
          <a:bodyPr/>
          <a:lstStyle/>
          <a:p>
            <a:fld id="{EE894B38-FECB-4C2D-891E-182BE16FA837}" type="datetimeFigureOut">
              <a:rPr lang="en-US" smtClean="0"/>
              <a:t>2/24/2020</a:t>
            </a:fld>
            <a:endParaRPr lang="en-US"/>
          </a:p>
        </p:txBody>
      </p:sp>
      <p:sp>
        <p:nvSpPr>
          <p:cNvPr id="5" name="Footer Placeholder 4">
            <a:extLst>
              <a:ext uri="{FF2B5EF4-FFF2-40B4-BE49-F238E27FC236}">
                <a16:creationId xmlns:a16="http://schemas.microsoft.com/office/drawing/2014/main" id="{4C1383D9-5CDD-46E6-AD93-1E151A4186A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182437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30F0C0-1F4C-440C-AB9A-C7B691F02CC1}"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75282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30F0C0-1F4C-440C-AB9A-C7B691F02CC1}"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32782111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30F0C0-1F4C-440C-AB9A-C7B691F02CC1}"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38454437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30F0C0-1F4C-440C-AB9A-C7B691F02CC1}"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4151039223"/>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30F0C0-1F4C-440C-AB9A-C7B691F02CC1}" type="datetimeFigureOut">
              <a:rPr lang="en-US" smtClean="0"/>
              <a:t>2/24/2020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252945538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30F0C0-1F4C-440C-AB9A-C7B691F02CC1}" type="datetimeFigureOut">
              <a:rPr lang="en-US" smtClean="0"/>
              <a:t>2/24/2020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456654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E238A3-29D9-4A79-A803-6BD28C93E805}" type="datetime1">
              <a:rPr lang="en-US" smtClean="0"/>
              <a:pPr/>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B13702-4C34-4D23-BAF0-A63271FB2B78}" type="slidenum">
              <a:rPr lang="en-US" smtClean="0"/>
              <a:pPr/>
              <a:t>‹#›</a:t>
            </a:fld>
            <a:endParaRPr lang="en-US"/>
          </a:p>
        </p:txBody>
      </p:sp>
    </p:spTree>
    <p:extLst>
      <p:ext uri="{BB962C8B-B14F-4D97-AF65-F5344CB8AC3E}">
        <p14:creationId xmlns:p14="http://schemas.microsoft.com/office/powerpoint/2010/main" val="3516700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30F0C0-1F4C-440C-AB9A-C7B691F02CC1}" type="datetimeFigureOut">
              <a:rPr lang="en-US" smtClean="0"/>
              <a:t>2/24/2020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2623740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730F0C0-1F4C-440C-AB9A-C7B691F02CC1}"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895631587"/>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730F0C0-1F4C-440C-AB9A-C7B691F02CC1}"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39140305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30F0C0-1F4C-440C-AB9A-C7B691F02CC1}"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3875799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30F0C0-1F4C-440C-AB9A-C7B691F02CC1}"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79919BFB-E96F-4F82-8D96-EE9F538B3C2D}" type="slidenum">
              <a:rPr lang="en-US" smtClean="0"/>
              <a:t>‹#›</a:t>
            </a:fld>
            <a:endParaRPr lang="en-US"/>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649812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730F0C0-1F4C-440C-AB9A-C7B691F02CC1}"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802505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730F0C0-1F4C-440C-AB9A-C7B691F02CC1}"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79919BFB-E96F-4F82-8D96-EE9F538B3C2D}" type="slidenum">
              <a:rPr lang="en-US" smtClean="0"/>
              <a:t>‹#›</a:t>
            </a:fld>
            <a:endParaRPr lang="en-US"/>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000081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730F0C0-1F4C-440C-AB9A-C7B691F02CC1}"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29559298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30F0C0-1F4C-440C-AB9A-C7B691F02CC1}"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4291856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30F0C0-1F4C-440C-AB9A-C7B691F02CC1}"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9919BFB-E96F-4F82-8D96-EE9F538B3C2D}" type="slidenum">
              <a:rPr lang="en-US" smtClean="0"/>
              <a:t>‹#›</a:t>
            </a:fld>
            <a:endParaRPr lang="en-US"/>
          </a:p>
        </p:txBody>
      </p:sp>
    </p:spTree>
    <p:extLst>
      <p:ext uri="{BB962C8B-B14F-4D97-AF65-F5344CB8AC3E}">
        <p14:creationId xmlns:p14="http://schemas.microsoft.com/office/powerpoint/2010/main" val="1838718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32719F-F8B1-4AD9-926E-3E76E477BB80}" type="datetime1">
              <a:rPr lang="en-US" smtClean="0"/>
              <a:pPr/>
              <a:t>2/24/2020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B13702-4C34-4D23-BAF0-A63271FB2B78}" type="slidenum">
              <a:rPr lang="en-US" smtClean="0"/>
              <a:pPr/>
              <a:t>‹#›</a:t>
            </a:fld>
            <a:endParaRPr lang="en-US"/>
          </a:p>
        </p:txBody>
      </p:sp>
    </p:spTree>
    <p:extLst>
      <p:ext uri="{BB962C8B-B14F-4D97-AF65-F5344CB8AC3E}">
        <p14:creationId xmlns:p14="http://schemas.microsoft.com/office/powerpoint/2010/main" val="1491499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9A8A8-92FA-4B8C-9C27-EB18D0AC503C}" type="datetime1">
              <a:rPr lang="en-US" smtClean="0"/>
              <a:pPr/>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B13702-4C34-4D23-BAF0-A63271FB2B78}" type="slidenum">
              <a:rPr lang="en-US" smtClean="0"/>
              <a:pPr/>
              <a:t>‹#›</a:t>
            </a:fld>
            <a:endParaRPr lang="en-US"/>
          </a:p>
        </p:txBody>
      </p:sp>
    </p:spTree>
    <p:extLst>
      <p:ext uri="{BB962C8B-B14F-4D97-AF65-F5344CB8AC3E}">
        <p14:creationId xmlns:p14="http://schemas.microsoft.com/office/powerpoint/2010/main" val="2037299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5.jp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5.jp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0.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94C8F-78B3-4A2B-BDF6-3501407AA3AE}" type="datetime1">
              <a:rPr lang="en-US" smtClean="0"/>
              <a:pPr/>
              <a:t>2/24/2020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B13702-4C34-4D23-BAF0-A63271FB2B78}" type="slidenum">
              <a:rPr lang="en-US" smtClean="0"/>
              <a:pPr/>
              <a:t>‹#›</a:t>
            </a:fld>
            <a:endParaRPr lang="en-US"/>
          </a:p>
        </p:txBody>
      </p:sp>
    </p:spTree>
    <p:extLst>
      <p:ext uri="{BB962C8B-B14F-4D97-AF65-F5344CB8AC3E}">
        <p14:creationId xmlns:p14="http://schemas.microsoft.com/office/powerpoint/2010/main" val="1874509311"/>
      </p:ext>
    </p:extLst>
  </p:cSld>
  <p:clrMap bg1="lt1" tx1="dk1" bg2="lt2" tx2="dk2" accent1="accent1" accent2="accent2" accent3="accent3" accent4="accent4" accent5="accent5" accent6="accent6" hlink="hlink" folHlink="folHlink"/>
  <p:sldLayoutIdLst>
    <p:sldLayoutId id="2147483660" r:id="rId1"/>
    <p:sldLayoutId id="2147483673"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3AFB1-FB8A-4634-9745-9E99775F8C95}" type="datetime1">
              <a:rPr lang="en-US" smtClean="0"/>
              <a:pPr/>
              <a:t>2/24/2020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18AFB-0C37-461C-8E2C-7BDB5F9EA85E}" type="slidenum">
              <a:rPr lang="en-US" smtClean="0"/>
              <a:pPr/>
              <a:t>‹#›</a:t>
            </a:fld>
            <a:endParaRPr lang="en-US"/>
          </a:p>
        </p:txBody>
      </p:sp>
    </p:spTree>
    <p:extLst>
      <p:ext uri="{BB962C8B-B14F-4D97-AF65-F5344CB8AC3E}">
        <p14:creationId xmlns:p14="http://schemas.microsoft.com/office/powerpoint/2010/main" val="28962655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450E1-381E-41C4-B49F-52DA1CD1B16E}" type="datetimeFigureOut">
              <a:rPr lang="en-US" smtClean="0">
                <a:solidFill>
                  <a:srgbClr val="003366">
                    <a:tint val="75000"/>
                  </a:srgbClr>
                </a:solidFill>
              </a:rPr>
              <a:pPr/>
              <a:t>2/24/2020</a:t>
            </a:fld>
            <a:endParaRPr lang="en-US" dirty="0">
              <a:solidFill>
                <a:srgbClr val="00336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336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2746139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450E1-381E-41C4-B49F-52DA1CD1B16E}" type="datetimeFigureOut">
              <a:rPr lang="en-US" smtClean="0"/>
              <a:t>2/24/2020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t>‹#›</a:t>
            </a:fld>
            <a:endParaRPr lang="en-US" dirty="0"/>
          </a:p>
        </p:txBody>
      </p:sp>
    </p:spTree>
    <p:extLst>
      <p:ext uri="{BB962C8B-B14F-4D97-AF65-F5344CB8AC3E}">
        <p14:creationId xmlns:p14="http://schemas.microsoft.com/office/powerpoint/2010/main" val="32802849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812FA-9096-4DD6-BEF4-75118BA25635}"/>
              </a:ext>
            </a:extLst>
          </p:cNvPr>
          <p:cNvSpPr>
            <a:spLocks noGrp="1"/>
          </p:cNvSpPr>
          <p:nvPr>
            <p:ph type="title"/>
          </p:nvPr>
        </p:nvSpPr>
        <p:spPr>
          <a:xfrm>
            <a:off x="59939" y="320676"/>
            <a:ext cx="7416954" cy="5602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F2ADD8-CFA3-45CC-84D8-5AE530F12C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E116727-E6A1-42CB-A41E-3ECDDC065EC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E894B38-FECB-4C2D-891E-182BE16FA837}" type="datetimeFigureOut">
              <a:rPr lang="en-US" smtClean="0"/>
              <a:t>2/24/2020</a:t>
            </a:fld>
            <a:endParaRPr lang="en-US"/>
          </a:p>
        </p:txBody>
      </p:sp>
      <p:sp>
        <p:nvSpPr>
          <p:cNvPr id="5" name="Footer Placeholder 4">
            <a:extLst>
              <a:ext uri="{FF2B5EF4-FFF2-40B4-BE49-F238E27FC236}">
                <a16:creationId xmlns:a16="http://schemas.microsoft.com/office/drawing/2014/main" id="{4C480312-92C0-4C93-99CA-46A342AE653C}"/>
              </a:ext>
            </a:extLst>
          </p:cNvPr>
          <p:cNvSpPr>
            <a:spLocks noGrp="1"/>
          </p:cNvSpPr>
          <p:nvPr>
            <p:ph type="ftr" sz="quarter" idx="3"/>
          </p:nvPr>
        </p:nvSpPr>
        <p:spPr>
          <a:xfrm>
            <a:off x="3028950" y="6356351"/>
            <a:ext cx="54864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A80FC277-B97C-414A-9D05-CE91AE925E5F}"/>
              </a:ext>
            </a:extLst>
          </p:cNvPr>
          <p:cNvSpPr txBox="1"/>
          <p:nvPr userDrawn="1"/>
        </p:nvSpPr>
        <p:spPr>
          <a:xfrm>
            <a:off x="7585617" y="152569"/>
            <a:ext cx="677437" cy="553998"/>
          </a:xfrm>
          <a:prstGeom prst="rect">
            <a:avLst/>
          </a:prstGeom>
          <a:noFill/>
        </p:spPr>
        <p:txBody>
          <a:bodyPr wrap="square" rtlCol="0">
            <a:spAutoFit/>
          </a:bodyPr>
          <a:lstStyle/>
          <a:p>
            <a:pPr algn="ctr"/>
            <a:fld id="{2D405C71-8F32-4991-BCEA-8B09B569B9EA}" type="slidenum">
              <a:rPr lang="en-US" sz="3000" smtClean="0">
                <a:solidFill>
                  <a:schemeClr val="bg1"/>
                </a:solidFill>
                <a:latin typeface="Franklin Gothic Medium" panose="020B0603020102020204" pitchFamily="34" charset="0"/>
              </a:rPr>
              <a:t>‹#›</a:t>
            </a:fld>
            <a:endParaRPr lang="en-US" sz="30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0069196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685800" rtl="0" eaLnBrk="1" latinLnBrk="0" hangingPunct="1">
        <a:lnSpc>
          <a:spcPct val="90000"/>
        </a:lnSpc>
        <a:spcBef>
          <a:spcPct val="0"/>
        </a:spcBef>
        <a:buNone/>
        <a:defRPr sz="3300" kern="1200">
          <a:solidFill>
            <a:schemeClr val="bg1"/>
          </a:solidFill>
          <a:latin typeface="Franklin Gothic Book" panose="020B05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1500">
              <a:srgbClr val="E2EFF2"/>
            </a:gs>
            <a:gs pos="31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57"/>
            <a:ext cx="1767506"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D730F0C0-1F4C-440C-AB9A-C7B691F02CC1}" type="datetimeFigureOut">
              <a:rPr lang="en-US" smtClean="0"/>
              <a:t>2/24/2020</a:t>
            </a:fld>
            <a:endParaRPr lang="en-US"/>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79919BFB-E96F-4F82-8D96-EE9F538B3C2D}" type="slidenum">
              <a:rPr lang="en-US" smtClean="0"/>
              <a:t>‹#›</a:t>
            </a:fld>
            <a:endParaRPr lang="en-US"/>
          </a:p>
        </p:txBody>
      </p:sp>
    </p:spTree>
    <p:extLst>
      <p:ext uri="{BB962C8B-B14F-4D97-AF65-F5344CB8AC3E}">
        <p14:creationId xmlns:p14="http://schemas.microsoft.com/office/powerpoint/2010/main" val="38979046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txStyles>
    <p:titleStyle>
      <a:lvl1pPr algn="l" defTabSz="342900" rtl="0" eaLnBrk="1" latinLnBrk="0" hangingPunct="1">
        <a:spcBef>
          <a:spcPct val="0"/>
        </a:spcBef>
        <a:buNone/>
        <a:defRPr sz="27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chart" Target="../charts/chart4.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1.xml"/><Relationship Id="rId1" Type="http://schemas.openxmlformats.org/officeDocument/2006/relationships/themeOverride" Target="../theme/themeOverride1.xml"/><Relationship Id="rId4" Type="http://schemas.openxmlformats.org/officeDocument/2006/relationships/image" Target="../media/image8.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1.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2" Type="http://schemas.openxmlformats.org/officeDocument/2006/relationships/hyperlink" Target="http://www.idaholegalaid.org/" TargetMode="Externa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livebetteridaho.org/" TargetMode="External"/><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healthandwelfare.idaho.gov/" TargetMode="External"/><Relationship Id="rId1" Type="http://schemas.openxmlformats.org/officeDocument/2006/relationships/slideLayout" Target="../slideLayouts/slideLayout54.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gif"/><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Welcome</a:t>
            </a:r>
          </a:p>
        </p:txBody>
      </p:sp>
      <p:sp>
        <p:nvSpPr>
          <p:cNvPr id="3" name="Subtitle 2"/>
          <p:cNvSpPr>
            <a:spLocks noGrp="1"/>
          </p:cNvSpPr>
          <p:nvPr>
            <p:ph type="subTitle" idx="1"/>
          </p:nvPr>
        </p:nvSpPr>
        <p:spPr>
          <a:xfrm>
            <a:off x="457200" y="5029200"/>
            <a:ext cx="3817620" cy="1066800"/>
          </a:xfrm>
        </p:spPr>
        <p:txBody>
          <a:bodyPr/>
          <a:lstStyle/>
          <a:p>
            <a:pPr algn="ctr"/>
            <a:r>
              <a:rPr lang="en-US" dirty="0"/>
              <a:t>Scott Standley</a:t>
            </a:r>
          </a:p>
          <a:p>
            <a:pPr algn="ctr"/>
            <a:r>
              <a:rPr lang="en-US" dirty="0">
                <a:solidFill>
                  <a:schemeClr val="accent6">
                    <a:lumMod val="60000"/>
                    <a:lumOff val="40000"/>
                  </a:schemeClr>
                </a:solidFill>
              </a:rPr>
              <a:t>Scott.standley@hubinterntional.com</a:t>
            </a:r>
          </a:p>
          <a:p>
            <a:pPr algn="ctr"/>
            <a:r>
              <a:rPr lang="en-US" dirty="0"/>
              <a:t>208-737-6875</a:t>
            </a:r>
          </a:p>
        </p:txBody>
      </p:sp>
      <p:sp>
        <p:nvSpPr>
          <p:cNvPr id="4" name="TextBox 3"/>
          <p:cNvSpPr txBox="1"/>
          <p:nvPr/>
        </p:nvSpPr>
        <p:spPr>
          <a:xfrm>
            <a:off x="0" y="1143000"/>
            <a:ext cx="5387926" cy="2277547"/>
          </a:xfrm>
          <a:prstGeom prst="rect">
            <a:avLst/>
          </a:prstGeom>
          <a:noFill/>
        </p:spPr>
        <p:txBody>
          <a:bodyPr wrap="square" rtlCol="0">
            <a:spAutoFit/>
          </a:bodyPr>
          <a:lstStyle/>
          <a:p>
            <a:pPr algn="ctr"/>
            <a:r>
              <a:rPr lang="en-US" sz="5400" dirty="0">
                <a:solidFill>
                  <a:schemeClr val="bg1"/>
                </a:solidFill>
              </a:rPr>
              <a:t>Medicare</a:t>
            </a:r>
          </a:p>
          <a:p>
            <a:endParaRPr lang="en-US" sz="2400" dirty="0">
              <a:solidFill>
                <a:schemeClr val="bg1"/>
              </a:solidFill>
            </a:endParaRPr>
          </a:p>
          <a:p>
            <a:pPr algn="ctr"/>
            <a:r>
              <a:rPr lang="en-US" sz="4000" dirty="0">
                <a:solidFill>
                  <a:schemeClr val="bg1"/>
                </a:solidFill>
              </a:rPr>
              <a:t>Choosing a Plan</a:t>
            </a:r>
          </a:p>
          <a:p>
            <a:r>
              <a:rPr lang="en-US" sz="2400" dirty="0">
                <a:solidFill>
                  <a:schemeClr val="bg1"/>
                </a:solidFill>
              </a:rPr>
              <a:t>		</a:t>
            </a:r>
          </a:p>
        </p:txBody>
      </p:sp>
    </p:spTree>
    <p:extLst>
      <p:ext uri="{BB962C8B-B14F-4D97-AF65-F5344CB8AC3E}">
        <p14:creationId xmlns:p14="http://schemas.microsoft.com/office/powerpoint/2010/main" val="306417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069" y="1066800"/>
            <a:ext cx="6315075"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999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2" y="1219200"/>
            <a:ext cx="7343775" cy="49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927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59977"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1917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95400"/>
            <a:ext cx="9067799"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555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6775"/>
            <a:ext cx="891540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905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1800225"/>
            <a:ext cx="895985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060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 y="1066800"/>
            <a:ext cx="8715375"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7187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444625"/>
            <a:ext cx="8559800" cy="396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2466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400175"/>
            <a:ext cx="87058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928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1339850"/>
            <a:ext cx="8775700" cy="417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52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166843"/>
            <a:ext cx="8153400" cy="5016758"/>
          </a:xfrm>
          <a:prstGeom prst="rect">
            <a:avLst/>
          </a:prstGeom>
        </p:spPr>
        <p:txBody>
          <a:bodyPr wrap="square">
            <a:spAutoFit/>
          </a:bodyPr>
          <a:lstStyle/>
          <a:p>
            <a:r>
              <a:rPr lang="en-US" sz="2400" dirty="0"/>
              <a:t>The material appearing in this presentation is for informational purposes only and should not be construed as advice of any kind, including, without limitation, legal, accounting, or investment advice. This information is not intended to create, and receipt does not constitute, a legal relationship, including, but not limited to, an accountant-client relationship. </a:t>
            </a:r>
          </a:p>
          <a:p>
            <a:endParaRPr lang="en-US" sz="2400" dirty="0"/>
          </a:p>
          <a:p>
            <a:r>
              <a:rPr lang="en-US" sz="2400" dirty="0"/>
              <a:t>Although this information may have been prepared by professionals, it should not be used as a substitute for professional services. If legal, accounting, investment, or other professional advice is required, the services of a professional should be sought.</a:t>
            </a:r>
          </a:p>
          <a:p>
            <a:pPr algn="ctr"/>
            <a:r>
              <a:rPr lang="en-US" sz="3200" dirty="0"/>
              <a:t>Disclaimer</a:t>
            </a:r>
          </a:p>
        </p:txBody>
      </p:sp>
    </p:spTree>
    <p:extLst>
      <p:ext uri="{BB962C8B-B14F-4D97-AF65-F5344CB8AC3E}">
        <p14:creationId xmlns:p14="http://schemas.microsoft.com/office/powerpoint/2010/main" val="2271513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438275"/>
            <a:ext cx="8756650"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793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371600"/>
            <a:ext cx="866775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0376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638300"/>
            <a:ext cx="88677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874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371600"/>
            <a:ext cx="5597228" cy="2387600"/>
          </a:xfrm>
        </p:spPr>
        <p:txBody>
          <a:bodyPr/>
          <a:lstStyle/>
          <a:p>
            <a:r>
              <a:rPr lang="en-US" dirty="0"/>
              <a:t>Thanks for your Time</a:t>
            </a:r>
            <a:br>
              <a:rPr lang="en-US" dirty="0"/>
            </a:br>
            <a:br>
              <a:rPr lang="en-US" dirty="0"/>
            </a:br>
            <a:endParaRPr lang="en-US" dirty="0"/>
          </a:p>
        </p:txBody>
      </p:sp>
      <p:sp>
        <p:nvSpPr>
          <p:cNvPr id="3" name="Subtitle 2"/>
          <p:cNvSpPr>
            <a:spLocks noGrp="1"/>
          </p:cNvSpPr>
          <p:nvPr>
            <p:ph type="subTitle" idx="1"/>
          </p:nvPr>
        </p:nvSpPr>
        <p:spPr/>
        <p:txBody>
          <a:bodyPr/>
          <a:lstStyle/>
          <a:p>
            <a:r>
              <a:rPr lang="en-US" dirty="0"/>
              <a:t>Scott Standley</a:t>
            </a:r>
          </a:p>
          <a:p>
            <a:r>
              <a:rPr lang="en-US" dirty="0"/>
              <a:t>Scott.standley@hubinternational.com</a:t>
            </a:r>
          </a:p>
          <a:p>
            <a:r>
              <a:rPr lang="en-US" dirty="0"/>
              <a:t>208-737-6875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D9D7-1751-42C7-B0B4-E34E04B9DDCB}"/>
              </a:ext>
            </a:extLst>
          </p:cNvPr>
          <p:cNvSpPr>
            <a:spLocks noGrp="1"/>
          </p:cNvSpPr>
          <p:nvPr>
            <p:ph type="ctrTitle"/>
          </p:nvPr>
        </p:nvSpPr>
        <p:spPr>
          <a:xfrm>
            <a:off x="685800" y="2133600"/>
            <a:ext cx="7772400" cy="1470025"/>
          </a:xfrm>
        </p:spPr>
        <p:txBody>
          <a:bodyPr/>
          <a:lstStyle/>
          <a:p>
            <a:r>
              <a:rPr lang="en-US" dirty="0"/>
              <a:t>Let’s Take a Fun Break</a:t>
            </a:r>
          </a:p>
        </p:txBody>
      </p:sp>
      <p:sp>
        <p:nvSpPr>
          <p:cNvPr id="3" name="Subtitle 2">
            <a:extLst>
              <a:ext uri="{FF2B5EF4-FFF2-40B4-BE49-F238E27FC236}">
                <a16:creationId xmlns:a16="http://schemas.microsoft.com/office/drawing/2014/main" id="{F8D6CAEC-17DC-4EAF-AE5E-6D72DF87505F}"/>
              </a:ext>
            </a:extLst>
          </p:cNvPr>
          <p:cNvSpPr>
            <a:spLocks noGrp="1"/>
          </p:cNvSpPr>
          <p:nvPr>
            <p:ph type="subTitle" idx="1"/>
          </p:nvPr>
        </p:nvSpPr>
        <p:spPr>
          <a:xfrm>
            <a:off x="1371600" y="3603625"/>
            <a:ext cx="6400800" cy="2644775"/>
          </a:xfrm>
        </p:spPr>
        <p:txBody>
          <a:bodyPr>
            <a:normAutofit lnSpcReduction="10000"/>
          </a:bodyPr>
          <a:lstStyle/>
          <a:p>
            <a:r>
              <a:rPr lang="en-US" dirty="0"/>
              <a:t>Join your faculty in the lobby for additional resources </a:t>
            </a:r>
          </a:p>
          <a:p>
            <a:r>
              <a:rPr lang="en-US" dirty="0"/>
              <a:t>10-00 – 10:25 am</a:t>
            </a:r>
          </a:p>
          <a:p>
            <a:r>
              <a:rPr lang="en-US" dirty="0">
                <a:solidFill>
                  <a:srgbClr val="FF0000"/>
                </a:solidFill>
              </a:rPr>
              <a:t>WE WILL START ON TIME – Fun drawing</a:t>
            </a:r>
          </a:p>
        </p:txBody>
      </p:sp>
    </p:spTree>
    <p:extLst>
      <p:ext uri="{BB962C8B-B14F-4D97-AF65-F5344CB8AC3E}">
        <p14:creationId xmlns:p14="http://schemas.microsoft.com/office/powerpoint/2010/main" val="2678716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09800"/>
            <a:ext cx="8610600" cy="1143000"/>
          </a:xfrm>
        </p:spPr>
        <p:txBody>
          <a:bodyPr>
            <a:normAutofit fontScale="90000"/>
          </a:bodyPr>
          <a:lstStyle/>
          <a:p>
            <a:r>
              <a:rPr lang="en-US" dirty="0"/>
              <a:t>Social Security: </a:t>
            </a:r>
            <a:br>
              <a:rPr lang="en-US" dirty="0"/>
            </a:br>
            <a:r>
              <a:rPr lang="en-US" dirty="0"/>
              <a:t>With You Through Life’s Journey</a:t>
            </a:r>
          </a:p>
        </p:txBody>
      </p:sp>
      <p:sp>
        <p:nvSpPr>
          <p:cNvPr id="2" name="TextBox 1"/>
          <p:cNvSpPr txBox="1"/>
          <p:nvPr/>
        </p:nvSpPr>
        <p:spPr>
          <a:xfrm>
            <a:off x="6535594" y="6553200"/>
            <a:ext cx="26084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a:ea typeface="+mn-ea"/>
                <a:cs typeface="+mn-cs"/>
              </a:rPr>
              <a:t>Produced at U.S. taxpayer expense</a:t>
            </a:r>
          </a:p>
        </p:txBody>
      </p:sp>
    </p:spTree>
    <p:extLst>
      <p:ext uri="{BB962C8B-B14F-4D97-AF65-F5344CB8AC3E}">
        <p14:creationId xmlns:p14="http://schemas.microsoft.com/office/powerpoint/2010/main" val="914321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txBox="1">
            <a:spLocks/>
          </p:cNvSpPr>
          <p:nvPr/>
        </p:nvSpPr>
        <p:spPr bwMode="auto">
          <a:xfrm>
            <a:off x="0" y="-127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0" i="1" u="none" strike="noStrike" kern="1200" cap="none" spc="0" normalizeH="0" baseline="0" noProof="0" dirty="0">
                <a:ln>
                  <a:noFill/>
                </a:ln>
                <a:solidFill>
                  <a:srgbClr val="D12229"/>
                </a:solidFill>
                <a:effectLst/>
                <a:uLnTx/>
                <a:uFillTx/>
                <a:latin typeface="Times"/>
                <a:ea typeface="+mn-ea"/>
                <a:cs typeface="+mn-cs"/>
              </a:rPr>
              <a:t>my</a:t>
            </a:r>
            <a:r>
              <a:rPr kumimoji="0" lang="en-US" altLang="en-US" sz="4000" b="0" i="1" u="none" strike="noStrike" kern="1200" cap="none" spc="0" normalizeH="0" baseline="0" noProof="0" dirty="0">
                <a:ln>
                  <a:noFill/>
                </a:ln>
                <a:solidFill>
                  <a:srgbClr val="002060"/>
                </a:solidFill>
                <a:effectLst/>
                <a:uLnTx/>
                <a:uFillTx/>
                <a:latin typeface="Times"/>
                <a:ea typeface="+mn-ea"/>
                <a:cs typeface="+mn-cs"/>
              </a:rPr>
              <a:t> </a:t>
            </a:r>
            <a:r>
              <a:rPr kumimoji="0" lang="en-US" altLang="en-US" sz="4000" b="0" i="0" u="none" strike="noStrike" kern="1200" cap="none" spc="0" normalizeH="0" baseline="0" noProof="0" dirty="0">
                <a:ln>
                  <a:noFill/>
                </a:ln>
                <a:solidFill>
                  <a:srgbClr val="0054A6"/>
                </a:solidFill>
                <a:effectLst/>
                <a:uLnTx/>
                <a:uFillTx/>
                <a:latin typeface="Times"/>
                <a:ea typeface="+mn-ea"/>
                <a:cs typeface="+mn-cs"/>
              </a:rPr>
              <a:t>Social Security Services</a:t>
            </a:r>
          </a:p>
        </p:txBody>
      </p:sp>
      <p:sp>
        <p:nvSpPr>
          <p:cNvPr id="2" name="TextBox 1"/>
          <p:cNvSpPr txBox="1"/>
          <p:nvPr/>
        </p:nvSpPr>
        <p:spPr>
          <a:xfrm>
            <a:off x="76200" y="825500"/>
            <a:ext cx="8991600" cy="5847755"/>
          </a:xfrm>
          <a:prstGeom prst="rect">
            <a:avLst/>
          </a:prstGeom>
          <a:noFill/>
        </p:spPr>
        <p:txBody>
          <a:bodyPr wrap="square">
            <a:spAutoFit/>
          </a:bodyPr>
          <a:lstStyle/>
          <a:p>
            <a:pPr marL="800100" marR="0" lvl="2"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3366"/>
                </a:solidFill>
                <a:effectLst/>
                <a:uLnTx/>
                <a:uFillTx/>
                <a:latin typeface="Helvetica"/>
                <a:ea typeface="+mn-ea"/>
                <a:cs typeface="+mn-cs"/>
              </a:rPr>
              <a:t>Review your Social Security </a:t>
            </a:r>
            <a:r>
              <a:rPr kumimoji="0" lang="en-US" sz="2100" b="0" i="1" u="none" strike="noStrike" kern="1200" cap="none" spc="0" normalizeH="0" baseline="0" noProof="0" dirty="0">
                <a:ln>
                  <a:noFill/>
                </a:ln>
                <a:solidFill>
                  <a:srgbClr val="003366"/>
                </a:solidFill>
                <a:effectLst/>
                <a:uLnTx/>
                <a:uFillTx/>
                <a:latin typeface="Helvetica"/>
                <a:ea typeface="+mn-ea"/>
                <a:cs typeface="+mn-cs"/>
              </a:rPr>
              <a:t>Statement </a:t>
            </a:r>
            <a:r>
              <a:rPr kumimoji="0" lang="en-US" sz="2100" b="0" i="0" u="none" strike="noStrike" kern="1200" cap="none" spc="0" normalizeH="0" baseline="0" noProof="0" dirty="0">
                <a:ln>
                  <a:noFill/>
                </a:ln>
                <a:solidFill>
                  <a:srgbClr val="003366"/>
                </a:solidFill>
                <a:effectLst/>
                <a:uLnTx/>
                <a:uFillTx/>
                <a:latin typeface="Helvetica"/>
                <a:ea typeface="+mn-ea"/>
                <a:cs typeface="+mn-cs"/>
              </a:rPr>
              <a:t>annually</a:t>
            </a:r>
            <a:endParaRPr kumimoji="0" lang="en-US" sz="2100" b="1" i="0" u="none" strike="noStrike" kern="1200" cap="none" spc="0" normalizeH="0" baseline="0" noProof="0" dirty="0">
              <a:ln>
                <a:noFill/>
              </a:ln>
              <a:solidFill>
                <a:srgbClr val="003366"/>
              </a:solidFill>
              <a:effectLst/>
              <a:uLnTx/>
              <a:uFillTx/>
              <a:latin typeface="Helvetica"/>
              <a:ea typeface="+mn-ea"/>
              <a:cs typeface="+mn-cs"/>
            </a:endParaRP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3366"/>
                </a:solidFill>
                <a:effectLst/>
                <a:uLnTx/>
                <a:uFillTx/>
                <a:latin typeface="Helvetica"/>
                <a:ea typeface="+mn-ea"/>
                <a:cs typeface="+mn-cs"/>
              </a:rPr>
              <a:t>In some states, request a replacement Social Security (SSN) card</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3366"/>
                </a:solidFill>
                <a:effectLst/>
                <a:uLnTx/>
                <a:uFillTx/>
                <a:latin typeface="Helvetica"/>
                <a:ea typeface="+mn-ea"/>
                <a:cs typeface="+mn-cs"/>
              </a:rPr>
              <a:t>Check the status of your application or appeal</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3366"/>
                </a:solidFill>
                <a:effectLst/>
                <a:uLnTx/>
                <a:uFillTx/>
                <a:latin typeface="Helvetica"/>
                <a:ea typeface="+mn-ea"/>
                <a:cs typeface="+mn-cs"/>
              </a:rPr>
              <a:t>Get a benefit verification letter for proof of income</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3366"/>
                </a:solidFill>
                <a:effectLst/>
                <a:uLnTx/>
                <a:uFillTx/>
                <a:latin typeface="Helvetica"/>
                <a:ea typeface="+mn-ea"/>
                <a:cs typeface="+mn-cs"/>
              </a:rPr>
              <a:t>Change your address, phone #, or direct deposit info</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3366"/>
                </a:solidFill>
                <a:effectLst/>
                <a:uLnTx/>
                <a:uFillTx/>
                <a:latin typeface="Helvetica"/>
                <a:ea typeface="+mn-ea"/>
                <a:cs typeface="+mn-cs"/>
              </a:rPr>
              <a:t>Get a replacement SSA-1099 for taxes</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3366"/>
                </a:solidFill>
                <a:effectLst/>
                <a:uLnTx/>
                <a:uFillTx/>
                <a:latin typeface="Helvetica"/>
                <a:ea typeface="+mn-ea"/>
                <a:cs typeface="+mn-cs"/>
              </a:rPr>
              <a:t>Get a replacement Medicare Card</a:t>
            </a:r>
          </a:p>
          <a:p>
            <a:pPr marL="457200" marR="0" lvl="1" indent="0" algn="l" defTabSz="914400" rtl="0" eaLnBrk="1" fontAlgn="auto" latinLnBrk="0" hangingPunct="1">
              <a:lnSpc>
                <a:spcPct val="2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3366"/>
              </a:solidFill>
              <a:effectLst/>
              <a:uLnTx/>
              <a:uFillTx/>
              <a:latin typeface="Helvetica"/>
              <a:ea typeface="+mn-ea"/>
              <a:cs typeface="+mn-cs"/>
            </a:endParaRPr>
          </a:p>
          <a:p>
            <a:pPr marL="457200" marR="0" lvl="1" indent="0" algn="l" defTabSz="914400" rtl="0" eaLnBrk="1" fontAlgn="auto" latinLnBrk="0" hangingPunct="1">
              <a:lnSpc>
                <a:spcPct val="2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366"/>
              </a:solidFill>
              <a:effectLst/>
              <a:uLnTx/>
              <a:uFillTx/>
              <a:latin typeface="Helvetica"/>
              <a:ea typeface="+mn-ea"/>
              <a:cs typeface="+mn-cs"/>
            </a:endParaRPr>
          </a:p>
        </p:txBody>
      </p:sp>
    </p:spTree>
    <p:extLst>
      <p:ext uri="{BB962C8B-B14F-4D97-AF65-F5344CB8AC3E}">
        <p14:creationId xmlns:p14="http://schemas.microsoft.com/office/powerpoint/2010/main" val="3535007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9" descr="Slide7Pie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96629"/>
            <a:ext cx="6400800" cy="4194571"/>
          </a:xfrm>
          <a:prstGeom prst="rect">
            <a:avLst/>
          </a:prstGeom>
          <a:solidFill>
            <a:schemeClr val="tx1"/>
          </a:solidFill>
          <a:ln>
            <a:noFill/>
          </a:ln>
        </p:spPr>
      </p:pic>
      <p:sp>
        <p:nvSpPr>
          <p:cNvPr id="8197" name="Text Box 50"/>
          <p:cNvSpPr txBox="1">
            <a:spLocks noChangeArrowheads="1"/>
          </p:cNvSpPr>
          <p:nvPr/>
        </p:nvSpPr>
        <p:spPr bwMode="auto">
          <a:xfrm>
            <a:off x="2438400" y="3628628"/>
            <a:ext cx="3352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Helvetica"/>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Helvetica"/>
                <a:ea typeface="+mn-ea"/>
                <a:cs typeface="+mn-cs"/>
              </a:rPr>
              <a:t>42.5 M Retired Workers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Helvetica"/>
                <a:ea typeface="+mn-ea"/>
                <a:cs typeface="+mn-cs"/>
              </a:rPr>
              <a:t>  3 M Dependents</a:t>
            </a:r>
            <a:endParaRPr kumimoji="0" lang="en-US" altLang="en-US" sz="18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8204" name="Line 57"/>
          <p:cNvSpPr>
            <a:spLocks noChangeShapeType="1"/>
          </p:cNvSpPr>
          <p:nvPr/>
        </p:nvSpPr>
        <p:spPr bwMode="auto">
          <a:xfrm>
            <a:off x="3124200" y="4495800"/>
            <a:ext cx="1447800" cy="1143000"/>
          </a:xfrm>
          <a:prstGeom prst="line">
            <a:avLst/>
          </a:prstGeom>
          <a:noFill/>
          <a:ln>
            <a:noFill/>
          </a:ln>
          <a:effectLst>
            <a:outerShdw dist="28398" dir="12393903" algn="ctr" rotWithShape="0">
              <a:schemeClr val="tx1">
                <a:alpha val="50000"/>
              </a:schemeClr>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66"/>
              </a:solidFill>
              <a:effectLst/>
              <a:uLnTx/>
              <a:uFillTx/>
              <a:latin typeface="Helvetica"/>
              <a:ea typeface="+mn-ea"/>
              <a:cs typeface="+mn-cs"/>
            </a:endParaRPr>
          </a:p>
        </p:txBody>
      </p:sp>
      <p:sp>
        <p:nvSpPr>
          <p:cNvPr id="8205" name="Line 58"/>
          <p:cNvSpPr>
            <a:spLocks noChangeShapeType="1"/>
          </p:cNvSpPr>
          <p:nvPr/>
        </p:nvSpPr>
        <p:spPr bwMode="auto">
          <a:xfrm>
            <a:off x="3124200" y="4876800"/>
            <a:ext cx="1371600" cy="381000"/>
          </a:xfrm>
          <a:prstGeom prst="line">
            <a:avLst/>
          </a:prstGeom>
          <a:noFill/>
          <a:ln>
            <a:noFill/>
          </a:ln>
          <a:effectLst>
            <a:outerShdw dist="28398" dir="12393903" algn="ctr" rotWithShape="0">
              <a:schemeClr val="tx1">
                <a:alpha val="50000"/>
              </a:schemeClr>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66"/>
              </a:solidFill>
              <a:effectLst/>
              <a:uLnTx/>
              <a:uFillTx/>
              <a:latin typeface="Helvetica"/>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DA815-0FD0-43BE-A962-28F41498540F}" type="slidenum">
              <a:rPr kumimoji="0" lang="en-US" sz="1200" b="0" i="0" u="none" strike="noStrike" kern="1200" cap="none" spc="0" normalizeH="0" baseline="0" noProof="0">
                <a:ln>
                  <a:noFill/>
                </a:ln>
                <a:solidFill>
                  <a:srgbClr val="003366">
                    <a:tint val="75000"/>
                  </a:srgbClr>
                </a:solidFill>
                <a:effectLst/>
                <a:uLnTx/>
                <a:uFillTx/>
                <a:latin typeface="Helvet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03366">
                  <a:tint val="75000"/>
                </a:srgbClr>
              </a:solidFill>
              <a:effectLst/>
              <a:uLnTx/>
              <a:uFillTx/>
              <a:latin typeface="Helvetica"/>
              <a:ea typeface="+mn-ea"/>
              <a:cs typeface="+mn-cs"/>
            </a:endParaRPr>
          </a:p>
        </p:txBody>
      </p:sp>
      <p:sp>
        <p:nvSpPr>
          <p:cNvPr id="14" name="Title 1"/>
          <p:cNvSpPr txBox="1">
            <a:spLocks/>
          </p:cNvSpPr>
          <p:nvPr/>
        </p:nvSpPr>
        <p:spPr>
          <a:xfrm>
            <a:off x="-152400" y="71834"/>
            <a:ext cx="9329153" cy="983298"/>
          </a:xfrm>
          <a:prstGeom prst="rect">
            <a:avLst/>
          </a:prstGeom>
        </p:spPr>
        <p:txBody>
          <a:bodyPr>
            <a:normAutofit fontScale="775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3366">
                    <a:lumMod val="75000"/>
                  </a:srgbClr>
                </a:solidFill>
                <a:effectLst/>
                <a:uLnTx/>
                <a:uFillTx/>
                <a:latin typeface="Times"/>
                <a:ea typeface="+mj-ea"/>
                <a:cs typeface="+mj-cs"/>
              </a:rPr>
              <a:t>Over 63 Million Receiving Benefits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3366">
                    <a:lumMod val="75000"/>
                  </a:srgbClr>
                </a:solidFill>
                <a:effectLst/>
                <a:uLnTx/>
                <a:uFillTx/>
                <a:latin typeface="Times"/>
                <a:ea typeface="+mj-ea"/>
                <a:cs typeface="+mj-cs"/>
              </a:rPr>
              <a:t>(Over $940 Billion Per Year)</a:t>
            </a:r>
          </a:p>
        </p:txBody>
      </p:sp>
      <p:sp>
        <p:nvSpPr>
          <p:cNvPr id="2" name="TextBox 1"/>
          <p:cNvSpPr txBox="1"/>
          <p:nvPr/>
        </p:nvSpPr>
        <p:spPr>
          <a:xfrm>
            <a:off x="4608496" y="3282511"/>
            <a:ext cx="312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66"/>
                </a:solidFill>
                <a:effectLst/>
                <a:uLnTx/>
                <a:uFillTx/>
                <a:latin typeface="Helvetica"/>
                <a:ea typeface="+mn-ea"/>
                <a:cs typeface="+mn-cs"/>
              </a:rPr>
              <a:t>      2 M Survivor Children</a:t>
            </a:r>
            <a:endParaRPr kumimoji="0" lang="en-US" sz="1800" b="0" i="0" u="none" strike="noStrike" kern="1200" cap="none" spc="0" normalizeH="0" baseline="0" noProof="0" dirty="0">
              <a:ln>
                <a:noFill/>
              </a:ln>
              <a:solidFill>
                <a:srgbClr val="003366"/>
              </a:solidFill>
              <a:effectLst/>
              <a:uLnTx/>
              <a:uFillTx/>
              <a:latin typeface="Helvetica"/>
              <a:ea typeface="+mn-ea"/>
              <a:cs typeface="+mn-cs"/>
            </a:endParaRPr>
          </a:p>
        </p:txBody>
      </p:sp>
      <p:sp>
        <p:nvSpPr>
          <p:cNvPr id="5" name="TextBox 4"/>
          <p:cNvSpPr txBox="1"/>
          <p:nvPr/>
        </p:nvSpPr>
        <p:spPr>
          <a:xfrm rot="20609829">
            <a:off x="4506101" y="2751461"/>
            <a:ext cx="31681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66"/>
                </a:solidFill>
                <a:effectLst/>
                <a:uLnTx/>
                <a:uFillTx/>
                <a:latin typeface="Helvetica"/>
                <a:ea typeface="+mn-ea"/>
                <a:cs typeface="+mn-cs"/>
              </a:rPr>
              <a:t>      6 M Survivor Spouses</a:t>
            </a:r>
          </a:p>
        </p:txBody>
      </p:sp>
      <p:sp>
        <p:nvSpPr>
          <p:cNvPr id="6" name="TextBox 5"/>
          <p:cNvSpPr txBox="1"/>
          <p:nvPr/>
        </p:nvSpPr>
        <p:spPr>
          <a:xfrm rot="19750721">
            <a:off x="4278803" y="1981329"/>
            <a:ext cx="2698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66"/>
                </a:solidFill>
                <a:effectLst/>
                <a:uLnTx/>
                <a:uFillTx/>
                <a:latin typeface="Helvetica"/>
                <a:ea typeface="+mn-ea"/>
                <a:cs typeface="+mn-cs"/>
              </a:rPr>
              <a:t>8.7 M Disabled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66"/>
                </a:solidFill>
                <a:effectLst/>
                <a:uLnTx/>
                <a:uFillTx/>
                <a:latin typeface="Helvetica"/>
                <a:ea typeface="+mn-ea"/>
                <a:cs typeface="+mn-cs"/>
              </a:rPr>
              <a:t>1.7 M Dependents</a:t>
            </a:r>
          </a:p>
        </p:txBody>
      </p:sp>
    </p:spTree>
    <p:extLst>
      <p:ext uri="{BB962C8B-B14F-4D97-AF65-F5344CB8AC3E}">
        <p14:creationId xmlns:p14="http://schemas.microsoft.com/office/powerpoint/2010/main" val="1787960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647699" y="1371600"/>
          <a:ext cx="7772400" cy="409327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209800" y="2618020"/>
            <a:ext cx="396240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a:ea typeface="+mn-ea"/>
                <a:cs typeface="Arial" panose="020B0604020202020204" pitchFamily="34" charset="0"/>
              </a:rPr>
              <a:t>Social Security Trust Funds Will Be Able To Pay About 80 Cents for Each Dollar of Scheduled Benefits after 2035</a:t>
            </a:r>
            <a:endParaRPr kumimoji="0" lang="en-US" sz="2000" b="1" i="1" u="none" strike="noStrike" kern="1200" cap="none" spc="0" normalizeH="0" baseline="0" noProof="0" dirty="0">
              <a:ln>
                <a:noFill/>
              </a:ln>
              <a:solidFill>
                <a:prstClr val="white"/>
              </a:solidFill>
              <a:effectLst/>
              <a:uLnTx/>
              <a:uFillTx/>
              <a:latin typeface="Helvetica"/>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66"/>
              </a:solidFill>
              <a:effectLst/>
              <a:uLnTx/>
              <a:uFillTx/>
              <a:latin typeface="Helvetica"/>
              <a:ea typeface="+mn-ea"/>
              <a:cs typeface="+mn-cs"/>
            </a:endParaRPr>
          </a:p>
        </p:txBody>
      </p:sp>
      <p:sp>
        <p:nvSpPr>
          <p:cNvPr id="3" name="Rectangle 2"/>
          <p:cNvSpPr/>
          <p:nvPr/>
        </p:nvSpPr>
        <p:spPr>
          <a:xfrm>
            <a:off x="152400" y="429653"/>
            <a:ext cx="87629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366"/>
                </a:solidFill>
                <a:effectLst/>
                <a:uLnTx/>
                <a:uFillTx/>
                <a:latin typeface="Times"/>
                <a:ea typeface="+mn-ea"/>
                <a:cs typeface="+mn-cs"/>
              </a:rPr>
              <a:t>Social Security in the Future</a:t>
            </a:r>
          </a:p>
        </p:txBody>
      </p:sp>
    </p:spTree>
    <p:extLst>
      <p:ext uri="{BB962C8B-B14F-4D97-AF65-F5344CB8AC3E}">
        <p14:creationId xmlns:p14="http://schemas.microsoft.com/office/powerpoint/2010/main" val="989553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7704" y="304800"/>
            <a:ext cx="9142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How Do You Qualify?</a:t>
            </a:r>
          </a:p>
        </p:txBody>
      </p:sp>
      <p:sp>
        <p:nvSpPr>
          <p:cNvPr id="5" name="Text Box 4"/>
          <p:cNvSpPr txBox="1">
            <a:spLocks noChangeArrowheads="1"/>
          </p:cNvSpPr>
          <p:nvPr/>
        </p:nvSpPr>
        <p:spPr bwMode="auto">
          <a:xfrm>
            <a:off x="75405" y="1476424"/>
            <a:ext cx="891619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marR="0" lvl="0" indent="-457200" algn="l" defTabSz="914400" rtl="0" eaLnBrk="0" fontAlgn="auto" latinLnBrk="0" hangingPunct="0">
              <a:lnSpc>
                <a:spcPct val="100000"/>
              </a:lnSpc>
              <a:spcBef>
                <a:spcPts val="1200"/>
              </a:spcBef>
              <a:spcAft>
                <a:spcPts val="0"/>
              </a:spcAft>
              <a:buClr>
                <a:srgbClr val="002060"/>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Helvetica"/>
                <a:ea typeface="+mn-ea"/>
                <a:cs typeface="+mn-cs"/>
              </a:rPr>
              <a:t>By earning “credits” when you work and pay Social Security taxes</a:t>
            </a:r>
          </a:p>
          <a:p>
            <a:pPr marL="457200" marR="0" lvl="0" indent="-457200" algn="l" defTabSz="914400" rtl="0" eaLnBrk="0" fontAlgn="auto" latinLnBrk="0" hangingPunct="0">
              <a:lnSpc>
                <a:spcPct val="100000"/>
              </a:lnSpc>
              <a:spcBef>
                <a:spcPts val="1200"/>
              </a:spcBef>
              <a:spcAft>
                <a:spcPts val="0"/>
              </a:spcAft>
              <a:buClr>
                <a:srgbClr val="002060"/>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Helvetica"/>
                <a:ea typeface="+mn-ea"/>
                <a:cs typeface="+mn-cs"/>
              </a:rPr>
              <a:t>You need 40 credits (10 years of work) and you must be 62 or older</a:t>
            </a:r>
          </a:p>
          <a:p>
            <a:pPr marL="457200" marR="0" lvl="0" indent="-457200" algn="l" defTabSz="914400" rtl="0" eaLnBrk="1" fontAlgn="auto" latinLnBrk="0" hangingPunct="1">
              <a:lnSpc>
                <a:spcPct val="100000"/>
              </a:lnSpc>
              <a:spcBef>
                <a:spcPts val="1200"/>
              </a:spcBef>
              <a:spcAft>
                <a:spcPts val="0"/>
              </a:spcAft>
              <a:buClr>
                <a:srgbClr val="002060"/>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Helvetica"/>
                <a:ea typeface="+mn-ea"/>
                <a:cs typeface="+mn-cs"/>
              </a:rPr>
              <a:t>Each </a:t>
            </a:r>
            <a:r>
              <a:rPr kumimoji="0" lang="en-US" altLang="en-US" sz="2800" b="1" i="0" u="none" strike="noStrike" kern="1200" cap="none" spc="0" normalizeH="0" baseline="0" noProof="0" dirty="0">
                <a:ln>
                  <a:noFill/>
                </a:ln>
                <a:solidFill>
                  <a:srgbClr val="002060"/>
                </a:solidFill>
                <a:effectLst/>
                <a:uLnTx/>
                <a:uFillTx/>
                <a:latin typeface="Helvetica"/>
                <a:ea typeface="+mn-ea"/>
                <a:cs typeface="+mn-cs"/>
              </a:rPr>
              <a:t>$1,410</a:t>
            </a:r>
            <a:r>
              <a:rPr kumimoji="0" lang="en-US" altLang="en-US" sz="2800" b="0" i="0" u="none" strike="noStrike" kern="1200" cap="none" spc="0" normalizeH="0" baseline="0" noProof="0" dirty="0">
                <a:ln>
                  <a:noFill/>
                </a:ln>
                <a:solidFill>
                  <a:srgbClr val="FF0000"/>
                </a:solidFill>
                <a:effectLst/>
                <a:uLnTx/>
                <a:uFillTx/>
                <a:latin typeface="Helvetica"/>
                <a:ea typeface="+mn-ea"/>
                <a:cs typeface="+mn-cs"/>
              </a:rPr>
              <a:t> </a:t>
            </a:r>
            <a:r>
              <a:rPr kumimoji="0" lang="en-US" altLang="en-US" sz="2800" b="0" i="0" u="none" strike="noStrike" kern="1200" cap="none" spc="0" normalizeH="0" baseline="0" noProof="0" dirty="0">
                <a:ln>
                  <a:noFill/>
                </a:ln>
                <a:solidFill>
                  <a:srgbClr val="002060"/>
                </a:solidFill>
                <a:effectLst/>
                <a:uLnTx/>
                <a:uFillTx/>
                <a:latin typeface="Helvetica"/>
                <a:ea typeface="+mn-ea"/>
                <a:cs typeface="+mn-cs"/>
              </a:rPr>
              <a:t>in earnings gives you one credit</a:t>
            </a:r>
          </a:p>
          <a:p>
            <a:pPr marL="457200" marR="0" lvl="0" indent="-457200" algn="l" defTabSz="914400" rtl="0" eaLnBrk="1" fontAlgn="auto" latinLnBrk="0" hangingPunct="1">
              <a:lnSpc>
                <a:spcPct val="100000"/>
              </a:lnSpc>
              <a:spcBef>
                <a:spcPts val="1200"/>
              </a:spcBef>
              <a:spcAft>
                <a:spcPts val="0"/>
              </a:spcAft>
              <a:buClr>
                <a:srgbClr val="002060"/>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Helvetica"/>
                <a:ea typeface="+mn-ea"/>
                <a:cs typeface="+mn-cs"/>
              </a:rPr>
              <a:t>You can earn a maximum of 4 credits per year</a:t>
            </a:r>
          </a:p>
        </p:txBody>
      </p:sp>
      <p:sp>
        <p:nvSpPr>
          <p:cNvPr id="6" name="Text Box 6"/>
          <p:cNvSpPr txBox="1">
            <a:spLocks noChangeArrowheads="1"/>
          </p:cNvSpPr>
          <p:nvPr/>
        </p:nvSpPr>
        <p:spPr bwMode="auto">
          <a:xfrm>
            <a:off x="265906" y="5105400"/>
            <a:ext cx="8610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200" b="0" i="1" u="none" strike="noStrike" kern="1200" cap="none" spc="0" normalizeH="0" baseline="0" noProof="0" dirty="0">
                <a:ln>
                  <a:noFill/>
                </a:ln>
                <a:solidFill>
                  <a:srgbClr val="002060"/>
                </a:solidFill>
                <a:effectLst/>
                <a:uLnTx/>
                <a:uFillTx/>
                <a:latin typeface="Helvetica"/>
                <a:ea typeface="+mn-ea"/>
                <a:cs typeface="+mn-cs"/>
              </a:rPr>
              <a:t>Note: To earn 4 credits in 2020, you must earn at least </a:t>
            </a:r>
            <a:r>
              <a:rPr kumimoji="0" lang="en-US" altLang="en-US" sz="2200" b="1" i="0" u="none" strike="noStrike" kern="1200" cap="none" spc="0" normalizeH="0" baseline="0" noProof="0" dirty="0">
                <a:ln>
                  <a:noFill/>
                </a:ln>
                <a:solidFill>
                  <a:srgbClr val="002060"/>
                </a:solidFill>
                <a:effectLst/>
                <a:uLnTx/>
                <a:uFillTx/>
                <a:latin typeface="Helvetica"/>
                <a:ea typeface="+mn-ea"/>
                <a:cs typeface="+mn-cs"/>
              </a:rPr>
              <a:t>$5,640.00</a:t>
            </a:r>
            <a:r>
              <a:rPr kumimoji="0" lang="en-US" altLang="en-US" sz="2000" b="0" i="1" u="none" strike="noStrike" kern="1200" cap="none" spc="0" normalizeH="0" baseline="0" noProof="0" dirty="0">
                <a:ln>
                  <a:noFill/>
                </a:ln>
                <a:solidFill>
                  <a:srgbClr val="002060"/>
                </a:solidFill>
                <a:effectLst/>
                <a:uLnTx/>
                <a:uFillTx/>
                <a:latin typeface="Helvetica"/>
                <a:ea typeface="+mn-ea"/>
                <a:cs typeface="+mn-cs"/>
              </a:rPr>
              <a:t>.  </a:t>
            </a:r>
          </a:p>
        </p:txBody>
      </p:sp>
    </p:spTree>
    <p:extLst>
      <p:ext uri="{BB962C8B-B14F-4D97-AF65-F5344CB8AC3E}">
        <p14:creationId xmlns:p14="http://schemas.microsoft.com/office/powerpoint/2010/main" val="892485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219201"/>
            <a:ext cx="6934200" cy="646331"/>
          </a:xfrm>
          <a:prstGeom prst="rect">
            <a:avLst/>
          </a:prstGeom>
          <a:noFill/>
        </p:spPr>
        <p:txBody>
          <a:bodyPr wrap="square" rtlCol="0">
            <a:spAutoFit/>
          </a:bodyPr>
          <a:lstStyle/>
          <a:p>
            <a:pPr algn="ctr"/>
            <a:r>
              <a:rPr lang="en-US" sz="3600" dirty="0"/>
              <a:t>Coverage Decision</a:t>
            </a:r>
          </a:p>
        </p:txBody>
      </p:sp>
      <p:sp>
        <p:nvSpPr>
          <p:cNvPr id="4" name="Rectangle 3"/>
          <p:cNvSpPr/>
          <p:nvPr/>
        </p:nvSpPr>
        <p:spPr>
          <a:xfrm>
            <a:off x="1752600" y="2514600"/>
            <a:ext cx="16764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Original</a:t>
            </a:r>
          </a:p>
          <a:p>
            <a:pPr algn="ctr"/>
            <a:r>
              <a:rPr lang="en-US" dirty="0">
                <a:solidFill>
                  <a:schemeClr val="tx1"/>
                </a:solidFill>
              </a:rPr>
              <a:t>Medicare</a:t>
            </a:r>
          </a:p>
        </p:txBody>
      </p:sp>
      <p:sp>
        <p:nvSpPr>
          <p:cNvPr id="5" name="Rectangle 4"/>
          <p:cNvSpPr/>
          <p:nvPr/>
        </p:nvSpPr>
        <p:spPr>
          <a:xfrm>
            <a:off x="3886200" y="2514600"/>
            <a:ext cx="16764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Supplements</a:t>
            </a:r>
          </a:p>
          <a:p>
            <a:pPr algn="ctr"/>
            <a:r>
              <a:rPr lang="en-US" dirty="0">
                <a:solidFill>
                  <a:schemeClr val="tx1"/>
                </a:solidFill>
              </a:rPr>
              <a:t>&amp; Part D</a:t>
            </a:r>
          </a:p>
        </p:txBody>
      </p:sp>
      <p:sp>
        <p:nvSpPr>
          <p:cNvPr id="6" name="Rectangle 5"/>
          <p:cNvSpPr/>
          <p:nvPr/>
        </p:nvSpPr>
        <p:spPr>
          <a:xfrm>
            <a:off x="6248400" y="2514600"/>
            <a:ext cx="1676400" cy="3581400"/>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Med Advantage</a:t>
            </a:r>
          </a:p>
          <a:p>
            <a:pPr algn="ctr"/>
            <a:r>
              <a:rPr lang="en-US" dirty="0">
                <a:solidFill>
                  <a:schemeClr val="tx1"/>
                </a:solidFill>
              </a:rPr>
              <a:t>Part C</a:t>
            </a:r>
          </a:p>
          <a:p>
            <a:pPr algn="ctr"/>
            <a:endParaRPr lang="en-US" dirty="0">
              <a:solidFill>
                <a:schemeClr val="tx1"/>
              </a:solidFill>
            </a:endParaRPr>
          </a:p>
          <a:p>
            <a:r>
              <a:rPr lang="en-US" dirty="0">
                <a:solidFill>
                  <a:schemeClr val="tx1"/>
                </a:solidFill>
              </a:rPr>
              <a:t>Must have </a:t>
            </a:r>
          </a:p>
          <a:p>
            <a:r>
              <a:rPr lang="en-US" dirty="0">
                <a:solidFill>
                  <a:schemeClr val="tx1"/>
                </a:solidFill>
              </a:rPr>
              <a:t>Part A &amp; B</a:t>
            </a:r>
          </a:p>
          <a:p>
            <a:endParaRPr lang="en-US" dirty="0">
              <a:solidFill>
                <a:schemeClr val="tx1"/>
              </a:solidFill>
            </a:endParaRPr>
          </a:p>
          <a:p>
            <a:r>
              <a:rPr lang="en-US" dirty="0">
                <a:solidFill>
                  <a:schemeClr val="tx1"/>
                </a:solidFill>
              </a:rPr>
              <a:t>Most have Rx</a:t>
            </a:r>
          </a:p>
          <a:p>
            <a:endParaRPr lang="en-US" dirty="0">
              <a:solidFill>
                <a:schemeClr val="tx1"/>
              </a:solidFill>
            </a:endParaRPr>
          </a:p>
          <a:p>
            <a:r>
              <a:rPr lang="en-US" dirty="0">
                <a:solidFill>
                  <a:schemeClr val="tx1"/>
                </a:solidFill>
              </a:rPr>
              <a:t>Can not buy a separate Rx </a:t>
            </a:r>
          </a:p>
        </p:txBody>
      </p:sp>
      <p:sp>
        <p:nvSpPr>
          <p:cNvPr id="7" name="Rectangle 6"/>
          <p:cNvSpPr/>
          <p:nvPr/>
        </p:nvSpPr>
        <p:spPr>
          <a:xfrm>
            <a:off x="1752600" y="3505200"/>
            <a:ext cx="1676400" cy="8382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Part</a:t>
            </a:r>
            <a:r>
              <a:rPr lang="en-US" dirty="0">
                <a:solidFill>
                  <a:schemeClr val="tx1"/>
                </a:solidFill>
              </a:rPr>
              <a:t> </a:t>
            </a:r>
            <a:r>
              <a:rPr lang="en-US" dirty="0">
                <a:solidFill>
                  <a:schemeClr val="bg1"/>
                </a:solidFill>
              </a:rPr>
              <a:t>A</a:t>
            </a:r>
          </a:p>
        </p:txBody>
      </p:sp>
      <p:sp>
        <p:nvSpPr>
          <p:cNvPr id="8" name="Rectangle 7"/>
          <p:cNvSpPr/>
          <p:nvPr/>
        </p:nvSpPr>
        <p:spPr>
          <a:xfrm>
            <a:off x="1752600" y="4572000"/>
            <a:ext cx="1676400" cy="8382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Part B</a:t>
            </a:r>
          </a:p>
        </p:txBody>
      </p:sp>
      <p:sp>
        <p:nvSpPr>
          <p:cNvPr id="9" name="Rectangle 8"/>
          <p:cNvSpPr/>
          <p:nvPr/>
        </p:nvSpPr>
        <p:spPr>
          <a:xfrm>
            <a:off x="3886200" y="3505200"/>
            <a:ext cx="1676400" cy="8382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Supplement purchased to fill the gaps </a:t>
            </a:r>
          </a:p>
        </p:txBody>
      </p:sp>
      <p:sp>
        <p:nvSpPr>
          <p:cNvPr id="10" name="Rectangle 9"/>
          <p:cNvSpPr/>
          <p:nvPr/>
        </p:nvSpPr>
        <p:spPr>
          <a:xfrm>
            <a:off x="3886200" y="4572000"/>
            <a:ext cx="1676400" cy="8382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Rx  policy purchased separately</a:t>
            </a:r>
          </a:p>
        </p:txBody>
      </p:sp>
      <p:sp>
        <p:nvSpPr>
          <p:cNvPr id="3" name="TextBox 2"/>
          <p:cNvSpPr txBox="1"/>
          <p:nvPr/>
        </p:nvSpPr>
        <p:spPr>
          <a:xfrm>
            <a:off x="1828800" y="2057400"/>
            <a:ext cx="1524000" cy="381000"/>
          </a:xfrm>
          <a:prstGeom prst="rect">
            <a:avLst/>
          </a:prstGeom>
          <a:noFill/>
        </p:spPr>
        <p:txBody>
          <a:bodyPr wrap="square" rtlCol="0">
            <a:spAutoFit/>
          </a:bodyPr>
          <a:lstStyle/>
          <a:p>
            <a:r>
              <a:rPr lang="en-US" dirty="0"/>
              <a:t>Mandatory</a:t>
            </a:r>
          </a:p>
        </p:txBody>
      </p:sp>
      <p:sp>
        <p:nvSpPr>
          <p:cNvPr id="12" name="TextBox 11"/>
          <p:cNvSpPr txBox="1"/>
          <p:nvPr/>
        </p:nvSpPr>
        <p:spPr>
          <a:xfrm>
            <a:off x="3962400" y="2057400"/>
            <a:ext cx="3886200" cy="369332"/>
          </a:xfrm>
          <a:prstGeom prst="rect">
            <a:avLst/>
          </a:prstGeom>
          <a:noFill/>
        </p:spPr>
        <p:txBody>
          <a:bodyPr wrap="square" rtlCol="0">
            <a:spAutoFit/>
          </a:bodyPr>
          <a:lstStyle/>
          <a:p>
            <a:r>
              <a:rPr lang="en-US" dirty="0"/>
              <a:t>    Option 1                               Option 2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152400" y="2714242"/>
          <a:ext cx="1381225" cy="796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nvGraphicFramePr>
        <p:xfrm>
          <a:off x="256858" y="3576787"/>
          <a:ext cx="1172308" cy="76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nvGraphicFramePr>
        <p:xfrm>
          <a:off x="260268" y="4397035"/>
          <a:ext cx="1181100" cy="787400"/>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p:cNvSpPr/>
          <p:nvPr/>
        </p:nvSpPr>
        <p:spPr>
          <a:xfrm>
            <a:off x="304800" y="54114"/>
            <a:ext cx="8610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66"/>
                </a:solidFill>
                <a:effectLst/>
                <a:uLnTx/>
                <a:uFillTx/>
                <a:latin typeface="Times"/>
                <a:ea typeface="+mn-ea"/>
                <a:cs typeface="+mn-cs"/>
              </a:rPr>
              <a:t>2020 Retirement Benefit Formula</a:t>
            </a:r>
          </a:p>
        </p:txBody>
      </p:sp>
      <p:sp>
        <p:nvSpPr>
          <p:cNvPr id="3" name="TextBox 2"/>
          <p:cNvSpPr txBox="1"/>
          <p:nvPr/>
        </p:nvSpPr>
        <p:spPr>
          <a:xfrm>
            <a:off x="1066800" y="1200805"/>
            <a:ext cx="6829425" cy="11079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3366"/>
                </a:solidFill>
                <a:effectLst/>
                <a:uLnTx/>
                <a:uFillTx/>
                <a:latin typeface="Helvetica"/>
                <a:ea typeface="+mn-ea"/>
                <a:cs typeface="+mn-cs"/>
              </a:rPr>
              <a:t>If your lifetime average monthly earnings = </a:t>
            </a:r>
            <a:r>
              <a:rPr kumimoji="0" lang="en-US" sz="2200" b="1" i="0" u="none" strike="noStrike" kern="1200" cap="none" spc="0" normalizeH="0" baseline="0" noProof="0" dirty="0">
                <a:ln>
                  <a:noFill/>
                </a:ln>
                <a:solidFill>
                  <a:srgbClr val="003366"/>
                </a:solidFill>
                <a:effectLst/>
                <a:uLnTx/>
                <a:uFillTx/>
                <a:latin typeface="Helvetica"/>
                <a:ea typeface="+mn-ea"/>
                <a:cs typeface="+mn-cs"/>
              </a:rPr>
              <a:t>$5,900</a:t>
            </a:r>
            <a:endParaRPr kumimoji="0" lang="en-US" sz="2200" b="1" i="0" u="none" strike="noStrike" kern="1200" cap="none" spc="0" normalizeH="0" baseline="0" noProof="0" dirty="0">
              <a:ln>
                <a:noFill/>
              </a:ln>
              <a:solidFill>
                <a:srgbClr val="007D7D"/>
              </a:solidFill>
              <a:effectLst/>
              <a:uLnTx/>
              <a:uFillTx/>
              <a:latin typeface="Helvetica"/>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BACC6">
                    <a:lumMod val="75000"/>
                  </a:srgbClr>
                </a:solidFill>
                <a:effectLst/>
                <a:uLnTx/>
                <a:uFillTx/>
                <a:latin typeface="Helvetica"/>
                <a:ea typeface="+mn-ea"/>
                <a:cs typeface="+mn-cs"/>
              </a:rPr>
              <a:t>Then</a:t>
            </a:r>
            <a:r>
              <a:rPr kumimoji="0" lang="en-US" sz="2200" b="1" i="0" u="none" strike="noStrike" kern="1200" cap="none" spc="0" normalizeH="0" baseline="0" noProof="0" dirty="0">
                <a:ln>
                  <a:noFill/>
                </a:ln>
                <a:solidFill>
                  <a:srgbClr val="4BACC6">
                    <a:lumMod val="75000"/>
                  </a:srgbClr>
                </a:solidFill>
                <a:effectLst/>
                <a:uLnTx/>
                <a:uFillTx/>
                <a:latin typeface="Helvetica"/>
                <a:ea typeface="+mn-ea"/>
                <a:cs typeface="+mn-cs"/>
              </a:rPr>
              <a:t> </a:t>
            </a:r>
            <a:r>
              <a:rPr kumimoji="0" lang="en-US" sz="2200" b="0" i="0" u="none" strike="noStrike" kern="1200" cap="none" spc="0" normalizeH="0" baseline="0" noProof="0" dirty="0">
                <a:ln>
                  <a:noFill/>
                </a:ln>
                <a:solidFill>
                  <a:srgbClr val="4BACC6">
                    <a:lumMod val="75000"/>
                  </a:srgbClr>
                </a:solidFill>
                <a:effectLst/>
                <a:uLnTx/>
                <a:uFillTx/>
                <a:latin typeface="Helvetica"/>
                <a:ea typeface="+mn-ea"/>
                <a:cs typeface="+mn-cs"/>
              </a:rPr>
              <a:t>your monthly benefit = </a:t>
            </a:r>
            <a:r>
              <a:rPr kumimoji="0" lang="en-US" sz="2200" b="1" i="0" u="none" strike="noStrike" kern="1200" cap="none" spc="0" normalizeH="0" baseline="0" noProof="0" dirty="0">
                <a:ln>
                  <a:noFill/>
                </a:ln>
                <a:solidFill>
                  <a:srgbClr val="4BACC6">
                    <a:lumMod val="75000"/>
                  </a:srgbClr>
                </a:solidFill>
                <a:effectLst/>
                <a:uLnTx/>
                <a:uFillTx/>
                <a:latin typeface="Helvetica"/>
                <a:ea typeface="+mn-ea"/>
                <a:cs typeface="+mn-cs"/>
              </a:rPr>
              <a:t> $2,425</a:t>
            </a:r>
            <a:endParaRPr kumimoji="0" lang="en-US" sz="2200" b="1" i="0" u="none" strike="noStrike" kern="1200" cap="none" spc="0" normalizeH="0" baseline="0" noProof="0" dirty="0">
              <a:ln>
                <a:noFill/>
              </a:ln>
              <a:solidFill>
                <a:srgbClr val="00B050"/>
              </a:solidFill>
              <a:effectLst/>
              <a:uLnTx/>
              <a:uFillTx/>
              <a:latin typeface="Helvetica"/>
              <a:ea typeface="+mn-ea"/>
              <a:cs typeface="+mn-cs"/>
            </a:endParaRPr>
          </a:p>
        </p:txBody>
      </p:sp>
      <p:sp>
        <p:nvSpPr>
          <p:cNvPr id="6" name="TextBox 5"/>
          <p:cNvSpPr txBox="1"/>
          <p:nvPr/>
        </p:nvSpPr>
        <p:spPr>
          <a:xfrm>
            <a:off x="1524000" y="3000715"/>
            <a:ext cx="72390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mn-cs"/>
              </a:rPr>
              <a:t>90% of first $960 in earnings…………………….$</a:t>
            </a:r>
            <a:r>
              <a:rPr kumimoji="0" lang="en-US" sz="2000" b="1" i="0" u="none" strike="noStrike" kern="1200" cap="none" spc="0" normalizeH="0" baseline="0" noProof="0" dirty="0">
                <a:ln>
                  <a:noFill/>
                </a:ln>
                <a:solidFill>
                  <a:srgbClr val="003366"/>
                </a:solidFill>
                <a:effectLst/>
                <a:uLnTx/>
                <a:uFillTx/>
                <a:latin typeface="Helvetica"/>
                <a:ea typeface="+mn-ea"/>
                <a:cs typeface="+mn-cs"/>
              </a:rPr>
              <a:t>960 = $   864</a:t>
            </a:r>
          </a:p>
        </p:txBody>
      </p:sp>
      <p:sp>
        <p:nvSpPr>
          <p:cNvPr id="10" name="TextBox 9"/>
          <p:cNvSpPr txBox="1"/>
          <p:nvPr/>
        </p:nvSpPr>
        <p:spPr>
          <a:xfrm>
            <a:off x="1533625" y="3547887"/>
            <a:ext cx="7467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mn-cs"/>
              </a:rPr>
              <a:t>32% of earnings ($5,785 - $960)..…………... .</a:t>
            </a:r>
            <a:r>
              <a:rPr kumimoji="0" lang="en-US" sz="2000" b="1" i="0" u="none" strike="noStrike" kern="1200" cap="none" spc="0" normalizeH="0" baseline="0" noProof="0" dirty="0">
                <a:ln>
                  <a:noFill/>
                </a:ln>
                <a:solidFill>
                  <a:srgbClr val="003366"/>
                </a:solidFill>
                <a:effectLst/>
                <a:uLnTx/>
                <a:uFillTx/>
                <a:latin typeface="Helvetica"/>
                <a:ea typeface="+mn-ea"/>
                <a:cs typeface="+mn-cs"/>
              </a:rPr>
              <a:t>$4,825 = $1,544</a:t>
            </a:r>
          </a:p>
        </p:txBody>
      </p:sp>
      <p:sp>
        <p:nvSpPr>
          <p:cNvPr id="11" name="TextBox 10"/>
          <p:cNvSpPr txBox="1"/>
          <p:nvPr/>
        </p:nvSpPr>
        <p:spPr>
          <a:xfrm>
            <a:off x="1533625" y="4590680"/>
            <a:ext cx="7272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mn-cs"/>
              </a:rPr>
              <a:t>15% of earnings over $5,785.............................  </a:t>
            </a:r>
            <a:r>
              <a:rPr kumimoji="0" lang="en-US" sz="2000" b="1" i="0" u="none" strike="noStrike" kern="1200" cap="none" spc="0" normalizeH="0" baseline="0" noProof="0" dirty="0">
                <a:ln>
                  <a:noFill/>
                </a:ln>
                <a:solidFill>
                  <a:srgbClr val="003366"/>
                </a:solidFill>
                <a:effectLst/>
                <a:uLnTx/>
                <a:uFillTx/>
                <a:latin typeface="Helvetica"/>
                <a:ea typeface="+mn-ea"/>
                <a:cs typeface="+mn-cs"/>
              </a:rPr>
              <a:t>$115 = $    17</a:t>
            </a:r>
          </a:p>
        </p:txBody>
      </p:sp>
      <p:sp>
        <p:nvSpPr>
          <p:cNvPr id="8" name="TextBox 7"/>
          <p:cNvSpPr txBox="1"/>
          <p:nvPr/>
        </p:nvSpPr>
        <p:spPr>
          <a:xfrm>
            <a:off x="6587170" y="5038540"/>
            <a:ext cx="2556829" cy="5539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66"/>
                </a:solidFill>
                <a:effectLst/>
                <a:uLnTx/>
                <a:uFillTx/>
                <a:latin typeface="Helvetica"/>
                <a:ea typeface="+mn-ea"/>
                <a:cs typeface="+mn-cs"/>
              </a:rPr>
              <a:t> $ 5,900      </a:t>
            </a:r>
            <a:r>
              <a:rPr kumimoji="0" lang="en-US" sz="2000" b="1" i="0" u="none" strike="noStrike" kern="1200" cap="none" spc="0" normalizeH="0" baseline="0" noProof="0" dirty="0">
                <a:ln>
                  <a:noFill/>
                </a:ln>
                <a:solidFill>
                  <a:srgbClr val="007D7D"/>
                </a:solidFill>
                <a:effectLst/>
                <a:uLnTx/>
                <a:uFillTx/>
                <a:latin typeface="Helvetica"/>
                <a:ea typeface="+mn-ea"/>
                <a:cs typeface="+mn-cs"/>
              </a:rPr>
              <a:t>$2,425</a:t>
            </a:r>
            <a:endParaRPr kumimoji="0" lang="en-US" sz="2400" b="1" i="0" u="none" strike="noStrike" kern="1200" cap="none" spc="0" normalizeH="0" baseline="0" noProof="0" dirty="0">
              <a:ln>
                <a:noFill/>
              </a:ln>
              <a:solidFill>
                <a:srgbClr val="00B050"/>
              </a:solidFill>
              <a:effectLst/>
              <a:uLnTx/>
              <a:uFillTx/>
              <a:latin typeface="Helvetica"/>
              <a:ea typeface="+mn-ea"/>
              <a:cs typeface="+mn-cs"/>
            </a:endParaRPr>
          </a:p>
        </p:txBody>
      </p:sp>
      <p:sp>
        <p:nvSpPr>
          <p:cNvPr id="12" name="Rectangle 11"/>
          <p:cNvSpPr/>
          <p:nvPr/>
        </p:nvSpPr>
        <p:spPr>
          <a:xfrm>
            <a:off x="6696809" y="4967930"/>
            <a:ext cx="1837591"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a:ea typeface="+mn-ea"/>
              <a:cs typeface="+mn-cs"/>
            </a:endParaRPr>
          </a:p>
        </p:txBody>
      </p:sp>
      <p:sp>
        <p:nvSpPr>
          <p:cNvPr id="32" name="Rectangle 31"/>
          <p:cNvSpPr/>
          <p:nvPr/>
        </p:nvSpPr>
        <p:spPr>
          <a:xfrm>
            <a:off x="-40654" y="5377094"/>
            <a:ext cx="33172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003366"/>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3366"/>
                </a:solidFill>
                <a:effectLst/>
                <a:uLnTx/>
                <a:uFillTx/>
                <a:latin typeface="Helvetica"/>
                <a:ea typeface="+mn-ea"/>
                <a:cs typeface="+mn-cs"/>
              </a:rPr>
              <a:t>*Payments rounded to whole dollar amounts</a:t>
            </a:r>
          </a:p>
        </p:txBody>
      </p:sp>
    </p:spTree>
    <p:extLst>
      <p:ext uri="{BB962C8B-B14F-4D97-AF65-F5344CB8AC3E}">
        <p14:creationId xmlns:p14="http://schemas.microsoft.com/office/powerpoint/2010/main" val="4182156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3352800"/>
            <a:ext cx="2209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66"/>
              </a:solidFill>
              <a:effectLst/>
              <a:uLnTx/>
              <a:uFillTx/>
              <a:latin typeface="Helvetica"/>
              <a:ea typeface="+mn-ea"/>
              <a:cs typeface="+mn-cs"/>
            </a:endParaRPr>
          </a:p>
        </p:txBody>
      </p:sp>
      <p:graphicFrame>
        <p:nvGraphicFramePr>
          <p:cNvPr id="3" name="Table 2"/>
          <p:cNvGraphicFramePr>
            <a:graphicFrameLocks noGrp="1"/>
          </p:cNvGraphicFramePr>
          <p:nvPr/>
        </p:nvGraphicFramePr>
        <p:xfrm>
          <a:off x="533400" y="457199"/>
          <a:ext cx="8077201" cy="5333998"/>
        </p:xfrm>
        <a:graphic>
          <a:graphicData uri="http://schemas.openxmlformats.org/drawingml/2006/table">
            <a:tbl>
              <a:tblPr firstRow="1" bandRow="1">
                <a:tableStyleId>{69CF1AB2-1976-4502-BF36-3FF5EA218861}</a:tableStyleId>
              </a:tblPr>
              <a:tblGrid>
                <a:gridCol w="4044992">
                  <a:extLst>
                    <a:ext uri="{9D8B030D-6E8A-4147-A177-3AD203B41FA5}">
                      <a16:colId xmlns:a16="http://schemas.microsoft.com/office/drawing/2014/main" val="20000"/>
                    </a:ext>
                  </a:extLst>
                </a:gridCol>
                <a:gridCol w="4032209">
                  <a:extLst>
                    <a:ext uri="{9D8B030D-6E8A-4147-A177-3AD203B41FA5}">
                      <a16:colId xmlns:a16="http://schemas.microsoft.com/office/drawing/2014/main" val="20001"/>
                    </a:ext>
                  </a:extLst>
                </a:gridCol>
              </a:tblGrid>
              <a:tr h="1565740">
                <a:tc>
                  <a:txBody>
                    <a:bodyPr/>
                    <a:lstStyle/>
                    <a:p>
                      <a:pPr algn="ctr"/>
                      <a:r>
                        <a:rPr lang="en-US" sz="2400" dirty="0">
                          <a:solidFill>
                            <a:schemeClr val="bg1"/>
                          </a:solidFill>
                        </a:rPr>
                        <a:t>Year of Birth</a:t>
                      </a:r>
                    </a:p>
                  </a:txBody>
                  <a:tcPr marL="93159" marR="93159" marT="46580" marB="46580" anchor="ctr">
                    <a:solidFill>
                      <a:srgbClr val="007D7D"/>
                    </a:solidFill>
                  </a:tcPr>
                </a:tc>
                <a:tc>
                  <a:txBody>
                    <a:bodyPr/>
                    <a:lstStyle/>
                    <a:p>
                      <a:pPr algn="ctr"/>
                      <a:r>
                        <a:rPr lang="en-US" sz="2400" dirty="0">
                          <a:solidFill>
                            <a:schemeClr val="bg1"/>
                          </a:solidFill>
                        </a:rPr>
                        <a:t>Full Retirement Age (FRA)</a:t>
                      </a:r>
                    </a:p>
                  </a:txBody>
                  <a:tcPr marL="93159" marR="93159" marT="46580" marB="46580" anchor="ctr">
                    <a:solidFill>
                      <a:srgbClr val="007D7D"/>
                    </a:solidFill>
                  </a:tcPr>
                </a:tc>
                <a:extLst>
                  <a:ext uri="{0D108BD9-81ED-4DB2-BD59-A6C34878D82A}">
                    <a16:rowId xmlns:a16="http://schemas.microsoft.com/office/drawing/2014/main" val="10000"/>
                  </a:ext>
                </a:extLst>
              </a:tr>
              <a:tr h="400435">
                <a:tc>
                  <a:txBody>
                    <a:bodyPr/>
                    <a:lstStyle/>
                    <a:p>
                      <a:r>
                        <a:rPr lang="en-US" sz="2000" dirty="0"/>
                        <a:t>1943-1954</a:t>
                      </a:r>
                    </a:p>
                  </a:txBody>
                  <a:tcPr marL="93159" marR="93159" marT="46580" marB="46580"/>
                </a:tc>
                <a:tc>
                  <a:txBody>
                    <a:bodyPr/>
                    <a:lstStyle/>
                    <a:p>
                      <a:r>
                        <a:rPr lang="en-US" sz="2000" dirty="0"/>
                        <a:t>66</a:t>
                      </a:r>
                    </a:p>
                  </a:txBody>
                  <a:tcPr marL="93159" marR="93159" marT="46580" marB="46580"/>
                </a:tc>
                <a:extLst>
                  <a:ext uri="{0D108BD9-81ED-4DB2-BD59-A6C34878D82A}">
                    <a16:rowId xmlns:a16="http://schemas.microsoft.com/office/drawing/2014/main" val="10001"/>
                  </a:ext>
                </a:extLst>
              </a:tr>
              <a:tr h="516991">
                <a:tc>
                  <a:txBody>
                    <a:bodyPr/>
                    <a:lstStyle/>
                    <a:p>
                      <a:r>
                        <a:rPr lang="en-US" sz="2000" dirty="0"/>
                        <a:t>1955</a:t>
                      </a:r>
                    </a:p>
                  </a:txBody>
                  <a:tcPr marL="93159" marR="93159" marT="46580" marB="46580"/>
                </a:tc>
                <a:tc>
                  <a:txBody>
                    <a:bodyPr/>
                    <a:lstStyle/>
                    <a:p>
                      <a:r>
                        <a:rPr lang="en-US" sz="2000" dirty="0"/>
                        <a:t>66 and 2 months</a:t>
                      </a:r>
                    </a:p>
                  </a:txBody>
                  <a:tcPr marL="93159" marR="93159" marT="46580" marB="46580"/>
                </a:tc>
                <a:extLst>
                  <a:ext uri="{0D108BD9-81ED-4DB2-BD59-A6C34878D82A}">
                    <a16:rowId xmlns:a16="http://schemas.microsoft.com/office/drawing/2014/main" val="10002"/>
                  </a:ext>
                </a:extLst>
              </a:tr>
              <a:tr h="546533">
                <a:tc>
                  <a:txBody>
                    <a:bodyPr/>
                    <a:lstStyle/>
                    <a:p>
                      <a:r>
                        <a:rPr lang="en-US" sz="2000" dirty="0"/>
                        <a:t>1956</a:t>
                      </a:r>
                    </a:p>
                  </a:txBody>
                  <a:tcPr marL="93159" marR="93159" marT="46580" marB="46580"/>
                </a:tc>
                <a:tc>
                  <a:txBody>
                    <a:bodyPr/>
                    <a:lstStyle/>
                    <a:p>
                      <a:r>
                        <a:rPr lang="en-US" sz="2000" dirty="0"/>
                        <a:t>66 and 4 months</a:t>
                      </a:r>
                    </a:p>
                  </a:txBody>
                  <a:tcPr marL="93159" marR="93159" marT="46580" marB="46580"/>
                </a:tc>
                <a:extLst>
                  <a:ext uri="{0D108BD9-81ED-4DB2-BD59-A6C34878D82A}">
                    <a16:rowId xmlns:a16="http://schemas.microsoft.com/office/drawing/2014/main" val="10003"/>
                  </a:ext>
                </a:extLst>
              </a:tr>
              <a:tr h="502218">
                <a:tc>
                  <a:txBody>
                    <a:bodyPr/>
                    <a:lstStyle/>
                    <a:p>
                      <a:r>
                        <a:rPr lang="en-US" sz="2000" dirty="0"/>
                        <a:t>1957</a:t>
                      </a:r>
                    </a:p>
                  </a:txBody>
                  <a:tcPr marL="93159" marR="93159" marT="46580" marB="46580"/>
                </a:tc>
                <a:tc>
                  <a:txBody>
                    <a:bodyPr/>
                    <a:lstStyle/>
                    <a:p>
                      <a:r>
                        <a:rPr lang="en-US" sz="2000" dirty="0"/>
                        <a:t>66 and 6 months</a:t>
                      </a:r>
                    </a:p>
                  </a:txBody>
                  <a:tcPr marL="93159" marR="93159" marT="46580" marB="46580"/>
                </a:tc>
                <a:extLst>
                  <a:ext uri="{0D108BD9-81ED-4DB2-BD59-A6C34878D82A}">
                    <a16:rowId xmlns:a16="http://schemas.microsoft.com/office/drawing/2014/main" val="10004"/>
                  </a:ext>
                </a:extLst>
              </a:tr>
              <a:tr h="531763">
                <a:tc>
                  <a:txBody>
                    <a:bodyPr/>
                    <a:lstStyle/>
                    <a:p>
                      <a:r>
                        <a:rPr lang="en-US" sz="2000" dirty="0"/>
                        <a:t>1958</a:t>
                      </a:r>
                    </a:p>
                  </a:txBody>
                  <a:tcPr marL="93159" marR="93159" marT="46580" marB="46580"/>
                </a:tc>
                <a:tc>
                  <a:txBody>
                    <a:bodyPr/>
                    <a:lstStyle/>
                    <a:p>
                      <a:r>
                        <a:rPr lang="en-US" sz="2000" dirty="0"/>
                        <a:t>66</a:t>
                      </a:r>
                      <a:r>
                        <a:rPr lang="en-US" sz="2000" baseline="0" dirty="0"/>
                        <a:t> and 8 months</a:t>
                      </a:r>
                    </a:p>
                  </a:txBody>
                  <a:tcPr marL="93159" marR="93159" marT="46580" marB="46580"/>
                </a:tc>
                <a:extLst>
                  <a:ext uri="{0D108BD9-81ED-4DB2-BD59-A6C34878D82A}">
                    <a16:rowId xmlns:a16="http://schemas.microsoft.com/office/drawing/2014/main" val="10005"/>
                  </a:ext>
                </a:extLst>
              </a:tr>
              <a:tr h="679472">
                <a:tc>
                  <a:txBody>
                    <a:bodyPr/>
                    <a:lstStyle/>
                    <a:p>
                      <a:r>
                        <a:rPr lang="en-US" sz="2000" dirty="0"/>
                        <a:t>1959</a:t>
                      </a:r>
                    </a:p>
                  </a:txBody>
                  <a:tcPr marL="93159" marR="93159" marT="46580" marB="46580"/>
                </a:tc>
                <a:tc>
                  <a:txBody>
                    <a:bodyPr/>
                    <a:lstStyle/>
                    <a:p>
                      <a:r>
                        <a:rPr lang="en-US" sz="2000" dirty="0"/>
                        <a:t>66 and 10 months</a:t>
                      </a:r>
                    </a:p>
                  </a:txBody>
                  <a:tcPr marL="93159" marR="93159" marT="46580" marB="46580"/>
                </a:tc>
                <a:extLst>
                  <a:ext uri="{0D108BD9-81ED-4DB2-BD59-A6C34878D82A}">
                    <a16:rowId xmlns:a16="http://schemas.microsoft.com/office/drawing/2014/main" val="10006"/>
                  </a:ext>
                </a:extLst>
              </a:tr>
              <a:tr h="590846">
                <a:tc>
                  <a:txBody>
                    <a:bodyPr/>
                    <a:lstStyle/>
                    <a:p>
                      <a:r>
                        <a:rPr lang="en-US" sz="2000" dirty="0"/>
                        <a:t>1960 +</a:t>
                      </a:r>
                    </a:p>
                  </a:txBody>
                  <a:tcPr marL="93159" marR="93159" marT="46580" marB="46580"/>
                </a:tc>
                <a:tc>
                  <a:txBody>
                    <a:bodyPr/>
                    <a:lstStyle/>
                    <a:p>
                      <a:r>
                        <a:rPr lang="en-US" sz="2000" dirty="0"/>
                        <a:t>67</a:t>
                      </a:r>
                    </a:p>
                  </a:txBody>
                  <a:tcPr marL="93159" marR="93159" marT="46580" marB="4658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68256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52400" y="914400"/>
          <a:ext cx="8861237" cy="3947036"/>
        </p:xfrm>
        <a:graphic>
          <a:graphicData uri="http://schemas.openxmlformats.org/drawingml/2006/table">
            <a:tbl>
              <a:tblPr firstRow="1" bandRow="1">
                <a:tableStyleId>{69CF1AB2-1976-4502-BF36-3FF5EA218861}</a:tableStyleId>
              </a:tblPr>
              <a:tblGrid>
                <a:gridCol w="28194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298637">
                  <a:extLst>
                    <a:ext uri="{9D8B030D-6E8A-4147-A177-3AD203B41FA5}">
                      <a16:colId xmlns:a16="http://schemas.microsoft.com/office/drawing/2014/main" val="20002"/>
                    </a:ext>
                  </a:extLst>
                </a:gridCol>
              </a:tblGrid>
              <a:tr h="746576">
                <a:tc>
                  <a:txBody>
                    <a:bodyPr/>
                    <a:lstStyle/>
                    <a:p>
                      <a:pPr algn="ctr"/>
                      <a:r>
                        <a:rPr lang="en-US" sz="2000" dirty="0">
                          <a:solidFill>
                            <a:schemeClr val="bg1"/>
                          </a:solidFill>
                        </a:rPr>
                        <a:t>If you are</a:t>
                      </a:r>
                    </a:p>
                  </a:txBody>
                  <a:tcPr marT="45730" marB="45730" anchor="ctr">
                    <a:solidFill>
                      <a:srgbClr val="007D7D"/>
                    </a:solidFill>
                  </a:tcPr>
                </a:tc>
                <a:tc>
                  <a:txBody>
                    <a:bodyPr/>
                    <a:lstStyle/>
                    <a:p>
                      <a:pPr algn="ctr"/>
                      <a:r>
                        <a:rPr lang="en-US" sz="2000" dirty="0">
                          <a:solidFill>
                            <a:schemeClr val="bg1"/>
                          </a:solidFill>
                        </a:rPr>
                        <a:t>You can</a:t>
                      </a:r>
                      <a:r>
                        <a:rPr lang="en-US" sz="2000" baseline="0" dirty="0">
                          <a:solidFill>
                            <a:schemeClr val="bg1"/>
                          </a:solidFill>
                        </a:rPr>
                        <a:t> make up to</a:t>
                      </a:r>
                      <a:endParaRPr lang="en-US" sz="2000" dirty="0">
                        <a:solidFill>
                          <a:schemeClr val="bg1"/>
                        </a:solidFill>
                      </a:endParaRPr>
                    </a:p>
                  </a:txBody>
                  <a:tcPr marT="45730" marB="45730" anchor="ctr">
                    <a:solidFill>
                      <a:srgbClr val="007D7D"/>
                    </a:solidFill>
                  </a:tcPr>
                </a:tc>
                <a:tc>
                  <a:txBody>
                    <a:bodyPr/>
                    <a:lstStyle/>
                    <a:p>
                      <a:pPr algn="ctr"/>
                      <a:r>
                        <a:rPr lang="en-US" sz="2000" dirty="0">
                          <a:solidFill>
                            <a:schemeClr val="bg1"/>
                          </a:solidFill>
                        </a:rPr>
                        <a:t>If you</a:t>
                      </a:r>
                      <a:r>
                        <a:rPr lang="en-US" sz="2000" baseline="0" dirty="0">
                          <a:solidFill>
                            <a:schemeClr val="bg1"/>
                          </a:solidFill>
                        </a:rPr>
                        <a:t> earn more, some benefits will be withheld</a:t>
                      </a:r>
                      <a:endParaRPr lang="en-US" sz="2000" dirty="0">
                        <a:solidFill>
                          <a:schemeClr val="bg1"/>
                        </a:solidFill>
                      </a:endParaRPr>
                    </a:p>
                  </a:txBody>
                  <a:tcPr marT="45730" marB="45730" anchor="ctr">
                    <a:solidFill>
                      <a:srgbClr val="007D7D"/>
                    </a:solidFill>
                  </a:tcPr>
                </a:tc>
                <a:extLst>
                  <a:ext uri="{0D108BD9-81ED-4DB2-BD59-A6C34878D82A}">
                    <a16:rowId xmlns:a16="http://schemas.microsoft.com/office/drawing/2014/main" val="10000"/>
                  </a:ext>
                </a:extLst>
              </a:tr>
              <a:tr h="746693">
                <a:tc>
                  <a:txBody>
                    <a:bodyPr/>
                    <a:lstStyle/>
                    <a:p>
                      <a:r>
                        <a:rPr lang="en-US" sz="2400" dirty="0"/>
                        <a:t>Under Full Retirement Age</a:t>
                      </a:r>
                    </a:p>
                  </a:txBody>
                  <a:tcPr marT="45730" marB="45730"/>
                </a:tc>
                <a:tc>
                  <a:txBody>
                    <a:bodyPr/>
                    <a:lstStyle/>
                    <a:p>
                      <a:r>
                        <a:rPr lang="en-US" sz="2400" dirty="0"/>
                        <a:t>$18,240/yr. </a:t>
                      </a:r>
                    </a:p>
                  </a:txBody>
                  <a:tcPr marT="45730" marB="45730"/>
                </a:tc>
                <a:tc>
                  <a:txBody>
                    <a:bodyPr/>
                    <a:lstStyle/>
                    <a:p>
                      <a:r>
                        <a:rPr lang="en-US" sz="2400" dirty="0"/>
                        <a:t>$1 for every $2</a:t>
                      </a:r>
                    </a:p>
                  </a:txBody>
                  <a:tcPr marT="45730" marB="45730"/>
                </a:tc>
                <a:extLst>
                  <a:ext uri="{0D108BD9-81ED-4DB2-BD59-A6C34878D82A}">
                    <a16:rowId xmlns:a16="http://schemas.microsoft.com/office/drawing/2014/main" val="10001"/>
                  </a:ext>
                </a:extLst>
              </a:tr>
              <a:tr h="1005896">
                <a:tc>
                  <a:txBody>
                    <a:bodyPr/>
                    <a:lstStyle/>
                    <a:p>
                      <a:r>
                        <a:rPr lang="en-US" sz="2400" dirty="0"/>
                        <a:t>The Year Full Retirement Age is Reached</a:t>
                      </a:r>
                    </a:p>
                  </a:txBody>
                  <a:tcPr marT="45730" marB="45730"/>
                </a:tc>
                <a:tc>
                  <a:txBody>
                    <a:bodyPr/>
                    <a:lstStyle/>
                    <a:p>
                      <a:r>
                        <a:rPr lang="en-US" sz="2400" dirty="0"/>
                        <a:t>$48,600/yr. </a:t>
                      </a:r>
                      <a:br>
                        <a:rPr lang="en-US" sz="2400" dirty="0"/>
                      </a:br>
                      <a:r>
                        <a:rPr lang="en-US" sz="2400" dirty="0"/>
                        <a:t>before month of full</a:t>
                      </a:r>
                      <a:r>
                        <a:rPr lang="en-US" sz="2400" baseline="0" dirty="0"/>
                        <a:t> retirement age</a:t>
                      </a:r>
                      <a:endParaRPr lang="en-US" sz="2400" dirty="0"/>
                    </a:p>
                  </a:txBody>
                  <a:tcPr marT="45730" marB="45730"/>
                </a:tc>
                <a:tc>
                  <a:txBody>
                    <a:bodyPr/>
                    <a:lstStyle/>
                    <a:p>
                      <a:r>
                        <a:rPr lang="en-US" sz="2400" dirty="0"/>
                        <a:t>$1 for every $3</a:t>
                      </a:r>
                    </a:p>
                  </a:txBody>
                  <a:tcPr marT="45730" marB="45730"/>
                </a:tc>
                <a:extLst>
                  <a:ext uri="{0D108BD9-81ED-4DB2-BD59-A6C34878D82A}">
                    <a16:rowId xmlns:a16="http://schemas.microsoft.com/office/drawing/2014/main" val="10002"/>
                  </a:ext>
                </a:extLst>
              </a:tr>
              <a:tr h="967935">
                <a:tc>
                  <a:txBody>
                    <a:bodyPr/>
                    <a:lstStyle/>
                    <a:p>
                      <a:r>
                        <a:rPr lang="en-US" sz="2400" dirty="0"/>
                        <a:t>Month of Full Retirement Age </a:t>
                      </a:r>
                      <a:br>
                        <a:rPr lang="en-US" sz="2400" dirty="0"/>
                      </a:br>
                      <a:r>
                        <a:rPr lang="en-US" sz="2400" dirty="0"/>
                        <a:t>and Above</a:t>
                      </a:r>
                    </a:p>
                  </a:txBody>
                  <a:tcPr marT="45730" marB="45730"/>
                </a:tc>
                <a:tc>
                  <a:txBody>
                    <a:bodyPr/>
                    <a:lstStyle/>
                    <a:p>
                      <a:r>
                        <a:rPr lang="en-US" sz="2400" dirty="0"/>
                        <a:t>No Limit</a:t>
                      </a:r>
                    </a:p>
                    <a:p>
                      <a:endParaRPr lang="en-US" sz="2400" dirty="0"/>
                    </a:p>
                  </a:txBody>
                  <a:tcPr marT="45730" marB="45730"/>
                </a:tc>
                <a:tc>
                  <a:txBody>
                    <a:bodyPr/>
                    <a:lstStyle/>
                    <a:p>
                      <a:r>
                        <a:rPr lang="en-US" sz="2400" dirty="0"/>
                        <a:t>No Limit</a:t>
                      </a:r>
                    </a:p>
                  </a:txBody>
                  <a:tcPr marT="45730" marB="45730"/>
                </a:tc>
                <a:extLst>
                  <a:ext uri="{0D108BD9-81ED-4DB2-BD59-A6C34878D82A}">
                    <a16:rowId xmlns:a16="http://schemas.microsoft.com/office/drawing/2014/main" val="10003"/>
                  </a:ext>
                </a:extLst>
              </a:tr>
            </a:tbl>
          </a:graphicData>
        </a:graphic>
      </p:graphicFrame>
      <p:sp>
        <p:nvSpPr>
          <p:cNvPr id="8" name="TextBox 4"/>
          <p:cNvSpPr txBox="1">
            <a:spLocks noChangeArrowheads="1"/>
          </p:cNvSpPr>
          <p:nvPr/>
        </p:nvSpPr>
        <p:spPr bwMode="auto">
          <a:xfrm>
            <a:off x="814192" y="4876800"/>
            <a:ext cx="78726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3366"/>
                </a:solidFill>
                <a:effectLst/>
                <a:uLnTx/>
                <a:uFillTx/>
                <a:latin typeface="Helvetica" panose="020B0504020202030204" pitchFamily="34" charset="0"/>
                <a:ea typeface="+mn-ea"/>
                <a:cs typeface="+mn-cs"/>
              </a:rPr>
              <a:t>Note: If some of your retirement benefits are withheld because of your earnings, your benefits will be </a:t>
            </a:r>
            <a:r>
              <a:rPr kumimoji="0" lang="en-US" altLang="en-US" sz="1800" b="1" i="0" u="none" strike="noStrike" kern="1200" cap="none" spc="0" normalizeH="0" baseline="0" noProof="0" dirty="0">
                <a:ln>
                  <a:noFill/>
                </a:ln>
                <a:solidFill>
                  <a:srgbClr val="003366"/>
                </a:solidFill>
                <a:effectLst/>
                <a:uLnTx/>
                <a:uFillTx/>
                <a:latin typeface="Helvetica" panose="020B0504020202030204" pitchFamily="34" charset="0"/>
                <a:ea typeface="+mn-ea"/>
                <a:cs typeface="+mn-cs"/>
              </a:rPr>
              <a:t>increased starting at your full retirement age </a:t>
            </a:r>
            <a:r>
              <a:rPr kumimoji="0" lang="en-US" altLang="en-US" sz="1800" b="0" i="0" u="none" strike="noStrike" kern="1200" cap="none" spc="0" normalizeH="0" baseline="0" noProof="0" dirty="0">
                <a:ln>
                  <a:noFill/>
                </a:ln>
                <a:solidFill>
                  <a:srgbClr val="003366"/>
                </a:solidFill>
                <a:effectLst/>
                <a:uLnTx/>
                <a:uFillTx/>
                <a:latin typeface="Helvetica" panose="020B0504020202030204" pitchFamily="34" charset="0"/>
                <a:ea typeface="+mn-ea"/>
                <a:cs typeface="+mn-cs"/>
              </a:rPr>
              <a:t>to take into account those months in which benefits were withheld.</a:t>
            </a:r>
          </a:p>
        </p:txBody>
      </p:sp>
      <p:sp>
        <p:nvSpPr>
          <p:cNvPr id="2" name="Rectangle 1"/>
          <p:cNvSpPr/>
          <p:nvPr/>
        </p:nvSpPr>
        <p:spPr>
          <a:xfrm>
            <a:off x="0" y="76200"/>
            <a:ext cx="914399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66"/>
                </a:solidFill>
                <a:effectLst/>
                <a:uLnTx/>
                <a:uFillTx/>
                <a:latin typeface="Times"/>
                <a:ea typeface="+mn-ea"/>
                <a:cs typeface="+mn-cs"/>
              </a:rPr>
              <a:t>Working While Receiving Benefits</a:t>
            </a:r>
          </a:p>
        </p:txBody>
      </p:sp>
    </p:spTree>
    <p:extLst>
      <p:ext uri="{BB962C8B-B14F-4D97-AF65-F5344CB8AC3E}">
        <p14:creationId xmlns:p14="http://schemas.microsoft.com/office/powerpoint/2010/main" val="1326188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idx="4294967295"/>
          </p:nvPr>
        </p:nvSpPr>
        <p:spPr bwMode="auto">
          <a:xfrm>
            <a:off x="76200" y="304800"/>
            <a:ext cx="89154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lnSpc>
                <a:spcPct val="95000"/>
              </a:lnSpc>
            </a:pPr>
            <a:r>
              <a:rPr lang="en-US" altLang="en-US" sz="3600" dirty="0"/>
              <a:t>Disability Definition</a:t>
            </a:r>
          </a:p>
        </p:txBody>
      </p:sp>
      <p:sp>
        <p:nvSpPr>
          <p:cNvPr id="20483" name="Rectangle 3"/>
          <p:cNvSpPr>
            <a:spLocks noGrp="1" noChangeArrowheads="1"/>
          </p:cNvSpPr>
          <p:nvPr>
            <p:ph type="subTitle" idx="4294967295"/>
          </p:nvPr>
        </p:nvSpPr>
        <p:spPr bwMode="auto">
          <a:xfrm>
            <a:off x="381000" y="1524000"/>
            <a:ext cx="8534400" cy="327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buSzPct val="100000"/>
            </a:pPr>
            <a:r>
              <a:rPr lang="en-US" altLang="en-US" sz="2700" dirty="0">
                <a:solidFill>
                  <a:schemeClr val="tx1"/>
                </a:solidFill>
              </a:rPr>
              <a:t>Must have a physical or mental impairment (or combination of conditions)</a:t>
            </a:r>
          </a:p>
          <a:p>
            <a:pPr algn="l" eaLnBrk="1" hangingPunct="1">
              <a:buSzPct val="100000"/>
            </a:pPr>
            <a:r>
              <a:rPr lang="en-US" altLang="en-US" sz="2700" b="1" dirty="0">
                <a:solidFill>
                  <a:schemeClr val="tx1"/>
                </a:solidFill>
              </a:rPr>
              <a:t>Inability to perform substantial work activity</a:t>
            </a:r>
            <a:r>
              <a:rPr lang="en-US" altLang="en-US" sz="2700" dirty="0">
                <a:solidFill>
                  <a:schemeClr val="tx1"/>
                </a:solidFill>
              </a:rPr>
              <a:t> (SGA, 2020): Disability </a:t>
            </a:r>
            <a:r>
              <a:rPr lang="en-US" altLang="en-US" sz="2700" b="1" dirty="0">
                <a:solidFill>
                  <a:schemeClr val="tx1"/>
                </a:solidFill>
              </a:rPr>
              <a:t>($1,260/month</a:t>
            </a:r>
            <a:r>
              <a:rPr lang="en-US" altLang="en-US" sz="2700" dirty="0">
                <a:solidFill>
                  <a:schemeClr val="tx1"/>
                </a:solidFill>
              </a:rPr>
              <a:t>)   Blind </a:t>
            </a:r>
            <a:r>
              <a:rPr lang="en-US" altLang="en-US" sz="2700" b="1" dirty="0">
                <a:solidFill>
                  <a:schemeClr val="tx1"/>
                </a:solidFill>
              </a:rPr>
              <a:t>($2,110/month</a:t>
            </a:r>
            <a:r>
              <a:rPr lang="en-US" altLang="en-US" sz="2700" dirty="0">
                <a:solidFill>
                  <a:schemeClr val="tx1"/>
                </a:solidFill>
              </a:rPr>
              <a:t>) </a:t>
            </a:r>
          </a:p>
          <a:p>
            <a:pPr algn="l" eaLnBrk="1" hangingPunct="1">
              <a:buSzPct val="100000"/>
            </a:pPr>
            <a:r>
              <a:rPr lang="en-US" altLang="en-US" sz="2700" dirty="0">
                <a:solidFill>
                  <a:schemeClr val="tx1"/>
                </a:solidFill>
              </a:rPr>
              <a:t>Disability must be expected to last </a:t>
            </a:r>
            <a:r>
              <a:rPr lang="en-US" altLang="en-US" sz="2700" b="1" dirty="0"/>
              <a:t>12 consecutive months or result in death</a:t>
            </a:r>
            <a:endParaRPr lang="en-US" altLang="en-US" sz="2700" dirty="0">
              <a:solidFill>
                <a:schemeClr val="tx1"/>
              </a:solidFill>
            </a:endParaRPr>
          </a:p>
          <a:p>
            <a:pPr algn="l" eaLnBrk="1" hangingPunct="1">
              <a:buSzPct val="100000"/>
            </a:pPr>
            <a:r>
              <a:rPr lang="en-US" altLang="en-US" sz="2700" dirty="0">
                <a:solidFill>
                  <a:schemeClr val="tx1"/>
                </a:solidFill>
              </a:rPr>
              <a:t>We consider age, education and past work activity</a:t>
            </a:r>
          </a:p>
        </p:txBody>
      </p:sp>
    </p:spTree>
    <p:extLst>
      <p:ext uri="{BB962C8B-B14F-4D97-AF65-F5344CB8AC3E}">
        <p14:creationId xmlns:p14="http://schemas.microsoft.com/office/powerpoint/2010/main" val="2587007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609600" y="990600"/>
            <a:ext cx="8458200" cy="49530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ts val="2600"/>
              </a:lnSpc>
              <a:spcBef>
                <a:spcPts val="0"/>
              </a:spcBef>
              <a:spcAft>
                <a:spcPts val="0"/>
              </a:spcAft>
              <a:buClr>
                <a:srgbClr val="003366"/>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Helvetica"/>
                <a:ea typeface="+mn-ea"/>
                <a:cs typeface="+mn-cs"/>
              </a:rPr>
              <a:t>Born </a:t>
            </a:r>
            <a:r>
              <a:rPr kumimoji="0" lang="en-US" sz="2400" b="1" i="0" u="none" strike="noStrike" kern="1200" cap="none" spc="0" normalizeH="0" baseline="0" noProof="0" dirty="0">
                <a:ln>
                  <a:noFill/>
                </a:ln>
                <a:solidFill>
                  <a:srgbClr val="002060"/>
                </a:solidFill>
                <a:effectLst/>
                <a:uLnTx/>
                <a:uFillTx/>
                <a:latin typeface="Helvetica"/>
                <a:ea typeface="+mn-ea"/>
                <a:cs typeface="+mn-cs"/>
              </a:rPr>
              <a:t>after</a:t>
            </a:r>
            <a:r>
              <a:rPr kumimoji="0" lang="en-US" sz="2400" b="0" i="0" u="none" strike="noStrike" kern="1200" cap="none" spc="0" normalizeH="0" baseline="0" noProof="0" dirty="0">
                <a:ln>
                  <a:noFill/>
                </a:ln>
                <a:solidFill>
                  <a:srgbClr val="002060"/>
                </a:solidFill>
                <a:effectLst/>
                <a:uLnTx/>
                <a:uFillTx/>
                <a:latin typeface="Helvetica"/>
                <a:ea typeface="+mn-ea"/>
                <a:cs typeface="+mn-cs"/>
              </a:rPr>
              <a:t> 1/1/1954? Must apply for your </a:t>
            </a:r>
            <a:r>
              <a:rPr kumimoji="0" lang="en-US" sz="2400" b="1" i="0" u="none" strike="noStrike" kern="1200" cap="none" spc="0" normalizeH="0" baseline="0" noProof="0" dirty="0">
                <a:ln>
                  <a:noFill/>
                </a:ln>
                <a:solidFill>
                  <a:srgbClr val="002060"/>
                </a:solidFill>
                <a:effectLst/>
                <a:uLnTx/>
                <a:uFillTx/>
                <a:latin typeface="Helvetica"/>
                <a:ea typeface="+mn-ea"/>
                <a:cs typeface="+mn-cs"/>
              </a:rPr>
              <a:t>own</a:t>
            </a:r>
            <a:r>
              <a:rPr kumimoji="0" lang="en-US" sz="2400" b="0" i="0" u="none" strike="noStrike" kern="1200" cap="none" spc="0" normalizeH="0" baseline="0" noProof="0" dirty="0">
                <a:ln>
                  <a:noFill/>
                </a:ln>
                <a:solidFill>
                  <a:srgbClr val="002060"/>
                </a:solidFill>
                <a:effectLst/>
                <a:uLnTx/>
                <a:uFillTx/>
                <a:latin typeface="Helvetica"/>
                <a:ea typeface="+mn-ea"/>
                <a:cs typeface="+mn-cs"/>
              </a:rPr>
              <a:t> benefit first</a:t>
            </a:r>
          </a:p>
          <a:p>
            <a:pPr marL="0" marR="0" lvl="0" indent="0" algn="l" defTabSz="914400" rtl="0" eaLnBrk="1" fontAlgn="auto" latinLnBrk="0" hangingPunct="1">
              <a:lnSpc>
                <a:spcPts val="2600"/>
              </a:lnSpc>
              <a:spcBef>
                <a:spcPts val="0"/>
              </a:spcBef>
              <a:spcAft>
                <a:spcPts val="0"/>
              </a:spcAft>
              <a:buClr>
                <a:srgbClr val="003366"/>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002060"/>
              </a:solidFill>
              <a:effectLst/>
              <a:uLnTx/>
              <a:uFillTx/>
              <a:latin typeface="Helvetica"/>
              <a:ea typeface="+mn-ea"/>
              <a:cs typeface="+mn-cs"/>
            </a:endParaRPr>
          </a:p>
          <a:p>
            <a:pPr marL="342900" marR="0" lvl="0" indent="-342900" algn="l" defTabSz="914400" rtl="0" eaLnBrk="1" fontAlgn="auto" latinLnBrk="0" hangingPunct="1">
              <a:lnSpc>
                <a:spcPts val="2600"/>
              </a:lnSpc>
              <a:spcBef>
                <a:spcPts val="0"/>
              </a:spcBef>
              <a:spcAft>
                <a:spcPts val="0"/>
              </a:spcAft>
              <a:buClr>
                <a:srgbClr val="003366"/>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Helvetica"/>
                <a:ea typeface="+mn-ea"/>
                <a:cs typeface="+mn-cs"/>
              </a:rPr>
              <a:t>Earliest Age: 62 (reduced payment)</a:t>
            </a:r>
          </a:p>
          <a:p>
            <a:pPr marL="0" marR="0" lvl="0" indent="0" algn="l" defTabSz="914400" rtl="0" eaLnBrk="1" fontAlgn="auto" latinLnBrk="0" hangingPunct="1">
              <a:lnSpc>
                <a:spcPts val="2600"/>
              </a:lnSpc>
              <a:spcBef>
                <a:spcPts val="0"/>
              </a:spcBef>
              <a:spcAft>
                <a:spcPts val="0"/>
              </a:spcAft>
              <a:buClr>
                <a:srgbClr val="003366"/>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002060"/>
              </a:solidFill>
              <a:effectLst/>
              <a:uLnTx/>
              <a:uFillTx/>
              <a:latin typeface="Helvetica"/>
              <a:ea typeface="+mn-ea"/>
              <a:cs typeface="+mn-cs"/>
            </a:endParaRPr>
          </a:p>
          <a:p>
            <a:pPr marL="342900" marR="0" lvl="0" indent="-342900" algn="l" defTabSz="914400" rtl="0" eaLnBrk="1" fontAlgn="auto" latinLnBrk="0" hangingPunct="1">
              <a:lnSpc>
                <a:spcPts val="2600"/>
              </a:lnSpc>
              <a:spcBef>
                <a:spcPts val="0"/>
              </a:spcBef>
              <a:spcAft>
                <a:spcPts val="0"/>
              </a:spcAft>
              <a:buClr>
                <a:srgbClr val="003366"/>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Helvetica"/>
                <a:ea typeface="+mn-ea"/>
                <a:cs typeface="+mn-cs"/>
              </a:rPr>
              <a:t>Spouse</a:t>
            </a:r>
            <a:r>
              <a:rPr kumimoji="0" lang="en-US" sz="2400" b="0" i="0" u="none" strike="noStrike" kern="1200" cap="none" spc="0" normalizeH="0" baseline="0" noProof="0" dirty="0">
                <a:ln>
                  <a:noFill/>
                </a:ln>
                <a:solidFill>
                  <a:srgbClr val="002060"/>
                </a:solidFill>
                <a:effectLst/>
                <a:uLnTx/>
                <a:uFillTx/>
                <a:latin typeface="Helvetica"/>
                <a:ea typeface="+mn-ea"/>
                <a:cs typeface="+mn-cs"/>
              </a:rPr>
              <a:t> payment rate: </a:t>
            </a:r>
            <a:r>
              <a:rPr kumimoji="0" lang="en-US" sz="2400" b="1" i="0" u="none" strike="noStrike" kern="1200" cap="none" spc="0" normalizeH="0" baseline="0" noProof="0" dirty="0">
                <a:ln>
                  <a:noFill/>
                </a:ln>
                <a:solidFill>
                  <a:srgbClr val="002060"/>
                </a:solidFill>
                <a:effectLst/>
                <a:uLnTx/>
                <a:uFillTx/>
                <a:latin typeface="Helvetica"/>
                <a:ea typeface="+mn-ea"/>
                <a:cs typeface="+mn-cs"/>
              </a:rPr>
              <a:t>up to</a:t>
            </a:r>
            <a:r>
              <a:rPr kumimoji="0" lang="en-US" sz="2400" b="0" i="0" u="none" strike="noStrike" kern="1200" cap="none" spc="0" normalizeH="0" baseline="0" noProof="0" dirty="0">
                <a:ln>
                  <a:noFill/>
                </a:ln>
                <a:solidFill>
                  <a:srgbClr val="002060"/>
                </a:solidFill>
                <a:effectLst/>
                <a:uLnTx/>
                <a:uFillTx/>
                <a:latin typeface="Helvetica"/>
                <a:ea typeface="+mn-ea"/>
                <a:cs typeface="+mn-cs"/>
              </a:rPr>
              <a:t> 50% of worker’s full benefit amount (does not reduce payments to worker)</a:t>
            </a:r>
          </a:p>
          <a:p>
            <a:pPr marL="0" marR="0" lvl="0" indent="0" algn="l" defTabSz="914400" rtl="0" eaLnBrk="1" fontAlgn="auto" latinLnBrk="0" hangingPunct="1">
              <a:lnSpc>
                <a:spcPts val="2600"/>
              </a:lnSpc>
              <a:spcBef>
                <a:spcPts val="0"/>
              </a:spcBef>
              <a:spcAft>
                <a:spcPts val="0"/>
              </a:spcAft>
              <a:buClr>
                <a:srgbClr val="003366"/>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002060"/>
              </a:solidFill>
              <a:effectLst/>
              <a:uLnTx/>
              <a:uFillTx/>
              <a:latin typeface="Helvetica"/>
              <a:ea typeface="+mn-ea"/>
              <a:cs typeface="+mn-cs"/>
            </a:endParaRPr>
          </a:p>
          <a:p>
            <a:pPr marL="342900" marR="0" lvl="0" indent="-342900" algn="l" defTabSz="914400" rtl="0" eaLnBrk="1" fontAlgn="auto" latinLnBrk="0" hangingPunct="1">
              <a:lnSpc>
                <a:spcPts val="2600"/>
              </a:lnSpc>
              <a:spcBef>
                <a:spcPts val="0"/>
              </a:spcBef>
              <a:spcAft>
                <a:spcPts val="0"/>
              </a:spcAft>
              <a:buClr>
                <a:srgbClr val="003366"/>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Helvetica"/>
                <a:ea typeface="+mn-ea"/>
                <a:cs typeface="+mn-cs"/>
              </a:rPr>
              <a:t>Divorced Spouse</a:t>
            </a:r>
            <a:r>
              <a:rPr kumimoji="0" lang="en-US" sz="2400" b="0" i="0" u="none" strike="noStrike" kern="1200" cap="none" spc="0" normalizeH="0" baseline="0" noProof="0" dirty="0">
                <a:ln>
                  <a:noFill/>
                </a:ln>
                <a:solidFill>
                  <a:srgbClr val="002060"/>
                </a:solidFill>
                <a:effectLst/>
                <a:uLnTx/>
                <a:uFillTx/>
                <a:latin typeface="Helvetica"/>
                <a:ea typeface="+mn-ea"/>
                <a:cs typeface="+mn-cs"/>
              </a:rPr>
              <a:t>: 10-year marriage and single (former spouse not required to apply for own benefit, at least 62)</a:t>
            </a:r>
          </a:p>
          <a:p>
            <a:pPr marL="0" marR="0" lvl="0" indent="0" algn="l" defTabSz="914400" rtl="0" eaLnBrk="1" fontAlgn="auto" latinLnBrk="0" hangingPunct="1">
              <a:lnSpc>
                <a:spcPts val="2600"/>
              </a:lnSpc>
              <a:spcBef>
                <a:spcPts val="0"/>
              </a:spcBef>
              <a:spcAft>
                <a:spcPts val="0"/>
              </a:spcAft>
              <a:buClr>
                <a:srgbClr val="003366"/>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002060"/>
              </a:solidFill>
              <a:effectLst/>
              <a:uLnTx/>
              <a:uFillTx/>
              <a:latin typeface="Helvetica"/>
              <a:ea typeface="+mn-ea"/>
              <a:cs typeface="+mn-cs"/>
            </a:endParaRPr>
          </a:p>
          <a:p>
            <a:pPr marL="342900" marR="0" lvl="0" indent="-342900" algn="l" defTabSz="914400" rtl="0" eaLnBrk="1" fontAlgn="auto" latinLnBrk="0" hangingPunct="1">
              <a:lnSpc>
                <a:spcPts val="2600"/>
              </a:lnSpc>
              <a:spcBef>
                <a:spcPts val="0"/>
              </a:spcBef>
              <a:spcAft>
                <a:spcPts val="0"/>
              </a:spcAft>
              <a:buClr>
                <a:srgbClr val="003366"/>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Helvetica"/>
                <a:ea typeface="+mn-ea"/>
                <a:cs typeface="+mn-cs"/>
              </a:rPr>
              <a:t>Calculation:  If own </a:t>
            </a:r>
            <a:r>
              <a:rPr kumimoji="0" lang="en-US" sz="2400" b="1" i="0" u="none" strike="noStrike" kern="1200" cap="none" spc="0" normalizeH="0" baseline="0" noProof="0" dirty="0">
                <a:ln>
                  <a:noFill/>
                </a:ln>
                <a:solidFill>
                  <a:srgbClr val="002060"/>
                </a:solidFill>
                <a:effectLst/>
                <a:uLnTx/>
                <a:uFillTx/>
                <a:latin typeface="Helvetica"/>
                <a:ea typeface="+mn-ea"/>
                <a:cs typeface="+mn-cs"/>
              </a:rPr>
              <a:t>full</a:t>
            </a:r>
            <a:r>
              <a:rPr kumimoji="0" lang="en-US" sz="2400" b="0" i="0" u="none" strike="noStrike" kern="1200" cap="none" spc="0" normalizeH="0" baseline="0" noProof="0" dirty="0">
                <a:ln>
                  <a:noFill/>
                </a:ln>
                <a:solidFill>
                  <a:srgbClr val="002060"/>
                </a:solidFill>
                <a:effectLst/>
                <a:uLnTx/>
                <a:uFillTx/>
                <a:latin typeface="Helvetica"/>
                <a:ea typeface="+mn-ea"/>
                <a:cs typeface="+mn-cs"/>
              </a:rPr>
              <a:t> benefit is less than 50% of the worker’s </a:t>
            </a:r>
            <a:r>
              <a:rPr kumimoji="0" lang="en-US" sz="2400" b="1" i="0" u="none" strike="noStrike" kern="1200" cap="none" spc="0" normalizeH="0" baseline="0" noProof="0" dirty="0">
                <a:ln>
                  <a:noFill/>
                </a:ln>
                <a:solidFill>
                  <a:srgbClr val="002060"/>
                </a:solidFill>
                <a:effectLst/>
                <a:uLnTx/>
                <a:uFillTx/>
                <a:latin typeface="Helvetica"/>
                <a:ea typeface="+mn-ea"/>
                <a:cs typeface="+mn-cs"/>
              </a:rPr>
              <a:t>full</a:t>
            </a:r>
            <a:r>
              <a:rPr kumimoji="0" lang="en-US" sz="2400" b="0" i="0" u="none" strike="noStrike" kern="1200" cap="none" spc="0" normalizeH="0" baseline="0" noProof="0" dirty="0">
                <a:ln>
                  <a:noFill/>
                </a:ln>
                <a:solidFill>
                  <a:srgbClr val="002060"/>
                </a:solidFill>
                <a:effectLst/>
                <a:uLnTx/>
                <a:uFillTx/>
                <a:latin typeface="Helvetica"/>
                <a:ea typeface="+mn-ea"/>
                <a:cs typeface="+mn-cs"/>
              </a:rPr>
              <a:t> benefit, then benefits are combined </a:t>
            </a:r>
          </a:p>
          <a:p>
            <a:pPr marL="0" marR="0" lvl="0" indent="0" algn="r" defTabSz="914400" rtl="0" eaLnBrk="1" fontAlgn="auto" latinLnBrk="0" hangingPunct="1">
              <a:lnSpc>
                <a:spcPts val="2600"/>
              </a:lnSpc>
              <a:spcBef>
                <a:spcPts val="0"/>
              </a:spcBef>
              <a:spcAft>
                <a:spcPts val="0"/>
              </a:spcAft>
              <a:buClr>
                <a:srgbClr val="003366"/>
              </a:buClr>
              <a:buSzTx/>
              <a:buFont typeface="Arial" panose="020B0604020202020204" pitchFamily="34" charset="0"/>
              <a:buNone/>
              <a:tabLst/>
              <a:defRPr/>
            </a:pPr>
            <a:r>
              <a:rPr kumimoji="0" lang="en-US" sz="2400" b="0" i="0" u="none" strike="noStrike" kern="1200" cap="none" spc="0" normalizeH="0" baseline="0" noProof="0" dirty="0">
                <a:ln>
                  <a:noFill/>
                </a:ln>
                <a:solidFill>
                  <a:srgbClr val="002060"/>
                </a:solidFill>
                <a:effectLst/>
                <a:uLnTx/>
                <a:uFillTx/>
                <a:latin typeface="Helvetica"/>
                <a:ea typeface="+mn-ea"/>
                <a:cs typeface="+mn-cs"/>
              </a:rPr>
              <a:t> </a:t>
            </a:r>
          </a:p>
          <a:p>
            <a:pPr marL="342900" marR="0" lvl="0" indent="-342900" algn="l" defTabSz="914400" rtl="0" eaLnBrk="1" fontAlgn="auto" latinLnBrk="0" hangingPunct="1">
              <a:lnSpc>
                <a:spcPts val="2600"/>
              </a:lnSpc>
              <a:spcBef>
                <a:spcPts val="0"/>
              </a:spcBef>
              <a:spcAft>
                <a:spcPts val="0"/>
              </a:spcAft>
              <a:buClr>
                <a:srgbClr val="003366"/>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
                <a:srgbClr val="003366"/>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002060"/>
              </a:solidFill>
              <a:effectLst/>
              <a:uLnTx/>
              <a:uFillTx/>
              <a:latin typeface="Helvetica"/>
              <a:ea typeface="+mn-ea"/>
              <a:cs typeface="+mn-cs"/>
            </a:endParaRPr>
          </a:p>
        </p:txBody>
      </p:sp>
      <p:sp>
        <p:nvSpPr>
          <p:cNvPr id="2" name="Title 1"/>
          <p:cNvSpPr>
            <a:spLocks noGrp="1"/>
          </p:cNvSpPr>
          <p:nvPr>
            <p:ph type="ctrTitle" idx="4294967295"/>
          </p:nvPr>
        </p:nvSpPr>
        <p:spPr>
          <a:xfrm>
            <a:off x="0" y="152400"/>
            <a:ext cx="9144000" cy="762000"/>
          </a:xfrm>
        </p:spPr>
        <p:txBody>
          <a:bodyPr>
            <a:noAutofit/>
          </a:bodyPr>
          <a:lstStyle/>
          <a:p>
            <a:r>
              <a:rPr lang="en-US" dirty="0">
                <a:solidFill>
                  <a:schemeClr val="tx2">
                    <a:lumMod val="75000"/>
                  </a:schemeClr>
                </a:solidFill>
                <a:ea typeface="+mn-ea"/>
                <a:cs typeface="+mn-cs"/>
              </a:rPr>
              <a:t>Social Security Spouse’s Benefits </a:t>
            </a:r>
          </a:p>
        </p:txBody>
      </p:sp>
    </p:spTree>
    <p:extLst>
      <p:ext uri="{BB962C8B-B14F-4D97-AF65-F5344CB8AC3E}">
        <p14:creationId xmlns:p14="http://schemas.microsoft.com/office/powerpoint/2010/main" val="1277221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93" y="0"/>
            <a:ext cx="8610600" cy="1143000"/>
          </a:xfrm>
        </p:spPr>
        <p:txBody>
          <a:bodyPr>
            <a:normAutofit/>
          </a:bodyPr>
          <a:lstStyle/>
          <a:p>
            <a:r>
              <a:rPr lang="en-US" dirty="0"/>
              <a:t>Spouse Benefit Computation </a:t>
            </a:r>
          </a:p>
        </p:txBody>
      </p:sp>
      <p:sp>
        <p:nvSpPr>
          <p:cNvPr id="3" name="Content Placeholder 2"/>
          <p:cNvSpPr>
            <a:spLocks noGrp="1"/>
          </p:cNvSpPr>
          <p:nvPr>
            <p:ph idx="1"/>
          </p:nvPr>
        </p:nvSpPr>
        <p:spPr>
          <a:xfrm>
            <a:off x="309507" y="990600"/>
            <a:ext cx="8485986" cy="5105400"/>
          </a:xfrm>
        </p:spPr>
        <p:txBody>
          <a:bodyPr>
            <a:normAutofit/>
          </a:bodyPr>
          <a:lstStyle/>
          <a:p>
            <a:pPr marL="0" indent="0">
              <a:buNone/>
            </a:pPr>
            <a:endParaRPr lang="en-US" sz="2400" b="1" dirty="0"/>
          </a:p>
          <a:p>
            <a:pPr marL="0" indent="0">
              <a:buNone/>
            </a:pPr>
            <a:r>
              <a:rPr lang="en-US" sz="2400" dirty="0"/>
              <a:t>Kelly’s </a:t>
            </a:r>
            <a:r>
              <a:rPr lang="en-US" sz="2400" b="1" dirty="0"/>
              <a:t>own</a:t>
            </a:r>
            <a:r>
              <a:rPr lang="en-US" sz="2400" dirty="0"/>
              <a:t> </a:t>
            </a:r>
            <a:r>
              <a:rPr lang="en-US" sz="2400" b="1" dirty="0"/>
              <a:t>Full Retirement Age (FRA) </a:t>
            </a:r>
            <a:r>
              <a:rPr lang="en-US" sz="2400" dirty="0"/>
              <a:t>benefit</a:t>
            </a:r>
            <a:r>
              <a:rPr lang="en-US" sz="2400" b="1" dirty="0"/>
              <a:t> </a:t>
            </a:r>
            <a:r>
              <a:rPr lang="en-US" sz="2400" dirty="0"/>
              <a:t>= </a:t>
            </a:r>
            <a:r>
              <a:rPr lang="en-US" sz="2400" b="1" dirty="0"/>
              <a:t>$800</a:t>
            </a:r>
            <a:endParaRPr lang="en-US" sz="2400" dirty="0"/>
          </a:p>
          <a:p>
            <a:pPr marL="0" indent="0">
              <a:buNone/>
            </a:pPr>
            <a:r>
              <a:rPr lang="en-US" sz="2400" dirty="0"/>
              <a:t>Kelly’s spouse/Ex-spouse FRA amount = </a:t>
            </a:r>
            <a:r>
              <a:rPr lang="en-US" sz="2400" b="1" dirty="0"/>
              <a:t>$2,000</a:t>
            </a:r>
            <a:endParaRPr lang="en-US" sz="2400" dirty="0"/>
          </a:p>
          <a:p>
            <a:pPr marL="0" indent="0">
              <a:buNone/>
            </a:pPr>
            <a:endParaRPr lang="en-US" sz="2400" dirty="0"/>
          </a:p>
          <a:p>
            <a:pPr marL="400050" lvl="1" indent="0">
              <a:buNone/>
            </a:pPr>
            <a:r>
              <a:rPr lang="en-US" sz="2400" b="1" dirty="0"/>
              <a:t>$1,000</a:t>
            </a:r>
            <a:r>
              <a:rPr lang="en-US" sz="2400" dirty="0"/>
              <a:t> Kelly’s max spouse benefit (</a:t>
            </a:r>
            <a:r>
              <a:rPr lang="en-US" sz="2400" b="1" dirty="0"/>
              <a:t>50%</a:t>
            </a:r>
            <a:r>
              <a:rPr lang="en-US" sz="2400" dirty="0"/>
              <a:t> of </a:t>
            </a:r>
            <a:r>
              <a:rPr lang="en-US" sz="2400" b="1" dirty="0"/>
              <a:t>$2,000</a:t>
            </a:r>
            <a:r>
              <a:rPr lang="en-US" sz="2400" dirty="0"/>
              <a:t>) </a:t>
            </a:r>
          </a:p>
          <a:p>
            <a:pPr marL="400050" lvl="1" indent="0">
              <a:buNone/>
            </a:pPr>
            <a:r>
              <a:rPr lang="en-US" sz="2400" dirty="0"/>
              <a:t> </a:t>
            </a:r>
            <a:r>
              <a:rPr lang="en-US" sz="2400" u="sng" dirty="0"/>
              <a:t>-  </a:t>
            </a:r>
            <a:r>
              <a:rPr lang="en-US" sz="2400" b="1" u="sng" dirty="0"/>
              <a:t>$800</a:t>
            </a:r>
            <a:r>
              <a:rPr lang="en-US" sz="2400" u="sng" dirty="0"/>
              <a:t> </a:t>
            </a:r>
            <a:r>
              <a:rPr lang="en-US" sz="2400" dirty="0"/>
              <a:t>Kelly’s own FRA benefit</a:t>
            </a:r>
          </a:p>
          <a:p>
            <a:pPr marL="800100" lvl="2" indent="0">
              <a:buNone/>
            </a:pPr>
            <a:r>
              <a:rPr lang="en-US" b="1" dirty="0"/>
              <a:t>$200</a:t>
            </a:r>
            <a:r>
              <a:rPr lang="en-US" dirty="0"/>
              <a:t> Kelly’s </a:t>
            </a:r>
            <a:r>
              <a:rPr lang="en-US" b="1" dirty="0"/>
              <a:t>spousal</a:t>
            </a:r>
            <a:r>
              <a:rPr lang="en-US" dirty="0"/>
              <a:t> payment</a:t>
            </a:r>
          </a:p>
          <a:p>
            <a:pPr marL="0" indent="0">
              <a:buNone/>
            </a:pPr>
            <a:endParaRPr lang="en-US" sz="2400" dirty="0"/>
          </a:p>
          <a:p>
            <a:pPr marL="0" indent="0">
              <a:buNone/>
            </a:pPr>
            <a:r>
              <a:rPr lang="en-US" sz="2400" dirty="0"/>
              <a:t>Kelly's spousal benefit </a:t>
            </a:r>
            <a:r>
              <a:rPr lang="en-US" sz="2400" b="1" dirty="0"/>
              <a:t>($200</a:t>
            </a:r>
            <a:r>
              <a:rPr lang="en-US" sz="2400" dirty="0"/>
              <a:t>) is added to Kelly’s own FRA benefit </a:t>
            </a:r>
            <a:r>
              <a:rPr lang="en-US" sz="2400" b="1" dirty="0"/>
              <a:t>($800</a:t>
            </a:r>
            <a:r>
              <a:rPr lang="en-US" sz="2400" dirty="0"/>
              <a:t>) for a </a:t>
            </a:r>
            <a:r>
              <a:rPr lang="en-US" sz="2400" b="1" dirty="0"/>
              <a:t>total benefit</a:t>
            </a:r>
            <a:r>
              <a:rPr lang="en-US" sz="2400" dirty="0"/>
              <a:t> of </a:t>
            </a:r>
            <a:r>
              <a:rPr lang="en-US" sz="2400" b="1" dirty="0"/>
              <a:t>$1,000</a:t>
            </a:r>
            <a:endParaRPr lang="en-US" sz="2400" dirty="0"/>
          </a:p>
          <a:p>
            <a:pPr>
              <a:buFontTx/>
              <a:buChar char="-"/>
            </a:pPr>
            <a:endParaRPr lang="en-US" sz="2000" dirty="0"/>
          </a:p>
          <a:p>
            <a:endParaRPr lang="en-US" dirty="0"/>
          </a:p>
        </p:txBody>
      </p:sp>
    </p:spTree>
    <p:extLst>
      <p:ext uri="{BB962C8B-B14F-4D97-AF65-F5344CB8AC3E}">
        <p14:creationId xmlns:p14="http://schemas.microsoft.com/office/powerpoint/2010/main" val="1285242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838200"/>
            <a:ext cx="9144000" cy="4965462"/>
          </a:xfrm>
          <a:prstGeom prst="rect">
            <a:avLst/>
          </a:prstGeom>
          <a:noFill/>
        </p:spPr>
        <p:txBody>
          <a:bodyPr wrap="square" rtlCol="0">
            <a:spAutoFit/>
          </a:bodyPr>
          <a:lstStyle/>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366"/>
              </a:solidFill>
              <a:effectLst/>
              <a:uLnTx/>
              <a:uFillTx/>
              <a:latin typeface="Helvetica"/>
              <a:ea typeface="+mn-ea"/>
              <a:cs typeface="+mn-cs"/>
            </a:endParaRPr>
          </a:p>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366"/>
                </a:solidFill>
                <a:effectLst/>
                <a:uLnTx/>
                <a:uFillTx/>
                <a:latin typeface="Helvetica"/>
                <a:ea typeface="+mn-ea"/>
                <a:cs typeface="+mn-cs"/>
              </a:rPr>
              <a:t>Full survivor benefit at Full Retirement Age – (payments reduced if deceased worker received early retirement); or</a:t>
            </a:r>
          </a:p>
          <a:p>
            <a:pPr marL="457200" marR="0" lvl="1" indent="0" algn="l" defTabSz="914400" rtl="0" eaLnBrk="1" fontAlgn="auto" latinLnBrk="0" hangingPunct="1">
              <a:lnSpc>
                <a:spcPts val="24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03366"/>
              </a:solidFill>
              <a:effectLst/>
              <a:uLnTx/>
              <a:uFillTx/>
              <a:latin typeface="Helvetica"/>
              <a:ea typeface="+mn-ea"/>
              <a:cs typeface="+mn-cs"/>
            </a:endParaRPr>
          </a:p>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366"/>
                </a:solidFill>
                <a:effectLst/>
                <a:uLnTx/>
                <a:uFillTx/>
                <a:latin typeface="Helvetica"/>
                <a:ea typeface="+mn-ea"/>
                <a:cs typeface="+mn-cs"/>
              </a:rPr>
              <a:t>At age 60, receive 71.5% of deceased’s Full Retirement Age benefit; waiting increases payment amount; or</a:t>
            </a:r>
          </a:p>
          <a:p>
            <a:pPr marL="457200" marR="0" lvl="1" indent="0" algn="l" defTabSz="914400" rtl="0" eaLnBrk="1" fontAlgn="auto" latinLnBrk="0" hangingPunct="1">
              <a:lnSpc>
                <a:spcPts val="24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Helvetica"/>
              <a:ea typeface="+mn-ea"/>
              <a:cs typeface="+mn-cs"/>
            </a:endParaRPr>
          </a:p>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3366"/>
                </a:solidFill>
                <a:effectLst/>
                <a:uLnTx/>
                <a:uFillTx/>
                <a:latin typeface="Helvetica"/>
                <a:ea typeface="+mn-ea"/>
                <a:cs typeface="+mn-cs"/>
              </a:rPr>
              <a:t>If disabled</a:t>
            </a:r>
            <a:r>
              <a:rPr kumimoji="0" lang="en-US" sz="2400" b="0" i="0" u="none" strike="noStrike" kern="1200" cap="none" spc="0" normalizeH="0" baseline="0" noProof="0" dirty="0">
                <a:ln>
                  <a:noFill/>
                </a:ln>
                <a:solidFill>
                  <a:srgbClr val="003366"/>
                </a:solidFill>
                <a:effectLst/>
                <a:uLnTx/>
                <a:uFillTx/>
                <a:latin typeface="Helvetica"/>
                <a:ea typeface="+mn-ea"/>
                <a:cs typeface="+mn-cs"/>
              </a:rPr>
              <a:t>, receive as early as age 50; or</a:t>
            </a: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66"/>
              </a:solidFill>
              <a:effectLst/>
              <a:uLnTx/>
              <a:uFillTx/>
              <a:latin typeface="Helvetica"/>
              <a:ea typeface="+mn-ea"/>
              <a:cs typeface="+mn-cs"/>
            </a:endParaRPr>
          </a:p>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366"/>
                </a:solidFill>
                <a:effectLst/>
                <a:uLnTx/>
                <a:uFillTx/>
                <a:latin typeface="Helvetica"/>
                <a:ea typeface="+mn-ea"/>
                <a:cs typeface="+mn-cs"/>
              </a:rPr>
              <a:t>Caring for minor child of the deceased who is under age 16</a:t>
            </a:r>
          </a:p>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366"/>
              </a:solidFill>
              <a:effectLst/>
              <a:uLnTx/>
              <a:uFillTx/>
              <a:latin typeface="Helvetica"/>
              <a:ea typeface="+mn-ea"/>
              <a:cs typeface="+mn-cs"/>
            </a:endParaRPr>
          </a:p>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Helvetica"/>
                <a:ea typeface="+mn-ea"/>
                <a:cs typeface="+mn-cs"/>
              </a:rPr>
              <a:t>Surviving Divorced Spouse</a:t>
            </a:r>
            <a:r>
              <a:rPr kumimoji="0" lang="en-US" sz="2400" b="0" i="0" u="none" strike="noStrike" kern="1200" cap="none" spc="0" normalizeH="0" baseline="0" noProof="0" dirty="0">
                <a:ln>
                  <a:noFill/>
                </a:ln>
                <a:solidFill>
                  <a:srgbClr val="002060"/>
                </a:solidFill>
                <a:effectLst/>
                <a:uLnTx/>
                <a:uFillTx/>
                <a:latin typeface="Helvetica"/>
                <a:ea typeface="+mn-ea"/>
                <a:cs typeface="+mn-cs"/>
              </a:rPr>
              <a:t>: 10-year marriage required</a:t>
            </a:r>
          </a:p>
          <a:p>
            <a:pPr marL="457200" marR="0" lvl="1" indent="0" algn="l" defTabSz="914400" rtl="0" eaLnBrk="1" fontAlgn="auto" latinLnBrk="0" hangingPunct="1">
              <a:lnSpc>
                <a:spcPts val="24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Helvetica"/>
              <a:ea typeface="+mn-ea"/>
              <a:cs typeface="+mn-cs"/>
            </a:endParaRPr>
          </a:p>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366"/>
                </a:solidFill>
                <a:effectLst/>
                <a:uLnTx/>
                <a:uFillTx/>
                <a:latin typeface="Helvetica"/>
                <a:ea typeface="+mn-ea"/>
                <a:cs typeface="+mn-cs"/>
              </a:rPr>
              <a:t>Must be unmarried unless remarriage after age 60 (50 if disabled)</a:t>
            </a:r>
            <a:endParaRPr kumimoji="0" lang="en-US" sz="2400" b="0" i="0" u="none" strike="noStrike" kern="1200" cap="none" spc="0" normalizeH="0" baseline="0" noProof="0" dirty="0">
              <a:ln>
                <a:noFill/>
              </a:ln>
              <a:solidFill>
                <a:srgbClr val="002060"/>
              </a:solidFill>
              <a:effectLst/>
              <a:uLnTx/>
              <a:uFillTx/>
              <a:latin typeface="Helvetica"/>
              <a:ea typeface="+mn-ea"/>
              <a:cs typeface="+mn-cs"/>
            </a:endParaRPr>
          </a:p>
          <a:p>
            <a:pPr marL="457200" marR="0" lvl="1" indent="0" algn="l" defTabSz="914400" rtl="0" eaLnBrk="1" fontAlgn="auto" latinLnBrk="0" hangingPunct="1">
              <a:lnSpc>
                <a:spcPts val="24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Helvetica"/>
              <a:ea typeface="+mn-ea"/>
              <a:cs typeface="+mn-cs"/>
            </a:endParaRPr>
          </a:p>
        </p:txBody>
      </p:sp>
      <p:sp>
        <p:nvSpPr>
          <p:cNvPr id="7" name="TextBox 6"/>
          <p:cNvSpPr txBox="1"/>
          <p:nvPr/>
        </p:nvSpPr>
        <p:spPr>
          <a:xfrm>
            <a:off x="0" y="159224"/>
            <a:ext cx="9144000" cy="769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66"/>
                </a:solidFill>
                <a:effectLst/>
                <a:uLnTx/>
                <a:uFillTx/>
                <a:latin typeface="Times"/>
                <a:ea typeface="+mn-ea"/>
                <a:cs typeface="+mn-cs"/>
              </a:rPr>
              <a:t>Survivor Benefits</a:t>
            </a:r>
          </a:p>
        </p:txBody>
      </p:sp>
    </p:spTree>
    <p:extLst>
      <p:ext uri="{BB962C8B-B14F-4D97-AF65-F5344CB8AC3E}">
        <p14:creationId xmlns:p14="http://schemas.microsoft.com/office/powerpoint/2010/main" val="853614988"/>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8600"/>
            <a:ext cx="8305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66"/>
                </a:solidFill>
                <a:effectLst/>
                <a:uLnTx/>
                <a:uFillTx/>
                <a:latin typeface="Times"/>
                <a:ea typeface="+mn-ea"/>
                <a:cs typeface="+mn-cs"/>
              </a:rPr>
              <a:t>         Survivors Benefits Tips</a:t>
            </a:r>
          </a:p>
        </p:txBody>
      </p:sp>
      <p:sp>
        <p:nvSpPr>
          <p:cNvPr id="6" name="TextBox 5"/>
          <p:cNvSpPr txBox="1"/>
          <p:nvPr/>
        </p:nvSpPr>
        <p:spPr>
          <a:xfrm>
            <a:off x="304800" y="1447800"/>
            <a:ext cx="8610600" cy="3231654"/>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66"/>
                </a:solidFill>
                <a:effectLst/>
                <a:uLnTx/>
                <a:uFillTx/>
                <a:latin typeface="Helvetica"/>
                <a:ea typeface="+mn-ea"/>
                <a:cs typeface="+mn-cs"/>
              </a:rPr>
              <a:t>If Worker is deceased before surviving spouse reaches retirement age, spouse can draw reduced survivors benefits and then switch to own retirement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3366"/>
              </a:solidFill>
              <a:effectLst/>
              <a:uLnTx/>
              <a:uFillTx/>
              <a:latin typeface="Helvetica"/>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66"/>
                </a:solidFill>
                <a:effectLst/>
                <a:uLnTx/>
                <a:uFillTx/>
                <a:latin typeface="Helvetica"/>
                <a:ea typeface="+mn-ea"/>
                <a:cs typeface="+mn-cs"/>
              </a:rPr>
              <a:t>Earnings limits apply to both survivors and spouses benefits</a:t>
            </a:r>
            <a:endParaRPr kumimoji="0" lang="en-US" sz="3600" b="0" i="0" u="none" strike="noStrike" kern="1200" cap="none" spc="0" normalizeH="0" baseline="0" noProof="0" dirty="0">
              <a:ln>
                <a:noFill/>
              </a:ln>
              <a:solidFill>
                <a:srgbClr val="003366"/>
              </a:solidFill>
              <a:effectLst/>
              <a:uLnTx/>
              <a:uFillTx/>
              <a:latin typeface="Helvetica"/>
              <a:ea typeface="+mn-ea"/>
              <a:cs typeface="+mn-cs"/>
            </a:endParaRPr>
          </a:p>
        </p:txBody>
      </p:sp>
    </p:spTree>
    <p:extLst>
      <p:ext uri="{BB962C8B-B14F-4D97-AF65-F5344CB8AC3E}">
        <p14:creationId xmlns:p14="http://schemas.microsoft.com/office/powerpoint/2010/main" val="529600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894" y="457200"/>
            <a:ext cx="9144000" cy="2800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66"/>
                </a:solidFill>
                <a:effectLst/>
                <a:uLnTx/>
                <a:uFillTx/>
                <a:latin typeface="Times"/>
                <a:ea typeface="+mn-ea"/>
                <a:cs typeface="+mn-cs"/>
              </a:rPr>
              <a:t>Benefits for Children</a:t>
            </a:r>
            <a:endParaRPr kumimoji="0" lang="en-US" sz="4400" b="0" i="0" u="none" strike="noStrike" kern="1200" cap="none" spc="0" normalizeH="0" baseline="0" noProof="0" dirty="0">
              <a:ln>
                <a:noFill/>
              </a:ln>
              <a:solidFill>
                <a:srgbClr val="003366"/>
              </a:solidFill>
              <a:effectLst/>
              <a:uLnTx/>
              <a:uFillTx/>
              <a:latin typeface="Time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3366"/>
              </a:solidFill>
              <a:effectLst/>
              <a:uLnTx/>
              <a:uFillTx/>
              <a:latin typeface="Time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srgbClr val="003366"/>
                </a:solidFill>
                <a:effectLst/>
                <a:uLnTx/>
                <a:uFillTx/>
                <a:latin typeface="Helvetica"/>
                <a:ea typeface="+mn-ea"/>
                <a:cs typeface="+mn-cs"/>
              </a:rPr>
              <a:t> </a:t>
            </a:r>
            <a:endParaRPr kumimoji="0" lang="en-US" sz="4400" b="1" i="0" u="none" strike="noStrike" kern="1200" cap="none" spc="0" normalizeH="0" baseline="0" noProof="0" dirty="0">
              <a:ln>
                <a:noFill/>
              </a:ln>
              <a:solidFill>
                <a:srgbClr val="FF0000"/>
              </a:solidFill>
              <a:effectLst/>
              <a:uLnTx/>
              <a:uFillTx/>
              <a:latin typeface="Time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0000"/>
              </a:solidFill>
              <a:effectLst/>
              <a:uLnTx/>
              <a:uFillTx/>
              <a:latin typeface="Times"/>
              <a:ea typeface="+mn-ea"/>
              <a:cs typeface="+mn-cs"/>
            </a:endParaRPr>
          </a:p>
        </p:txBody>
      </p:sp>
      <p:pic>
        <p:nvPicPr>
          <p:cNvPr id="2" name="Picture 1"/>
          <p:cNvPicPr>
            <a:picLocks noChangeAspect="1"/>
          </p:cNvPicPr>
          <p:nvPr/>
        </p:nvPicPr>
        <p:blipFill>
          <a:blip r:embed="rId3"/>
          <a:stretch>
            <a:fillRect/>
          </a:stretch>
        </p:blipFill>
        <p:spPr>
          <a:xfrm>
            <a:off x="594015" y="2145681"/>
            <a:ext cx="7955970" cy="2566638"/>
          </a:xfrm>
          <a:prstGeom prst="rect">
            <a:avLst/>
          </a:prstGeom>
        </p:spPr>
      </p:pic>
    </p:spTree>
    <p:extLst>
      <p:ext uri="{BB962C8B-B14F-4D97-AF65-F5344CB8AC3E}">
        <p14:creationId xmlns:p14="http://schemas.microsoft.com/office/powerpoint/2010/main" val="666626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nvGraphicFramePr>
        <p:xfrm>
          <a:off x="381000" y="457200"/>
          <a:ext cx="80772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4183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291" y="990600"/>
            <a:ext cx="8458200" cy="1323439"/>
          </a:xfrm>
          <a:prstGeom prst="rect">
            <a:avLst/>
          </a:prstGeom>
          <a:noFill/>
        </p:spPr>
        <p:txBody>
          <a:bodyPr wrap="square" rtlCol="0">
            <a:spAutoFit/>
          </a:bodyPr>
          <a:lstStyle/>
          <a:p>
            <a:pPr algn="ctr"/>
            <a:r>
              <a:rPr lang="en-US" sz="3600" dirty="0"/>
              <a:t>Coverage Decision</a:t>
            </a:r>
          </a:p>
          <a:p>
            <a:pPr algn="ctr"/>
            <a:r>
              <a:rPr lang="en-US" sz="2800" dirty="0"/>
              <a:t>Risk – Reward</a:t>
            </a:r>
          </a:p>
          <a:p>
            <a:pPr algn="ctr"/>
            <a:r>
              <a:rPr lang="en-US" sz="1600" dirty="0"/>
              <a:t>65 yr. old – Plan F Supplement – Average Rx Card $30/month</a:t>
            </a:r>
          </a:p>
        </p:txBody>
      </p:sp>
      <p:graphicFrame>
        <p:nvGraphicFramePr>
          <p:cNvPr id="7" name="Table 6"/>
          <p:cNvGraphicFramePr>
            <a:graphicFrameLocks noGrp="1"/>
          </p:cNvGraphicFramePr>
          <p:nvPr>
            <p:extLst>
              <p:ext uri="{D42A27DB-BD31-4B8C-83A1-F6EECF244321}">
                <p14:modId xmlns:p14="http://schemas.microsoft.com/office/powerpoint/2010/main" val="2664692638"/>
              </p:ext>
            </p:extLst>
          </p:nvPr>
        </p:nvGraphicFramePr>
        <p:xfrm>
          <a:off x="190500" y="2542640"/>
          <a:ext cx="8686800" cy="4015367"/>
        </p:xfrm>
        <a:graphic>
          <a:graphicData uri="http://schemas.openxmlformats.org/drawingml/2006/table">
            <a:tbl>
              <a:tblPr firstRow="1" bandRow="1">
                <a:tableStyleId>{5C22544A-7EE6-4342-B048-85BDC9FD1C3A}</a:tableStyleId>
              </a:tblPr>
              <a:tblGrid>
                <a:gridCol w="2171700">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404234">
                <a:tc gridSpan="2">
                  <a:txBody>
                    <a:bodyPr/>
                    <a:lstStyle/>
                    <a:p>
                      <a:pPr algn="ctr"/>
                      <a:r>
                        <a:rPr lang="en-US" dirty="0">
                          <a:solidFill>
                            <a:sysClr val="windowText" lastClr="000000"/>
                          </a:solidFill>
                        </a:rPr>
                        <a:t>Supplement &amp; Rx Drug policy</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gridSpan="2">
                  <a:txBody>
                    <a:bodyPr/>
                    <a:lstStyle/>
                    <a:p>
                      <a:pPr algn="ctr"/>
                      <a:r>
                        <a:rPr lang="en-US" dirty="0">
                          <a:solidFill>
                            <a:sysClr val="windowText" lastClr="000000"/>
                          </a:solidFill>
                        </a:rPr>
                        <a:t>Med</a:t>
                      </a:r>
                      <a:r>
                        <a:rPr lang="en-US" baseline="0" dirty="0">
                          <a:solidFill>
                            <a:sysClr val="windowText" lastClr="000000"/>
                          </a:solidFill>
                        </a:rPr>
                        <a:t> Advantage includes Rx policy</a:t>
                      </a: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0"/>
                  </a:ext>
                </a:extLst>
              </a:tr>
              <a:tr h="404234">
                <a:tc>
                  <a:txBody>
                    <a:bodyPr/>
                    <a:lstStyle/>
                    <a:p>
                      <a:pPr algn="ctr"/>
                      <a:r>
                        <a:rPr lang="en-US" dirty="0">
                          <a:solidFill>
                            <a:sysClr val="windowText" lastClr="000000"/>
                          </a:solidFill>
                        </a:rPr>
                        <a:t>Risk</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rPr>
                        <a:t>Reward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rPr>
                        <a:t>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rPr>
                        <a:t>Reward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594782">
                <a:tc>
                  <a:txBody>
                    <a:bodyPr/>
                    <a:lstStyle/>
                    <a:p>
                      <a:pPr algn="ctr"/>
                      <a:r>
                        <a:rPr lang="en-US" dirty="0">
                          <a:solidFill>
                            <a:sysClr val="windowText" lastClr="000000"/>
                          </a:solidFill>
                        </a:rPr>
                        <a:t>Cost</a:t>
                      </a:r>
                    </a:p>
                    <a:p>
                      <a:pPr algn="ctr"/>
                      <a:r>
                        <a:rPr lang="en-US" dirty="0">
                          <a:solidFill>
                            <a:sysClr val="windowText" lastClr="000000"/>
                          </a:solidFill>
                        </a:rPr>
                        <a:t>Est.</a:t>
                      </a:r>
                      <a:r>
                        <a:rPr lang="en-US" baseline="0" dirty="0">
                          <a:solidFill>
                            <a:sysClr val="windowText" lastClr="000000"/>
                          </a:solidFill>
                        </a:rPr>
                        <a:t> $170/mo.</a:t>
                      </a:r>
                    </a:p>
                    <a:p>
                      <a:pPr algn="ctr"/>
                      <a:r>
                        <a:rPr lang="en-US" baseline="0" dirty="0">
                          <a:solidFill>
                            <a:sysClr val="windowText" lastClr="000000"/>
                          </a:solidFill>
                        </a:rPr>
                        <a:t>Increasing Premiums with age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rPr>
                        <a:t>Best</a:t>
                      </a:r>
                      <a:r>
                        <a:rPr lang="en-US" baseline="0" dirty="0">
                          <a:solidFill>
                            <a:sysClr val="windowText" lastClr="000000"/>
                          </a:solidFill>
                        </a:rPr>
                        <a:t> Coverage available. </a:t>
                      </a:r>
                    </a:p>
                    <a:p>
                      <a:pPr algn="ctr"/>
                      <a:r>
                        <a:rPr lang="en-US" baseline="0" dirty="0">
                          <a:solidFill>
                            <a:sysClr val="windowText" lastClr="000000"/>
                          </a:solidFill>
                        </a:rPr>
                        <a:t>No Co-Pays</a:t>
                      </a:r>
                    </a:p>
                    <a:p>
                      <a:pPr algn="ctr"/>
                      <a:r>
                        <a:rPr lang="en-US" baseline="0" dirty="0">
                          <a:solidFill>
                            <a:sysClr val="windowText" lastClr="000000"/>
                          </a:solidFill>
                        </a:rPr>
                        <a:t>No Out of Pocket</a:t>
                      </a: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rPr>
                        <a:t>Limiting Network,</a:t>
                      </a:r>
                    </a:p>
                    <a:p>
                      <a:pPr algn="ctr"/>
                      <a:r>
                        <a:rPr lang="en-US" dirty="0">
                          <a:solidFill>
                            <a:sysClr val="windowText" lastClr="000000"/>
                          </a:solidFill>
                        </a:rPr>
                        <a:t>Co-pays</a:t>
                      </a:r>
                      <a:r>
                        <a:rPr lang="en-US" baseline="0" dirty="0">
                          <a:solidFill>
                            <a:sysClr val="windowText" lastClr="000000"/>
                          </a:solidFill>
                        </a:rPr>
                        <a:t> and </a:t>
                      </a:r>
                    </a:p>
                    <a:p>
                      <a:pPr algn="ctr"/>
                      <a:r>
                        <a:rPr lang="en-US" baseline="0" dirty="0">
                          <a:solidFill>
                            <a:sysClr val="windowText" lastClr="000000"/>
                          </a:solidFill>
                        </a:rPr>
                        <a:t>Co-insurance</a:t>
                      </a:r>
                    </a:p>
                    <a:p>
                      <a:pPr algn="ctr"/>
                      <a:r>
                        <a:rPr lang="en-US" baseline="0" dirty="0">
                          <a:solidFill>
                            <a:sysClr val="windowText" lastClr="000000"/>
                          </a:solidFill>
                        </a:rPr>
                        <a:t>Higher Maximum out of pocket </a:t>
                      </a: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rPr>
                        <a:t>Cost</a:t>
                      </a:r>
                    </a:p>
                    <a:p>
                      <a:pPr algn="ctr"/>
                      <a:r>
                        <a:rPr lang="en-US" dirty="0">
                          <a:solidFill>
                            <a:sysClr val="windowText" lastClr="000000"/>
                          </a:solidFill>
                        </a:rPr>
                        <a:t>Est.</a:t>
                      </a:r>
                      <a:r>
                        <a:rPr lang="en-US" baseline="0" dirty="0">
                          <a:solidFill>
                            <a:sysClr val="windowText" lastClr="000000"/>
                          </a:solidFill>
                        </a:rPr>
                        <a:t> $35/mo.</a:t>
                      </a: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97717">
                <a:tc gridSpan="2">
                  <a:txBody>
                    <a:bodyPr/>
                    <a:lstStyle/>
                    <a:p>
                      <a:pPr algn="ctr"/>
                      <a:r>
                        <a:rPr lang="en-US" dirty="0">
                          <a:solidFill>
                            <a:sysClr val="windowText" lastClr="000000"/>
                          </a:solidFill>
                        </a:rPr>
                        <a:t>Total annual cost including Part B ($144.60)</a:t>
                      </a:r>
                    </a:p>
                    <a:p>
                      <a:pPr algn="ctr"/>
                      <a:r>
                        <a:rPr lang="en-US" dirty="0">
                          <a:solidFill>
                            <a:sysClr val="windowText" lastClr="000000"/>
                          </a:solidFill>
                        </a:rPr>
                        <a:t>$3,775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algn="ctr" defTabSz="914400" rtl="0" eaLnBrk="1" latinLnBrk="0" hangingPunct="1"/>
                      <a:r>
                        <a:rPr lang="en-US" sz="1800" kern="1200" dirty="0">
                          <a:solidFill>
                            <a:sysClr val="windowText" lastClr="000000"/>
                          </a:solidFill>
                          <a:latin typeface="+mn-lt"/>
                          <a:ea typeface="+mn-ea"/>
                          <a:cs typeface="+mn-cs"/>
                        </a:rPr>
                        <a:t>Total annual cost </a:t>
                      </a:r>
                      <a:r>
                        <a:rPr lang="en-US" sz="1800" kern="1200" dirty="0" err="1">
                          <a:solidFill>
                            <a:sysClr val="windowText" lastClr="000000"/>
                          </a:solidFill>
                          <a:latin typeface="+mn-lt"/>
                          <a:ea typeface="+mn-ea"/>
                          <a:cs typeface="+mn-cs"/>
                        </a:rPr>
                        <a:t>inc.l</a:t>
                      </a:r>
                      <a:r>
                        <a:rPr lang="en-US" sz="1800" kern="1200" dirty="0">
                          <a:solidFill>
                            <a:sysClr val="windowText" lastClr="000000"/>
                          </a:solidFill>
                          <a:latin typeface="+mn-lt"/>
                          <a:ea typeface="+mn-ea"/>
                          <a:cs typeface="+mn-cs"/>
                        </a:rPr>
                        <a:t> Part B ($1144.60)</a:t>
                      </a:r>
                    </a:p>
                    <a:p>
                      <a:pPr marL="0" algn="ctr" defTabSz="914400" rtl="0" eaLnBrk="1" latinLnBrk="0" hangingPunct="1"/>
                      <a:r>
                        <a:rPr lang="en-US" sz="1800" kern="1200" dirty="0">
                          <a:solidFill>
                            <a:sysClr val="windowText" lastClr="000000"/>
                          </a:solidFill>
                          <a:latin typeface="+mn-lt"/>
                          <a:ea typeface="+mn-ea"/>
                          <a:cs typeface="+mn-cs"/>
                        </a:rPr>
                        <a:t>$2,155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algn="ctr" defTabSz="914400" rtl="0" eaLnBrk="1" latinLnBrk="0" hangingPunct="1"/>
                      <a:endParaRPr lang="en-US" sz="1800" kern="1200" dirty="0">
                        <a:solidFill>
                          <a:sysClr val="windowText" lastClr="000000"/>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04234">
                <a:tc gridSpan="4">
                  <a:txBody>
                    <a:bodyPr/>
                    <a:lstStyle/>
                    <a:p>
                      <a:pPr algn="ctr"/>
                      <a:r>
                        <a:rPr lang="en-US" dirty="0">
                          <a:solidFill>
                            <a:sysClr val="windowText" lastClr="000000"/>
                          </a:solidFill>
                        </a:rPr>
                        <a:t>Total savings est.</a:t>
                      </a:r>
                      <a:r>
                        <a:rPr lang="en-US" baseline="0" dirty="0">
                          <a:solidFill>
                            <a:sysClr val="windowText" lastClr="000000"/>
                          </a:solidFill>
                        </a:rPr>
                        <a:t> </a:t>
                      </a:r>
                      <a:r>
                        <a:rPr lang="en-US" dirty="0">
                          <a:solidFill>
                            <a:sysClr val="windowText" lastClr="000000"/>
                          </a:solidFill>
                        </a:rPr>
                        <a:t>$1620/yr.</a:t>
                      </a:r>
                    </a:p>
                    <a:p>
                      <a:pPr algn="ctr"/>
                      <a:endParaRPr lang="en-US" dirty="0">
                        <a:solidFill>
                          <a:sysClr val="windowText" lastClr="000000"/>
                        </a:solidFill>
                      </a:endParaRPr>
                    </a:p>
                    <a:p>
                      <a:pPr algn="ctr"/>
                      <a:r>
                        <a:rPr lang="en-US" dirty="0">
                          <a:solidFill>
                            <a:sysClr val="windowText" lastClr="000000"/>
                          </a:solidFill>
                        </a:rPr>
                        <a:t>See an Agent to show you all the options and help you</a:t>
                      </a:r>
                      <a:r>
                        <a:rPr lang="en-US" baseline="0" dirty="0">
                          <a:solidFill>
                            <a:sysClr val="windowText" lastClr="000000"/>
                          </a:solidFill>
                        </a:rPr>
                        <a:t> enroll.</a:t>
                      </a:r>
                      <a:endParaRPr lang="en-US" dirty="0">
                        <a:solidFill>
                          <a:sysClr val="windowText" lastClr="000000"/>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pPr marL="0" algn="ctr" defTabSz="914400" rtl="0" eaLnBrk="1" latinLnBrk="0" hangingPunct="1"/>
                      <a:endParaRPr lang="en-US" sz="1800" kern="1200" dirty="0">
                        <a:solidFill>
                          <a:sysClr val="windowText" lastClr="000000"/>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7655"/>
            <a:ext cx="8610600" cy="1143000"/>
          </a:xfrm>
        </p:spPr>
        <p:txBody>
          <a:bodyPr>
            <a:normAutofit/>
          </a:bodyPr>
          <a:lstStyle/>
          <a:p>
            <a:r>
              <a:rPr lang="en-US" altLang="en-US" sz="4800" b="1" dirty="0">
                <a:cs typeface="Times New Roman" panose="02020603050405020304" pitchFamily="18" charset="0"/>
              </a:rPr>
              <a:t>Applying for Benefits</a:t>
            </a:r>
            <a:endParaRPr lang="en-US" sz="4800" dirty="0">
              <a:cs typeface="Times New Roman" panose="02020603050405020304" pitchFamily="18" charset="0"/>
            </a:endParaRPr>
          </a:p>
        </p:txBody>
      </p:sp>
      <p:sp>
        <p:nvSpPr>
          <p:cNvPr id="4" name="Content Placeholder 2"/>
          <p:cNvSpPr txBox="1">
            <a:spLocks/>
          </p:cNvSpPr>
          <p:nvPr/>
        </p:nvSpPr>
        <p:spPr>
          <a:xfrm>
            <a:off x="457200" y="1371601"/>
            <a:ext cx="8229600" cy="4267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3366"/>
                </a:solidFill>
                <a:effectLst/>
                <a:uLnTx/>
                <a:uFillTx/>
                <a:latin typeface="Helvetica"/>
                <a:ea typeface="+mn-ea"/>
                <a:cs typeface="+mn-cs"/>
              </a:rPr>
              <a:t>3 options available:</a:t>
            </a:r>
          </a:p>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3366"/>
                </a:solidFill>
                <a:effectLst/>
                <a:uLnTx/>
                <a:uFillTx/>
                <a:latin typeface="Helvetica"/>
                <a:ea typeface="+mn-ea"/>
                <a:cs typeface="+mn-cs"/>
              </a:rPr>
              <a:t>	</a:t>
            </a:r>
            <a:r>
              <a:rPr kumimoji="0" lang="en-US" sz="3200" b="0" i="0" u="none" strike="noStrike" kern="1200" cap="none" spc="0" normalizeH="0" baseline="0" noProof="0" dirty="0">
                <a:ln>
                  <a:noFill/>
                </a:ln>
                <a:solidFill>
                  <a:srgbClr val="003366"/>
                </a:solidFill>
                <a:effectLst/>
                <a:uLnTx/>
                <a:uFillTx/>
                <a:latin typeface="Helvetica"/>
                <a:ea typeface="+mn-ea"/>
                <a:cs typeface="+mn-cs"/>
              </a:rPr>
              <a:t>Online at </a:t>
            </a:r>
            <a:r>
              <a:rPr kumimoji="0" lang="en-US" sz="3200" b="1" i="0" u="none" strike="noStrike" kern="1200" cap="none" spc="0" normalizeH="0" baseline="0" noProof="0" dirty="0">
                <a:ln>
                  <a:noFill/>
                </a:ln>
                <a:solidFill>
                  <a:srgbClr val="003366"/>
                </a:solidFill>
                <a:effectLst/>
                <a:uLnTx/>
                <a:uFillTx/>
                <a:latin typeface="Helvetica"/>
                <a:ea typeface="+mn-ea"/>
                <a:cs typeface="+mn-cs"/>
              </a:rPr>
              <a:t>SocialSecurity.gov</a:t>
            </a:r>
          </a:p>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3366"/>
                </a:solidFill>
                <a:effectLst/>
                <a:uLnTx/>
                <a:uFillTx/>
                <a:latin typeface="Helvetica"/>
                <a:ea typeface="+mn-ea"/>
                <a:cs typeface="+mn-cs"/>
              </a:rPr>
              <a:t>	By phone 1-800-772-1213</a:t>
            </a:r>
          </a:p>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3366"/>
                </a:solidFill>
                <a:effectLst/>
                <a:uLnTx/>
                <a:uFillTx/>
                <a:latin typeface="Helvetica"/>
                <a:ea typeface="+mn-ea"/>
                <a:cs typeface="+mn-cs"/>
              </a:rPr>
              <a:t>	At our office </a:t>
            </a:r>
            <a:r>
              <a:rPr kumimoji="0" lang="en-US" sz="2400" b="0" i="0" u="none" strike="noStrike" kern="1200" cap="none" spc="0" normalizeH="0" baseline="0" noProof="0" dirty="0">
                <a:ln>
                  <a:noFill/>
                </a:ln>
                <a:solidFill>
                  <a:srgbClr val="003366"/>
                </a:solidFill>
                <a:effectLst/>
                <a:uLnTx/>
                <a:uFillTx/>
                <a:latin typeface="Helvetica"/>
                <a:ea typeface="+mn-ea"/>
                <a:cs typeface="+mn-cs"/>
              </a:rPr>
              <a:t>(call for appointment)</a:t>
            </a:r>
            <a:br>
              <a:rPr kumimoji="0" lang="en-US" sz="2400" b="0" i="0" u="none" strike="noStrike" kern="1200" cap="none" spc="0" normalizeH="0" baseline="0" noProof="0" dirty="0">
                <a:ln>
                  <a:noFill/>
                </a:ln>
                <a:solidFill>
                  <a:srgbClr val="003366"/>
                </a:solidFill>
                <a:effectLst/>
                <a:uLnTx/>
                <a:uFillTx/>
                <a:latin typeface="Helvetica"/>
                <a:ea typeface="+mn-ea"/>
                <a:cs typeface="+mn-cs"/>
              </a:rPr>
            </a:br>
            <a:endParaRPr kumimoji="0" lang="en-US" sz="2400" b="0" i="0" u="none" strike="noStrike" kern="1200" cap="none" spc="0" normalizeH="0" baseline="0" noProof="0" dirty="0">
              <a:ln>
                <a:noFill/>
              </a:ln>
              <a:solidFill>
                <a:srgbClr val="003366"/>
              </a:solidFill>
              <a:effectLst/>
              <a:uLnTx/>
              <a:uFillTx/>
              <a:latin typeface="Helvetica"/>
              <a:ea typeface="+mn-ea"/>
              <a:cs typeface="+mn-cs"/>
            </a:endParaRPr>
          </a:p>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srgbClr val="003366"/>
                </a:solidFill>
                <a:effectLst/>
                <a:uLnTx/>
                <a:uFillTx/>
                <a:latin typeface="Helvetica"/>
                <a:ea typeface="+mn-ea"/>
                <a:cs typeface="+mn-cs"/>
              </a:rPr>
              <a:t>You choose the most convenient option for you.</a:t>
            </a:r>
            <a:br>
              <a:rPr kumimoji="0" lang="en-US" sz="2400" b="0" i="1" u="none" strike="noStrike" kern="1200" cap="none" spc="0" normalizeH="0" baseline="0" noProof="0" dirty="0">
                <a:ln>
                  <a:noFill/>
                </a:ln>
                <a:solidFill>
                  <a:srgbClr val="003366"/>
                </a:solidFill>
                <a:effectLst/>
                <a:uLnTx/>
                <a:uFillTx/>
                <a:latin typeface="Helvetica"/>
                <a:ea typeface="+mn-ea"/>
                <a:cs typeface="+mn-cs"/>
              </a:rPr>
            </a:br>
            <a:endParaRPr kumimoji="0" lang="en-US" sz="1400" b="0" i="1" u="none" strike="noStrike" kern="1200" cap="none" spc="0" normalizeH="0" baseline="0" noProof="0" dirty="0">
              <a:ln>
                <a:noFill/>
              </a:ln>
              <a:solidFill>
                <a:srgbClr val="003366"/>
              </a:solidFill>
              <a:effectLst/>
              <a:uLnTx/>
              <a:uFillTx/>
              <a:latin typeface="Helvetica"/>
              <a:ea typeface="+mn-ea"/>
              <a:cs typeface="+mn-cs"/>
            </a:endParaRPr>
          </a:p>
        </p:txBody>
      </p:sp>
      <p:pic>
        <p:nvPicPr>
          <p:cNvPr id="5" name="Picture 2" descr="D:\Documents\Work Order Files\16-5PP Universal PPT\computer.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9965" y="2120335"/>
            <a:ext cx="584200" cy="508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Documents\Work Order Files\16-5PP Universal PPT\phon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772" y="3014136"/>
            <a:ext cx="492369" cy="533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Documents\Work Order Files\16-5PP Universal PPT\Untitled-3.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0091" y="3775563"/>
            <a:ext cx="605730" cy="63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47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EDF1F5-354C-4557-94B0-F68161B5BA92}"/>
              </a:ext>
            </a:extLst>
          </p:cNvPr>
          <p:cNvSpPr>
            <a:spLocks noGrp="1"/>
          </p:cNvSpPr>
          <p:nvPr>
            <p:ph type="ctrTitle"/>
          </p:nvPr>
        </p:nvSpPr>
        <p:spPr/>
        <p:txBody>
          <a:bodyPr/>
          <a:lstStyle/>
          <a:p>
            <a:r>
              <a:rPr lang="en-US" dirty="0"/>
              <a:t>AABD Medicaid</a:t>
            </a:r>
            <a:br>
              <a:rPr lang="en-US" dirty="0"/>
            </a:br>
            <a:r>
              <a:rPr lang="en-US" sz="2400" dirty="0"/>
              <a:t>(Aid to the Aged, Blind, and Disabled)</a:t>
            </a:r>
          </a:p>
        </p:txBody>
      </p:sp>
      <p:sp>
        <p:nvSpPr>
          <p:cNvPr id="9" name="Subtitle 8">
            <a:extLst>
              <a:ext uri="{FF2B5EF4-FFF2-40B4-BE49-F238E27FC236}">
                <a16:creationId xmlns:a16="http://schemas.microsoft.com/office/drawing/2014/main" id="{81BEF927-4E2C-452C-87D8-1A4076563395}"/>
              </a:ext>
            </a:extLst>
          </p:cNvPr>
          <p:cNvSpPr>
            <a:spLocks noGrp="1"/>
          </p:cNvSpPr>
          <p:nvPr>
            <p:ph type="subTitle" idx="1"/>
          </p:nvPr>
        </p:nvSpPr>
        <p:spPr/>
        <p:txBody>
          <a:bodyPr/>
          <a:lstStyle/>
          <a:p>
            <a:r>
              <a:rPr lang="en-US" dirty="0"/>
              <a:t>2/29/20</a:t>
            </a:r>
          </a:p>
          <a:p>
            <a:r>
              <a:rPr lang="en-US" sz="1800" dirty="0"/>
              <a:t>Laela Wilmot, Program Manager</a:t>
            </a:r>
          </a:p>
        </p:txBody>
      </p:sp>
    </p:spTree>
    <p:extLst>
      <p:ext uri="{BB962C8B-B14F-4D97-AF65-F5344CB8AC3E}">
        <p14:creationId xmlns:p14="http://schemas.microsoft.com/office/powerpoint/2010/main" val="3739656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263CA1-C05D-4E58-8800-B95B1AB72FA5}"/>
              </a:ext>
            </a:extLst>
          </p:cNvPr>
          <p:cNvSpPr>
            <a:spLocks noGrp="1"/>
          </p:cNvSpPr>
          <p:nvPr>
            <p:ph type="title"/>
          </p:nvPr>
        </p:nvSpPr>
        <p:spPr/>
        <p:txBody>
          <a:bodyPr/>
          <a:lstStyle/>
          <a:p>
            <a:r>
              <a:rPr lang="en-US" dirty="0"/>
              <a:t>3 Types of Medicaid</a:t>
            </a:r>
          </a:p>
        </p:txBody>
      </p:sp>
      <p:sp>
        <p:nvSpPr>
          <p:cNvPr id="5" name="Text Placeholder 4">
            <a:extLst>
              <a:ext uri="{FF2B5EF4-FFF2-40B4-BE49-F238E27FC236}">
                <a16:creationId xmlns:a16="http://schemas.microsoft.com/office/drawing/2014/main" id="{616435E6-AC45-464D-8EAF-362553355A20}"/>
              </a:ext>
            </a:extLst>
          </p:cNvPr>
          <p:cNvSpPr>
            <a:spLocks noGrp="1"/>
          </p:cNvSpPr>
          <p:nvPr>
            <p:ph type="body" idx="1"/>
          </p:nvPr>
        </p:nvSpPr>
        <p:spPr/>
        <p:txBody>
          <a:bodyPr/>
          <a:lstStyle/>
          <a:p>
            <a:r>
              <a:rPr lang="en-US" altLang="en-US" sz="2100" dirty="0"/>
              <a:t>Full coverage Medicaid</a:t>
            </a:r>
          </a:p>
          <a:p>
            <a:pPr lvl="1"/>
            <a:r>
              <a:rPr lang="en-US" altLang="en-US" sz="1800" dirty="0"/>
              <a:t>Covers basic medical needs</a:t>
            </a:r>
          </a:p>
          <a:p>
            <a:r>
              <a:rPr lang="en-US" altLang="en-US" sz="2100" dirty="0"/>
              <a:t>Long Term Care Medicaid</a:t>
            </a:r>
          </a:p>
          <a:p>
            <a:pPr lvl="1"/>
            <a:r>
              <a:rPr lang="en-US" altLang="en-US" sz="1800" dirty="0"/>
              <a:t>More extensive Medical needs</a:t>
            </a:r>
          </a:p>
          <a:p>
            <a:r>
              <a:rPr lang="en-US" altLang="en-US" sz="2100" dirty="0"/>
              <a:t>Medicare Savings Plans</a:t>
            </a:r>
          </a:p>
          <a:p>
            <a:pPr lvl="1"/>
            <a:r>
              <a:rPr lang="en-US" altLang="en-US" sz="1800" dirty="0"/>
              <a:t>Helps with monthly Medicare premiums</a:t>
            </a:r>
          </a:p>
          <a:p>
            <a:endParaRPr lang="en-US" dirty="0"/>
          </a:p>
        </p:txBody>
      </p:sp>
    </p:spTree>
    <p:extLst>
      <p:ext uri="{BB962C8B-B14F-4D97-AF65-F5344CB8AC3E}">
        <p14:creationId xmlns:p14="http://schemas.microsoft.com/office/powerpoint/2010/main" val="445338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268E83-8387-4513-8EB6-ABE2503C5437}"/>
              </a:ext>
            </a:extLst>
          </p:cNvPr>
          <p:cNvSpPr>
            <a:spLocks noGrp="1"/>
          </p:cNvSpPr>
          <p:nvPr>
            <p:ph type="title"/>
          </p:nvPr>
        </p:nvSpPr>
        <p:spPr/>
        <p:txBody>
          <a:bodyPr>
            <a:normAutofit/>
          </a:bodyPr>
          <a:lstStyle/>
          <a:p>
            <a:r>
              <a:rPr lang="en-US" dirty="0"/>
              <a:t>Basic Eligibility Criteria</a:t>
            </a:r>
          </a:p>
        </p:txBody>
      </p:sp>
      <p:sp>
        <p:nvSpPr>
          <p:cNvPr id="5" name="Content Placeholder 4">
            <a:extLst>
              <a:ext uri="{FF2B5EF4-FFF2-40B4-BE49-F238E27FC236}">
                <a16:creationId xmlns:a16="http://schemas.microsoft.com/office/drawing/2014/main" id="{0D7459C8-5DD4-407A-A089-52FB98B3F46F}"/>
              </a:ext>
            </a:extLst>
          </p:cNvPr>
          <p:cNvSpPr>
            <a:spLocks noGrp="1"/>
          </p:cNvSpPr>
          <p:nvPr>
            <p:ph idx="1"/>
          </p:nvPr>
        </p:nvSpPr>
        <p:spPr/>
        <p:txBody>
          <a:bodyPr/>
          <a:lstStyle/>
          <a:p>
            <a:r>
              <a:rPr lang="en-US" altLang="en-US" dirty="0"/>
              <a:t>Resident of Idaho</a:t>
            </a:r>
          </a:p>
          <a:p>
            <a:r>
              <a:rPr lang="en-US" altLang="en-US" dirty="0"/>
              <a:t>Meet citizenship or legal non-resident criteria</a:t>
            </a:r>
          </a:p>
          <a:p>
            <a:r>
              <a:rPr lang="en-US" altLang="en-US" dirty="0"/>
              <a:t>Meet Age or Disability Criteria</a:t>
            </a:r>
          </a:p>
          <a:p>
            <a:r>
              <a:rPr lang="en-US" altLang="en-US" dirty="0"/>
              <a:t>Meet income and resource guidelines</a:t>
            </a:r>
          </a:p>
          <a:p>
            <a:pPr marL="0" indent="0">
              <a:buNone/>
            </a:pPr>
            <a:endParaRPr lang="en-US" dirty="0"/>
          </a:p>
        </p:txBody>
      </p:sp>
      <p:pic>
        <p:nvPicPr>
          <p:cNvPr id="6" name="Picture 2">
            <a:extLst>
              <a:ext uri="{FF2B5EF4-FFF2-40B4-BE49-F238E27FC236}">
                <a16:creationId xmlns:a16="http://schemas.microsoft.com/office/drawing/2014/main" id="{8CF1B801-3FDA-473F-9349-B21C60AC8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243" y="4000435"/>
            <a:ext cx="2435469" cy="13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183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056-998F-4929-B4BD-C1E4045DA3DE}"/>
              </a:ext>
            </a:extLst>
          </p:cNvPr>
          <p:cNvSpPr>
            <a:spLocks noGrp="1"/>
          </p:cNvSpPr>
          <p:nvPr>
            <p:ph type="title"/>
          </p:nvPr>
        </p:nvSpPr>
        <p:spPr/>
        <p:txBody>
          <a:bodyPr>
            <a:normAutofit/>
          </a:bodyPr>
          <a:lstStyle/>
          <a:p>
            <a:r>
              <a:rPr lang="en-US" dirty="0"/>
              <a:t>Residence</a:t>
            </a:r>
          </a:p>
        </p:txBody>
      </p:sp>
      <p:sp>
        <p:nvSpPr>
          <p:cNvPr id="3" name="Content Placeholder 2">
            <a:extLst>
              <a:ext uri="{FF2B5EF4-FFF2-40B4-BE49-F238E27FC236}">
                <a16:creationId xmlns:a16="http://schemas.microsoft.com/office/drawing/2014/main" id="{0286B981-ED09-40D5-BECE-22C7367CCEDF}"/>
              </a:ext>
            </a:extLst>
          </p:cNvPr>
          <p:cNvSpPr>
            <a:spLocks noGrp="1"/>
          </p:cNvSpPr>
          <p:nvPr>
            <p:ph idx="1"/>
          </p:nvPr>
        </p:nvSpPr>
        <p:spPr/>
        <p:txBody>
          <a:bodyPr/>
          <a:lstStyle/>
          <a:p>
            <a:pPr>
              <a:buNone/>
            </a:pPr>
            <a:r>
              <a:rPr lang="en-US" altLang="en-US" dirty="0"/>
              <a:t>Voluntarily living in Idaho and have no immediate intention of leaving.</a:t>
            </a:r>
          </a:p>
          <a:p>
            <a:pPr lvl="1"/>
            <a:endParaRPr lang="en-US" altLang="en-US" sz="1875" dirty="0"/>
          </a:p>
          <a:p>
            <a:pPr lvl="1"/>
            <a:r>
              <a:rPr lang="en-US" altLang="en-US" sz="1875" dirty="0"/>
              <a:t>No minimum amount of time required to establish residency.</a:t>
            </a:r>
          </a:p>
          <a:p>
            <a:endParaRPr lang="en-US" dirty="0"/>
          </a:p>
        </p:txBody>
      </p:sp>
      <p:pic>
        <p:nvPicPr>
          <p:cNvPr id="4" name="Picture 4">
            <a:extLst>
              <a:ext uri="{FF2B5EF4-FFF2-40B4-BE49-F238E27FC236}">
                <a16:creationId xmlns:a16="http://schemas.microsoft.com/office/drawing/2014/main" id="{C6B13CEF-25D2-4D17-BE4B-96C17A7E8D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4378" y="3348500"/>
            <a:ext cx="1578219" cy="207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714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39B9F-B40C-462B-A0AB-BC07298A7683}"/>
              </a:ext>
            </a:extLst>
          </p:cNvPr>
          <p:cNvSpPr>
            <a:spLocks noGrp="1"/>
          </p:cNvSpPr>
          <p:nvPr>
            <p:ph type="title"/>
          </p:nvPr>
        </p:nvSpPr>
        <p:spPr/>
        <p:txBody>
          <a:bodyPr>
            <a:normAutofit/>
          </a:bodyPr>
          <a:lstStyle/>
          <a:p>
            <a:r>
              <a:rPr lang="en-US" dirty="0"/>
              <a:t>Citizenship</a:t>
            </a:r>
          </a:p>
        </p:txBody>
      </p:sp>
      <p:sp>
        <p:nvSpPr>
          <p:cNvPr id="3" name="Content Placeholder 2">
            <a:extLst>
              <a:ext uri="{FF2B5EF4-FFF2-40B4-BE49-F238E27FC236}">
                <a16:creationId xmlns:a16="http://schemas.microsoft.com/office/drawing/2014/main" id="{D52A08F6-E679-43DA-A2C0-E6D4FB3F55D3}"/>
              </a:ext>
            </a:extLst>
          </p:cNvPr>
          <p:cNvSpPr>
            <a:spLocks noGrp="1"/>
          </p:cNvSpPr>
          <p:nvPr>
            <p:ph idx="1"/>
          </p:nvPr>
        </p:nvSpPr>
        <p:spPr/>
        <p:txBody>
          <a:bodyPr/>
          <a:lstStyle/>
          <a:p>
            <a:pPr>
              <a:defRPr/>
            </a:pPr>
            <a:r>
              <a:rPr lang="en-US" altLang="en-US" dirty="0"/>
              <a:t>Must be a US Citizen or a Qualified Non-Citizen.  </a:t>
            </a:r>
          </a:p>
          <a:p>
            <a:pPr lvl="1">
              <a:defRPr/>
            </a:pPr>
            <a:r>
              <a:rPr lang="en-US" altLang="en-US" dirty="0"/>
              <a:t>Documentation required to support Citizenship and Identity</a:t>
            </a:r>
          </a:p>
          <a:p>
            <a:pPr marL="275035" lvl="1" indent="0">
              <a:buNone/>
              <a:defRPr/>
            </a:pPr>
            <a:endParaRPr lang="en-US" altLang="en-US" dirty="0"/>
          </a:p>
          <a:p>
            <a:pPr lvl="1">
              <a:defRPr/>
            </a:pPr>
            <a:r>
              <a:rPr lang="en-US" altLang="en-US" dirty="0"/>
              <a:t>Qualified Non-Citizens are required to provide proof they have been in the US legally a minimum of 5 years with few exceptions.</a:t>
            </a:r>
          </a:p>
          <a:p>
            <a:pPr lvl="2">
              <a:defRPr/>
            </a:pPr>
            <a:r>
              <a:rPr lang="en-US" altLang="en-US" dirty="0"/>
              <a:t>Some entry status’ are exempt from the 5 year bar, i.e. Refugees, Asylees, etc.</a:t>
            </a:r>
          </a:p>
          <a:p>
            <a:pPr marL="275035" lvl="1" indent="0">
              <a:buNone/>
              <a:defRPr/>
            </a:pPr>
            <a:endParaRPr lang="en-US" altLang="en-US" dirty="0"/>
          </a:p>
          <a:p>
            <a:pPr lvl="1">
              <a:buNone/>
              <a:defRPr/>
            </a:pPr>
            <a:r>
              <a:rPr lang="en-US" altLang="en-US" dirty="0"/>
              <a:t>**If receiving SSI, SSD, or Medicare = exempt from verifying citizenship.</a:t>
            </a:r>
          </a:p>
          <a:p>
            <a:pPr marL="0" indent="0">
              <a:buNone/>
            </a:pPr>
            <a:endParaRPr lang="en-US" dirty="0"/>
          </a:p>
        </p:txBody>
      </p:sp>
    </p:spTree>
    <p:extLst>
      <p:ext uri="{BB962C8B-B14F-4D97-AF65-F5344CB8AC3E}">
        <p14:creationId xmlns:p14="http://schemas.microsoft.com/office/powerpoint/2010/main" val="2032982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7E3F-2939-41E1-9991-EC3DE1B83FCA}"/>
              </a:ext>
            </a:extLst>
          </p:cNvPr>
          <p:cNvSpPr>
            <a:spLocks noGrp="1"/>
          </p:cNvSpPr>
          <p:nvPr>
            <p:ph type="title"/>
          </p:nvPr>
        </p:nvSpPr>
        <p:spPr/>
        <p:txBody>
          <a:bodyPr>
            <a:normAutofit/>
          </a:bodyPr>
          <a:lstStyle/>
          <a:p>
            <a:r>
              <a:rPr lang="en-US" dirty="0"/>
              <a:t>Aged or Disabled</a:t>
            </a:r>
          </a:p>
        </p:txBody>
      </p:sp>
      <p:sp>
        <p:nvSpPr>
          <p:cNvPr id="3" name="Content Placeholder 2">
            <a:extLst>
              <a:ext uri="{FF2B5EF4-FFF2-40B4-BE49-F238E27FC236}">
                <a16:creationId xmlns:a16="http://schemas.microsoft.com/office/drawing/2014/main" id="{0B6A09C5-6E58-40D2-A896-8226FA06A7C1}"/>
              </a:ext>
            </a:extLst>
          </p:cNvPr>
          <p:cNvSpPr>
            <a:spLocks noGrp="1"/>
          </p:cNvSpPr>
          <p:nvPr>
            <p:ph idx="1"/>
          </p:nvPr>
        </p:nvSpPr>
        <p:spPr/>
        <p:txBody>
          <a:bodyPr/>
          <a:lstStyle/>
          <a:p>
            <a:r>
              <a:rPr lang="en-US" altLang="en-US" dirty="0"/>
              <a:t>65 years of age or older</a:t>
            </a:r>
          </a:p>
          <a:p>
            <a:pPr>
              <a:buNone/>
            </a:pPr>
            <a:endParaRPr lang="en-US" altLang="en-US" dirty="0"/>
          </a:p>
          <a:p>
            <a:r>
              <a:rPr lang="en-US" altLang="en-US" dirty="0"/>
              <a:t>Under age 65 meeting the definition of blindness or disability </a:t>
            </a:r>
          </a:p>
          <a:p>
            <a:pPr lvl="1"/>
            <a:r>
              <a:rPr lang="en-US" altLang="en-US" dirty="0"/>
              <a:t>Same definition used by Social Security Administration (SSA) to determine disability</a:t>
            </a:r>
          </a:p>
          <a:p>
            <a:pPr lvl="1"/>
            <a:r>
              <a:rPr lang="en-US" altLang="en-US" dirty="0"/>
              <a:t>Does not require an application for SSA benefits</a:t>
            </a:r>
          </a:p>
          <a:p>
            <a:pPr lvl="2"/>
            <a:r>
              <a:rPr lang="en-US" altLang="en-US" dirty="0"/>
              <a:t>The Department has another process through contract to determine disability without needing to qualify through SSA.</a:t>
            </a:r>
          </a:p>
          <a:p>
            <a:endParaRPr lang="en-US" dirty="0"/>
          </a:p>
        </p:txBody>
      </p:sp>
      <p:pic>
        <p:nvPicPr>
          <p:cNvPr id="4" name="Picture 1">
            <a:extLst>
              <a:ext uri="{FF2B5EF4-FFF2-40B4-BE49-F238E27FC236}">
                <a16:creationId xmlns:a16="http://schemas.microsoft.com/office/drawing/2014/main" id="{7398760F-B0D3-47B4-837E-836AF3D4B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085" y="3967595"/>
            <a:ext cx="2197741" cy="145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075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3B70E-F05B-46B9-AF39-9AEDB0E99636}"/>
              </a:ext>
            </a:extLst>
          </p:cNvPr>
          <p:cNvSpPr>
            <a:spLocks noGrp="1"/>
          </p:cNvSpPr>
          <p:nvPr>
            <p:ph type="title"/>
          </p:nvPr>
        </p:nvSpPr>
        <p:spPr/>
        <p:txBody>
          <a:bodyPr>
            <a:normAutofit/>
          </a:bodyPr>
          <a:lstStyle/>
          <a:p>
            <a:r>
              <a:rPr lang="en-US" dirty="0"/>
              <a:t>Income and Resource Guidelines</a:t>
            </a:r>
          </a:p>
        </p:txBody>
      </p:sp>
      <p:sp>
        <p:nvSpPr>
          <p:cNvPr id="3" name="Content Placeholder 2">
            <a:extLst>
              <a:ext uri="{FF2B5EF4-FFF2-40B4-BE49-F238E27FC236}">
                <a16:creationId xmlns:a16="http://schemas.microsoft.com/office/drawing/2014/main" id="{B3B3AA99-1B67-4EDC-B2C2-DCA6770B45C6}"/>
              </a:ext>
            </a:extLst>
          </p:cNvPr>
          <p:cNvSpPr>
            <a:spLocks noGrp="1"/>
          </p:cNvSpPr>
          <p:nvPr>
            <p:ph idx="1"/>
          </p:nvPr>
        </p:nvSpPr>
        <p:spPr/>
        <p:txBody>
          <a:bodyPr/>
          <a:lstStyle/>
          <a:p>
            <a:pPr>
              <a:buNone/>
              <a:defRPr/>
            </a:pPr>
            <a:r>
              <a:rPr lang="en-US" altLang="en-US" dirty="0"/>
              <a:t>Current income limit for 2020 (updates annually):</a:t>
            </a:r>
          </a:p>
          <a:p>
            <a:pPr>
              <a:defRPr/>
            </a:pPr>
            <a:r>
              <a:rPr lang="en-US" altLang="en-US" dirty="0"/>
              <a:t>Guidelines vary depending on type of Medicaid program applied for </a:t>
            </a:r>
          </a:p>
          <a:p>
            <a:pPr lvl="1">
              <a:defRPr/>
            </a:pPr>
            <a:r>
              <a:rPr lang="en-US" altLang="en-US" dirty="0"/>
              <a:t>$836 - $2,369 for an individual per month </a:t>
            </a:r>
          </a:p>
          <a:p>
            <a:pPr lvl="1">
              <a:defRPr/>
            </a:pPr>
            <a:r>
              <a:rPr lang="en-US" altLang="en-US" dirty="0"/>
              <a:t>$1195 - $4,718 for a couple per month</a:t>
            </a:r>
          </a:p>
          <a:p>
            <a:pPr marL="0" indent="0">
              <a:buNone/>
              <a:defRPr/>
            </a:pPr>
            <a:r>
              <a:rPr lang="en-US" altLang="en-US" dirty="0"/>
              <a:t>Current Resource limit:</a:t>
            </a:r>
          </a:p>
          <a:p>
            <a:pPr>
              <a:defRPr/>
            </a:pPr>
            <a:r>
              <a:rPr lang="en-US" altLang="en-US" dirty="0"/>
              <a:t>Limit for an individual is $2000</a:t>
            </a:r>
          </a:p>
          <a:p>
            <a:pPr>
              <a:defRPr/>
            </a:pPr>
            <a:r>
              <a:rPr lang="en-US" altLang="en-US" dirty="0"/>
              <a:t>Limit for a couple averages $3000-$2000 each (dependent on Medicaid program)</a:t>
            </a:r>
          </a:p>
          <a:p>
            <a:endParaRPr lang="en-US" dirty="0"/>
          </a:p>
        </p:txBody>
      </p:sp>
    </p:spTree>
    <p:extLst>
      <p:ext uri="{BB962C8B-B14F-4D97-AF65-F5344CB8AC3E}">
        <p14:creationId xmlns:p14="http://schemas.microsoft.com/office/powerpoint/2010/main" val="1449546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2D5F8-438A-4DB9-ACDA-432EEDF01CCF}"/>
              </a:ext>
            </a:extLst>
          </p:cNvPr>
          <p:cNvSpPr>
            <a:spLocks noGrp="1"/>
          </p:cNvSpPr>
          <p:nvPr>
            <p:ph type="title"/>
          </p:nvPr>
        </p:nvSpPr>
        <p:spPr/>
        <p:txBody>
          <a:bodyPr>
            <a:normAutofit/>
          </a:bodyPr>
          <a:lstStyle/>
          <a:p>
            <a:r>
              <a:rPr lang="en-US" dirty="0"/>
              <a:t>Potential Income</a:t>
            </a:r>
          </a:p>
        </p:txBody>
      </p:sp>
      <p:sp>
        <p:nvSpPr>
          <p:cNvPr id="3" name="Content Placeholder 2">
            <a:extLst>
              <a:ext uri="{FF2B5EF4-FFF2-40B4-BE49-F238E27FC236}">
                <a16:creationId xmlns:a16="http://schemas.microsoft.com/office/drawing/2014/main" id="{2752C25B-7C23-455A-8B95-385369640208}"/>
              </a:ext>
            </a:extLst>
          </p:cNvPr>
          <p:cNvSpPr>
            <a:spLocks noGrp="1"/>
          </p:cNvSpPr>
          <p:nvPr>
            <p:ph idx="1"/>
          </p:nvPr>
        </p:nvSpPr>
        <p:spPr/>
        <p:txBody>
          <a:bodyPr/>
          <a:lstStyle/>
          <a:p>
            <a:r>
              <a:rPr lang="en-US" altLang="en-US" dirty="0"/>
              <a:t>Before Medicaid can be approved, the customer must access all other income potentially available to them</a:t>
            </a:r>
          </a:p>
          <a:p>
            <a:endParaRPr lang="en-US" altLang="en-US" dirty="0"/>
          </a:p>
          <a:p>
            <a:pPr lvl="1"/>
            <a:r>
              <a:rPr lang="en-US" altLang="en-US" dirty="0"/>
              <a:t>Social Security (exception of Supplemental Security Income - SSI)</a:t>
            </a:r>
          </a:p>
          <a:p>
            <a:pPr lvl="1"/>
            <a:r>
              <a:rPr lang="en-US" altLang="en-US" dirty="0"/>
              <a:t>Other retirement payments</a:t>
            </a:r>
          </a:p>
          <a:p>
            <a:endParaRPr lang="en-US" dirty="0"/>
          </a:p>
        </p:txBody>
      </p:sp>
      <p:pic>
        <p:nvPicPr>
          <p:cNvPr id="4" name="Picture 2">
            <a:extLst>
              <a:ext uri="{FF2B5EF4-FFF2-40B4-BE49-F238E27FC236}">
                <a16:creationId xmlns:a16="http://schemas.microsoft.com/office/drawing/2014/main" id="{E9BB36F7-0A97-41B1-BA84-F50540602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459" y="4145756"/>
            <a:ext cx="1791891" cy="13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132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98B7C-8ECA-4B90-8984-9FB4461E6580}"/>
              </a:ext>
            </a:extLst>
          </p:cNvPr>
          <p:cNvSpPr>
            <a:spLocks noGrp="1"/>
          </p:cNvSpPr>
          <p:nvPr>
            <p:ph type="title"/>
          </p:nvPr>
        </p:nvSpPr>
        <p:spPr/>
        <p:txBody>
          <a:bodyPr>
            <a:normAutofit/>
          </a:bodyPr>
          <a:lstStyle/>
          <a:p>
            <a:r>
              <a:rPr lang="en-US" dirty="0"/>
              <a:t>Social Security and Medicaid</a:t>
            </a:r>
          </a:p>
        </p:txBody>
      </p:sp>
      <p:sp>
        <p:nvSpPr>
          <p:cNvPr id="3" name="Content Placeholder 2">
            <a:extLst>
              <a:ext uri="{FF2B5EF4-FFF2-40B4-BE49-F238E27FC236}">
                <a16:creationId xmlns:a16="http://schemas.microsoft.com/office/drawing/2014/main" id="{B634AA0B-E526-4BD3-AEB4-42824710E472}"/>
              </a:ext>
            </a:extLst>
          </p:cNvPr>
          <p:cNvSpPr>
            <a:spLocks noGrp="1"/>
          </p:cNvSpPr>
          <p:nvPr>
            <p:ph idx="1"/>
          </p:nvPr>
        </p:nvSpPr>
        <p:spPr/>
        <p:txBody>
          <a:bodyPr/>
          <a:lstStyle/>
          <a:p>
            <a:pPr>
              <a:lnSpc>
                <a:spcPct val="80000"/>
              </a:lnSpc>
              <a:defRPr/>
            </a:pPr>
            <a:r>
              <a:rPr lang="en-US" altLang="en-US" dirty="0"/>
              <a:t>SSI recipients are eligible for Medicaid no matter the amount of the SSI payment.</a:t>
            </a:r>
          </a:p>
          <a:p>
            <a:pPr>
              <a:lnSpc>
                <a:spcPct val="80000"/>
              </a:lnSpc>
              <a:buNone/>
              <a:defRPr/>
            </a:pPr>
            <a:endParaRPr lang="en-US" altLang="en-US" dirty="0"/>
          </a:p>
          <a:p>
            <a:pPr>
              <a:lnSpc>
                <a:spcPct val="80000"/>
              </a:lnSpc>
              <a:defRPr/>
            </a:pPr>
            <a:r>
              <a:rPr lang="en-US" altLang="en-US" dirty="0"/>
              <a:t>Recipients of other SSA payments have to have eligibility for Medicaid determined based on eligibility factors</a:t>
            </a:r>
            <a:endParaRPr lang="en-US" altLang="en-US" b="1" dirty="0"/>
          </a:p>
          <a:p>
            <a:pPr lvl="1">
              <a:lnSpc>
                <a:spcPct val="80000"/>
              </a:lnSpc>
              <a:defRPr/>
            </a:pPr>
            <a:r>
              <a:rPr lang="en-US" altLang="en-US" dirty="0"/>
              <a:t>Social Security Disability Insurance (SSDI)</a:t>
            </a:r>
          </a:p>
          <a:p>
            <a:pPr lvl="1">
              <a:lnSpc>
                <a:spcPct val="80000"/>
              </a:lnSpc>
              <a:defRPr/>
            </a:pPr>
            <a:r>
              <a:rPr lang="en-US" altLang="en-US" dirty="0"/>
              <a:t>Retirement, Survivors, Disability Insurance (RSDI)</a:t>
            </a:r>
          </a:p>
          <a:p>
            <a:pPr lvl="1">
              <a:lnSpc>
                <a:spcPct val="80000"/>
              </a:lnSpc>
              <a:buNone/>
              <a:defRPr/>
            </a:pPr>
            <a:endParaRPr lang="en-US" altLang="en-US" sz="1350" b="1" dirty="0"/>
          </a:p>
          <a:p>
            <a:pPr>
              <a:lnSpc>
                <a:spcPct val="80000"/>
              </a:lnSpc>
              <a:buNone/>
              <a:defRPr/>
            </a:pPr>
            <a:r>
              <a:rPr lang="en-US" altLang="en-US" sz="1500" b="1" dirty="0"/>
              <a:t>Note: There are separate applications for Medicaid and Social Security Payments.</a:t>
            </a:r>
          </a:p>
          <a:p>
            <a:endParaRPr lang="en-US" dirty="0"/>
          </a:p>
        </p:txBody>
      </p:sp>
    </p:spTree>
    <p:extLst>
      <p:ext uri="{BB962C8B-B14F-4D97-AF65-F5344CB8AC3E}">
        <p14:creationId xmlns:p14="http://schemas.microsoft.com/office/powerpoint/2010/main" val="1481767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70126"/>
            <a:ext cx="4575076" cy="5846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174" y="970126"/>
            <a:ext cx="3972735" cy="565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845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1D86-0B03-451A-A219-4499BB7CB1E1}"/>
              </a:ext>
            </a:extLst>
          </p:cNvPr>
          <p:cNvSpPr>
            <a:spLocks noGrp="1"/>
          </p:cNvSpPr>
          <p:nvPr>
            <p:ph type="title"/>
          </p:nvPr>
        </p:nvSpPr>
        <p:spPr/>
        <p:txBody>
          <a:bodyPr>
            <a:normAutofit/>
          </a:bodyPr>
          <a:lstStyle/>
          <a:p>
            <a:r>
              <a:rPr lang="en-US" dirty="0"/>
              <a:t>Long Term Care (LTC) Medicaid</a:t>
            </a:r>
          </a:p>
        </p:txBody>
      </p:sp>
      <p:sp>
        <p:nvSpPr>
          <p:cNvPr id="3" name="Content Placeholder 2">
            <a:extLst>
              <a:ext uri="{FF2B5EF4-FFF2-40B4-BE49-F238E27FC236}">
                <a16:creationId xmlns:a16="http://schemas.microsoft.com/office/drawing/2014/main" id="{869B91BA-C33B-48CB-8547-DBC456E18068}"/>
              </a:ext>
            </a:extLst>
          </p:cNvPr>
          <p:cNvSpPr>
            <a:spLocks noGrp="1"/>
          </p:cNvSpPr>
          <p:nvPr>
            <p:ph idx="1"/>
          </p:nvPr>
        </p:nvSpPr>
        <p:spPr/>
        <p:txBody>
          <a:bodyPr/>
          <a:lstStyle/>
          <a:p>
            <a:r>
              <a:rPr lang="en-US" altLang="en-US" dirty="0"/>
              <a:t>Home and Community Based Services</a:t>
            </a:r>
          </a:p>
          <a:p>
            <a:pPr lvl="1"/>
            <a:r>
              <a:rPr lang="en-US" altLang="en-US" sz="1875" dirty="0"/>
              <a:t>Cost less than Nursing Home</a:t>
            </a:r>
          </a:p>
          <a:p>
            <a:pPr lvl="2"/>
            <a:r>
              <a:rPr lang="en-US" altLang="en-US" sz="1575" dirty="0"/>
              <a:t>Own Home</a:t>
            </a:r>
          </a:p>
          <a:p>
            <a:pPr lvl="2"/>
            <a:r>
              <a:rPr lang="en-US" altLang="en-US" sz="1575" dirty="0"/>
              <a:t>Assisted Living</a:t>
            </a:r>
          </a:p>
          <a:p>
            <a:pPr lvl="2"/>
            <a:r>
              <a:rPr lang="en-US" altLang="en-US" sz="1575" dirty="0"/>
              <a:t>Residential Care</a:t>
            </a:r>
            <a:endParaRPr lang="en-US" altLang="en-US" sz="1800" dirty="0"/>
          </a:p>
          <a:p>
            <a:r>
              <a:rPr lang="en-US" altLang="en-US" dirty="0"/>
              <a:t>Nursing Home Assistance</a:t>
            </a:r>
          </a:p>
          <a:p>
            <a:pPr lvl="1"/>
            <a:r>
              <a:rPr lang="en-US" altLang="en-US" dirty="0"/>
              <a:t>Nursing Facility</a:t>
            </a:r>
          </a:p>
          <a:p>
            <a:pPr lvl="2">
              <a:buFont typeface="Wingdings" panose="05000000000000000000" pitchFamily="2" charset="2"/>
              <a:buChar char="q"/>
            </a:pPr>
            <a:r>
              <a:rPr lang="en-US" altLang="en-US" sz="1575" dirty="0"/>
              <a:t>Eligibility based on ability to care for self determined by a nurse reviewer from the Division of Medicaid.</a:t>
            </a:r>
          </a:p>
          <a:p>
            <a:endParaRPr lang="en-US" dirty="0"/>
          </a:p>
        </p:txBody>
      </p:sp>
      <p:pic>
        <p:nvPicPr>
          <p:cNvPr id="4" name="Picture 3">
            <a:extLst>
              <a:ext uri="{FF2B5EF4-FFF2-40B4-BE49-F238E27FC236}">
                <a16:creationId xmlns:a16="http://schemas.microsoft.com/office/drawing/2014/main" id="{E342E6A4-E1B4-4FE7-ACDD-F668F78A4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433" y="4154366"/>
            <a:ext cx="1754981" cy="133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187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B947-44E9-49B8-BDB8-D8046E2794D8}"/>
              </a:ext>
            </a:extLst>
          </p:cNvPr>
          <p:cNvSpPr>
            <a:spLocks noGrp="1"/>
          </p:cNvSpPr>
          <p:nvPr>
            <p:ph type="title"/>
          </p:nvPr>
        </p:nvSpPr>
        <p:spPr>
          <a:xfrm>
            <a:off x="59939" y="1097757"/>
            <a:ext cx="7416954" cy="420203"/>
          </a:xfrm>
        </p:spPr>
        <p:txBody>
          <a:bodyPr>
            <a:normAutofit fontScale="90000"/>
          </a:bodyPr>
          <a:lstStyle/>
          <a:p>
            <a:r>
              <a:rPr lang="en-US" dirty="0"/>
              <a:t>Over Income/Resource for LTC Medicaid</a:t>
            </a:r>
          </a:p>
        </p:txBody>
      </p:sp>
      <p:sp>
        <p:nvSpPr>
          <p:cNvPr id="3" name="Content Placeholder 2">
            <a:extLst>
              <a:ext uri="{FF2B5EF4-FFF2-40B4-BE49-F238E27FC236}">
                <a16:creationId xmlns:a16="http://schemas.microsoft.com/office/drawing/2014/main" id="{C149D344-A886-4F5B-8D75-AF26602003B4}"/>
              </a:ext>
            </a:extLst>
          </p:cNvPr>
          <p:cNvSpPr>
            <a:spLocks noGrp="1"/>
          </p:cNvSpPr>
          <p:nvPr>
            <p:ph idx="1"/>
          </p:nvPr>
        </p:nvSpPr>
        <p:spPr/>
        <p:txBody>
          <a:bodyPr/>
          <a:lstStyle/>
          <a:p>
            <a:pPr>
              <a:buNone/>
              <a:defRPr/>
            </a:pPr>
            <a:r>
              <a:rPr lang="en-US" altLang="en-US" dirty="0"/>
              <a:t>Can set up an Income Trust also known as a “Miller Trust”</a:t>
            </a:r>
          </a:p>
          <a:p>
            <a:pPr lvl="1">
              <a:defRPr/>
            </a:pPr>
            <a:r>
              <a:rPr lang="en-US" altLang="en-US" dirty="0"/>
              <a:t>Contact Idaho Legal Aid</a:t>
            </a:r>
          </a:p>
          <a:p>
            <a:pPr lvl="2">
              <a:defRPr/>
            </a:pPr>
            <a:r>
              <a:rPr lang="en-US" altLang="en-US" dirty="0"/>
              <a:t>Contact Information:  </a:t>
            </a:r>
            <a:r>
              <a:rPr lang="en-US" altLang="en-US" dirty="0">
                <a:hlinkClick r:id="rId2"/>
              </a:rPr>
              <a:t>www.idaholegalaid.org</a:t>
            </a:r>
            <a:endParaRPr lang="en-US" altLang="en-US" dirty="0"/>
          </a:p>
          <a:p>
            <a:pPr lvl="2">
              <a:buNone/>
              <a:defRPr/>
            </a:pPr>
            <a:r>
              <a:rPr lang="en-US" altLang="en-US" dirty="0"/>
              <a:t>or</a:t>
            </a:r>
          </a:p>
          <a:p>
            <a:pPr lvl="1">
              <a:defRPr/>
            </a:pPr>
            <a:r>
              <a:rPr lang="en-US" altLang="en-US" dirty="0"/>
              <a:t>Request assistance from an elder law attorney</a:t>
            </a:r>
          </a:p>
          <a:p>
            <a:pPr marL="34529" indent="0">
              <a:buNone/>
              <a:defRPr/>
            </a:pPr>
            <a:r>
              <a:rPr lang="en-US" altLang="en-US" dirty="0"/>
              <a:t>Resource Assessment for Couples</a:t>
            </a:r>
          </a:p>
          <a:p>
            <a:pPr lvl="1">
              <a:defRPr/>
            </a:pPr>
            <a:r>
              <a:rPr lang="en-US" altLang="en-US" dirty="0"/>
              <a:t>Determine Spousal Share (1/2 of countable resources verified on 1</a:t>
            </a:r>
            <a:r>
              <a:rPr lang="en-US" altLang="en-US" baseline="30000" dirty="0"/>
              <a:t>st</a:t>
            </a:r>
            <a:r>
              <a:rPr lang="en-US" altLang="en-US" dirty="0"/>
              <a:t> day of continuous care)</a:t>
            </a:r>
          </a:p>
          <a:p>
            <a:endParaRPr lang="en-US" dirty="0"/>
          </a:p>
        </p:txBody>
      </p:sp>
    </p:spTree>
    <p:extLst>
      <p:ext uri="{BB962C8B-B14F-4D97-AF65-F5344CB8AC3E}">
        <p14:creationId xmlns:p14="http://schemas.microsoft.com/office/powerpoint/2010/main" val="3058425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4638-5528-4ADB-A2CD-2E05AE79425B}"/>
              </a:ext>
            </a:extLst>
          </p:cNvPr>
          <p:cNvSpPr>
            <a:spLocks noGrp="1"/>
          </p:cNvSpPr>
          <p:nvPr>
            <p:ph type="title"/>
          </p:nvPr>
        </p:nvSpPr>
        <p:spPr/>
        <p:txBody>
          <a:bodyPr>
            <a:normAutofit/>
          </a:bodyPr>
          <a:lstStyle/>
          <a:p>
            <a:r>
              <a:rPr lang="en-US" dirty="0"/>
              <a:t>Resource Spend Down</a:t>
            </a:r>
          </a:p>
        </p:txBody>
      </p:sp>
      <p:sp>
        <p:nvSpPr>
          <p:cNvPr id="3" name="Content Placeholder 2">
            <a:extLst>
              <a:ext uri="{FF2B5EF4-FFF2-40B4-BE49-F238E27FC236}">
                <a16:creationId xmlns:a16="http://schemas.microsoft.com/office/drawing/2014/main" id="{322BBB38-85D6-4414-B603-8A23A54727BB}"/>
              </a:ext>
            </a:extLst>
          </p:cNvPr>
          <p:cNvSpPr>
            <a:spLocks noGrp="1"/>
          </p:cNvSpPr>
          <p:nvPr>
            <p:ph idx="1"/>
          </p:nvPr>
        </p:nvSpPr>
        <p:spPr/>
        <p:txBody>
          <a:bodyPr/>
          <a:lstStyle/>
          <a:p>
            <a:pPr>
              <a:defRPr/>
            </a:pPr>
            <a:r>
              <a:rPr lang="en-US" altLang="en-US" dirty="0"/>
              <a:t>Pay for care privately</a:t>
            </a:r>
          </a:p>
          <a:p>
            <a:pPr>
              <a:defRPr/>
            </a:pPr>
            <a:r>
              <a:rPr lang="en-US" altLang="en-US" dirty="0"/>
              <a:t>Settle personal debt </a:t>
            </a:r>
          </a:p>
          <a:p>
            <a:pPr>
              <a:defRPr/>
            </a:pPr>
            <a:r>
              <a:rPr lang="en-US" altLang="en-US" dirty="0"/>
              <a:t>Prepay burial, for self and spouse</a:t>
            </a:r>
          </a:p>
          <a:p>
            <a:pPr>
              <a:defRPr/>
            </a:pPr>
            <a:r>
              <a:rPr lang="en-US" altLang="en-US" dirty="0"/>
              <a:t>Other options as discussed with eligibility specialist</a:t>
            </a:r>
          </a:p>
          <a:p>
            <a:endParaRPr lang="en-US" dirty="0"/>
          </a:p>
        </p:txBody>
      </p:sp>
    </p:spTree>
    <p:extLst>
      <p:ext uri="{BB962C8B-B14F-4D97-AF65-F5344CB8AC3E}">
        <p14:creationId xmlns:p14="http://schemas.microsoft.com/office/powerpoint/2010/main" val="33921608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98E7B-BABD-43D5-813A-78514E8EFB35}"/>
              </a:ext>
            </a:extLst>
          </p:cNvPr>
          <p:cNvSpPr>
            <a:spLocks noGrp="1"/>
          </p:cNvSpPr>
          <p:nvPr>
            <p:ph type="title"/>
          </p:nvPr>
        </p:nvSpPr>
        <p:spPr/>
        <p:txBody>
          <a:bodyPr>
            <a:normAutofit/>
          </a:bodyPr>
          <a:lstStyle/>
          <a:p>
            <a:r>
              <a:rPr lang="en-US" dirty="0"/>
              <a:t>Asset Transfers</a:t>
            </a:r>
          </a:p>
        </p:txBody>
      </p:sp>
      <p:sp>
        <p:nvSpPr>
          <p:cNvPr id="3" name="Content Placeholder 2">
            <a:extLst>
              <a:ext uri="{FF2B5EF4-FFF2-40B4-BE49-F238E27FC236}">
                <a16:creationId xmlns:a16="http://schemas.microsoft.com/office/drawing/2014/main" id="{3C8F841D-FB50-449E-BE13-9529644592F3}"/>
              </a:ext>
            </a:extLst>
          </p:cNvPr>
          <p:cNvSpPr>
            <a:spLocks noGrp="1"/>
          </p:cNvSpPr>
          <p:nvPr>
            <p:ph idx="1"/>
          </p:nvPr>
        </p:nvSpPr>
        <p:spPr/>
        <p:txBody>
          <a:bodyPr/>
          <a:lstStyle/>
          <a:p>
            <a:r>
              <a:rPr lang="en-US" altLang="en-US" dirty="0"/>
              <a:t>Look-back up to 5 years</a:t>
            </a:r>
          </a:p>
          <a:p>
            <a:r>
              <a:rPr lang="en-US" altLang="en-US" dirty="0"/>
              <a:t>Assets transferred without fair consideration</a:t>
            </a:r>
          </a:p>
          <a:p>
            <a:pPr lvl="1"/>
            <a:r>
              <a:rPr lang="en-US" altLang="en-US" dirty="0"/>
              <a:t>Penalty for Long-Term Care eligibility: value vs. average cost = months of ineligibility</a:t>
            </a:r>
          </a:p>
          <a:p>
            <a:endParaRPr lang="en-US" dirty="0"/>
          </a:p>
        </p:txBody>
      </p:sp>
      <p:pic>
        <p:nvPicPr>
          <p:cNvPr id="4" name="Picture 2">
            <a:extLst>
              <a:ext uri="{FF2B5EF4-FFF2-40B4-BE49-F238E27FC236}">
                <a16:creationId xmlns:a16="http://schemas.microsoft.com/office/drawing/2014/main" id="{A3271EAC-5D13-4C6B-A074-B4EA8F549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3202" y="3737464"/>
            <a:ext cx="1907381" cy="167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188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DD60C-BEC9-4AC9-9756-CD1219B7F540}"/>
              </a:ext>
            </a:extLst>
          </p:cNvPr>
          <p:cNvSpPr>
            <a:spLocks noGrp="1"/>
          </p:cNvSpPr>
          <p:nvPr>
            <p:ph type="title"/>
          </p:nvPr>
        </p:nvSpPr>
        <p:spPr/>
        <p:txBody>
          <a:bodyPr>
            <a:normAutofit/>
          </a:bodyPr>
          <a:lstStyle/>
          <a:p>
            <a:r>
              <a:rPr lang="en-US" dirty="0"/>
              <a:t>Estate Recovery</a:t>
            </a:r>
          </a:p>
        </p:txBody>
      </p:sp>
      <p:sp>
        <p:nvSpPr>
          <p:cNvPr id="3" name="Content Placeholder 2">
            <a:extLst>
              <a:ext uri="{FF2B5EF4-FFF2-40B4-BE49-F238E27FC236}">
                <a16:creationId xmlns:a16="http://schemas.microsoft.com/office/drawing/2014/main" id="{84303E78-5ED2-41B7-B651-482171D5B532}"/>
              </a:ext>
            </a:extLst>
          </p:cNvPr>
          <p:cNvSpPr>
            <a:spLocks noGrp="1"/>
          </p:cNvSpPr>
          <p:nvPr>
            <p:ph idx="1"/>
          </p:nvPr>
        </p:nvSpPr>
        <p:spPr/>
        <p:txBody>
          <a:bodyPr/>
          <a:lstStyle/>
          <a:p>
            <a:pPr>
              <a:defRPr/>
            </a:pPr>
            <a:r>
              <a:rPr lang="en-US" altLang="en-US" dirty="0"/>
              <a:t>If full Medicaid is received at the age of 55 or older, any resources in an estate at time of death may be subject to recovery of medical expenses.</a:t>
            </a:r>
          </a:p>
          <a:p>
            <a:pPr marL="0" indent="0">
              <a:buNone/>
              <a:defRPr/>
            </a:pPr>
            <a:endParaRPr lang="en-US" altLang="en-US" dirty="0"/>
          </a:p>
          <a:p>
            <a:pPr lvl="1">
              <a:defRPr/>
            </a:pPr>
            <a:r>
              <a:rPr lang="en-US" altLang="en-US" dirty="0"/>
              <a:t>Lien is put on property by the State of Idaho</a:t>
            </a:r>
          </a:p>
          <a:p>
            <a:pPr lvl="1">
              <a:defRPr/>
            </a:pPr>
            <a:r>
              <a:rPr lang="en-US" altLang="en-US" dirty="0"/>
              <a:t>Never recover more than medical costs paid by Medicaid.</a:t>
            </a:r>
          </a:p>
          <a:p>
            <a:endParaRPr lang="en-US" dirty="0"/>
          </a:p>
        </p:txBody>
      </p:sp>
    </p:spTree>
    <p:extLst>
      <p:ext uri="{BB962C8B-B14F-4D97-AF65-F5344CB8AC3E}">
        <p14:creationId xmlns:p14="http://schemas.microsoft.com/office/powerpoint/2010/main" val="2022027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82A5-EBD7-4B62-8C88-A0FB36BCC33F}"/>
              </a:ext>
            </a:extLst>
          </p:cNvPr>
          <p:cNvSpPr>
            <a:spLocks noGrp="1"/>
          </p:cNvSpPr>
          <p:nvPr>
            <p:ph type="title"/>
          </p:nvPr>
        </p:nvSpPr>
        <p:spPr/>
        <p:txBody>
          <a:bodyPr>
            <a:normAutofit/>
          </a:bodyPr>
          <a:lstStyle/>
          <a:p>
            <a:r>
              <a:rPr lang="en-US" dirty="0"/>
              <a:t>Medicare Savings Programs</a:t>
            </a:r>
          </a:p>
        </p:txBody>
      </p:sp>
      <p:sp>
        <p:nvSpPr>
          <p:cNvPr id="3" name="Content Placeholder 2">
            <a:extLst>
              <a:ext uri="{FF2B5EF4-FFF2-40B4-BE49-F238E27FC236}">
                <a16:creationId xmlns:a16="http://schemas.microsoft.com/office/drawing/2014/main" id="{81667FE2-4BBC-478E-9C17-04339FE8A80D}"/>
              </a:ext>
            </a:extLst>
          </p:cNvPr>
          <p:cNvSpPr>
            <a:spLocks noGrp="1"/>
          </p:cNvSpPr>
          <p:nvPr>
            <p:ph idx="1"/>
          </p:nvPr>
        </p:nvSpPr>
        <p:spPr/>
        <p:txBody>
          <a:bodyPr/>
          <a:lstStyle/>
          <a:p>
            <a:pPr>
              <a:buNone/>
            </a:pPr>
            <a:r>
              <a:rPr lang="en-US" altLang="en-US" dirty="0"/>
              <a:t>Assistance to help pay the costs of Medicare</a:t>
            </a:r>
          </a:p>
          <a:p>
            <a:r>
              <a:rPr lang="en-US" altLang="en-US" sz="1800" dirty="0"/>
              <a:t>Must be eligible for Medicare</a:t>
            </a:r>
          </a:p>
          <a:p>
            <a:r>
              <a:rPr lang="en-US" altLang="en-US" sz="1800" dirty="0"/>
              <a:t>Medicare Savings Programs are not subject to Estate Recovery.</a:t>
            </a:r>
          </a:p>
          <a:p>
            <a:r>
              <a:rPr lang="en-US" altLang="en-US" sz="1800" dirty="0"/>
              <a:t>Meet income and resource guidelines</a:t>
            </a:r>
          </a:p>
          <a:p>
            <a:pPr lvl="1"/>
            <a:r>
              <a:rPr lang="en-US" altLang="en-US" sz="1575" dirty="0"/>
              <a:t>Resource Limit is $7,860 for an individual and $11,800 for a couple.</a:t>
            </a:r>
          </a:p>
          <a:p>
            <a:endParaRPr lang="en-US" dirty="0"/>
          </a:p>
        </p:txBody>
      </p:sp>
      <p:pic>
        <p:nvPicPr>
          <p:cNvPr id="4" name="Picture 4">
            <a:extLst>
              <a:ext uri="{FF2B5EF4-FFF2-40B4-BE49-F238E27FC236}">
                <a16:creationId xmlns:a16="http://schemas.microsoft.com/office/drawing/2014/main" id="{045508FD-6183-4B66-B323-A65C598939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8177" y="4233863"/>
            <a:ext cx="5372100" cy="12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50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6BD38-6C93-4CDD-BB81-8E8E0D7290DD}"/>
              </a:ext>
            </a:extLst>
          </p:cNvPr>
          <p:cNvSpPr>
            <a:spLocks noGrp="1"/>
          </p:cNvSpPr>
          <p:nvPr>
            <p:ph type="title"/>
          </p:nvPr>
        </p:nvSpPr>
        <p:spPr/>
        <p:txBody>
          <a:bodyPr>
            <a:normAutofit/>
          </a:bodyPr>
          <a:lstStyle/>
          <a:p>
            <a:r>
              <a:rPr lang="en-US" dirty="0"/>
              <a:t>Qualified Medicare Beneficiary (QMB)</a:t>
            </a:r>
          </a:p>
        </p:txBody>
      </p:sp>
      <p:sp>
        <p:nvSpPr>
          <p:cNvPr id="3" name="Content Placeholder 2">
            <a:extLst>
              <a:ext uri="{FF2B5EF4-FFF2-40B4-BE49-F238E27FC236}">
                <a16:creationId xmlns:a16="http://schemas.microsoft.com/office/drawing/2014/main" id="{46FC67CD-EFF8-4A31-B015-DD22AA362241}"/>
              </a:ext>
            </a:extLst>
          </p:cNvPr>
          <p:cNvSpPr>
            <a:spLocks noGrp="1"/>
          </p:cNvSpPr>
          <p:nvPr>
            <p:ph idx="1"/>
          </p:nvPr>
        </p:nvSpPr>
        <p:spPr/>
        <p:txBody>
          <a:bodyPr/>
          <a:lstStyle/>
          <a:p>
            <a:r>
              <a:rPr lang="en-US" altLang="en-US" sz="1800" dirty="0"/>
              <a:t>Income at or below 100% Federal Poverty Guidelines (FPG) = currently $1084 for individual and $1457 for couple (updates annually)</a:t>
            </a:r>
          </a:p>
          <a:p>
            <a:endParaRPr lang="en-US" altLang="en-US" sz="1800" dirty="0"/>
          </a:p>
          <a:p>
            <a:r>
              <a:rPr lang="en-US" altLang="en-US" sz="1800" dirty="0"/>
              <a:t>QMB benefits begin the month after approval</a:t>
            </a:r>
          </a:p>
          <a:p>
            <a:endParaRPr lang="en-US" altLang="en-US" sz="1800" dirty="0"/>
          </a:p>
          <a:p>
            <a:r>
              <a:rPr lang="en-US" altLang="en-US" sz="1800" dirty="0"/>
              <a:t>Pays for Medicare:</a:t>
            </a:r>
          </a:p>
          <a:p>
            <a:pPr lvl="1"/>
            <a:r>
              <a:rPr lang="en-US" altLang="en-US" sz="1650" dirty="0"/>
              <a:t>Part B premiums</a:t>
            </a:r>
          </a:p>
          <a:p>
            <a:pPr lvl="1"/>
            <a:r>
              <a:rPr lang="en-US" altLang="en-US" sz="1650" dirty="0"/>
              <a:t>Part A in some circumstances</a:t>
            </a:r>
          </a:p>
          <a:p>
            <a:pPr lvl="1"/>
            <a:r>
              <a:rPr lang="en-US" altLang="en-US" sz="1650" dirty="0"/>
              <a:t>Deductibles</a:t>
            </a:r>
          </a:p>
          <a:p>
            <a:pPr lvl="1"/>
            <a:r>
              <a:rPr lang="en-US" altLang="en-US" sz="1650" dirty="0"/>
              <a:t>Co-Pays</a:t>
            </a:r>
            <a:endParaRPr lang="en-US" dirty="0"/>
          </a:p>
        </p:txBody>
      </p:sp>
    </p:spTree>
    <p:extLst>
      <p:ext uri="{BB962C8B-B14F-4D97-AF65-F5344CB8AC3E}">
        <p14:creationId xmlns:p14="http://schemas.microsoft.com/office/powerpoint/2010/main" val="449005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224F-E041-4FD8-B8DC-A181E75B7EFA}"/>
              </a:ext>
            </a:extLst>
          </p:cNvPr>
          <p:cNvSpPr>
            <a:spLocks noGrp="1"/>
          </p:cNvSpPr>
          <p:nvPr>
            <p:ph type="title"/>
          </p:nvPr>
        </p:nvSpPr>
        <p:spPr/>
        <p:txBody>
          <a:bodyPr>
            <a:normAutofit/>
          </a:bodyPr>
          <a:lstStyle/>
          <a:p>
            <a:r>
              <a:rPr lang="en-US" dirty="0"/>
              <a:t>SLMB &amp; QI</a:t>
            </a:r>
          </a:p>
        </p:txBody>
      </p:sp>
      <p:sp>
        <p:nvSpPr>
          <p:cNvPr id="3" name="Content Placeholder 2">
            <a:extLst>
              <a:ext uri="{FF2B5EF4-FFF2-40B4-BE49-F238E27FC236}">
                <a16:creationId xmlns:a16="http://schemas.microsoft.com/office/drawing/2014/main" id="{D0CE0266-F6FF-4E98-9FC9-950182754A25}"/>
              </a:ext>
            </a:extLst>
          </p:cNvPr>
          <p:cNvSpPr>
            <a:spLocks noGrp="1"/>
          </p:cNvSpPr>
          <p:nvPr>
            <p:ph idx="1"/>
          </p:nvPr>
        </p:nvSpPr>
        <p:spPr/>
        <p:txBody>
          <a:bodyPr>
            <a:normAutofit/>
          </a:bodyPr>
          <a:lstStyle/>
          <a:p>
            <a:r>
              <a:rPr lang="en-US" dirty="0"/>
              <a:t>Specified Low Income Medicare Beneficiary (SLMB)</a:t>
            </a:r>
            <a:r>
              <a:rPr lang="en-US" altLang="en-US" dirty="0"/>
              <a:t> - Income at or below 1% Federal Poverty Guidelines (FPG) = currently $1296 estimated for individual and $1744 for couple (updates annually)</a:t>
            </a:r>
          </a:p>
          <a:p>
            <a:endParaRPr lang="en-US" dirty="0"/>
          </a:p>
          <a:p>
            <a:r>
              <a:rPr lang="en-US" dirty="0"/>
              <a:t> Qualified Individual Medicare Beneficiary (QI) )</a:t>
            </a:r>
            <a:r>
              <a:rPr lang="en-US" altLang="en-US" dirty="0"/>
              <a:t> - Income at or below 135% Federal Poverty Guidelines (FPG) = currently $1456 estimated for individual and $1960 for couple (updates annually)</a:t>
            </a:r>
          </a:p>
          <a:p>
            <a:endParaRPr lang="en-US" altLang="en-US" dirty="0"/>
          </a:p>
          <a:p>
            <a:r>
              <a:rPr lang="en-US" altLang="en-US" dirty="0"/>
              <a:t>Pays for: </a:t>
            </a:r>
          </a:p>
          <a:p>
            <a:pPr lvl="1"/>
            <a:r>
              <a:rPr lang="en-US" altLang="en-US" dirty="0"/>
              <a:t>Medicare Part B premiums</a:t>
            </a:r>
          </a:p>
          <a:p>
            <a:endParaRPr lang="en-US" altLang="en-US" dirty="0"/>
          </a:p>
          <a:p>
            <a:r>
              <a:rPr lang="en-US" altLang="en-US" dirty="0"/>
              <a:t>Coverage can begin up to 3 months prior to the application month</a:t>
            </a:r>
          </a:p>
          <a:p>
            <a:r>
              <a:rPr lang="en-US" altLang="en-US" dirty="0"/>
              <a:t>QI has limited funding</a:t>
            </a:r>
          </a:p>
        </p:txBody>
      </p:sp>
    </p:spTree>
    <p:extLst>
      <p:ext uri="{BB962C8B-B14F-4D97-AF65-F5344CB8AC3E}">
        <p14:creationId xmlns:p14="http://schemas.microsoft.com/office/powerpoint/2010/main" val="3457365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77C0-918B-4D17-A29A-7D2594AD9D49}"/>
              </a:ext>
            </a:extLst>
          </p:cNvPr>
          <p:cNvSpPr>
            <a:spLocks noGrp="1"/>
          </p:cNvSpPr>
          <p:nvPr>
            <p:ph type="title"/>
          </p:nvPr>
        </p:nvSpPr>
        <p:spPr/>
        <p:txBody>
          <a:bodyPr>
            <a:normAutofit fontScale="90000"/>
          </a:bodyPr>
          <a:lstStyle/>
          <a:p>
            <a:r>
              <a:rPr lang="en-US" dirty="0"/>
              <a:t>Medicaid for Adults (Medicaid Expansion)</a:t>
            </a:r>
          </a:p>
        </p:txBody>
      </p:sp>
      <p:sp>
        <p:nvSpPr>
          <p:cNvPr id="3" name="Content Placeholder 2">
            <a:extLst>
              <a:ext uri="{FF2B5EF4-FFF2-40B4-BE49-F238E27FC236}">
                <a16:creationId xmlns:a16="http://schemas.microsoft.com/office/drawing/2014/main" id="{C46839BC-63A4-47E9-8311-08A289E7A69A}"/>
              </a:ext>
            </a:extLst>
          </p:cNvPr>
          <p:cNvSpPr>
            <a:spLocks noGrp="1"/>
          </p:cNvSpPr>
          <p:nvPr>
            <p:ph idx="1"/>
          </p:nvPr>
        </p:nvSpPr>
        <p:spPr/>
        <p:txBody>
          <a:bodyPr/>
          <a:lstStyle/>
          <a:p>
            <a:pPr>
              <a:buClr>
                <a:schemeClr val="tx1">
                  <a:lumMod val="95000"/>
                  <a:lumOff val="5000"/>
                </a:schemeClr>
              </a:buClr>
            </a:pPr>
            <a:r>
              <a:rPr lang="en-US" altLang="en-US" sz="1800" dirty="0"/>
              <a:t>Began January 1, 2020</a:t>
            </a:r>
            <a:endParaRPr lang="en-US" altLang="en-US" sz="1650" dirty="0"/>
          </a:p>
          <a:p>
            <a:pPr lvl="1">
              <a:buClr>
                <a:schemeClr val="tx1">
                  <a:lumMod val="95000"/>
                  <a:lumOff val="5000"/>
                </a:schemeClr>
              </a:buClr>
            </a:pPr>
            <a:endParaRPr lang="en-US" altLang="en-US" dirty="0">
              <a:latin typeface="Tw Cen MT" panose="020B0602020104020603" pitchFamily="34" charset="0"/>
            </a:endParaRPr>
          </a:p>
          <a:p>
            <a:r>
              <a:rPr lang="en-US" altLang="en-US" sz="1800" dirty="0"/>
              <a:t>Eligibility criteria</a:t>
            </a:r>
          </a:p>
          <a:p>
            <a:pPr lvl="1"/>
            <a:r>
              <a:rPr lang="en-US" altLang="en-US" sz="1650" dirty="0"/>
              <a:t>Citizen or legal non resident in the US</a:t>
            </a:r>
          </a:p>
          <a:p>
            <a:pPr lvl="1"/>
            <a:r>
              <a:rPr lang="en-US" altLang="en-US" sz="1650" dirty="0"/>
              <a:t>Resident of the State of Idaho</a:t>
            </a:r>
          </a:p>
          <a:p>
            <a:pPr lvl="1"/>
            <a:r>
              <a:rPr lang="en-US" altLang="en-US" sz="1650" dirty="0"/>
              <a:t>Between 0-138% Federal Poverty Guidelines – updates annually</a:t>
            </a:r>
          </a:p>
          <a:p>
            <a:pPr lvl="2"/>
            <a:r>
              <a:rPr lang="en-US" altLang="en-US" sz="1350" dirty="0"/>
              <a:t>Example: Household of 4 = $2961/month gross</a:t>
            </a:r>
          </a:p>
          <a:p>
            <a:pPr lvl="1"/>
            <a:r>
              <a:rPr lang="en-US" altLang="en-US" sz="1650" dirty="0"/>
              <a:t>Not receiving/eligible for Medicare</a:t>
            </a:r>
          </a:p>
          <a:p>
            <a:pPr lvl="1"/>
            <a:r>
              <a:rPr lang="en-US" altLang="en-US" sz="1650" dirty="0"/>
              <a:t>Not eligible for other Medicaid programs</a:t>
            </a:r>
          </a:p>
          <a:p>
            <a:endParaRPr lang="en-US" dirty="0"/>
          </a:p>
        </p:txBody>
      </p:sp>
    </p:spTree>
    <p:extLst>
      <p:ext uri="{BB962C8B-B14F-4D97-AF65-F5344CB8AC3E}">
        <p14:creationId xmlns:p14="http://schemas.microsoft.com/office/powerpoint/2010/main" val="40609592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483B-80A8-4015-82F3-3D646620845A}"/>
              </a:ext>
            </a:extLst>
          </p:cNvPr>
          <p:cNvSpPr>
            <a:spLocks noGrp="1"/>
          </p:cNvSpPr>
          <p:nvPr>
            <p:ph type="title"/>
          </p:nvPr>
        </p:nvSpPr>
        <p:spPr/>
        <p:txBody>
          <a:bodyPr>
            <a:normAutofit/>
          </a:bodyPr>
          <a:lstStyle/>
          <a:p>
            <a:r>
              <a:rPr lang="en-US" dirty="0"/>
              <a:t>To Apply</a:t>
            </a:r>
          </a:p>
        </p:txBody>
      </p:sp>
      <p:sp>
        <p:nvSpPr>
          <p:cNvPr id="3" name="Content Placeholder 2">
            <a:extLst>
              <a:ext uri="{FF2B5EF4-FFF2-40B4-BE49-F238E27FC236}">
                <a16:creationId xmlns:a16="http://schemas.microsoft.com/office/drawing/2014/main" id="{7286510D-0650-4DD0-91C3-8E5B98A442A5}"/>
              </a:ext>
            </a:extLst>
          </p:cNvPr>
          <p:cNvSpPr>
            <a:spLocks noGrp="1"/>
          </p:cNvSpPr>
          <p:nvPr>
            <p:ph idx="1"/>
          </p:nvPr>
        </p:nvSpPr>
        <p:spPr/>
        <p:txBody>
          <a:bodyPr/>
          <a:lstStyle/>
          <a:p>
            <a:pPr>
              <a:defRPr/>
            </a:pPr>
            <a:r>
              <a:rPr lang="en-US" sz="1650" dirty="0"/>
              <a:t>Visit the local office and meet with an Eligibility Specialist</a:t>
            </a:r>
          </a:p>
          <a:p>
            <a:pPr lvl="1">
              <a:defRPr/>
            </a:pPr>
            <a:r>
              <a:rPr lang="en-US" sz="1500" dirty="0"/>
              <a:t>Paper application is not required</a:t>
            </a:r>
          </a:p>
          <a:p>
            <a:pPr>
              <a:defRPr/>
            </a:pPr>
            <a:r>
              <a:rPr lang="en-US" sz="1650" dirty="0"/>
              <a:t>Obtain and complete an application</a:t>
            </a:r>
          </a:p>
          <a:p>
            <a:pPr lvl="2">
              <a:defRPr/>
            </a:pPr>
            <a:r>
              <a:rPr lang="en-US" sz="1350" dirty="0"/>
              <a:t>Pick up in the local office</a:t>
            </a:r>
          </a:p>
          <a:p>
            <a:pPr lvl="2">
              <a:defRPr/>
            </a:pPr>
            <a:r>
              <a:rPr lang="en-US" sz="1350" dirty="0"/>
              <a:t>Have one emailed or mailed </a:t>
            </a:r>
          </a:p>
          <a:p>
            <a:pPr lvl="2">
              <a:defRPr/>
            </a:pPr>
            <a:r>
              <a:rPr lang="en-US" sz="1350" dirty="0"/>
              <a:t>Download from the Department of Health and Welfare Website</a:t>
            </a:r>
          </a:p>
          <a:p>
            <a:pPr lvl="1">
              <a:defRPr/>
            </a:pPr>
            <a:r>
              <a:rPr lang="en-US" sz="1500" dirty="0"/>
              <a:t>Return it</a:t>
            </a:r>
          </a:p>
          <a:p>
            <a:pPr lvl="2">
              <a:defRPr/>
            </a:pPr>
            <a:r>
              <a:rPr lang="en-US" sz="1350" dirty="0"/>
              <a:t>Take into local office</a:t>
            </a:r>
          </a:p>
          <a:p>
            <a:pPr lvl="2">
              <a:defRPr/>
            </a:pPr>
            <a:r>
              <a:rPr lang="en-US" sz="1350" dirty="0"/>
              <a:t>Mail</a:t>
            </a:r>
          </a:p>
          <a:p>
            <a:pPr lvl="2">
              <a:defRPr/>
            </a:pPr>
            <a:r>
              <a:rPr lang="en-US" sz="1350" dirty="0"/>
              <a:t>Email </a:t>
            </a:r>
          </a:p>
          <a:p>
            <a:pPr lvl="2">
              <a:defRPr/>
            </a:pPr>
            <a:r>
              <a:rPr lang="en-US" sz="1350" dirty="0"/>
              <a:t>Fax</a:t>
            </a:r>
          </a:p>
          <a:p>
            <a:pPr>
              <a:defRPr/>
            </a:pPr>
            <a:r>
              <a:rPr lang="en-US" sz="1650" dirty="0"/>
              <a:t>Visit idalink.idaho.gov</a:t>
            </a:r>
          </a:p>
          <a:p>
            <a:endParaRPr lang="en-US" dirty="0"/>
          </a:p>
        </p:txBody>
      </p:sp>
      <p:pic>
        <p:nvPicPr>
          <p:cNvPr id="4" name="Picture 4">
            <a:extLst>
              <a:ext uri="{FF2B5EF4-FFF2-40B4-BE49-F238E27FC236}">
                <a16:creationId xmlns:a16="http://schemas.microsoft.com/office/drawing/2014/main" id="{96727097-BF95-4188-9DC2-739F6FC44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7221" y="4121945"/>
            <a:ext cx="2274094" cy="136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345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86687"/>
            <a:ext cx="8763000" cy="5878532"/>
          </a:xfrm>
          <a:prstGeom prst="rect">
            <a:avLst/>
          </a:prstGeom>
          <a:noFill/>
        </p:spPr>
        <p:txBody>
          <a:bodyPr wrap="square" rtlCol="0">
            <a:spAutoFit/>
          </a:bodyPr>
          <a:lstStyle/>
          <a:p>
            <a:pPr algn="ctr"/>
            <a:r>
              <a:rPr lang="en-US" sz="3600" dirty="0"/>
              <a:t>Information you will need to get started</a:t>
            </a:r>
          </a:p>
          <a:p>
            <a:pPr algn="ctr"/>
            <a:endParaRPr lang="en-US" sz="1200" dirty="0"/>
          </a:p>
          <a:p>
            <a:pPr>
              <a:buFont typeface="Arial" pitchFamily="34" charset="0"/>
              <a:buChar char="•"/>
            </a:pPr>
            <a:r>
              <a:rPr lang="en-US" sz="2800" u="sng" dirty="0"/>
              <a:t>Your Medicare card with effective dates for both Part A and Part B</a:t>
            </a:r>
            <a:r>
              <a:rPr lang="en-US" sz="2800" dirty="0"/>
              <a:t>. </a:t>
            </a:r>
            <a:r>
              <a:rPr lang="en-US" sz="2400" dirty="0"/>
              <a:t>The initial letter has the information also. The effective date of you chosen plan will be the same as Part B or the first of the month following your sign up date if later than Part B effective date.</a:t>
            </a:r>
          </a:p>
          <a:p>
            <a:pPr>
              <a:buFont typeface="Arial" pitchFamily="34" charset="0"/>
              <a:buChar char="•"/>
            </a:pPr>
            <a:endParaRPr lang="en-US" sz="1000" dirty="0"/>
          </a:p>
          <a:p>
            <a:pPr>
              <a:buFont typeface="Arial" pitchFamily="34" charset="0"/>
              <a:buChar char="•"/>
            </a:pPr>
            <a:r>
              <a:rPr lang="en-US" sz="2800" u="sng" dirty="0"/>
              <a:t>List of the current Prescriptions</a:t>
            </a:r>
            <a:r>
              <a:rPr lang="en-US" sz="2800" dirty="0"/>
              <a:t>.  </a:t>
            </a:r>
            <a:r>
              <a:rPr lang="en-US" sz="2400" dirty="0"/>
              <a:t>Your agents will run the prescription to show the cost on each company’s formulary.</a:t>
            </a:r>
          </a:p>
          <a:p>
            <a:pPr>
              <a:buFont typeface="Arial" pitchFamily="34" charset="0"/>
              <a:buChar char="•"/>
            </a:pPr>
            <a:endParaRPr lang="en-US" sz="1000" dirty="0"/>
          </a:p>
          <a:p>
            <a:pPr>
              <a:buFont typeface="Arial" pitchFamily="34" charset="0"/>
              <a:buChar char="•"/>
            </a:pPr>
            <a:r>
              <a:rPr lang="en-US" sz="2800" u="sng" dirty="0"/>
              <a:t>Your current Health Providers, Primary Care &amp; Specialist</a:t>
            </a:r>
            <a:r>
              <a:rPr lang="en-US" sz="2800" dirty="0"/>
              <a:t>.  </a:t>
            </a:r>
            <a:r>
              <a:rPr lang="en-US" sz="2400" dirty="0"/>
              <a:t>Your agent will make sure they except Medicare and/or they are in the network.</a:t>
            </a:r>
          </a:p>
          <a:p>
            <a:pPr>
              <a:buFont typeface="Arial" pitchFamily="34" charset="0"/>
              <a:buChar char="•"/>
            </a:pPr>
            <a:endParaRPr lang="en-US" sz="1000" dirty="0"/>
          </a:p>
          <a:p>
            <a:pPr>
              <a:buFont typeface="Arial" pitchFamily="34" charset="0"/>
              <a:buChar char="•"/>
            </a:pPr>
            <a:r>
              <a:rPr lang="en-US" sz="2800" u="sng" dirty="0"/>
              <a:t>Write down all the questions you might have</a:t>
            </a:r>
            <a:r>
              <a:rPr lang="en-US" sz="2800" dirty="0"/>
              <a:t>. </a:t>
            </a:r>
            <a:r>
              <a:rPr lang="en-US" sz="2400" dirty="0"/>
              <a:t>Your agent can help you understand and answer this complicated procedure.	</a:t>
            </a:r>
            <a:endParaRPr lang="en-US" sz="28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BACA-78C8-42CA-A817-E50143FB1EE6}"/>
              </a:ext>
            </a:extLst>
          </p:cNvPr>
          <p:cNvSpPr>
            <a:spLocks noGrp="1"/>
          </p:cNvSpPr>
          <p:nvPr>
            <p:ph type="title"/>
          </p:nvPr>
        </p:nvSpPr>
        <p:spPr/>
        <p:txBody>
          <a:bodyPr>
            <a:normAutofit/>
          </a:bodyPr>
          <a:lstStyle/>
          <a:p>
            <a:r>
              <a:rPr lang="en-US" dirty="0"/>
              <a:t>Eligibility Information</a:t>
            </a:r>
          </a:p>
        </p:txBody>
      </p:sp>
      <p:sp>
        <p:nvSpPr>
          <p:cNvPr id="3" name="Content Placeholder 2">
            <a:extLst>
              <a:ext uri="{FF2B5EF4-FFF2-40B4-BE49-F238E27FC236}">
                <a16:creationId xmlns:a16="http://schemas.microsoft.com/office/drawing/2014/main" id="{2F7766D5-3984-4F71-90F4-50467172A771}"/>
              </a:ext>
            </a:extLst>
          </p:cNvPr>
          <p:cNvSpPr>
            <a:spLocks noGrp="1"/>
          </p:cNvSpPr>
          <p:nvPr>
            <p:ph idx="1"/>
          </p:nvPr>
        </p:nvSpPr>
        <p:spPr/>
        <p:txBody>
          <a:bodyPr/>
          <a:lstStyle/>
          <a:p>
            <a:r>
              <a:rPr lang="en-US" altLang="en-US" dirty="0"/>
              <a:t>Refer to </a:t>
            </a:r>
            <a:r>
              <a:rPr lang="en-US" altLang="en-US" dirty="0">
                <a:hlinkClick r:id="rId2"/>
              </a:rPr>
              <a:t>www.livebetteridaho.org</a:t>
            </a:r>
            <a:r>
              <a:rPr lang="en-US" altLang="en-US" dirty="0"/>
              <a:t> to easily find information regarding eligibility for all welfare programs as well as many other resources available in the community.</a:t>
            </a:r>
          </a:p>
          <a:p>
            <a:endParaRPr lang="en-US" dirty="0"/>
          </a:p>
        </p:txBody>
      </p:sp>
      <p:pic>
        <p:nvPicPr>
          <p:cNvPr id="4" name="Picture 2">
            <a:extLst>
              <a:ext uri="{FF2B5EF4-FFF2-40B4-BE49-F238E27FC236}">
                <a16:creationId xmlns:a16="http://schemas.microsoft.com/office/drawing/2014/main" id="{604E6293-9B48-4DF4-BCB1-1404D3423D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0379" y="4404306"/>
            <a:ext cx="4514850" cy="94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667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2296D-6B0E-4F06-9E83-985EC2D25905}"/>
              </a:ext>
            </a:extLst>
          </p:cNvPr>
          <p:cNvSpPr>
            <a:spLocks noGrp="1"/>
          </p:cNvSpPr>
          <p:nvPr>
            <p:ph idx="1"/>
          </p:nvPr>
        </p:nvSpPr>
        <p:spPr/>
        <p:txBody>
          <a:bodyPr/>
          <a:lstStyle/>
          <a:p>
            <a:pPr algn="ctr">
              <a:buNone/>
            </a:pPr>
            <a:endParaRPr lang="en-US" altLang="en-US" dirty="0"/>
          </a:p>
          <a:p>
            <a:pPr algn="ctr">
              <a:buNone/>
            </a:pPr>
            <a:endParaRPr lang="en-US" altLang="en-US" dirty="0"/>
          </a:p>
          <a:p>
            <a:pPr algn="ctr">
              <a:buNone/>
            </a:pPr>
            <a:r>
              <a:rPr lang="en-US" altLang="en-US" dirty="0"/>
              <a:t>Learn more about Medicaid and other assistance offered by the Department of Health and Welfare at:</a:t>
            </a:r>
          </a:p>
          <a:p>
            <a:pPr algn="ctr">
              <a:buNone/>
            </a:pPr>
            <a:r>
              <a:rPr lang="en-US" altLang="en-US" dirty="0">
                <a:hlinkClick r:id="rId2"/>
              </a:rPr>
              <a:t>http://www.healthandwelfare.idaho.gov</a:t>
            </a:r>
            <a:endParaRPr lang="en-US" altLang="en-US" dirty="0"/>
          </a:p>
          <a:p>
            <a:pPr algn="ctr">
              <a:buNone/>
            </a:pPr>
            <a:r>
              <a:rPr lang="en-US" altLang="en-US" dirty="0"/>
              <a:t>or call:</a:t>
            </a:r>
          </a:p>
          <a:p>
            <a:pPr algn="ctr">
              <a:buNone/>
            </a:pPr>
            <a:r>
              <a:rPr lang="en-US" altLang="en-US" dirty="0"/>
              <a:t>The Idaho Care Line by dialing 211</a:t>
            </a:r>
          </a:p>
          <a:p>
            <a:endParaRPr lang="en-US" dirty="0"/>
          </a:p>
        </p:txBody>
      </p:sp>
      <p:pic>
        <p:nvPicPr>
          <p:cNvPr id="8" name="Picture 7">
            <a:extLst>
              <a:ext uri="{FF2B5EF4-FFF2-40B4-BE49-F238E27FC236}">
                <a16:creationId xmlns:a16="http://schemas.microsoft.com/office/drawing/2014/main" id="{E421B738-6C47-4B8D-97A4-8E3EEBB84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447" y="1099649"/>
            <a:ext cx="4095238" cy="980952"/>
          </a:xfrm>
          <a:prstGeom prst="rect">
            <a:avLst/>
          </a:prstGeom>
        </p:spPr>
      </p:pic>
      <p:pic>
        <p:nvPicPr>
          <p:cNvPr id="9" name="Picture 2">
            <a:extLst>
              <a:ext uri="{FF2B5EF4-FFF2-40B4-BE49-F238E27FC236}">
                <a16:creationId xmlns:a16="http://schemas.microsoft.com/office/drawing/2014/main" id="{01891F2B-BF16-484B-A420-D4A15ADBF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416" y="4418960"/>
            <a:ext cx="1257300" cy="84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721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6340" y="1208107"/>
            <a:ext cx="6858000" cy="601643"/>
          </a:xfrm>
        </p:spPr>
        <p:txBody>
          <a:bodyPr>
            <a:normAutofit fontScale="90000"/>
          </a:bodyPr>
          <a:lstStyle/>
          <a:p>
            <a:pPr algn="ctr"/>
            <a:r>
              <a:rPr lang="en-US" sz="4950" b="1" dirty="0"/>
              <a:t>Over 60 &amp; Getting Fit</a:t>
            </a:r>
          </a:p>
        </p:txBody>
      </p:sp>
      <p:sp>
        <p:nvSpPr>
          <p:cNvPr id="3" name="Subtitle 2"/>
          <p:cNvSpPr>
            <a:spLocks noGrp="1"/>
          </p:cNvSpPr>
          <p:nvPr>
            <p:ph type="subTitle" idx="1"/>
          </p:nvPr>
        </p:nvSpPr>
        <p:spPr>
          <a:xfrm>
            <a:off x="1143000" y="2472690"/>
            <a:ext cx="7086600" cy="3314700"/>
          </a:xfrm>
        </p:spPr>
        <p:txBody>
          <a:bodyPr>
            <a:normAutofit/>
          </a:bodyPr>
          <a:lstStyle/>
          <a:p>
            <a:pPr algn="ctr">
              <a:lnSpc>
                <a:spcPct val="70000"/>
              </a:lnSpc>
            </a:pPr>
            <a:r>
              <a:rPr lang="en-US" sz="3600" b="1" dirty="0"/>
              <a:t>Monday, Wednesday, Friday </a:t>
            </a:r>
          </a:p>
          <a:p>
            <a:pPr algn="ctr">
              <a:lnSpc>
                <a:spcPct val="70000"/>
              </a:lnSpc>
            </a:pPr>
            <a:r>
              <a:rPr lang="en-US" sz="3600" b="1" dirty="0"/>
              <a:t>9-9:50</a:t>
            </a:r>
          </a:p>
          <a:p>
            <a:pPr algn="ctr">
              <a:lnSpc>
                <a:spcPct val="70000"/>
              </a:lnSpc>
            </a:pPr>
            <a:endParaRPr lang="en-US" sz="3600" b="1" dirty="0"/>
          </a:p>
          <a:p>
            <a:pPr algn="ctr">
              <a:lnSpc>
                <a:spcPct val="70000"/>
              </a:lnSpc>
            </a:pPr>
            <a:r>
              <a:rPr lang="en-US" sz="3600" b="1" dirty="0"/>
              <a:t>CSI Gymnasium</a:t>
            </a:r>
          </a:p>
          <a:p>
            <a:pPr algn="ctr">
              <a:lnSpc>
                <a:spcPct val="70000"/>
              </a:lnSpc>
            </a:pPr>
            <a:endParaRPr lang="en-US" sz="3600" b="1" dirty="0"/>
          </a:p>
          <a:p>
            <a:pPr algn="ctr">
              <a:lnSpc>
                <a:spcPct val="70000"/>
              </a:lnSpc>
            </a:pPr>
            <a:r>
              <a:rPr lang="en-US" sz="3600" b="1" dirty="0"/>
              <a:t>FREE!</a:t>
            </a:r>
          </a:p>
          <a:p>
            <a:pPr algn="ctr">
              <a:lnSpc>
                <a:spcPct val="70000"/>
              </a:lnSpc>
            </a:pPr>
            <a:endParaRPr lang="en-US" sz="3600" b="1" dirty="0"/>
          </a:p>
        </p:txBody>
      </p:sp>
    </p:spTree>
    <p:extLst>
      <p:ext uri="{BB962C8B-B14F-4D97-AF65-F5344CB8AC3E}">
        <p14:creationId xmlns:p14="http://schemas.microsoft.com/office/powerpoint/2010/main" val="30679366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4420" y="1208107"/>
            <a:ext cx="7330440" cy="601643"/>
          </a:xfrm>
        </p:spPr>
        <p:txBody>
          <a:bodyPr>
            <a:normAutofit fontScale="90000"/>
          </a:bodyPr>
          <a:lstStyle/>
          <a:p>
            <a:pPr algn="ctr"/>
            <a:r>
              <a:rPr lang="en-US" sz="4950" b="1" dirty="0"/>
              <a:t>Active Aging Classes (60)</a:t>
            </a:r>
          </a:p>
        </p:txBody>
      </p:sp>
      <p:sp>
        <p:nvSpPr>
          <p:cNvPr id="3" name="Subtitle 2"/>
          <p:cNvSpPr>
            <a:spLocks noGrp="1"/>
          </p:cNvSpPr>
          <p:nvPr>
            <p:ph type="subTitle" idx="1"/>
          </p:nvPr>
        </p:nvSpPr>
        <p:spPr>
          <a:xfrm>
            <a:off x="1802130" y="2198370"/>
            <a:ext cx="5875020" cy="3802380"/>
          </a:xfrm>
        </p:spPr>
        <p:txBody>
          <a:bodyPr>
            <a:normAutofit fontScale="55000" lnSpcReduction="20000"/>
          </a:bodyPr>
          <a:lstStyle/>
          <a:p>
            <a:pPr algn="ctr">
              <a:lnSpc>
                <a:spcPct val="120000"/>
              </a:lnSpc>
              <a:spcBef>
                <a:spcPts val="450"/>
              </a:spcBef>
            </a:pPr>
            <a:r>
              <a:rPr lang="en-US" sz="3600" b="1" dirty="0"/>
              <a:t>Zumba Gold</a:t>
            </a:r>
          </a:p>
          <a:p>
            <a:pPr algn="ctr">
              <a:lnSpc>
                <a:spcPct val="120000"/>
              </a:lnSpc>
              <a:spcBef>
                <a:spcPts val="450"/>
              </a:spcBef>
            </a:pPr>
            <a:r>
              <a:rPr lang="en-US" sz="3600" b="1" dirty="0"/>
              <a:t>Zumba Gold Toning</a:t>
            </a:r>
          </a:p>
          <a:p>
            <a:pPr algn="ctr">
              <a:lnSpc>
                <a:spcPct val="120000"/>
              </a:lnSpc>
              <a:spcBef>
                <a:spcPts val="450"/>
              </a:spcBef>
            </a:pPr>
            <a:r>
              <a:rPr lang="en-US" sz="3600" b="1" dirty="0"/>
              <a:t>Weight Training </a:t>
            </a:r>
          </a:p>
          <a:p>
            <a:pPr algn="ctr">
              <a:lnSpc>
                <a:spcPct val="120000"/>
              </a:lnSpc>
              <a:spcBef>
                <a:spcPts val="450"/>
              </a:spcBef>
            </a:pPr>
            <a:r>
              <a:rPr lang="en-US" sz="3600" b="1" dirty="0"/>
              <a:t>Yoga </a:t>
            </a:r>
          </a:p>
          <a:p>
            <a:pPr algn="ctr">
              <a:lnSpc>
                <a:spcPct val="120000"/>
              </a:lnSpc>
              <a:spcBef>
                <a:spcPts val="450"/>
              </a:spcBef>
            </a:pPr>
            <a:r>
              <a:rPr lang="en-US" sz="3600" b="1" dirty="0"/>
              <a:t>Pilates</a:t>
            </a:r>
          </a:p>
          <a:p>
            <a:pPr algn="ctr">
              <a:lnSpc>
                <a:spcPct val="120000"/>
              </a:lnSpc>
              <a:spcBef>
                <a:spcPts val="450"/>
              </a:spcBef>
            </a:pPr>
            <a:r>
              <a:rPr lang="en-US" sz="3600" b="1" dirty="0"/>
              <a:t>Water Fitness </a:t>
            </a:r>
          </a:p>
          <a:p>
            <a:pPr algn="ctr">
              <a:lnSpc>
                <a:spcPct val="120000"/>
              </a:lnSpc>
              <a:spcBef>
                <a:spcPts val="450"/>
              </a:spcBef>
            </a:pPr>
            <a:r>
              <a:rPr lang="en-US" sz="3600" b="1" dirty="0"/>
              <a:t>Fit Fun and Over 40</a:t>
            </a:r>
          </a:p>
          <a:p>
            <a:pPr algn="ctr">
              <a:lnSpc>
                <a:spcPct val="120000"/>
              </a:lnSpc>
              <a:spcBef>
                <a:spcPts val="450"/>
              </a:spcBef>
            </a:pPr>
            <a:endParaRPr lang="en-US" sz="3600" b="1" dirty="0"/>
          </a:p>
          <a:p>
            <a:pPr algn="ctr">
              <a:lnSpc>
                <a:spcPct val="120000"/>
              </a:lnSpc>
              <a:spcBef>
                <a:spcPts val="450"/>
              </a:spcBef>
            </a:pPr>
            <a:r>
              <a:rPr lang="en-US" sz="3600" b="1" dirty="0"/>
              <a:t>CSI Gymnasium </a:t>
            </a:r>
          </a:p>
          <a:p>
            <a:pPr algn="ctr">
              <a:lnSpc>
                <a:spcPct val="120000"/>
              </a:lnSpc>
              <a:spcBef>
                <a:spcPts val="450"/>
              </a:spcBef>
            </a:pPr>
            <a:r>
              <a:rPr lang="en-US" sz="3600" b="1"/>
              <a:t>$/</a:t>
            </a:r>
            <a:r>
              <a:rPr lang="en-US" sz="3600" b="1" dirty="0"/>
              <a:t>semester/class</a:t>
            </a:r>
          </a:p>
          <a:p>
            <a:pPr>
              <a:lnSpc>
                <a:spcPct val="70000"/>
              </a:lnSpc>
            </a:pPr>
            <a:endParaRPr lang="en-US" sz="3600" b="1" dirty="0"/>
          </a:p>
          <a:p>
            <a:pPr algn="ctr">
              <a:lnSpc>
                <a:spcPct val="70000"/>
              </a:lnSpc>
            </a:pPr>
            <a:endParaRPr lang="en-US" sz="3600" b="1" dirty="0"/>
          </a:p>
        </p:txBody>
      </p:sp>
    </p:spTree>
    <p:extLst>
      <p:ext uri="{BB962C8B-B14F-4D97-AF65-F5344CB8AC3E}">
        <p14:creationId xmlns:p14="http://schemas.microsoft.com/office/powerpoint/2010/main" val="1024602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SI New Academic Logo"/>
          <p:cNvPicPr/>
          <p:nvPr/>
        </p:nvPicPr>
        <p:blipFill>
          <a:blip r:embed="rId2">
            <a:extLst>
              <a:ext uri="{28A0092B-C50C-407E-A947-70E740481C1C}">
                <a14:useLocalDpi xmlns:a14="http://schemas.microsoft.com/office/drawing/2010/main" val="0"/>
              </a:ext>
            </a:extLst>
          </a:blip>
          <a:srcRect/>
          <a:stretch>
            <a:fillRect/>
          </a:stretch>
        </p:blipFill>
        <p:spPr bwMode="auto">
          <a:xfrm>
            <a:off x="6624021" y="4415342"/>
            <a:ext cx="2519979" cy="1476248"/>
          </a:xfrm>
          <a:prstGeom prst="rect">
            <a:avLst/>
          </a:prstGeom>
          <a:noFill/>
          <a:ln>
            <a:noFill/>
          </a:ln>
        </p:spPr>
      </p:pic>
      <p:pic>
        <p:nvPicPr>
          <p:cNvPr id="4" name="Picture 3">
            <a:extLst>
              <a:ext uri="{FF2B5EF4-FFF2-40B4-BE49-F238E27FC236}">
                <a16:creationId xmlns:a16="http://schemas.microsoft.com/office/drawing/2014/main" id="{0CDF4B7D-D633-4C01-B146-38CE8F4D4530}"/>
              </a:ext>
            </a:extLst>
          </p:cNvPr>
          <p:cNvPicPr>
            <a:picLocks noChangeAspect="1"/>
          </p:cNvPicPr>
          <p:nvPr/>
        </p:nvPicPr>
        <p:blipFill>
          <a:blip r:embed="rId3"/>
          <a:stretch>
            <a:fillRect/>
          </a:stretch>
        </p:blipFill>
        <p:spPr>
          <a:xfrm>
            <a:off x="2330246" y="1785117"/>
            <a:ext cx="12892989" cy="3006309"/>
          </a:xfrm>
          <a:prstGeom prst="rect">
            <a:avLst/>
          </a:prstGeom>
        </p:spPr>
      </p:pic>
    </p:spTree>
    <p:extLst>
      <p:ext uri="{BB962C8B-B14F-4D97-AF65-F5344CB8AC3E}">
        <p14:creationId xmlns:p14="http://schemas.microsoft.com/office/powerpoint/2010/main" val="2894413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219200"/>
            <a:ext cx="8610600" cy="4724370"/>
          </a:xfrm>
          <a:prstGeom prst="rect">
            <a:avLst/>
          </a:prstGeom>
          <a:noFill/>
        </p:spPr>
        <p:txBody>
          <a:bodyPr wrap="square" rtlCol="0">
            <a:spAutoFit/>
          </a:bodyPr>
          <a:lstStyle/>
          <a:p>
            <a:pPr algn="ctr"/>
            <a:r>
              <a:rPr lang="en-US" sz="3600" dirty="0"/>
              <a:t>Medicare.gov</a:t>
            </a:r>
          </a:p>
          <a:p>
            <a:pPr algn="ctr"/>
            <a:r>
              <a:rPr lang="en-US" sz="2400" dirty="0"/>
              <a:t>The official web site provided by the Center of Medicare and Medicaid Service, CMS. </a:t>
            </a:r>
          </a:p>
          <a:p>
            <a:pPr>
              <a:spcBef>
                <a:spcPts val="600"/>
              </a:spcBef>
              <a:buFont typeface="Arial" pitchFamily="34" charset="0"/>
              <a:buChar char="•"/>
            </a:pPr>
            <a:r>
              <a:rPr lang="en-US" sz="2400" dirty="0"/>
              <a:t>Has all the detail information provided in the presentation</a:t>
            </a:r>
          </a:p>
          <a:p>
            <a:pPr>
              <a:spcBef>
                <a:spcPts val="600"/>
              </a:spcBef>
              <a:buFont typeface="Arial" pitchFamily="34" charset="0"/>
              <a:buChar char="•"/>
            </a:pPr>
            <a:r>
              <a:rPr lang="en-US" sz="2400" dirty="0"/>
              <a:t>Direct you to Social Security site to enroll in Medicare on line.</a:t>
            </a:r>
          </a:p>
          <a:p>
            <a:pPr>
              <a:spcBef>
                <a:spcPts val="600"/>
              </a:spcBef>
              <a:buFont typeface="Arial" pitchFamily="34" charset="0"/>
              <a:buChar char="•"/>
            </a:pPr>
            <a:r>
              <a:rPr lang="en-US" sz="2400" dirty="0"/>
              <a:t>Compares all the Medicare Advantage and Prescription Drug plans available in your area. </a:t>
            </a:r>
          </a:p>
          <a:p>
            <a:pPr>
              <a:spcBef>
                <a:spcPts val="600"/>
              </a:spcBef>
              <a:buFont typeface="Arial" pitchFamily="34" charset="0"/>
              <a:buChar char="•"/>
            </a:pPr>
            <a:r>
              <a:rPr lang="en-US" sz="2400" dirty="0"/>
              <a:t>Look up all physicians that will except Medicare reimbursement.</a:t>
            </a:r>
          </a:p>
          <a:p>
            <a:pPr>
              <a:spcBef>
                <a:spcPts val="600"/>
              </a:spcBef>
              <a:buFont typeface="Arial" pitchFamily="34" charset="0"/>
              <a:buChar char="•"/>
            </a:pPr>
            <a:r>
              <a:rPr lang="en-US" sz="2400" dirty="0"/>
              <a:t>Look up all drugs and get the price per pharmacy, generic alternatives and formulary info per insurance company.</a:t>
            </a:r>
          </a:p>
          <a:p>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720034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297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199"/>
            <a:ext cx="8229600" cy="5258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724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themeOverride>
</file>

<file path=docProps/app.xml><?xml version="1.0" encoding="utf-8"?>
<Properties xmlns="http://schemas.openxmlformats.org/officeDocument/2006/extended-properties" xmlns:vt="http://schemas.openxmlformats.org/officeDocument/2006/docPropsVTypes">
  <TotalTime>1458</TotalTime>
  <Words>2478</Words>
  <Application>Microsoft Office PowerPoint</Application>
  <PresentationFormat>On-screen Show (4:3)</PresentationFormat>
  <Paragraphs>398</Paragraphs>
  <Slides>64</Slides>
  <Notes>17</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64</vt:i4>
      </vt:variant>
    </vt:vector>
  </HeadingPairs>
  <TitlesOfParts>
    <vt:vector size="82" baseType="lpstr">
      <vt:lpstr>Arial</vt:lpstr>
      <vt:lpstr>Calibri</vt:lpstr>
      <vt:lpstr>Century Gothic</vt:lpstr>
      <vt:lpstr>Franklin Gothic Book</vt:lpstr>
      <vt:lpstr>Franklin Gothic Heavy</vt:lpstr>
      <vt:lpstr>Franklin Gothic Medium</vt:lpstr>
      <vt:lpstr>Helvetica</vt:lpstr>
      <vt:lpstr>Times</vt:lpstr>
      <vt:lpstr>Times New Roman</vt:lpstr>
      <vt:lpstr>Tw Cen MT</vt:lpstr>
      <vt:lpstr>Wingdings</vt:lpstr>
      <vt:lpstr>Wingdings 3</vt:lpstr>
      <vt:lpstr>Office Theme</vt:lpstr>
      <vt:lpstr>Custom Design</vt:lpstr>
      <vt:lpstr>1_UPP Template</vt:lpstr>
      <vt:lpstr>UPP Template</vt:lpstr>
      <vt:lpstr>1_Office Theme</vt:lpstr>
      <vt:lpstr>Wisp</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Time  </vt:lpstr>
      <vt:lpstr>Let’s Take a Fun Break</vt:lpstr>
      <vt:lpstr>Social Security:  With You Through Life’s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Disability Definition</vt:lpstr>
      <vt:lpstr>Social Security Spouse’s Benefits </vt:lpstr>
      <vt:lpstr>Spouse Benefit Computation </vt:lpstr>
      <vt:lpstr>PowerPoint Presentation</vt:lpstr>
      <vt:lpstr>PowerPoint Presentation</vt:lpstr>
      <vt:lpstr>PowerPoint Presentation</vt:lpstr>
      <vt:lpstr>PowerPoint Presentation</vt:lpstr>
      <vt:lpstr>Applying for Benefits</vt:lpstr>
      <vt:lpstr>AABD Medicaid (Aid to the Aged, Blind, and Disabled)</vt:lpstr>
      <vt:lpstr>3 Types of Medicaid</vt:lpstr>
      <vt:lpstr>Basic Eligibility Criteria</vt:lpstr>
      <vt:lpstr>Residence</vt:lpstr>
      <vt:lpstr>Citizenship</vt:lpstr>
      <vt:lpstr>Aged or Disabled</vt:lpstr>
      <vt:lpstr>Income and Resource Guidelines</vt:lpstr>
      <vt:lpstr>Potential Income</vt:lpstr>
      <vt:lpstr>Social Security and Medicaid</vt:lpstr>
      <vt:lpstr>Long Term Care (LTC) Medicaid</vt:lpstr>
      <vt:lpstr>Over Income/Resource for LTC Medicaid</vt:lpstr>
      <vt:lpstr>Resource Spend Down</vt:lpstr>
      <vt:lpstr>Asset Transfers</vt:lpstr>
      <vt:lpstr>Estate Recovery</vt:lpstr>
      <vt:lpstr>Medicare Savings Programs</vt:lpstr>
      <vt:lpstr>Qualified Medicare Beneficiary (QMB)</vt:lpstr>
      <vt:lpstr>SLMB &amp; QI</vt:lpstr>
      <vt:lpstr>Medicaid for Adults (Medicaid Expansion)</vt:lpstr>
      <vt:lpstr>To Apply</vt:lpstr>
      <vt:lpstr>Eligibility Information</vt:lpstr>
      <vt:lpstr>PowerPoint Presentation</vt:lpstr>
      <vt:lpstr>Over 60 &amp; Getting Fit</vt:lpstr>
      <vt:lpstr>Active Aging Classes (60)</vt:lpstr>
      <vt:lpstr>PowerPoint Presentation</vt:lpstr>
    </vt:vector>
  </TitlesOfParts>
  <Company>Hub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Standley, Scott</dc:creator>
  <cp:lastModifiedBy>dwert1@mindspring.com</cp:lastModifiedBy>
  <cp:revision>127</cp:revision>
  <cp:lastPrinted>2017-03-06T17:38:21Z</cp:lastPrinted>
  <dcterms:created xsi:type="dcterms:W3CDTF">2017-03-01T22:40:06Z</dcterms:created>
  <dcterms:modified xsi:type="dcterms:W3CDTF">2020-02-25T02:44:03Z</dcterms:modified>
</cp:coreProperties>
</file>