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8" r:id="rId3"/>
    <p:sldMasterId id="2147483700" r:id="rId4"/>
  </p:sldMasterIdLst>
  <p:notesMasterIdLst>
    <p:notesMasterId r:id="rId73"/>
  </p:notesMasterIdLst>
  <p:sldIdLst>
    <p:sldId id="256" r:id="rId5"/>
    <p:sldId id="282" r:id="rId6"/>
    <p:sldId id="258" r:id="rId7"/>
    <p:sldId id="260" r:id="rId8"/>
    <p:sldId id="261" r:id="rId9"/>
    <p:sldId id="262" r:id="rId10"/>
    <p:sldId id="263" r:id="rId11"/>
    <p:sldId id="264" r:id="rId12"/>
    <p:sldId id="265" r:id="rId13"/>
    <p:sldId id="266" r:id="rId14"/>
    <p:sldId id="267" r:id="rId15"/>
    <p:sldId id="268" r:id="rId16"/>
    <p:sldId id="269" r:id="rId17"/>
    <p:sldId id="272" r:id="rId18"/>
    <p:sldId id="285" r:id="rId19"/>
    <p:sldId id="277" r:id="rId20"/>
    <p:sldId id="278" r:id="rId21"/>
    <p:sldId id="279" r:id="rId22"/>
    <p:sldId id="280" r:id="rId23"/>
    <p:sldId id="281" r:id="rId24"/>
    <p:sldId id="283" r:id="rId25"/>
    <p:sldId id="286" r:id="rId26"/>
    <p:sldId id="287" r:id="rId27"/>
    <p:sldId id="288" r:id="rId28"/>
    <p:sldId id="289" r:id="rId29"/>
    <p:sldId id="290" r:id="rId30"/>
    <p:sldId id="291" r:id="rId31"/>
    <p:sldId id="257" r:id="rId32"/>
    <p:sldId id="313" r:id="rId33"/>
    <p:sldId id="314" r:id="rId34"/>
    <p:sldId id="312" r:id="rId35"/>
    <p:sldId id="315" r:id="rId36"/>
    <p:sldId id="316" r:id="rId37"/>
    <p:sldId id="317" r:id="rId38"/>
    <p:sldId id="318" r:id="rId39"/>
    <p:sldId id="319" r:id="rId40"/>
    <p:sldId id="320" r:id="rId41"/>
    <p:sldId id="321" r:id="rId42"/>
    <p:sldId id="322" r:id="rId43"/>
    <p:sldId id="323" r:id="rId44"/>
    <p:sldId id="298" r:id="rId45"/>
    <p:sldId id="324" r:id="rId46"/>
    <p:sldId id="325" r:id="rId47"/>
    <p:sldId id="326" r:id="rId48"/>
    <p:sldId id="273" r:id="rId49"/>
    <p:sldId id="301" r:id="rId50"/>
    <p:sldId id="275" r:id="rId51"/>
    <p:sldId id="311" r:id="rId52"/>
    <p:sldId id="274" r:id="rId53"/>
    <p:sldId id="276" r:id="rId54"/>
    <p:sldId id="327" r:id="rId55"/>
    <p:sldId id="328" r:id="rId56"/>
    <p:sldId id="329" r:id="rId57"/>
    <p:sldId id="330" r:id="rId58"/>
    <p:sldId id="331" r:id="rId59"/>
    <p:sldId id="302" r:id="rId60"/>
    <p:sldId id="332" r:id="rId61"/>
    <p:sldId id="333" r:id="rId62"/>
    <p:sldId id="334" r:id="rId63"/>
    <p:sldId id="335" r:id="rId64"/>
    <p:sldId id="336" r:id="rId65"/>
    <p:sldId id="292" r:id="rId66"/>
    <p:sldId id="293" r:id="rId67"/>
    <p:sldId id="294" r:id="rId68"/>
    <p:sldId id="295" r:id="rId69"/>
    <p:sldId id="296" r:id="rId70"/>
    <p:sldId id="297" r:id="rId71"/>
    <p:sldId id="337"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67" d="100"/>
          <a:sy n="67" d="100"/>
        </p:scale>
        <p:origin x="5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431DE-8682-4A34-95E4-F1996B2C8D7D}"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US"/>
        </a:p>
      </dgm:t>
    </dgm:pt>
    <dgm:pt modelId="{6BA1E9DE-57BF-4412-9ED6-DCB58BC09CF5}">
      <dgm:prSet custT="1"/>
      <dgm:spPr/>
      <dgm:t>
        <a:bodyPr/>
        <a:lstStyle/>
        <a:p>
          <a:pPr rtl="0"/>
          <a:r>
            <a:rPr lang="en-US" sz="4400" b="1" dirty="0">
              <a:latin typeface="Tahoma" pitchFamily="34" charset="0"/>
              <a:ea typeface="Tahoma" pitchFamily="34" charset="0"/>
              <a:cs typeface="Tahoma" pitchFamily="34" charset="0"/>
            </a:rPr>
            <a:t>SMPs...</a:t>
          </a:r>
        </a:p>
      </dgm:t>
    </dgm:pt>
    <dgm:pt modelId="{DFE59598-98BF-47EE-9FB1-C1633471A4E0}" type="parTrans" cxnId="{BE52D52A-CC12-4672-8822-CE91294D3290}">
      <dgm:prSet/>
      <dgm:spPr/>
      <dgm:t>
        <a:bodyPr/>
        <a:lstStyle/>
        <a:p>
          <a:endParaRPr lang="en-US">
            <a:latin typeface="Arial" pitchFamily="34" charset="0"/>
            <a:cs typeface="Arial" pitchFamily="34" charset="0"/>
          </a:endParaRPr>
        </a:p>
      </dgm:t>
    </dgm:pt>
    <dgm:pt modelId="{CC4CAE1B-B55E-4A40-BBE8-473D6C8348C6}" type="sibTrans" cxnId="{BE52D52A-CC12-4672-8822-CE91294D3290}">
      <dgm:prSet/>
      <dgm:spPr/>
      <dgm:t>
        <a:bodyPr/>
        <a:lstStyle/>
        <a:p>
          <a:endParaRPr lang="en-US">
            <a:latin typeface="Arial" pitchFamily="34" charset="0"/>
            <a:cs typeface="Arial" pitchFamily="34" charset="0"/>
          </a:endParaRPr>
        </a:p>
      </dgm:t>
    </dgm:pt>
    <dgm:pt modelId="{1ED16D82-267B-4FD5-B58E-CFF4F5C5EB56}">
      <dgm:prSet/>
      <dgm:spPr/>
      <dgm:t>
        <a:bodyPr/>
        <a:lstStyle/>
        <a:p>
          <a:pPr rtl="0"/>
          <a:r>
            <a:rPr lang="en-US" b="0" dirty="0">
              <a:latin typeface="Arial" pitchFamily="34" charset="0"/>
              <a:cs typeface="Arial" pitchFamily="34" charset="0"/>
            </a:rPr>
            <a:t>Help preserve the integrity of the Medicare program</a:t>
          </a:r>
          <a:endParaRPr lang="en-US" dirty="0">
            <a:latin typeface="Arial" pitchFamily="34" charset="0"/>
            <a:cs typeface="Arial" pitchFamily="34" charset="0"/>
          </a:endParaRPr>
        </a:p>
      </dgm:t>
    </dgm:pt>
    <dgm:pt modelId="{68531C8E-88ED-4D2D-BEBE-9BDF25EAB2C8}" type="parTrans" cxnId="{12A8C045-7A32-4422-A431-A25F231C1CA0}">
      <dgm:prSet/>
      <dgm:spPr/>
      <dgm:t>
        <a:bodyPr/>
        <a:lstStyle/>
        <a:p>
          <a:endParaRPr lang="en-US">
            <a:latin typeface="Arial" pitchFamily="34" charset="0"/>
            <a:cs typeface="Arial" pitchFamily="34" charset="0"/>
          </a:endParaRPr>
        </a:p>
      </dgm:t>
    </dgm:pt>
    <dgm:pt modelId="{E863D527-CF63-40DD-BE75-589571FD5D09}" type="sibTrans" cxnId="{12A8C045-7A32-4422-A431-A25F231C1CA0}">
      <dgm:prSet/>
      <dgm:spPr/>
      <dgm:t>
        <a:bodyPr/>
        <a:lstStyle/>
        <a:p>
          <a:endParaRPr lang="en-US">
            <a:latin typeface="Arial" pitchFamily="34" charset="0"/>
            <a:cs typeface="Arial" pitchFamily="34" charset="0"/>
          </a:endParaRPr>
        </a:p>
      </dgm:t>
    </dgm:pt>
    <dgm:pt modelId="{AA9629D4-4780-4EF5-A611-5BAB774A93AC}">
      <dgm:prSet/>
      <dgm:spPr/>
      <dgm:t>
        <a:bodyPr/>
        <a:lstStyle/>
        <a:p>
          <a:pPr rtl="0"/>
          <a:r>
            <a:rPr lang="en-US" b="0" dirty="0">
              <a:latin typeface="Arial" pitchFamily="34" charset="0"/>
              <a:cs typeface="Arial" pitchFamily="34" charset="0"/>
            </a:rPr>
            <a:t>Rely on volunteers to help perform SMP work</a:t>
          </a:r>
          <a:endParaRPr lang="en-US" dirty="0">
            <a:latin typeface="Arial" pitchFamily="34" charset="0"/>
            <a:cs typeface="Arial" pitchFamily="34" charset="0"/>
          </a:endParaRPr>
        </a:p>
      </dgm:t>
    </dgm:pt>
    <dgm:pt modelId="{E995CEDB-2386-46C7-B312-994D465EC805}" type="parTrans" cxnId="{9BDA0BEF-8DF4-4688-B5DC-C8B955E9B137}">
      <dgm:prSet/>
      <dgm:spPr/>
      <dgm:t>
        <a:bodyPr/>
        <a:lstStyle/>
        <a:p>
          <a:endParaRPr lang="en-US">
            <a:latin typeface="Arial" pitchFamily="34" charset="0"/>
            <a:cs typeface="Arial" pitchFamily="34" charset="0"/>
          </a:endParaRPr>
        </a:p>
      </dgm:t>
    </dgm:pt>
    <dgm:pt modelId="{BEA23AD7-20A4-4114-AE61-39494FD4FF19}" type="sibTrans" cxnId="{9BDA0BEF-8DF4-4688-B5DC-C8B955E9B137}">
      <dgm:prSet/>
      <dgm:spPr/>
      <dgm:t>
        <a:bodyPr/>
        <a:lstStyle/>
        <a:p>
          <a:endParaRPr lang="en-US">
            <a:latin typeface="Arial" pitchFamily="34" charset="0"/>
            <a:cs typeface="Arial" pitchFamily="34" charset="0"/>
          </a:endParaRPr>
        </a:p>
      </dgm:t>
    </dgm:pt>
    <dgm:pt modelId="{2E2D28E7-1D06-4069-B9F2-7DCF3BB26937}">
      <dgm:prSet/>
      <dgm:spPr/>
      <dgm:t>
        <a:bodyPr/>
        <a:lstStyle/>
        <a:p>
          <a:pPr rtl="0"/>
          <a:r>
            <a:rPr lang="en-US" b="0" dirty="0">
              <a:latin typeface="Arial" pitchFamily="34" charset="0"/>
              <a:cs typeface="Arial" pitchFamily="34" charset="0"/>
            </a:rPr>
            <a:t>Help Medicare beneficiaries prevent, detect, and report health care fraud </a:t>
          </a:r>
          <a:endParaRPr lang="en-US" dirty="0">
            <a:latin typeface="Arial" pitchFamily="34" charset="0"/>
            <a:cs typeface="Arial" pitchFamily="34" charset="0"/>
          </a:endParaRPr>
        </a:p>
      </dgm:t>
    </dgm:pt>
    <dgm:pt modelId="{1A29DDE3-8F59-4E6E-A6C4-05A716761384}" type="parTrans" cxnId="{0F6DCA60-A022-4DC3-A068-EBCAD864F1F6}">
      <dgm:prSet/>
      <dgm:spPr/>
      <dgm:t>
        <a:bodyPr/>
        <a:lstStyle/>
        <a:p>
          <a:endParaRPr lang="en-US"/>
        </a:p>
      </dgm:t>
    </dgm:pt>
    <dgm:pt modelId="{BD4F8579-495D-4CB2-A187-523263097E89}" type="sibTrans" cxnId="{0F6DCA60-A022-4DC3-A068-EBCAD864F1F6}">
      <dgm:prSet/>
      <dgm:spPr/>
      <dgm:t>
        <a:bodyPr/>
        <a:lstStyle/>
        <a:p>
          <a:endParaRPr lang="en-US"/>
        </a:p>
      </dgm:t>
    </dgm:pt>
    <dgm:pt modelId="{1706F84D-5967-4E02-9BB9-72592C4B2E39}" type="pres">
      <dgm:prSet presAssocID="{FE9431DE-8682-4A34-95E4-F1996B2C8D7D}" presName="composite" presStyleCnt="0">
        <dgm:presLayoutVars>
          <dgm:chMax val="1"/>
          <dgm:dir/>
          <dgm:resizeHandles val="exact"/>
        </dgm:presLayoutVars>
      </dgm:prSet>
      <dgm:spPr/>
    </dgm:pt>
    <dgm:pt modelId="{34295E1D-0952-4A95-AA4E-9ADAEF91BC4E}" type="pres">
      <dgm:prSet presAssocID="{6BA1E9DE-57BF-4412-9ED6-DCB58BC09CF5}" presName="roof" presStyleLbl="dkBgShp" presStyleIdx="0" presStyleCnt="2" custLinFactNeighborX="1136"/>
      <dgm:spPr/>
    </dgm:pt>
    <dgm:pt modelId="{D2C98FD2-D5B1-48C6-B06A-5771E14C4F7B}" type="pres">
      <dgm:prSet presAssocID="{6BA1E9DE-57BF-4412-9ED6-DCB58BC09CF5}" presName="pillars" presStyleCnt="0"/>
      <dgm:spPr/>
    </dgm:pt>
    <dgm:pt modelId="{DC69CB14-4C29-499D-B472-2532509CEEA8}" type="pres">
      <dgm:prSet presAssocID="{6BA1E9DE-57BF-4412-9ED6-DCB58BC09CF5}" presName="pillar1" presStyleLbl="node1" presStyleIdx="0" presStyleCnt="3" custLinFactNeighborX="941" custLinFactNeighborY="730">
        <dgm:presLayoutVars>
          <dgm:bulletEnabled val="1"/>
        </dgm:presLayoutVars>
      </dgm:prSet>
      <dgm:spPr/>
    </dgm:pt>
    <dgm:pt modelId="{1AB6FDB0-0CAC-4C7A-AD49-1AE7893585D5}" type="pres">
      <dgm:prSet presAssocID="{1ED16D82-267B-4FD5-B58E-CFF4F5C5EB56}" presName="pillarX" presStyleLbl="node1" presStyleIdx="1" presStyleCnt="3">
        <dgm:presLayoutVars>
          <dgm:bulletEnabled val="1"/>
        </dgm:presLayoutVars>
      </dgm:prSet>
      <dgm:spPr/>
    </dgm:pt>
    <dgm:pt modelId="{74A209CA-2DBB-4744-ADAB-9C05B7B96C6E}" type="pres">
      <dgm:prSet presAssocID="{AA9629D4-4780-4EF5-A611-5BAB774A93AC}" presName="pillarX" presStyleLbl="node1" presStyleIdx="2" presStyleCnt="3">
        <dgm:presLayoutVars>
          <dgm:bulletEnabled val="1"/>
        </dgm:presLayoutVars>
      </dgm:prSet>
      <dgm:spPr/>
    </dgm:pt>
    <dgm:pt modelId="{927E685A-4DBC-473F-9285-9BBA97FF8221}" type="pres">
      <dgm:prSet presAssocID="{6BA1E9DE-57BF-4412-9ED6-DCB58BC09CF5}" presName="base" presStyleLbl="dkBgShp" presStyleIdx="1" presStyleCnt="2"/>
      <dgm:spPr/>
    </dgm:pt>
  </dgm:ptLst>
  <dgm:cxnLst>
    <dgm:cxn modelId="{15226C20-A71B-4CC6-A706-99765B5AE201}" type="presOf" srcId="{1ED16D82-267B-4FD5-B58E-CFF4F5C5EB56}" destId="{1AB6FDB0-0CAC-4C7A-AD49-1AE7893585D5}" srcOrd="0" destOrd="0" presId="urn:microsoft.com/office/officeart/2005/8/layout/hList3"/>
    <dgm:cxn modelId="{BE52D52A-CC12-4672-8822-CE91294D3290}" srcId="{FE9431DE-8682-4A34-95E4-F1996B2C8D7D}" destId="{6BA1E9DE-57BF-4412-9ED6-DCB58BC09CF5}" srcOrd="0" destOrd="0" parTransId="{DFE59598-98BF-47EE-9FB1-C1633471A4E0}" sibTransId="{CC4CAE1B-B55E-4A40-BBE8-473D6C8348C6}"/>
    <dgm:cxn modelId="{0F6DCA60-A022-4DC3-A068-EBCAD864F1F6}" srcId="{6BA1E9DE-57BF-4412-9ED6-DCB58BC09CF5}" destId="{2E2D28E7-1D06-4069-B9F2-7DCF3BB26937}" srcOrd="0" destOrd="0" parTransId="{1A29DDE3-8F59-4E6E-A6C4-05A716761384}" sibTransId="{BD4F8579-495D-4CB2-A187-523263097E89}"/>
    <dgm:cxn modelId="{12A8C045-7A32-4422-A431-A25F231C1CA0}" srcId="{6BA1E9DE-57BF-4412-9ED6-DCB58BC09CF5}" destId="{1ED16D82-267B-4FD5-B58E-CFF4F5C5EB56}" srcOrd="1" destOrd="0" parTransId="{68531C8E-88ED-4D2D-BEBE-9BDF25EAB2C8}" sibTransId="{E863D527-CF63-40DD-BE75-589571FD5D09}"/>
    <dgm:cxn modelId="{B9656F71-F720-4524-8C2E-102FDB8BCC26}" type="presOf" srcId="{6BA1E9DE-57BF-4412-9ED6-DCB58BC09CF5}" destId="{34295E1D-0952-4A95-AA4E-9ADAEF91BC4E}" srcOrd="0" destOrd="0" presId="urn:microsoft.com/office/officeart/2005/8/layout/hList3"/>
    <dgm:cxn modelId="{9125F7BE-98E6-4D85-86F0-D68BDF0FC4BB}" type="presOf" srcId="{FE9431DE-8682-4A34-95E4-F1996B2C8D7D}" destId="{1706F84D-5967-4E02-9BB9-72592C4B2E39}" srcOrd="0" destOrd="0" presId="urn:microsoft.com/office/officeart/2005/8/layout/hList3"/>
    <dgm:cxn modelId="{A95F19D1-5BCE-4D23-AAB2-094790D5EF58}" type="presOf" srcId="{AA9629D4-4780-4EF5-A611-5BAB774A93AC}" destId="{74A209CA-2DBB-4744-ADAB-9C05B7B96C6E}" srcOrd="0" destOrd="0" presId="urn:microsoft.com/office/officeart/2005/8/layout/hList3"/>
    <dgm:cxn modelId="{13E1F7D6-1748-4C39-94C3-CEAE0ED77BFD}" type="presOf" srcId="{2E2D28E7-1D06-4069-B9F2-7DCF3BB26937}" destId="{DC69CB14-4C29-499D-B472-2532509CEEA8}" srcOrd="0" destOrd="0" presId="urn:microsoft.com/office/officeart/2005/8/layout/hList3"/>
    <dgm:cxn modelId="{9BDA0BEF-8DF4-4688-B5DC-C8B955E9B137}" srcId="{6BA1E9DE-57BF-4412-9ED6-DCB58BC09CF5}" destId="{AA9629D4-4780-4EF5-A611-5BAB774A93AC}" srcOrd="2" destOrd="0" parTransId="{E995CEDB-2386-46C7-B312-994D465EC805}" sibTransId="{BEA23AD7-20A4-4114-AE61-39494FD4FF19}"/>
    <dgm:cxn modelId="{0151B081-C372-4D26-A5FB-560BD746C86F}" type="presParOf" srcId="{1706F84D-5967-4E02-9BB9-72592C4B2E39}" destId="{34295E1D-0952-4A95-AA4E-9ADAEF91BC4E}" srcOrd="0" destOrd="0" presId="urn:microsoft.com/office/officeart/2005/8/layout/hList3"/>
    <dgm:cxn modelId="{1697151D-B51E-44E3-94C7-2315EDC70845}" type="presParOf" srcId="{1706F84D-5967-4E02-9BB9-72592C4B2E39}" destId="{D2C98FD2-D5B1-48C6-B06A-5771E14C4F7B}" srcOrd="1" destOrd="0" presId="urn:microsoft.com/office/officeart/2005/8/layout/hList3"/>
    <dgm:cxn modelId="{172D9A23-A045-4532-8ACD-53A0478162BF}" type="presParOf" srcId="{D2C98FD2-D5B1-48C6-B06A-5771E14C4F7B}" destId="{DC69CB14-4C29-499D-B472-2532509CEEA8}" srcOrd="0" destOrd="0" presId="urn:microsoft.com/office/officeart/2005/8/layout/hList3"/>
    <dgm:cxn modelId="{A2DFE1CA-406A-434C-A229-F520C599E751}" type="presParOf" srcId="{D2C98FD2-D5B1-48C6-B06A-5771E14C4F7B}" destId="{1AB6FDB0-0CAC-4C7A-AD49-1AE7893585D5}" srcOrd="1" destOrd="0" presId="urn:microsoft.com/office/officeart/2005/8/layout/hList3"/>
    <dgm:cxn modelId="{DF224665-11FE-4B05-A9B0-8EC14C49448F}" type="presParOf" srcId="{D2C98FD2-D5B1-48C6-B06A-5771E14C4F7B}" destId="{74A209CA-2DBB-4744-ADAB-9C05B7B96C6E}" srcOrd="2" destOrd="0" presId="urn:microsoft.com/office/officeart/2005/8/layout/hList3"/>
    <dgm:cxn modelId="{6B5C88AD-9243-49D7-88F5-14CF93700F74}" type="presParOf" srcId="{1706F84D-5967-4E02-9BB9-72592C4B2E39}" destId="{927E685A-4DBC-473F-9285-9BBA97FF822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5346FA-8159-4EC5-ADC2-C3B498D5F71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D9E9927-7991-4981-9551-C6C15A853827}" type="pres">
      <dgm:prSet presAssocID="{6F5346FA-8159-4EC5-ADC2-C3B498D5F71D}" presName="diagram" presStyleCnt="0">
        <dgm:presLayoutVars>
          <dgm:chPref val="1"/>
          <dgm:dir/>
          <dgm:animOne val="branch"/>
          <dgm:animLvl val="lvl"/>
          <dgm:resizeHandles val="exact"/>
        </dgm:presLayoutVars>
      </dgm:prSet>
      <dgm:spPr/>
    </dgm:pt>
  </dgm:ptLst>
  <dgm:cxnLst>
    <dgm:cxn modelId="{D520E544-0309-43FD-BA06-933FD1E54DF5}" type="presOf" srcId="{6F5346FA-8159-4EC5-ADC2-C3B498D5F71D}" destId="{3D9E9927-7991-4981-9551-C6C15A853827}"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7BDE46-CA88-4E57-9B68-083866743E9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D5D97B1-4FD5-42E4-9A45-609D35B50AD4}" type="pres">
      <dgm:prSet presAssocID="{8A7BDE46-CA88-4E57-9B68-083866743E97}" presName="hierChild1" presStyleCnt="0">
        <dgm:presLayoutVars>
          <dgm:orgChart val="1"/>
          <dgm:chPref val="1"/>
          <dgm:dir/>
          <dgm:animOne val="branch"/>
          <dgm:animLvl val="lvl"/>
          <dgm:resizeHandles/>
        </dgm:presLayoutVars>
      </dgm:prSet>
      <dgm:spPr/>
    </dgm:pt>
  </dgm:ptLst>
  <dgm:cxnLst>
    <dgm:cxn modelId="{255CC013-BB58-4E68-A1BB-EB2B58C1D5BE}" type="presOf" srcId="{8A7BDE46-CA88-4E57-9B68-083866743E97}" destId="{4D5D97B1-4FD5-42E4-9A45-609D35B50AD4}"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AC10DC-3436-4F72-BE1A-84626834C5F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1ECF941-22E8-486A-AA91-FCDA6969EB31}" type="pres">
      <dgm:prSet presAssocID="{E4AC10DC-3436-4F72-BE1A-84626834C5F9}" presName="hierChild1" presStyleCnt="0">
        <dgm:presLayoutVars>
          <dgm:orgChart val="1"/>
          <dgm:chPref val="1"/>
          <dgm:dir/>
          <dgm:animOne val="branch"/>
          <dgm:animLvl val="lvl"/>
          <dgm:resizeHandles/>
        </dgm:presLayoutVars>
      </dgm:prSet>
      <dgm:spPr/>
    </dgm:pt>
  </dgm:ptLst>
  <dgm:cxnLst>
    <dgm:cxn modelId="{CF4B013A-878E-47D0-BEDF-10E0F7F12602}" type="presOf" srcId="{E4AC10DC-3436-4F72-BE1A-84626834C5F9}" destId="{41ECF941-22E8-486A-AA91-FCDA6969EB31}" srcOrd="0"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5346FA-8159-4EC5-ADC2-C3B498D5F71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EAF50FD-F9DB-45FE-9CA6-649F997B0FDD}">
      <dgm:prSet phldrT="[Text]" custT="1"/>
      <dgm:spPr/>
      <dgm:t>
        <a:bodyPr/>
        <a:lstStyle/>
        <a:p>
          <a:r>
            <a:rPr lang="en-US" sz="2000" dirty="0">
              <a:latin typeface="TradeGothic"/>
            </a:rPr>
            <a:t>Original Medicare</a:t>
          </a:r>
        </a:p>
        <a:p>
          <a:r>
            <a:rPr lang="en-US" sz="2000" dirty="0">
              <a:latin typeface="TradeGothic"/>
            </a:rPr>
            <a:t>Part A &amp; Part B</a:t>
          </a:r>
        </a:p>
      </dgm:t>
    </dgm:pt>
    <dgm:pt modelId="{50AB24F0-EA53-4E17-80EC-2C957550FFEE}" type="parTrans" cxnId="{F818A2CA-862A-498C-A3DB-F30B8CA1B7BA}">
      <dgm:prSet/>
      <dgm:spPr/>
      <dgm:t>
        <a:bodyPr/>
        <a:lstStyle/>
        <a:p>
          <a:endParaRPr lang="en-US"/>
        </a:p>
      </dgm:t>
    </dgm:pt>
    <dgm:pt modelId="{01CC63CE-912C-4879-ACA6-25CF713B4D11}" type="sibTrans" cxnId="{F818A2CA-862A-498C-A3DB-F30B8CA1B7BA}">
      <dgm:prSet/>
      <dgm:spPr/>
      <dgm:t>
        <a:bodyPr/>
        <a:lstStyle/>
        <a:p>
          <a:endParaRPr lang="en-US"/>
        </a:p>
      </dgm:t>
    </dgm:pt>
    <dgm:pt modelId="{5DB52B62-0C8D-44E5-B395-67E337671460}">
      <dgm:prSet phldrT="[Text]" custT="1"/>
      <dgm:spPr/>
      <dgm:t>
        <a:bodyPr/>
        <a:lstStyle/>
        <a:p>
          <a:r>
            <a:rPr lang="en-US" sz="1800" dirty="0">
              <a:latin typeface="TradeGothic"/>
            </a:rPr>
            <a:t>Medicare Advantage</a:t>
          </a:r>
        </a:p>
        <a:p>
          <a:r>
            <a:rPr lang="en-US" sz="1800" dirty="0">
              <a:latin typeface="TradeGothic"/>
            </a:rPr>
            <a:t>Part C</a:t>
          </a:r>
        </a:p>
        <a:p>
          <a:r>
            <a:rPr lang="en-US" sz="1800" dirty="0">
              <a:latin typeface="TradeGothic"/>
            </a:rPr>
            <a:t>Most include </a:t>
          </a:r>
        </a:p>
        <a:p>
          <a:r>
            <a:rPr lang="en-US" sz="1800" dirty="0">
              <a:latin typeface="TradeGothic"/>
            </a:rPr>
            <a:t>Part D</a:t>
          </a:r>
        </a:p>
      </dgm:t>
    </dgm:pt>
    <dgm:pt modelId="{9BC76A85-6D2D-4F3F-A45D-1F8B595917B0}" type="parTrans" cxnId="{094C3ED5-A420-4BB7-B4A0-15624B37D674}">
      <dgm:prSet/>
      <dgm:spPr/>
      <dgm:t>
        <a:bodyPr/>
        <a:lstStyle/>
        <a:p>
          <a:endParaRPr lang="en-US" dirty="0"/>
        </a:p>
      </dgm:t>
    </dgm:pt>
    <dgm:pt modelId="{72826E66-A759-4617-ABD2-29FF01F67B33}" type="sibTrans" cxnId="{094C3ED5-A420-4BB7-B4A0-15624B37D674}">
      <dgm:prSet/>
      <dgm:spPr/>
      <dgm:t>
        <a:bodyPr/>
        <a:lstStyle/>
        <a:p>
          <a:endParaRPr lang="en-US"/>
        </a:p>
      </dgm:t>
    </dgm:pt>
    <dgm:pt modelId="{769ED125-8AE3-40ED-BDCC-138F138059E2}">
      <dgm:prSet custT="1"/>
      <dgm:spPr/>
      <dgm:t>
        <a:bodyPr/>
        <a:lstStyle/>
        <a:p>
          <a:r>
            <a:rPr lang="en-US" sz="2000" dirty="0">
              <a:latin typeface="TradeGothic"/>
            </a:rPr>
            <a:t>Part D Prescription Drug Coverage</a:t>
          </a:r>
        </a:p>
      </dgm:t>
    </dgm:pt>
    <dgm:pt modelId="{0D0E68BA-4567-4E37-804E-5775E0E2ECBE}" type="parTrans" cxnId="{5575FF26-6C10-4A79-B0DD-519823CF34F2}">
      <dgm:prSet/>
      <dgm:spPr/>
      <dgm:t>
        <a:bodyPr/>
        <a:lstStyle/>
        <a:p>
          <a:endParaRPr lang="en-US" dirty="0"/>
        </a:p>
      </dgm:t>
    </dgm:pt>
    <dgm:pt modelId="{75DC2E15-04F1-48BF-B327-BE4704001887}" type="sibTrans" cxnId="{5575FF26-6C10-4A79-B0DD-519823CF34F2}">
      <dgm:prSet/>
      <dgm:spPr/>
      <dgm:t>
        <a:bodyPr/>
        <a:lstStyle/>
        <a:p>
          <a:endParaRPr lang="en-US"/>
        </a:p>
      </dgm:t>
    </dgm:pt>
    <dgm:pt modelId="{D36D3FDA-DB92-4731-B6D1-C72BE3C69990}">
      <dgm:prSet custT="1"/>
      <dgm:spPr/>
      <dgm:t>
        <a:bodyPr/>
        <a:lstStyle/>
        <a:p>
          <a:r>
            <a:rPr lang="en-US" sz="2000" dirty="0">
              <a:latin typeface="TradeGothic"/>
            </a:rPr>
            <a:t>Medigap</a:t>
          </a:r>
        </a:p>
      </dgm:t>
    </dgm:pt>
    <dgm:pt modelId="{63AAE5B1-C733-42E9-9062-E8B8079B5A7C}" type="sibTrans" cxnId="{505514A7-5C71-4333-ABDB-E38D7F456589}">
      <dgm:prSet/>
      <dgm:spPr/>
      <dgm:t>
        <a:bodyPr/>
        <a:lstStyle/>
        <a:p>
          <a:endParaRPr lang="en-US"/>
        </a:p>
      </dgm:t>
    </dgm:pt>
    <dgm:pt modelId="{80F30E74-898F-4375-94C9-3FA388539925}" type="parTrans" cxnId="{505514A7-5C71-4333-ABDB-E38D7F456589}">
      <dgm:prSet/>
      <dgm:spPr/>
      <dgm:t>
        <a:bodyPr/>
        <a:lstStyle/>
        <a:p>
          <a:endParaRPr lang="en-US" dirty="0"/>
        </a:p>
      </dgm:t>
    </dgm:pt>
    <dgm:pt modelId="{3D9E9927-7991-4981-9551-C6C15A853827}" type="pres">
      <dgm:prSet presAssocID="{6F5346FA-8159-4EC5-ADC2-C3B498D5F71D}" presName="diagram" presStyleCnt="0">
        <dgm:presLayoutVars>
          <dgm:chPref val="1"/>
          <dgm:dir/>
          <dgm:animOne val="branch"/>
          <dgm:animLvl val="lvl"/>
          <dgm:resizeHandles val="exact"/>
        </dgm:presLayoutVars>
      </dgm:prSet>
      <dgm:spPr/>
    </dgm:pt>
    <dgm:pt modelId="{1231636E-5565-423F-8B11-C0157CF050EC}" type="pres">
      <dgm:prSet presAssocID="{8EAF50FD-F9DB-45FE-9CA6-649F997B0FDD}" presName="root1" presStyleCnt="0"/>
      <dgm:spPr/>
    </dgm:pt>
    <dgm:pt modelId="{5E535349-A6B3-4806-B764-996B952780B6}" type="pres">
      <dgm:prSet presAssocID="{8EAF50FD-F9DB-45FE-9CA6-649F997B0FDD}" presName="LevelOneTextNode" presStyleLbl="node0" presStyleIdx="0" presStyleCnt="1" custScaleY="125081">
        <dgm:presLayoutVars>
          <dgm:chPref val="3"/>
        </dgm:presLayoutVars>
      </dgm:prSet>
      <dgm:spPr/>
    </dgm:pt>
    <dgm:pt modelId="{3ECDD047-EC12-4411-8E83-4245D97E9476}" type="pres">
      <dgm:prSet presAssocID="{8EAF50FD-F9DB-45FE-9CA6-649F997B0FDD}" presName="level2hierChild" presStyleCnt="0"/>
      <dgm:spPr/>
    </dgm:pt>
    <dgm:pt modelId="{389132A6-266E-49FB-9AC4-A1E8883AE4C6}" type="pres">
      <dgm:prSet presAssocID="{9BC76A85-6D2D-4F3F-A45D-1F8B595917B0}" presName="conn2-1" presStyleLbl="parChTrans1D2" presStyleIdx="0" presStyleCnt="2"/>
      <dgm:spPr/>
    </dgm:pt>
    <dgm:pt modelId="{79A45BC3-F2A0-421E-A8C9-B1D3F862BF1C}" type="pres">
      <dgm:prSet presAssocID="{9BC76A85-6D2D-4F3F-A45D-1F8B595917B0}" presName="connTx" presStyleLbl="parChTrans1D2" presStyleIdx="0" presStyleCnt="2"/>
      <dgm:spPr/>
    </dgm:pt>
    <dgm:pt modelId="{10938E12-6A22-4E50-BD81-FA39F747E93A}" type="pres">
      <dgm:prSet presAssocID="{5DB52B62-0C8D-44E5-B395-67E337671460}" presName="root2" presStyleCnt="0"/>
      <dgm:spPr/>
    </dgm:pt>
    <dgm:pt modelId="{2E627E65-CA50-4A83-AD7C-BE01C5A75E24}" type="pres">
      <dgm:prSet presAssocID="{5DB52B62-0C8D-44E5-B395-67E337671460}" presName="LevelTwoTextNode" presStyleLbl="node2" presStyleIdx="0" presStyleCnt="2" custScaleY="125081">
        <dgm:presLayoutVars>
          <dgm:chPref val="3"/>
        </dgm:presLayoutVars>
      </dgm:prSet>
      <dgm:spPr/>
    </dgm:pt>
    <dgm:pt modelId="{0808650C-CB9E-4835-A3DE-0CE8298DFADD}" type="pres">
      <dgm:prSet presAssocID="{5DB52B62-0C8D-44E5-B395-67E337671460}" presName="level3hierChild" presStyleCnt="0"/>
      <dgm:spPr/>
    </dgm:pt>
    <dgm:pt modelId="{5AC1294C-FF67-4BDA-9995-C7F46E669727}" type="pres">
      <dgm:prSet presAssocID="{0D0E68BA-4567-4E37-804E-5775E0E2ECBE}" presName="conn2-1" presStyleLbl="parChTrans1D2" presStyleIdx="1" presStyleCnt="2"/>
      <dgm:spPr/>
    </dgm:pt>
    <dgm:pt modelId="{F263983A-1EBC-4769-816E-65BB5B609627}" type="pres">
      <dgm:prSet presAssocID="{0D0E68BA-4567-4E37-804E-5775E0E2ECBE}" presName="connTx" presStyleLbl="parChTrans1D2" presStyleIdx="1" presStyleCnt="2"/>
      <dgm:spPr/>
    </dgm:pt>
    <dgm:pt modelId="{1A208606-5F84-45D8-BD5E-CBCEB1A62F40}" type="pres">
      <dgm:prSet presAssocID="{769ED125-8AE3-40ED-BDCC-138F138059E2}" presName="root2" presStyleCnt="0"/>
      <dgm:spPr/>
    </dgm:pt>
    <dgm:pt modelId="{975E52E8-98E6-4438-AC70-5738B7AA806B}" type="pres">
      <dgm:prSet presAssocID="{769ED125-8AE3-40ED-BDCC-138F138059E2}" presName="LevelTwoTextNode" presStyleLbl="node2" presStyleIdx="1" presStyleCnt="2" custScaleY="125081">
        <dgm:presLayoutVars>
          <dgm:chPref val="3"/>
        </dgm:presLayoutVars>
      </dgm:prSet>
      <dgm:spPr/>
    </dgm:pt>
    <dgm:pt modelId="{51738B9B-2687-4D7F-900D-E438E8E3C2E3}" type="pres">
      <dgm:prSet presAssocID="{769ED125-8AE3-40ED-BDCC-138F138059E2}" presName="level3hierChild" presStyleCnt="0"/>
      <dgm:spPr/>
    </dgm:pt>
    <dgm:pt modelId="{9237BA33-9FE1-49F7-8502-C431C38B2AC5}" type="pres">
      <dgm:prSet presAssocID="{80F30E74-898F-4375-94C9-3FA388539925}" presName="conn2-1" presStyleLbl="parChTrans1D3" presStyleIdx="0" presStyleCnt="1"/>
      <dgm:spPr/>
    </dgm:pt>
    <dgm:pt modelId="{5686297A-3E1C-46DE-913F-F2BFC9A96181}" type="pres">
      <dgm:prSet presAssocID="{80F30E74-898F-4375-94C9-3FA388539925}" presName="connTx" presStyleLbl="parChTrans1D3" presStyleIdx="0" presStyleCnt="1"/>
      <dgm:spPr/>
    </dgm:pt>
    <dgm:pt modelId="{B12B665C-54BA-4227-BF3D-4F5E199E1A24}" type="pres">
      <dgm:prSet presAssocID="{D36D3FDA-DB92-4731-B6D1-C72BE3C69990}" presName="root2" presStyleCnt="0"/>
      <dgm:spPr/>
    </dgm:pt>
    <dgm:pt modelId="{C222AB04-A9E7-4F93-9EB9-0E000A5765D4}" type="pres">
      <dgm:prSet presAssocID="{D36D3FDA-DB92-4731-B6D1-C72BE3C69990}" presName="LevelTwoTextNode" presStyleLbl="node3" presStyleIdx="0" presStyleCnt="1" custScaleY="125081">
        <dgm:presLayoutVars>
          <dgm:chPref val="3"/>
        </dgm:presLayoutVars>
      </dgm:prSet>
      <dgm:spPr/>
    </dgm:pt>
    <dgm:pt modelId="{53DC6D07-E045-411D-8E8A-36DFB8DCCF40}" type="pres">
      <dgm:prSet presAssocID="{D36D3FDA-DB92-4731-B6D1-C72BE3C69990}" presName="level3hierChild" presStyleCnt="0"/>
      <dgm:spPr/>
    </dgm:pt>
  </dgm:ptLst>
  <dgm:cxnLst>
    <dgm:cxn modelId="{8F801408-26E1-460E-B7DB-B813FF8A0EB4}" type="presOf" srcId="{8EAF50FD-F9DB-45FE-9CA6-649F997B0FDD}" destId="{5E535349-A6B3-4806-B764-996B952780B6}" srcOrd="0" destOrd="0" presId="urn:microsoft.com/office/officeart/2005/8/layout/hierarchy2"/>
    <dgm:cxn modelId="{6C613408-838C-493A-9AE4-BD223CFA47FD}" type="presOf" srcId="{0D0E68BA-4567-4E37-804E-5775E0E2ECBE}" destId="{5AC1294C-FF67-4BDA-9995-C7F46E669727}" srcOrd="0" destOrd="0" presId="urn:microsoft.com/office/officeart/2005/8/layout/hierarchy2"/>
    <dgm:cxn modelId="{9233C919-E993-4F0A-8266-AD7E7C91D876}" type="presOf" srcId="{5DB52B62-0C8D-44E5-B395-67E337671460}" destId="{2E627E65-CA50-4A83-AD7C-BE01C5A75E24}" srcOrd="0" destOrd="0" presId="urn:microsoft.com/office/officeart/2005/8/layout/hierarchy2"/>
    <dgm:cxn modelId="{A1848F23-820D-4005-82C0-88CA71770AE6}" type="presOf" srcId="{80F30E74-898F-4375-94C9-3FA388539925}" destId="{5686297A-3E1C-46DE-913F-F2BFC9A96181}" srcOrd="1" destOrd="0" presId="urn:microsoft.com/office/officeart/2005/8/layout/hierarchy2"/>
    <dgm:cxn modelId="{4E2E8426-3268-476E-AADF-59D4187B51D6}" type="presOf" srcId="{80F30E74-898F-4375-94C9-3FA388539925}" destId="{9237BA33-9FE1-49F7-8502-C431C38B2AC5}" srcOrd="0" destOrd="0" presId="urn:microsoft.com/office/officeart/2005/8/layout/hierarchy2"/>
    <dgm:cxn modelId="{5575FF26-6C10-4A79-B0DD-519823CF34F2}" srcId="{8EAF50FD-F9DB-45FE-9CA6-649F997B0FDD}" destId="{769ED125-8AE3-40ED-BDCC-138F138059E2}" srcOrd="1" destOrd="0" parTransId="{0D0E68BA-4567-4E37-804E-5775E0E2ECBE}" sibTransId="{75DC2E15-04F1-48BF-B327-BE4704001887}"/>
    <dgm:cxn modelId="{2B33A042-4054-4BCE-8980-BEBB3784AC36}" type="presOf" srcId="{0D0E68BA-4567-4E37-804E-5775E0E2ECBE}" destId="{F263983A-1EBC-4769-816E-65BB5B609627}" srcOrd="1" destOrd="0" presId="urn:microsoft.com/office/officeart/2005/8/layout/hierarchy2"/>
    <dgm:cxn modelId="{BF796493-20D4-4E53-B8B1-AFF6DBCC913D}" type="presOf" srcId="{9BC76A85-6D2D-4F3F-A45D-1F8B595917B0}" destId="{79A45BC3-F2A0-421E-A8C9-B1D3F862BF1C}" srcOrd="1" destOrd="0" presId="urn:microsoft.com/office/officeart/2005/8/layout/hierarchy2"/>
    <dgm:cxn modelId="{505514A7-5C71-4333-ABDB-E38D7F456589}" srcId="{769ED125-8AE3-40ED-BDCC-138F138059E2}" destId="{D36D3FDA-DB92-4731-B6D1-C72BE3C69990}" srcOrd="0" destOrd="0" parTransId="{80F30E74-898F-4375-94C9-3FA388539925}" sibTransId="{63AAE5B1-C733-42E9-9062-E8B8079B5A7C}"/>
    <dgm:cxn modelId="{73C172AE-59C1-405A-958E-1F7C86E9FFC3}" type="presOf" srcId="{6F5346FA-8159-4EC5-ADC2-C3B498D5F71D}" destId="{3D9E9927-7991-4981-9551-C6C15A853827}" srcOrd="0" destOrd="0" presId="urn:microsoft.com/office/officeart/2005/8/layout/hierarchy2"/>
    <dgm:cxn modelId="{4ADD9CB7-E076-4F3D-A7E8-BD1A1B0238AB}" type="presOf" srcId="{9BC76A85-6D2D-4F3F-A45D-1F8B595917B0}" destId="{389132A6-266E-49FB-9AC4-A1E8883AE4C6}" srcOrd="0" destOrd="0" presId="urn:microsoft.com/office/officeart/2005/8/layout/hierarchy2"/>
    <dgm:cxn modelId="{76654BC4-35D6-458A-8DDA-BE47DECF4441}" type="presOf" srcId="{769ED125-8AE3-40ED-BDCC-138F138059E2}" destId="{975E52E8-98E6-4438-AC70-5738B7AA806B}" srcOrd="0" destOrd="0" presId="urn:microsoft.com/office/officeart/2005/8/layout/hierarchy2"/>
    <dgm:cxn modelId="{F818A2CA-862A-498C-A3DB-F30B8CA1B7BA}" srcId="{6F5346FA-8159-4EC5-ADC2-C3B498D5F71D}" destId="{8EAF50FD-F9DB-45FE-9CA6-649F997B0FDD}" srcOrd="0" destOrd="0" parTransId="{50AB24F0-EA53-4E17-80EC-2C957550FFEE}" sibTransId="{01CC63CE-912C-4879-ACA6-25CF713B4D11}"/>
    <dgm:cxn modelId="{094C3ED5-A420-4BB7-B4A0-15624B37D674}" srcId="{8EAF50FD-F9DB-45FE-9CA6-649F997B0FDD}" destId="{5DB52B62-0C8D-44E5-B395-67E337671460}" srcOrd="0" destOrd="0" parTransId="{9BC76A85-6D2D-4F3F-A45D-1F8B595917B0}" sibTransId="{72826E66-A759-4617-ABD2-29FF01F67B33}"/>
    <dgm:cxn modelId="{28E0B8D5-0DD4-4187-A4D0-C006F0EE31F4}" type="presOf" srcId="{D36D3FDA-DB92-4731-B6D1-C72BE3C69990}" destId="{C222AB04-A9E7-4F93-9EB9-0E000A5765D4}" srcOrd="0" destOrd="0" presId="urn:microsoft.com/office/officeart/2005/8/layout/hierarchy2"/>
    <dgm:cxn modelId="{7C5E2371-5979-4239-847C-EA929430552D}" type="presParOf" srcId="{3D9E9927-7991-4981-9551-C6C15A853827}" destId="{1231636E-5565-423F-8B11-C0157CF050EC}" srcOrd="0" destOrd="0" presId="urn:microsoft.com/office/officeart/2005/8/layout/hierarchy2"/>
    <dgm:cxn modelId="{32471AD8-EEA1-4A4F-B2B1-0A10969A3AAB}" type="presParOf" srcId="{1231636E-5565-423F-8B11-C0157CF050EC}" destId="{5E535349-A6B3-4806-B764-996B952780B6}" srcOrd="0" destOrd="0" presId="urn:microsoft.com/office/officeart/2005/8/layout/hierarchy2"/>
    <dgm:cxn modelId="{F114EC4A-7992-42B8-8A7D-3C78222706AF}" type="presParOf" srcId="{1231636E-5565-423F-8B11-C0157CF050EC}" destId="{3ECDD047-EC12-4411-8E83-4245D97E9476}" srcOrd="1" destOrd="0" presId="urn:microsoft.com/office/officeart/2005/8/layout/hierarchy2"/>
    <dgm:cxn modelId="{8EDD7588-838E-42F5-BA87-F894BC7175EF}" type="presParOf" srcId="{3ECDD047-EC12-4411-8E83-4245D97E9476}" destId="{389132A6-266E-49FB-9AC4-A1E8883AE4C6}" srcOrd="0" destOrd="0" presId="urn:microsoft.com/office/officeart/2005/8/layout/hierarchy2"/>
    <dgm:cxn modelId="{DCAF2B08-A66D-4DD3-9067-45057DDC8EDB}" type="presParOf" srcId="{389132A6-266E-49FB-9AC4-A1E8883AE4C6}" destId="{79A45BC3-F2A0-421E-A8C9-B1D3F862BF1C}" srcOrd="0" destOrd="0" presId="urn:microsoft.com/office/officeart/2005/8/layout/hierarchy2"/>
    <dgm:cxn modelId="{07BEF7D7-E5CD-4EE6-8208-308F0BB80E58}" type="presParOf" srcId="{3ECDD047-EC12-4411-8E83-4245D97E9476}" destId="{10938E12-6A22-4E50-BD81-FA39F747E93A}" srcOrd="1" destOrd="0" presId="urn:microsoft.com/office/officeart/2005/8/layout/hierarchy2"/>
    <dgm:cxn modelId="{D1709DA0-01C5-4185-9D58-2914BE86C98C}" type="presParOf" srcId="{10938E12-6A22-4E50-BD81-FA39F747E93A}" destId="{2E627E65-CA50-4A83-AD7C-BE01C5A75E24}" srcOrd="0" destOrd="0" presId="urn:microsoft.com/office/officeart/2005/8/layout/hierarchy2"/>
    <dgm:cxn modelId="{E94C2D81-EFF0-47B2-859C-150283DE426F}" type="presParOf" srcId="{10938E12-6A22-4E50-BD81-FA39F747E93A}" destId="{0808650C-CB9E-4835-A3DE-0CE8298DFADD}" srcOrd="1" destOrd="0" presId="urn:microsoft.com/office/officeart/2005/8/layout/hierarchy2"/>
    <dgm:cxn modelId="{504B8FB7-F4DC-4476-B3D4-160AA044891C}" type="presParOf" srcId="{3ECDD047-EC12-4411-8E83-4245D97E9476}" destId="{5AC1294C-FF67-4BDA-9995-C7F46E669727}" srcOrd="2" destOrd="0" presId="urn:microsoft.com/office/officeart/2005/8/layout/hierarchy2"/>
    <dgm:cxn modelId="{5E2FD8E0-3381-4D77-9F1D-19D95CAB22B8}" type="presParOf" srcId="{5AC1294C-FF67-4BDA-9995-C7F46E669727}" destId="{F263983A-1EBC-4769-816E-65BB5B609627}" srcOrd="0" destOrd="0" presId="urn:microsoft.com/office/officeart/2005/8/layout/hierarchy2"/>
    <dgm:cxn modelId="{C74195DC-2596-48C2-A13E-FC497A55F0F5}" type="presParOf" srcId="{3ECDD047-EC12-4411-8E83-4245D97E9476}" destId="{1A208606-5F84-45D8-BD5E-CBCEB1A62F40}" srcOrd="3" destOrd="0" presId="urn:microsoft.com/office/officeart/2005/8/layout/hierarchy2"/>
    <dgm:cxn modelId="{6626112D-7564-48FD-BE11-FC870DA605BA}" type="presParOf" srcId="{1A208606-5F84-45D8-BD5E-CBCEB1A62F40}" destId="{975E52E8-98E6-4438-AC70-5738B7AA806B}" srcOrd="0" destOrd="0" presId="urn:microsoft.com/office/officeart/2005/8/layout/hierarchy2"/>
    <dgm:cxn modelId="{5F41C5B0-0FD4-4178-B742-EAFCDF2C819C}" type="presParOf" srcId="{1A208606-5F84-45D8-BD5E-CBCEB1A62F40}" destId="{51738B9B-2687-4D7F-900D-E438E8E3C2E3}" srcOrd="1" destOrd="0" presId="urn:microsoft.com/office/officeart/2005/8/layout/hierarchy2"/>
    <dgm:cxn modelId="{AE9CB523-BE62-44A9-8787-1C8C20F0DE4F}" type="presParOf" srcId="{51738B9B-2687-4D7F-900D-E438E8E3C2E3}" destId="{9237BA33-9FE1-49F7-8502-C431C38B2AC5}" srcOrd="0" destOrd="0" presId="urn:microsoft.com/office/officeart/2005/8/layout/hierarchy2"/>
    <dgm:cxn modelId="{B6CA5F0E-AABE-439E-8301-9F9220BB2455}" type="presParOf" srcId="{9237BA33-9FE1-49F7-8502-C431C38B2AC5}" destId="{5686297A-3E1C-46DE-913F-F2BFC9A96181}" srcOrd="0" destOrd="0" presId="urn:microsoft.com/office/officeart/2005/8/layout/hierarchy2"/>
    <dgm:cxn modelId="{C438FD68-F497-4F38-ACA9-A2AEE43191AE}" type="presParOf" srcId="{51738B9B-2687-4D7F-900D-E438E8E3C2E3}" destId="{B12B665C-54BA-4227-BF3D-4F5E199E1A24}" srcOrd="1" destOrd="0" presId="urn:microsoft.com/office/officeart/2005/8/layout/hierarchy2"/>
    <dgm:cxn modelId="{ED3BF0B2-0EF5-4D6C-85B5-693A3AA5367C}" type="presParOf" srcId="{B12B665C-54BA-4227-BF3D-4F5E199E1A24}" destId="{C222AB04-A9E7-4F93-9EB9-0E000A5765D4}" srcOrd="0" destOrd="0" presId="urn:microsoft.com/office/officeart/2005/8/layout/hierarchy2"/>
    <dgm:cxn modelId="{9FB28030-F4FD-4513-9E6B-D70D267E5BD3}" type="presParOf" srcId="{B12B665C-54BA-4227-BF3D-4F5E199E1A24}" destId="{53DC6D07-E045-411D-8E8A-36DFB8DCCF4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95E1D-0952-4A95-AA4E-9ADAEF91BC4E}">
      <dsp:nvSpPr>
        <dsp:cNvPr id="0" name=""/>
        <dsp:cNvSpPr/>
      </dsp:nvSpPr>
      <dsp:spPr>
        <a:xfrm>
          <a:off x="0" y="0"/>
          <a:ext cx="6705600" cy="137160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US" sz="4400" b="1" kern="1200" dirty="0">
              <a:latin typeface="Tahoma" pitchFamily="34" charset="0"/>
              <a:ea typeface="Tahoma" pitchFamily="34" charset="0"/>
              <a:cs typeface="Tahoma" pitchFamily="34" charset="0"/>
            </a:rPr>
            <a:t>SMPs...</a:t>
          </a:r>
        </a:p>
      </dsp:txBody>
      <dsp:txXfrm>
        <a:off x="0" y="0"/>
        <a:ext cx="6705600" cy="1371600"/>
      </dsp:txXfrm>
    </dsp:sp>
    <dsp:sp modelId="{DC69CB14-4C29-499D-B472-2532509CEEA8}">
      <dsp:nvSpPr>
        <dsp:cNvPr id="0" name=""/>
        <dsp:cNvSpPr/>
      </dsp:nvSpPr>
      <dsp:spPr>
        <a:xfrm>
          <a:off x="24286" y="1392626"/>
          <a:ext cx="2233017" cy="2880360"/>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kern="1200" dirty="0">
              <a:latin typeface="Arial" pitchFamily="34" charset="0"/>
              <a:cs typeface="Arial" pitchFamily="34" charset="0"/>
            </a:rPr>
            <a:t>Help Medicare beneficiaries prevent, detect, and report health care fraud </a:t>
          </a:r>
          <a:endParaRPr lang="en-US" sz="2800" kern="1200" dirty="0">
            <a:latin typeface="Arial" pitchFamily="34" charset="0"/>
            <a:cs typeface="Arial" pitchFamily="34" charset="0"/>
          </a:endParaRPr>
        </a:p>
      </dsp:txBody>
      <dsp:txXfrm>
        <a:off x="24286" y="1392626"/>
        <a:ext cx="2233017" cy="2880360"/>
      </dsp:txXfrm>
    </dsp:sp>
    <dsp:sp modelId="{1AB6FDB0-0CAC-4C7A-AD49-1AE7893585D5}">
      <dsp:nvSpPr>
        <dsp:cNvPr id="0" name=""/>
        <dsp:cNvSpPr/>
      </dsp:nvSpPr>
      <dsp:spPr>
        <a:xfrm>
          <a:off x="2236291" y="1371600"/>
          <a:ext cx="2233017" cy="2880360"/>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kern="1200" dirty="0">
              <a:latin typeface="Arial" pitchFamily="34" charset="0"/>
              <a:cs typeface="Arial" pitchFamily="34" charset="0"/>
            </a:rPr>
            <a:t>Help preserve the integrity of the Medicare program</a:t>
          </a:r>
          <a:endParaRPr lang="en-US" sz="2800" kern="1200" dirty="0">
            <a:latin typeface="Arial" pitchFamily="34" charset="0"/>
            <a:cs typeface="Arial" pitchFamily="34" charset="0"/>
          </a:endParaRPr>
        </a:p>
      </dsp:txBody>
      <dsp:txXfrm>
        <a:off x="2236291" y="1371600"/>
        <a:ext cx="2233017" cy="2880360"/>
      </dsp:txXfrm>
    </dsp:sp>
    <dsp:sp modelId="{74A209CA-2DBB-4744-ADAB-9C05B7B96C6E}">
      <dsp:nvSpPr>
        <dsp:cNvPr id="0" name=""/>
        <dsp:cNvSpPr/>
      </dsp:nvSpPr>
      <dsp:spPr>
        <a:xfrm>
          <a:off x="4469308" y="1371600"/>
          <a:ext cx="2233017" cy="2880360"/>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kern="1200" dirty="0">
              <a:latin typeface="Arial" pitchFamily="34" charset="0"/>
              <a:cs typeface="Arial" pitchFamily="34" charset="0"/>
            </a:rPr>
            <a:t>Rely on volunteers to help perform SMP work</a:t>
          </a:r>
          <a:endParaRPr lang="en-US" sz="2800" kern="1200" dirty="0">
            <a:latin typeface="Arial" pitchFamily="34" charset="0"/>
            <a:cs typeface="Arial" pitchFamily="34" charset="0"/>
          </a:endParaRPr>
        </a:p>
      </dsp:txBody>
      <dsp:txXfrm>
        <a:off x="4469308" y="1371600"/>
        <a:ext cx="2233017" cy="2880360"/>
      </dsp:txXfrm>
    </dsp:sp>
    <dsp:sp modelId="{927E685A-4DBC-473F-9285-9BBA97FF8221}">
      <dsp:nvSpPr>
        <dsp:cNvPr id="0" name=""/>
        <dsp:cNvSpPr/>
      </dsp:nvSpPr>
      <dsp:spPr>
        <a:xfrm>
          <a:off x="0" y="4251960"/>
          <a:ext cx="6705600" cy="32004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35349-A6B3-4806-B764-996B952780B6}">
      <dsp:nvSpPr>
        <dsp:cNvPr id="0" name=""/>
        <dsp:cNvSpPr/>
      </dsp:nvSpPr>
      <dsp:spPr>
        <a:xfrm>
          <a:off x="8133" y="1143672"/>
          <a:ext cx="2190989" cy="1370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radeGothic"/>
            </a:rPr>
            <a:t>Original Medicare</a:t>
          </a:r>
        </a:p>
        <a:p>
          <a:pPr marL="0" lvl="0" indent="0" algn="ctr" defTabSz="889000">
            <a:lnSpc>
              <a:spcPct val="90000"/>
            </a:lnSpc>
            <a:spcBef>
              <a:spcPct val="0"/>
            </a:spcBef>
            <a:spcAft>
              <a:spcPct val="35000"/>
            </a:spcAft>
            <a:buNone/>
          </a:pPr>
          <a:r>
            <a:rPr lang="en-US" sz="2000" kern="1200" dirty="0">
              <a:latin typeface="TradeGothic"/>
            </a:rPr>
            <a:t>Part A &amp; Part B</a:t>
          </a:r>
        </a:p>
      </dsp:txBody>
      <dsp:txXfrm>
        <a:off x="48266" y="1183805"/>
        <a:ext cx="2110723" cy="1289989"/>
      </dsp:txXfrm>
    </dsp:sp>
    <dsp:sp modelId="{389132A6-266E-49FB-9AC4-A1E8883AE4C6}">
      <dsp:nvSpPr>
        <dsp:cNvPr id="0" name=""/>
        <dsp:cNvSpPr/>
      </dsp:nvSpPr>
      <dsp:spPr>
        <a:xfrm rot="19127859">
          <a:off x="2054911" y="1418198"/>
          <a:ext cx="1164819" cy="53912"/>
        </a:xfrm>
        <a:custGeom>
          <a:avLst/>
          <a:gdLst/>
          <a:ahLst/>
          <a:cxnLst/>
          <a:rect l="0" t="0" r="0" b="0"/>
          <a:pathLst>
            <a:path>
              <a:moveTo>
                <a:pt x="0" y="26956"/>
              </a:moveTo>
              <a:lnTo>
                <a:pt x="1164819" y="269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08200" y="1416034"/>
        <a:ext cx="58240" cy="58240"/>
      </dsp:txXfrm>
    </dsp:sp>
    <dsp:sp modelId="{2E627E65-CA50-4A83-AD7C-BE01C5A75E24}">
      <dsp:nvSpPr>
        <dsp:cNvPr id="0" name=""/>
        <dsp:cNvSpPr/>
      </dsp:nvSpPr>
      <dsp:spPr>
        <a:xfrm>
          <a:off x="3075519" y="376382"/>
          <a:ext cx="2190989" cy="1370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radeGothic"/>
            </a:rPr>
            <a:t>Medicare Advantage</a:t>
          </a:r>
        </a:p>
        <a:p>
          <a:pPr marL="0" lvl="0" indent="0" algn="ctr" defTabSz="800100">
            <a:lnSpc>
              <a:spcPct val="90000"/>
            </a:lnSpc>
            <a:spcBef>
              <a:spcPct val="0"/>
            </a:spcBef>
            <a:spcAft>
              <a:spcPct val="35000"/>
            </a:spcAft>
            <a:buNone/>
          </a:pPr>
          <a:r>
            <a:rPr lang="en-US" sz="1800" kern="1200" dirty="0">
              <a:latin typeface="TradeGothic"/>
            </a:rPr>
            <a:t>Part C</a:t>
          </a:r>
        </a:p>
        <a:p>
          <a:pPr marL="0" lvl="0" indent="0" algn="ctr" defTabSz="800100">
            <a:lnSpc>
              <a:spcPct val="90000"/>
            </a:lnSpc>
            <a:spcBef>
              <a:spcPct val="0"/>
            </a:spcBef>
            <a:spcAft>
              <a:spcPct val="35000"/>
            </a:spcAft>
            <a:buNone/>
          </a:pPr>
          <a:r>
            <a:rPr lang="en-US" sz="1800" kern="1200" dirty="0">
              <a:latin typeface="TradeGothic"/>
            </a:rPr>
            <a:t>Most include </a:t>
          </a:r>
        </a:p>
        <a:p>
          <a:pPr marL="0" lvl="0" indent="0" algn="ctr" defTabSz="800100">
            <a:lnSpc>
              <a:spcPct val="90000"/>
            </a:lnSpc>
            <a:spcBef>
              <a:spcPct val="0"/>
            </a:spcBef>
            <a:spcAft>
              <a:spcPct val="35000"/>
            </a:spcAft>
            <a:buNone/>
          </a:pPr>
          <a:r>
            <a:rPr lang="en-US" sz="1800" kern="1200" dirty="0">
              <a:latin typeface="TradeGothic"/>
            </a:rPr>
            <a:t>Part D</a:t>
          </a:r>
        </a:p>
      </dsp:txBody>
      <dsp:txXfrm>
        <a:off x="3115652" y="416515"/>
        <a:ext cx="2110723" cy="1289989"/>
      </dsp:txXfrm>
    </dsp:sp>
    <dsp:sp modelId="{5AC1294C-FF67-4BDA-9995-C7F46E669727}">
      <dsp:nvSpPr>
        <dsp:cNvPr id="0" name=""/>
        <dsp:cNvSpPr/>
      </dsp:nvSpPr>
      <dsp:spPr>
        <a:xfrm rot="2472141">
          <a:off x="2054911" y="2185488"/>
          <a:ext cx="1164819" cy="53912"/>
        </a:xfrm>
        <a:custGeom>
          <a:avLst/>
          <a:gdLst/>
          <a:ahLst/>
          <a:cxnLst/>
          <a:rect l="0" t="0" r="0" b="0"/>
          <a:pathLst>
            <a:path>
              <a:moveTo>
                <a:pt x="0" y="26956"/>
              </a:moveTo>
              <a:lnTo>
                <a:pt x="1164819" y="269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08200" y="2183324"/>
        <a:ext cx="58240" cy="58240"/>
      </dsp:txXfrm>
    </dsp:sp>
    <dsp:sp modelId="{975E52E8-98E6-4438-AC70-5738B7AA806B}">
      <dsp:nvSpPr>
        <dsp:cNvPr id="0" name=""/>
        <dsp:cNvSpPr/>
      </dsp:nvSpPr>
      <dsp:spPr>
        <a:xfrm>
          <a:off x="3075519" y="1910962"/>
          <a:ext cx="2190989" cy="1370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radeGothic"/>
            </a:rPr>
            <a:t>Part D Prescription Drug Coverage</a:t>
          </a:r>
        </a:p>
      </dsp:txBody>
      <dsp:txXfrm>
        <a:off x="3115652" y="1951095"/>
        <a:ext cx="2110723" cy="1289989"/>
      </dsp:txXfrm>
    </dsp:sp>
    <dsp:sp modelId="{9237BA33-9FE1-49F7-8502-C431C38B2AC5}">
      <dsp:nvSpPr>
        <dsp:cNvPr id="0" name=""/>
        <dsp:cNvSpPr/>
      </dsp:nvSpPr>
      <dsp:spPr>
        <a:xfrm>
          <a:off x="5266508" y="2569133"/>
          <a:ext cx="876395" cy="53912"/>
        </a:xfrm>
        <a:custGeom>
          <a:avLst/>
          <a:gdLst/>
          <a:ahLst/>
          <a:cxnLst/>
          <a:rect l="0" t="0" r="0" b="0"/>
          <a:pathLst>
            <a:path>
              <a:moveTo>
                <a:pt x="0" y="26956"/>
              </a:moveTo>
              <a:lnTo>
                <a:pt x="876395" y="269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682796" y="2574180"/>
        <a:ext cx="43819" cy="43819"/>
      </dsp:txXfrm>
    </dsp:sp>
    <dsp:sp modelId="{C222AB04-A9E7-4F93-9EB9-0E000A5765D4}">
      <dsp:nvSpPr>
        <dsp:cNvPr id="0" name=""/>
        <dsp:cNvSpPr/>
      </dsp:nvSpPr>
      <dsp:spPr>
        <a:xfrm>
          <a:off x="6142904" y="1910962"/>
          <a:ext cx="2190989" cy="1370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radeGothic"/>
            </a:rPr>
            <a:t>Medigap</a:t>
          </a:r>
        </a:p>
      </dsp:txBody>
      <dsp:txXfrm>
        <a:off x="6183037" y="1951095"/>
        <a:ext cx="2110723" cy="1289989"/>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EF4A2-B265-4130-859C-124BC42109B6}"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76E13-8CF3-4142-8BA7-54B0AAC08BA0}" type="slidenum">
              <a:rPr lang="en-US" smtClean="0"/>
              <a:t>‹#›</a:t>
            </a:fld>
            <a:endParaRPr lang="en-US"/>
          </a:p>
        </p:txBody>
      </p:sp>
    </p:spTree>
    <p:extLst>
      <p:ext uri="{BB962C8B-B14F-4D97-AF65-F5344CB8AC3E}">
        <p14:creationId xmlns:p14="http://schemas.microsoft.com/office/powerpoint/2010/main" val="234670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571500" y="4356901"/>
            <a:ext cx="5786438" cy="42927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cs typeface="Arial" charset="0"/>
              </a:rPr>
              <a:t>The Senior Medicare Patrol</a:t>
            </a:r>
            <a:r>
              <a:rPr lang="en-US" altLang="en-US" baseline="0" dirty="0">
                <a:latin typeface="Arial" charset="0"/>
                <a:cs typeface="Arial" charset="0"/>
              </a:rPr>
              <a:t> is here to help you avoid these problems.</a:t>
            </a:r>
          </a:p>
          <a:p>
            <a:endParaRPr lang="en-US" altLang="en-US" dirty="0">
              <a:latin typeface="Arial" charset="0"/>
              <a:cs typeface="Arial" charset="0"/>
            </a:endParaRPr>
          </a:p>
          <a:p>
            <a:r>
              <a:rPr lang="en-US" altLang="en-US" dirty="0">
                <a:latin typeface="Arial" charset="0"/>
                <a:cs typeface="Arial" charset="0"/>
              </a:rPr>
              <a:t>Senior Medicare Patrol programs, or SMPs, help Medicare and Medicaid beneficiaries prevent, detect, and report health care fraud. By doing so, we help preserve the integrity of the Medicare and Medicaid programs. Because this work often requires face-to-face contact to be most effective, SMPs nationwide rely on approximately 5,000 volunteers who are active each year to help in this effort.</a:t>
            </a:r>
          </a:p>
          <a:p>
            <a:endParaRPr lang="en-US" altLang="en-US" dirty="0">
              <a:latin typeface="Arial" charset="0"/>
              <a:cs typeface="Arial" charset="0"/>
            </a:endParaRPr>
          </a:p>
          <a:p>
            <a:r>
              <a:rPr lang="en-US" altLang="en-US" b="1" i="1" dirty="0">
                <a:latin typeface="Arial" charset="0"/>
                <a:cs typeface="Arial" charset="0"/>
              </a:rPr>
              <a:t>Suggested Handout</a:t>
            </a:r>
            <a:r>
              <a:rPr lang="en-US" altLang="en-US" i="1" dirty="0">
                <a:latin typeface="Arial" charset="0"/>
                <a:cs typeface="Arial" charset="0"/>
              </a:rPr>
              <a:t>: </a:t>
            </a:r>
            <a:r>
              <a:rPr lang="en-US" altLang="en-US" b="1" i="1" dirty="0">
                <a:latin typeface="Arial" charset="0"/>
                <a:cs typeface="Arial" charset="0"/>
              </a:rPr>
              <a:t>SMP Brochure </a:t>
            </a:r>
            <a:r>
              <a:rPr lang="en-US" altLang="en-US" i="1" dirty="0">
                <a:latin typeface="Arial" charset="0"/>
                <a:cs typeface="Arial" charset="0"/>
              </a:rPr>
              <a:t>(available in multiple languages)</a:t>
            </a:r>
          </a:p>
          <a:p>
            <a:r>
              <a:rPr lang="en-US" altLang="en-US" i="1" dirty="0">
                <a:latin typeface="Arial" charset="0"/>
                <a:cs typeface="Arial" charset="0"/>
              </a:rPr>
              <a:t>www.smpresource.org &gt; Resources for SMPs &gt; SMP Resource Library</a:t>
            </a:r>
            <a:endParaRPr lang="en-US" altLang="en-US" i="1" dirty="0"/>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Times New Roman" pitchFamily="18" charset="0"/>
              </a:defRPr>
            </a:lvl1pPr>
            <a:lvl2pPr marL="706697" indent="-271806" eaLnBrk="0" hangingPunct="0">
              <a:defRPr sz="3100">
                <a:solidFill>
                  <a:schemeClr val="tx1"/>
                </a:solidFill>
                <a:latin typeface="Times New Roman" pitchFamily="18" charset="0"/>
              </a:defRPr>
            </a:lvl2pPr>
            <a:lvl3pPr marL="1087225" indent="-217445" eaLnBrk="0" hangingPunct="0">
              <a:defRPr sz="3100">
                <a:solidFill>
                  <a:schemeClr val="tx1"/>
                </a:solidFill>
                <a:latin typeface="Times New Roman" pitchFamily="18" charset="0"/>
              </a:defRPr>
            </a:lvl3pPr>
            <a:lvl4pPr marL="1522116" indent="-217445" eaLnBrk="0" hangingPunct="0">
              <a:defRPr sz="3100">
                <a:solidFill>
                  <a:schemeClr val="tx1"/>
                </a:solidFill>
                <a:latin typeface="Times New Roman" pitchFamily="18" charset="0"/>
              </a:defRPr>
            </a:lvl4pPr>
            <a:lvl5pPr marL="1957006" indent="-217445" eaLnBrk="0" hangingPunct="0">
              <a:defRPr sz="3100">
                <a:solidFill>
                  <a:schemeClr val="tx1"/>
                </a:solidFill>
                <a:latin typeface="Times New Roman" pitchFamily="18" charset="0"/>
              </a:defRPr>
            </a:lvl5pPr>
            <a:lvl6pPr marL="2391896" indent="-217445" eaLnBrk="0" fontAlgn="base" hangingPunct="0">
              <a:spcBef>
                <a:spcPct val="0"/>
              </a:spcBef>
              <a:spcAft>
                <a:spcPct val="0"/>
              </a:spcAft>
              <a:defRPr sz="3100">
                <a:solidFill>
                  <a:schemeClr val="tx1"/>
                </a:solidFill>
                <a:latin typeface="Times New Roman" pitchFamily="18" charset="0"/>
              </a:defRPr>
            </a:lvl6pPr>
            <a:lvl7pPr marL="2826787" indent="-217445" eaLnBrk="0" fontAlgn="base" hangingPunct="0">
              <a:spcBef>
                <a:spcPct val="0"/>
              </a:spcBef>
              <a:spcAft>
                <a:spcPct val="0"/>
              </a:spcAft>
              <a:defRPr sz="3100">
                <a:solidFill>
                  <a:schemeClr val="tx1"/>
                </a:solidFill>
                <a:latin typeface="Times New Roman" pitchFamily="18" charset="0"/>
              </a:defRPr>
            </a:lvl7pPr>
            <a:lvl8pPr marL="3261677" indent="-217445" eaLnBrk="0" fontAlgn="base" hangingPunct="0">
              <a:spcBef>
                <a:spcPct val="0"/>
              </a:spcBef>
              <a:spcAft>
                <a:spcPct val="0"/>
              </a:spcAft>
              <a:defRPr sz="3100">
                <a:solidFill>
                  <a:schemeClr val="tx1"/>
                </a:solidFill>
                <a:latin typeface="Times New Roman" pitchFamily="18" charset="0"/>
              </a:defRPr>
            </a:lvl8pPr>
            <a:lvl9pPr marL="3696567" indent="-217445" eaLnBrk="0" fontAlgn="base" hangingPunct="0">
              <a:spcBef>
                <a:spcPct val="0"/>
              </a:spcBef>
              <a:spcAft>
                <a:spcPct val="0"/>
              </a:spcAft>
              <a:defRPr sz="31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A9F08C-C532-4573-A72E-D9C47522D7EB}"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SMP Group Education PPT, 10-min: March 2015</a:t>
            </a:r>
          </a:p>
        </p:txBody>
      </p:sp>
    </p:spTree>
    <p:extLst>
      <p:ext uri="{BB962C8B-B14F-4D97-AF65-F5344CB8AC3E}">
        <p14:creationId xmlns:p14="http://schemas.microsoft.com/office/powerpoint/2010/main" val="100130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6306" y="4426862"/>
            <a:ext cx="5622924" cy="4259940"/>
          </a:xfrm>
        </p:spPr>
        <p:txBody>
          <a:bodyPr>
            <a:normAutofit fontScale="85000" lnSpcReduction="20000"/>
          </a:bodyPr>
          <a:lstStyle/>
          <a:p>
            <a:pPr>
              <a:lnSpc>
                <a:spcPct val="120000"/>
              </a:lnSpc>
              <a:spcBef>
                <a:spcPts val="607"/>
              </a:spcBef>
              <a:tabLst>
                <a:tab pos="623641" algn="r"/>
              </a:tabLst>
            </a:pPr>
            <a:r>
              <a:rPr lang="en-US" dirty="0">
                <a:ea typeface="Times New Roman"/>
              </a:rPr>
              <a:t>All Medigap policies cover a basic set of benefits, including the following:</a:t>
            </a:r>
          </a:p>
          <a:p>
            <a:pPr marL="172351" indent="-172351">
              <a:lnSpc>
                <a:spcPct val="120000"/>
              </a:lnSpc>
              <a:spcBef>
                <a:spcPts val="607"/>
              </a:spcBef>
              <a:buFont typeface="Wingdings"/>
              <a:buChar char=""/>
              <a:tabLst>
                <a:tab pos="226778" algn="l"/>
              </a:tabLst>
            </a:pPr>
            <a:r>
              <a:rPr lang="en-US" dirty="0">
                <a:ea typeface="Times New Roman"/>
              </a:rPr>
              <a:t>All plans cover 100% of Medicare Part A coinsurance and hospital costs up to an additional 365 days after Medicare benefits are used up*.</a:t>
            </a:r>
          </a:p>
          <a:p>
            <a:pPr marL="172351" indent="-172351">
              <a:lnSpc>
                <a:spcPct val="120000"/>
              </a:lnSpc>
              <a:spcBef>
                <a:spcPts val="607"/>
              </a:spcBef>
              <a:buFont typeface="Wingdings"/>
              <a:buChar char=""/>
              <a:tabLst>
                <a:tab pos="226778" algn="l"/>
              </a:tabLst>
            </a:pPr>
            <a:r>
              <a:rPr lang="en-US" dirty="0">
                <a:ea typeface="Times New Roman"/>
              </a:rPr>
              <a:t>Medicare Part B coinsurance or copayment, with Plans A, B, C, D, F, G, M, and N covering 100%. Plan N pays 100% of the Part B coinsurance, except for a copayment of up to $20 for some office visits and up to a $50 copayment for emergency room visits that don’t result in an inpatient admission. Plan K pays 50% of Medicare Part B coinsurance or copayment, with Plan L paying 75%.</a:t>
            </a:r>
          </a:p>
          <a:p>
            <a:pPr marL="172351" indent="-172351">
              <a:lnSpc>
                <a:spcPct val="120000"/>
              </a:lnSpc>
              <a:spcBef>
                <a:spcPts val="607"/>
              </a:spcBef>
              <a:buFont typeface="Wingdings"/>
              <a:buChar char=""/>
              <a:tabLst>
                <a:tab pos="226778" algn="l"/>
              </a:tabLst>
            </a:pPr>
            <a:r>
              <a:rPr lang="en-US" dirty="0">
                <a:ea typeface="Times New Roman"/>
              </a:rPr>
              <a:t>Blood (first 3 pints) with Plans A, B, C, D, F, G, M, and N covering 100%;Plan K 50%; and Plan L  75%.</a:t>
            </a:r>
          </a:p>
          <a:p>
            <a:pPr marL="172351" indent="-172351">
              <a:lnSpc>
                <a:spcPct val="120000"/>
              </a:lnSpc>
              <a:spcBef>
                <a:spcPts val="607"/>
              </a:spcBef>
              <a:buFont typeface="Wingdings"/>
              <a:buChar char=""/>
              <a:tabLst>
                <a:tab pos="226778" algn="l"/>
              </a:tabLst>
            </a:pPr>
            <a:r>
              <a:rPr lang="en-US" dirty="0">
                <a:ea typeface="Times New Roman"/>
              </a:rPr>
              <a:t>Part A hospice care coinsurance or copayment with Plans A, B, C, D, F, G, M, N covering 100%; Plan K 50%; and Plan L  75%.</a:t>
            </a:r>
          </a:p>
          <a:p>
            <a:pPr>
              <a:lnSpc>
                <a:spcPct val="120000"/>
              </a:lnSpc>
              <a:spcBef>
                <a:spcPts val="607"/>
              </a:spcBef>
              <a:tabLst>
                <a:tab pos="623641" algn="r"/>
              </a:tabLst>
            </a:pPr>
            <a:r>
              <a:rPr lang="en-US" dirty="0">
                <a:ea typeface="Times New Roman"/>
              </a:rPr>
              <a:t>In addition, each Medigap plan covers different benefits:</a:t>
            </a:r>
          </a:p>
          <a:p>
            <a:pPr marL="172351" indent="-172351">
              <a:lnSpc>
                <a:spcPct val="120000"/>
              </a:lnSpc>
              <a:spcBef>
                <a:spcPts val="607"/>
              </a:spcBef>
              <a:buFont typeface="Wingdings"/>
              <a:buChar char=""/>
              <a:tabLst>
                <a:tab pos="226778" algn="l"/>
              </a:tabLst>
            </a:pPr>
            <a:r>
              <a:rPr lang="en-US" dirty="0">
                <a:ea typeface="Times New Roman"/>
              </a:rPr>
              <a:t>The skilled nursing facility care coinsurance is covered 100% by Plans C, D, F, G, M, and N covering 100%; Plan K 50%; and Plan L 75%.</a:t>
            </a:r>
          </a:p>
          <a:p>
            <a:pPr marL="172351" indent="-172351">
              <a:lnSpc>
                <a:spcPct val="120000"/>
              </a:lnSpc>
              <a:spcBef>
                <a:spcPts val="607"/>
              </a:spcBef>
              <a:buFont typeface="Wingdings"/>
              <a:buChar char=""/>
              <a:tabLst>
                <a:tab pos="226778" algn="l"/>
              </a:tabLst>
            </a:pPr>
            <a:r>
              <a:rPr lang="en-US" dirty="0">
                <a:ea typeface="Times New Roman"/>
              </a:rPr>
              <a:t>The Medicare Part A deductible is covered 100% by Plans B, C, D, F, G, and N; Plans K and M 50%; and Plan L 75%.</a:t>
            </a:r>
          </a:p>
          <a:p>
            <a:pPr marL="172351" indent="-172351">
              <a:lnSpc>
                <a:spcPct val="120000"/>
              </a:lnSpc>
              <a:spcBef>
                <a:spcPts val="607"/>
              </a:spcBef>
              <a:buFont typeface="Wingdings"/>
              <a:buChar char=""/>
              <a:tabLst>
                <a:tab pos="226778" algn="l"/>
              </a:tabLst>
            </a:pPr>
            <a:r>
              <a:rPr lang="en-US" dirty="0">
                <a:ea typeface="Times New Roman"/>
              </a:rPr>
              <a:t>The Medicare Part B deductible is 100% covered by Medigap Plans C and F.</a:t>
            </a:r>
          </a:p>
          <a:p>
            <a:pPr marL="172351" indent="-172351">
              <a:lnSpc>
                <a:spcPct val="120000"/>
              </a:lnSpc>
              <a:spcBef>
                <a:spcPts val="607"/>
              </a:spcBef>
              <a:buFont typeface="Wingdings"/>
              <a:buChar char=""/>
              <a:tabLst>
                <a:tab pos="226778" algn="l"/>
              </a:tabLst>
            </a:pPr>
            <a:r>
              <a:rPr lang="en-US" dirty="0">
                <a:ea typeface="Times New Roman"/>
              </a:rPr>
              <a:t>The Medicare Part B excess charges are covered 100% by Medigap Plans F and G.</a:t>
            </a:r>
          </a:p>
          <a:p>
            <a:pPr marL="172351" indent="-172351">
              <a:lnSpc>
                <a:spcPct val="120000"/>
              </a:lnSpc>
              <a:spcBef>
                <a:spcPts val="607"/>
              </a:spcBef>
              <a:buFont typeface="Wingdings"/>
              <a:buChar char=""/>
              <a:tabLst>
                <a:tab pos="226778" algn="l"/>
              </a:tabLst>
            </a:pPr>
            <a:r>
              <a:rPr lang="en-US" dirty="0">
                <a:ea typeface="Times New Roman"/>
              </a:rPr>
              <a:t>Foreign travel emergency costs up to the plans’ limits are covered at 80% by Medigap Plans C, D, F, G, M, and N.</a:t>
            </a:r>
          </a:p>
          <a:p>
            <a:pPr marL="172351" indent="-172351">
              <a:lnSpc>
                <a:spcPct val="120000"/>
              </a:lnSpc>
              <a:spcBef>
                <a:spcPts val="607"/>
              </a:spcBef>
              <a:buFont typeface="Wingdings"/>
              <a:buChar char=""/>
              <a:tabLst>
                <a:tab pos="226778" algn="l"/>
              </a:tabLst>
            </a:pPr>
            <a:r>
              <a:rPr lang="en-US" dirty="0">
                <a:ea typeface="Times New Roman"/>
              </a:rPr>
              <a:t>In 2015, Plans K and L have out-of-pocket limits of $4,940 and $2,470,respectively.</a:t>
            </a:r>
          </a:p>
          <a:p>
            <a:pPr>
              <a:lnSpc>
                <a:spcPct val="120000"/>
              </a:lnSpc>
              <a:spcBef>
                <a:spcPts val="607"/>
              </a:spcBef>
              <a:tabLst>
                <a:tab pos="623641" algn="r"/>
              </a:tabLst>
            </a:pPr>
            <a:r>
              <a:rPr lang="en-US" dirty="0">
                <a:ea typeface="Times New Roman"/>
              </a:rPr>
              <a:t>*Plan F also offers a high-deductible plan in some states. </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4BEF8D-AEDC-4925-86C9-8CE122F298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178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09FADF-3566-FE45-9C4D-982F8405E7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574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09FADF-3566-FE45-9C4D-982F8405E7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167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wait till your birth</a:t>
            </a:r>
            <a:r>
              <a:rPr lang="en-US" baseline="0" dirty="0"/>
              <a:t> month, or later to enroll, there will be a delay before your coverage takes affect. </a:t>
            </a:r>
          </a:p>
          <a:p>
            <a:r>
              <a:rPr lang="en-US" baseline="0" dirty="0"/>
              <a:t>If your birthday is on the first of the month, your IEP begins a month earlier, and your coverage will begin on the first of the month prior to your birth month, if you enroll in the first three months of your IEP.</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09FADF-3566-FE45-9C4D-982F8405E7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050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09FADF-3566-FE45-9C4D-982F8405E7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3826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3719708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280608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22192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3819810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2853755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2750428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2586829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1917182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2295746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2935888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2547030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2557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3433441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3808357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3168939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2465277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F200E-4A1B-4B10-8D47-4219D2DC9A60}"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C0650E-4E19-43F4-81AE-7BCB557B73AE}" type="slidenum">
              <a:rPr lang="en-US" smtClean="0"/>
              <a:t>‹#›</a:t>
            </a:fld>
            <a:endParaRPr lang="en-US" dirty="0"/>
          </a:p>
        </p:txBody>
      </p:sp>
    </p:spTree>
    <p:extLst>
      <p:ext uri="{BB962C8B-B14F-4D97-AF65-F5344CB8AC3E}">
        <p14:creationId xmlns:p14="http://schemas.microsoft.com/office/powerpoint/2010/main" val="1879093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xfrm>
            <a:off x="0" y="6096000"/>
            <a:ext cx="2235200" cy="457200"/>
          </a:xfrm>
        </p:spPr>
        <p:txBody>
          <a:bodyPr/>
          <a:lstStyle>
            <a:lvl1pPr>
              <a:defRPr/>
            </a:lvl1pPr>
          </a:lstStyle>
          <a:p>
            <a:pPr>
              <a:defRPr/>
            </a:pPr>
            <a:fld id="{C5883ADF-84C3-45DD-9543-508059209324}" type="slidenum">
              <a:rPr lang="en-US"/>
              <a:pPr>
                <a:defRPr/>
              </a:pPr>
              <a:t>‹#›</a:t>
            </a:fld>
            <a:endParaRPr lang="en-US" dirty="0"/>
          </a:p>
        </p:txBody>
      </p:sp>
    </p:spTree>
    <p:extLst>
      <p:ext uri="{BB962C8B-B14F-4D97-AF65-F5344CB8AC3E}">
        <p14:creationId xmlns:p14="http://schemas.microsoft.com/office/powerpoint/2010/main" val="4147065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9A1472-6043-D648-A9B1-ECB3179CF54F}" type="datetimeFigureOut">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A9AE9C-90F2-3141-A964-FFEC2F65B7D8}" type="slidenum">
              <a:rPr lang="en-US" smtClean="0"/>
              <a:pPr/>
              <a:t>‹#›</a:t>
            </a:fld>
            <a:endParaRPr lang="en-US" dirty="0"/>
          </a:p>
        </p:txBody>
      </p:sp>
    </p:spTree>
    <p:extLst>
      <p:ext uri="{BB962C8B-B14F-4D97-AF65-F5344CB8AC3E}">
        <p14:creationId xmlns:p14="http://schemas.microsoft.com/office/powerpoint/2010/main" val="1510035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A1472-6043-D648-A9B1-ECB3179CF54F}" type="datetimeFigureOut">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A9AE9C-90F2-3141-A964-FFEC2F65B7D8}" type="slidenum">
              <a:rPr lang="en-US" smtClean="0"/>
              <a:pPr/>
              <a:t>‹#›</a:t>
            </a:fld>
            <a:endParaRPr lang="en-US" dirty="0"/>
          </a:p>
        </p:txBody>
      </p:sp>
    </p:spTree>
    <p:extLst>
      <p:ext uri="{BB962C8B-B14F-4D97-AF65-F5344CB8AC3E}">
        <p14:creationId xmlns:p14="http://schemas.microsoft.com/office/powerpoint/2010/main" val="3193328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9A1472-6043-D648-A9B1-ECB3179CF54F}" type="datetimeFigureOut">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A9AE9C-90F2-3141-A964-FFEC2F65B7D8}" type="slidenum">
              <a:rPr lang="en-US" smtClean="0"/>
              <a:pPr/>
              <a:t>‹#›</a:t>
            </a:fld>
            <a:endParaRPr lang="en-US" dirty="0"/>
          </a:p>
        </p:txBody>
      </p:sp>
    </p:spTree>
    <p:extLst>
      <p:ext uri="{BB962C8B-B14F-4D97-AF65-F5344CB8AC3E}">
        <p14:creationId xmlns:p14="http://schemas.microsoft.com/office/powerpoint/2010/main" val="4048472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9A1472-6043-D648-A9B1-ECB3179CF54F}" type="datetimeFigureOut">
              <a:rPr lang="en-US" smtClean="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A9AE9C-90F2-3141-A964-FFEC2F65B7D8}" type="slidenum">
              <a:rPr lang="en-US" smtClean="0"/>
              <a:pPr/>
              <a:t>‹#›</a:t>
            </a:fld>
            <a:endParaRPr lang="en-US" dirty="0"/>
          </a:p>
        </p:txBody>
      </p:sp>
    </p:spTree>
    <p:extLst>
      <p:ext uri="{BB962C8B-B14F-4D97-AF65-F5344CB8AC3E}">
        <p14:creationId xmlns:p14="http://schemas.microsoft.com/office/powerpoint/2010/main" val="96976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9A1472-6043-D648-A9B1-ECB3179CF54F}" type="datetimeFigureOut">
              <a:rPr lang="en-US" smtClean="0"/>
              <a:pPr/>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A9AE9C-90F2-3141-A964-FFEC2F65B7D8}" type="slidenum">
              <a:rPr lang="en-US" smtClean="0"/>
              <a:pPr/>
              <a:t>‹#›</a:t>
            </a:fld>
            <a:endParaRPr lang="en-US" dirty="0"/>
          </a:p>
        </p:txBody>
      </p:sp>
    </p:spTree>
    <p:extLst>
      <p:ext uri="{BB962C8B-B14F-4D97-AF65-F5344CB8AC3E}">
        <p14:creationId xmlns:p14="http://schemas.microsoft.com/office/powerpoint/2010/main" val="252299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9A1472-6043-D648-A9B1-ECB3179CF54F}" type="datetimeFigureOut">
              <a:rPr lang="en-US" smtClean="0"/>
              <a:pPr/>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A9AE9C-90F2-3141-A964-FFEC2F65B7D8}" type="slidenum">
              <a:rPr lang="en-US" smtClean="0"/>
              <a:pPr/>
              <a:t>‹#›</a:t>
            </a:fld>
            <a:endParaRPr lang="en-US" dirty="0"/>
          </a:p>
        </p:txBody>
      </p:sp>
    </p:spTree>
    <p:extLst>
      <p:ext uri="{BB962C8B-B14F-4D97-AF65-F5344CB8AC3E}">
        <p14:creationId xmlns:p14="http://schemas.microsoft.com/office/powerpoint/2010/main" val="2720551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A1472-6043-D648-A9B1-ECB3179CF54F}" type="datetimeFigureOut">
              <a:rPr lang="en-US" smtClean="0"/>
              <a:pPr/>
              <a:t>9/26/2019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A9AE9C-90F2-3141-A964-FFEC2F65B7D8}" type="slidenum">
              <a:rPr lang="en-US" smtClean="0"/>
              <a:pPr/>
              <a:t>‹#›</a:t>
            </a:fld>
            <a:endParaRPr lang="en-US" dirty="0"/>
          </a:p>
        </p:txBody>
      </p:sp>
    </p:spTree>
    <p:extLst>
      <p:ext uri="{BB962C8B-B14F-4D97-AF65-F5344CB8AC3E}">
        <p14:creationId xmlns:p14="http://schemas.microsoft.com/office/powerpoint/2010/main" val="4079526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9A1472-6043-D648-A9B1-ECB3179CF54F}" type="datetimeFigureOut">
              <a:rPr lang="en-US" smtClean="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A9AE9C-90F2-3141-A964-FFEC2F65B7D8}" type="slidenum">
              <a:rPr lang="en-US" smtClean="0"/>
              <a:pPr/>
              <a:t>‹#›</a:t>
            </a:fld>
            <a:endParaRPr lang="en-US" dirty="0"/>
          </a:p>
        </p:txBody>
      </p:sp>
    </p:spTree>
    <p:extLst>
      <p:ext uri="{BB962C8B-B14F-4D97-AF65-F5344CB8AC3E}">
        <p14:creationId xmlns:p14="http://schemas.microsoft.com/office/powerpoint/2010/main" val="675546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9A1472-6043-D648-A9B1-ECB3179CF54F}" type="datetimeFigureOut">
              <a:rPr lang="en-US" smtClean="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A9AE9C-90F2-3141-A964-FFEC2F65B7D8}" type="slidenum">
              <a:rPr lang="en-US" smtClean="0"/>
              <a:pPr/>
              <a:t>‹#›</a:t>
            </a:fld>
            <a:endParaRPr lang="en-US" dirty="0"/>
          </a:p>
        </p:txBody>
      </p:sp>
    </p:spTree>
    <p:extLst>
      <p:ext uri="{BB962C8B-B14F-4D97-AF65-F5344CB8AC3E}">
        <p14:creationId xmlns:p14="http://schemas.microsoft.com/office/powerpoint/2010/main" val="788561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A1472-6043-D648-A9B1-ECB3179CF54F}" type="datetimeFigureOut">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A9AE9C-90F2-3141-A964-FFEC2F65B7D8}" type="slidenum">
              <a:rPr lang="en-US" smtClean="0"/>
              <a:pPr/>
              <a:t>‹#›</a:t>
            </a:fld>
            <a:endParaRPr lang="en-US" dirty="0"/>
          </a:p>
        </p:txBody>
      </p:sp>
    </p:spTree>
    <p:extLst>
      <p:ext uri="{BB962C8B-B14F-4D97-AF65-F5344CB8AC3E}">
        <p14:creationId xmlns:p14="http://schemas.microsoft.com/office/powerpoint/2010/main" val="2801181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A1472-6043-D648-A9B1-ECB3179CF54F}" type="datetimeFigureOut">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A9AE9C-90F2-3141-A964-FFEC2F65B7D8}" type="slidenum">
              <a:rPr lang="en-US" smtClean="0"/>
              <a:pPr/>
              <a:t>‹#›</a:t>
            </a:fld>
            <a:endParaRPr lang="en-US" dirty="0"/>
          </a:p>
        </p:txBody>
      </p:sp>
    </p:spTree>
    <p:extLst>
      <p:ext uri="{BB962C8B-B14F-4D97-AF65-F5344CB8AC3E}">
        <p14:creationId xmlns:p14="http://schemas.microsoft.com/office/powerpoint/2010/main" val="208560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9A1472-6043-D648-A9B1-ECB3179CF54F}" type="datetimeFigureOut">
              <a:rPr lang="en-US" smtClean="0">
                <a:solidFill>
                  <a:prstClr val="black">
                    <a:tint val="75000"/>
                  </a:prstClr>
                </a:solidFill>
              </a:rPr>
              <a:pPr/>
              <a:t>9/26/2019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A9AE9C-90F2-3141-A964-FFEC2F65B7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3109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A1472-6043-D648-A9B1-ECB3179CF54F}" type="datetimeFigureOut">
              <a:rPr lang="en-US" smtClean="0">
                <a:solidFill>
                  <a:prstClr val="black">
                    <a:tint val="75000"/>
                  </a:prstClr>
                </a:solidFill>
              </a:rPr>
              <a:pPr/>
              <a:t>9/26/2019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A9AE9C-90F2-3141-A964-FFEC2F65B7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7156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9A1472-6043-D648-A9B1-ECB3179CF54F}" type="datetimeFigureOut">
              <a:rPr lang="en-US" smtClean="0">
                <a:solidFill>
                  <a:prstClr val="black">
                    <a:tint val="75000"/>
                  </a:prstClr>
                </a:solidFill>
              </a:rPr>
              <a:pPr/>
              <a:t>9/26/2019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A9AE9C-90F2-3141-A964-FFEC2F65B7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781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9A1472-6043-D648-A9B1-ECB3179CF54F}" type="datetimeFigureOut">
              <a:rPr lang="en-US" smtClean="0">
                <a:solidFill>
                  <a:prstClr val="black">
                    <a:tint val="75000"/>
                  </a:prstClr>
                </a:solidFill>
              </a:rPr>
              <a:pPr/>
              <a:t>9/26/2019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0A9AE9C-90F2-3141-A964-FFEC2F65B7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10481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9A1472-6043-D648-A9B1-ECB3179CF54F}" type="datetimeFigureOut">
              <a:rPr lang="en-US" smtClean="0">
                <a:solidFill>
                  <a:prstClr val="black">
                    <a:tint val="75000"/>
                  </a:prstClr>
                </a:solidFill>
              </a:rPr>
              <a:pPr/>
              <a:t>9/26/2019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0A9AE9C-90F2-3141-A964-FFEC2F65B7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49943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9A1472-6043-D648-A9B1-ECB3179CF54F}" type="datetimeFigureOut">
              <a:rPr lang="en-US" smtClean="0">
                <a:solidFill>
                  <a:prstClr val="black">
                    <a:tint val="75000"/>
                  </a:prstClr>
                </a:solidFill>
              </a:rPr>
              <a:pPr/>
              <a:t>9/26/2019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0A9AE9C-90F2-3141-A964-FFEC2F65B7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98384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A1472-6043-D648-A9B1-ECB3179CF54F}" type="datetimeFigureOut">
              <a:rPr lang="en-US" smtClean="0">
                <a:solidFill>
                  <a:prstClr val="black">
                    <a:tint val="75000"/>
                  </a:prstClr>
                </a:solidFill>
              </a:rPr>
              <a:pPr/>
              <a:t>9/26/2019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0A9AE9C-90F2-3141-A964-FFEC2F65B7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14200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9A1472-6043-D648-A9B1-ECB3179CF54F}" type="datetimeFigureOut">
              <a:rPr lang="en-US" smtClean="0">
                <a:solidFill>
                  <a:prstClr val="black">
                    <a:tint val="75000"/>
                  </a:prstClr>
                </a:solidFill>
              </a:rPr>
              <a:pPr/>
              <a:t>9/26/2019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0A9AE9C-90F2-3141-A964-FFEC2F65B7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45069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9A1472-6043-D648-A9B1-ECB3179CF54F}" type="datetimeFigureOut">
              <a:rPr lang="en-US" smtClean="0">
                <a:solidFill>
                  <a:prstClr val="black">
                    <a:tint val="75000"/>
                  </a:prstClr>
                </a:solidFill>
              </a:rPr>
              <a:pPr/>
              <a:t>9/26/2019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0A9AE9C-90F2-3141-A964-FFEC2F65B7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7246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A1472-6043-D648-A9B1-ECB3179CF54F}" type="datetimeFigureOut">
              <a:rPr lang="en-US" smtClean="0">
                <a:solidFill>
                  <a:prstClr val="black">
                    <a:tint val="75000"/>
                  </a:prstClr>
                </a:solidFill>
              </a:rPr>
              <a:pPr/>
              <a:t>9/26/2019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A9AE9C-90F2-3141-A964-FFEC2F65B7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172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A1472-6043-D648-A9B1-ECB3179CF54F}" type="datetimeFigureOut">
              <a:rPr lang="en-US" smtClean="0">
                <a:solidFill>
                  <a:prstClr val="black">
                    <a:tint val="75000"/>
                  </a:prstClr>
                </a:solidFill>
              </a:rPr>
              <a:pPr/>
              <a:t>9/26/2019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A9AE9C-90F2-3141-A964-FFEC2F65B7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537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9/26/2019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22F200E-4A1B-4B10-8D47-4219D2DC9A60}" type="datetimeFigureOut">
              <a:rPr lang="en-US" smtClean="0"/>
              <a:t>9/26/2019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9C0650E-4E19-43F4-81AE-7BCB557B73AE}" type="slidenum">
              <a:rPr lang="en-US" smtClean="0"/>
              <a:t>‹#›</a:t>
            </a:fld>
            <a:endParaRPr lang="en-US" dirty="0"/>
          </a:p>
        </p:txBody>
      </p:sp>
    </p:spTree>
    <p:extLst>
      <p:ext uri="{BB962C8B-B14F-4D97-AF65-F5344CB8AC3E}">
        <p14:creationId xmlns:p14="http://schemas.microsoft.com/office/powerpoint/2010/main" val="306701909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A1472-6043-D648-A9B1-ECB3179CF54F}" type="datetimeFigureOut">
              <a:rPr lang="en-US" smtClean="0"/>
              <a:pPr/>
              <a:t>9/26/2019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9AE9C-90F2-3141-A964-FFEC2F65B7D8}" type="slidenum">
              <a:rPr lang="en-US" smtClean="0"/>
              <a:pPr/>
              <a:t>‹#›</a:t>
            </a:fld>
            <a:endParaRPr lang="en-US" dirty="0"/>
          </a:p>
        </p:txBody>
      </p:sp>
    </p:spTree>
    <p:extLst>
      <p:ext uri="{BB962C8B-B14F-4D97-AF65-F5344CB8AC3E}">
        <p14:creationId xmlns:p14="http://schemas.microsoft.com/office/powerpoint/2010/main" val="37597679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A1472-6043-D648-A9B1-ECB3179CF54F}" type="datetimeFigureOut">
              <a:rPr lang="en-US" smtClean="0">
                <a:solidFill>
                  <a:prstClr val="black">
                    <a:tint val="75000"/>
                  </a:prstClr>
                </a:solidFill>
              </a:rPr>
              <a:pPr/>
              <a:t>9/26/2019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9AE9C-90F2-3141-A964-FFEC2F65B7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69904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5.xml"/><Relationship Id="rId1" Type="http://schemas.openxmlformats.org/officeDocument/2006/relationships/video" Target="https://www.youtube.com/embed/aalpAirojg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37.xml"/><Relationship Id="rId4" Type="http://schemas.openxmlformats.org/officeDocument/2006/relationships/image" Target="../media/image13.gif"/></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10.jpeg"/><Relationship Id="rId1" Type="http://schemas.openxmlformats.org/officeDocument/2006/relationships/slideLayout" Target="../slideLayouts/slideLayout3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jpeg"/><Relationship Id="rId1" Type="http://schemas.openxmlformats.org/officeDocument/2006/relationships/slideLayout" Target="../slideLayouts/slideLayout4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18.jpg"/></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3" Type="http://schemas.openxmlformats.org/officeDocument/2006/relationships/hyperlink" Target="http://www.medicare.gov/find-a-plan" TargetMode="External"/><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lnSpcReduction="10000"/>
          </a:bodyPr>
          <a:lstStyle/>
          <a:p>
            <a:r>
              <a:rPr lang="en-US" b="1" dirty="0"/>
              <a:t>Located on the csi twin falls campus</a:t>
            </a:r>
          </a:p>
          <a:p>
            <a:r>
              <a:rPr lang="en-US" b="1" dirty="0"/>
              <a:t>PO Box 1238</a:t>
            </a:r>
          </a:p>
          <a:p>
            <a:r>
              <a:rPr lang="en-US" b="1" dirty="0"/>
              <a:t>Twin Falls, Idaho 83303</a:t>
            </a:r>
          </a:p>
          <a:p>
            <a:r>
              <a:rPr lang="en-US" b="1" dirty="0"/>
              <a:t>208.736.2122</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714961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u="sng" dirty="0"/>
              <a:t>Information &amp; Assistance</a:t>
            </a:r>
          </a:p>
          <a:p>
            <a:r>
              <a:rPr lang="en-US" sz="2400" b="1" dirty="0"/>
              <a:t>Is the gateway to senior services in the Magic Valley. They can help identify needs, &amp; make referrals to resources and services to meet those needs. </a:t>
            </a:r>
          </a:p>
          <a:p>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70137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u="sng" dirty="0"/>
              <a:t>Ombudsman Program</a:t>
            </a:r>
          </a:p>
          <a:p>
            <a:r>
              <a:rPr lang="en-US" b="1" dirty="0"/>
              <a:t>Works to assist residents of long-term care facilities to protect their health, rights, safety, and welfare.</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27544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lnSpcReduction="10000"/>
          </a:bodyPr>
          <a:lstStyle/>
          <a:p>
            <a:r>
              <a:rPr lang="en-US" b="1" u="sng" dirty="0"/>
              <a:t>Ombudsman Program</a:t>
            </a:r>
          </a:p>
          <a:p>
            <a:r>
              <a:rPr lang="en-US" b="1" dirty="0"/>
              <a:t>They investigate complaints for seniors that involve accessing care, resident rights, facility or                                              home-based care issues, Medicaid, Medicare,                                                                  social security and other agencies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41811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lnSpcReduction="10000"/>
          </a:bodyPr>
          <a:lstStyle/>
          <a:p>
            <a:r>
              <a:rPr lang="en-US" b="1" u="sng" dirty="0"/>
              <a:t>Ombudsman Program</a:t>
            </a:r>
          </a:p>
          <a:p>
            <a:r>
              <a:rPr lang="en-US" b="1" dirty="0"/>
              <a:t>They investigate complaints, in 57+ facilities, for seniors that involve accessing care, resident rights, facility or home-based care issues, Medicaid, Medicare,                                      social security and other agencies.  </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2759981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u="sng" dirty="0"/>
              <a:t>Support Groups</a:t>
            </a:r>
          </a:p>
          <a:p>
            <a:r>
              <a:rPr lang="en-US" b="1" dirty="0"/>
              <a:t>Meet regularly for education, discussion &amp; peer support.</a:t>
            </a:r>
          </a:p>
          <a:p>
            <a:r>
              <a:rPr lang="en-US" sz="1600" b="1" dirty="0"/>
              <a:t>Caregiver support group                                                                                                                  Grandparents as parents support groups                                                                                    widowed wellness programs of Idaho, Inc.   </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2712546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fontScale="85000" lnSpcReduction="10000"/>
          </a:bodyPr>
          <a:lstStyle/>
          <a:p>
            <a:r>
              <a:rPr lang="en-US" sz="2800" b="1" u="sng" dirty="0"/>
              <a:t>3 things you need to know about hits to your finances </a:t>
            </a:r>
          </a:p>
          <a:p>
            <a:r>
              <a:rPr lang="en-US" sz="2000" b="1" dirty="0"/>
              <a:t>Grandparents as parents new law</a:t>
            </a:r>
          </a:p>
          <a:p>
            <a:r>
              <a:rPr lang="en-US" sz="2000" b="1" dirty="0"/>
              <a:t>Widowed: poorest people in all nations</a:t>
            </a:r>
          </a:p>
          <a:p>
            <a:r>
              <a:rPr lang="en-US" sz="2000" b="1" dirty="0"/>
              <a:t>Caregiving is exceedingly expensive </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269246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fontScale="92500" lnSpcReduction="10000"/>
          </a:bodyPr>
          <a:lstStyle/>
          <a:p>
            <a:r>
              <a:rPr lang="en-US" b="1" u="sng" dirty="0"/>
              <a:t>Contracted services</a:t>
            </a:r>
          </a:p>
          <a:p>
            <a:r>
              <a:rPr lang="en-US" b="1" u="sng" dirty="0"/>
              <a:t>Homemaker: </a:t>
            </a:r>
            <a:r>
              <a:rPr lang="en-US" b="1" dirty="0"/>
              <a:t>assist with light housekeeping &amp; general chores</a:t>
            </a:r>
          </a:p>
          <a:p>
            <a:r>
              <a:rPr lang="en-US" b="1" u="sng" dirty="0"/>
              <a:t>Respite Care: </a:t>
            </a:r>
            <a:r>
              <a:rPr lang="en-US" b="1" dirty="0"/>
              <a:t>offers caregivers a break with companionship, supervision, &amp; assistance, with such tasks as bathing, dressing, &amp; other care receiver needs.  </a:t>
            </a:r>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135742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u="sng" dirty="0"/>
              <a:t>Contracted services</a:t>
            </a:r>
          </a:p>
          <a:p>
            <a:r>
              <a:rPr lang="en-US" b="1" u="sng" dirty="0"/>
              <a:t>Transportation: </a:t>
            </a:r>
            <a:r>
              <a:rPr lang="en-US" b="1" dirty="0"/>
              <a:t>services provide rides for seniors to senior centers, medical appointments,                                                          shopping and other locations.</a:t>
            </a:r>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191978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u="sng" dirty="0"/>
              <a:t>Contracted services</a:t>
            </a:r>
          </a:p>
          <a:p>
            <a:r>
              <a:rPr lang="en-US" b="1" u="sng" dirty="0"/>
              <a:t>Senior Dining &amp; Activities:                                                                                 </a:t>
            </a:r>
            <a:r>
              <a:rPr lang="en-US" b="1" dirty="0"/>
              <a:t>are offered at 16 senior centers and 2 meal sites throughout the Magic Valley.</a:t>
            </a:r>
            <a:endParaRPr lang="en-US" b="1" u="sng" dirty="0"/>
          </a:p>
          <a:p>
            <a:endParaRPr lang="en-US" b="1"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2701646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fontScale="92500" lnSpcReduction="20000"/>
          </a:bodyPr>
          <a:lstStyle/>
          <a:p>
            <a:r>
              <a:rPr lang="en-US" b="1" u="sng" dirty="0"/>
              <a:t>Senior Centers </a:t>
            </a:r>
          </a:p>
          <a:p>
            <a:r>
              <a:rPr lang="en-US" b="1" u="sng" dirty="0"/>
              <a:t>1 in 6 seniors in </a:t>
            </a:r>
            <a:r>
              <a:rPr lang="en-US" b="1" u="sng" dirty="0" err="1"/>
              <a:t>idaho</a:t>
            </a:r>
            <a:r>
              <a:rPr lang="en-US" b="1" u="sng" dirty="0"/>
              <a:t> struggle with Hunger</a:t>
            </a:r>
          </a:p>
          <a:p>
            <a:r>
              <a:rPr lang="en-US" sz="2000" b="1" u="sng" dirty="0"/>
              <a:t>Congregate Meals</a:t>
            </a:r>
            <a:r>
              <a:rPr lang="en-US" sz="2000" b="1" dirty="0"/>
              <a:t>: On track to serve 98,280 Meals in 2017</a:t>
            </a:r>
          </a:p>
          <a:p>
            <a:r>
              <a:rPr lang="en-US" sz="2000" b="1" u="sng" dirty="0"/>
              <a:t>Home Delivered Meals:</a:t>
            </a:r>
            <a:r>
              <a:rPr lang="en-US" sz="2000" b="1" dirty="0"/>
              <a:t> on track to serve 73,692 Meals in 2017</a:t>
            </a:r>
          </a:p>
          <a:p>
            <a:r>
              <a:rPr lang="en-US" sz="2000" b="1" u="sng" dirty="0"/>
              <a:t>Live longer with less de</a:t>
            </a:r>
            <a:r>
              <a:rPr lang="en-US" b="1" u="sng" dirty="0"/>
              <a:t>mentia</a:t>
            </a:r>
          </a:p>
          <a:p>
            <a:endParaRPr lang="en-US" b="1"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407201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a:bodyPr>
          <a:lstStyle/>
          <a:p>
            <a:r>
              <a:rPr lang="en-US" b="1" dirty="0"/>
              <a:t>Shawna Wasko, M.OLP</a:t>
            </a:r>
          </a:p>
          <a:p>
            <a:r>
              <a:rPr lang="en-US" sz="1800" b="1" u="sng" dirty="0"/>
              <a:t>Public Information/Contracts Manager/Group Facilitator</a:t>
            </a:r>
          </a:p>
          <a:p>
            <a:r>
              <a:rPr lang="en-US" sz="1600" b="1" dirty="0"/>
              <a:t>Widowed Wellness Programs of Idaho, Inc.                                                                                       Caregiver Support Group                                                                                                     Grandparents as Parents support group</a:t>
            </a:r>
          </a:p>
          <a:p>
            <a:endParaRPr lang="en-US" sz="1600" b="1" dirty="0"/>
          </a:p>
          <a:p>
            <a:endParaRPr lang="en-US" dirty="0"/>
          </a:p>
          <a:p>
            <a:endParaRPr lang="en-US"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935206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sz="4400" b="1" u="sng" dirty="0"/>
              <a:t>Biggest Risk to Seniors:</a:t>
            </a:r>
          </a:p>
          <a:p>
            <a:r>
              <a:rPr lang="en-US" sz="4400" b="1" u="sng" dirty="0"/>
              <a:t>Loneliness</a:t>
            </a:r>
          </a:p>
          <a:p>
            <a:endParaRPr lang="en-US" b="1"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1811264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sz="2800" b="1" u="sng" dirty="0"/>
              <a:t>Don’t Forget!</a:t>
            </a:r>
          </a:p>
          <a:p>
            <a:r>
              <a:rPr lang="en-US" sz="2800" b="1" u="sng" dirty="0"/>
              <a:t>Stop by our booth and get your</a:t>
            </a:r>
          </a:p>
          <a:p>
            <a:r>
              <a:rPr lang="en-US" sz="2800" b="1" u="sng" dirty="0">
                <a:solidFill>
                  <a:srgbClr val="C00000"/>
                </a:solidFill>
              </a:rPr>
              <a:t>Red file!</a:t>
            </a:r>
            <a:endParaRPr lang="en-US" sz="1600" b="1" u="sng" dirty="0">
              <a:solidFill>
                <a:srgbClr val="C00000"/>
              </a:solidFill>
            </a:endParaRP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89722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4951" y="1441524"/>
            <a:ext cx="8689976" cy="959222"/>
          </a:xfrm>
        </p:spPr>
        <p:txBody>
          <a:bodyPr/>
          <a:lstStyle/>
          <a:p>
            <a:r>
              <a:rPr lang="en-US" dirty="0"/>
              <a:t>Scams and Schemes</a:t>
            </a:r>
          </a:p>
        </p:txBody>
      </p:sp>
      <p:sp>
        <p:nvSpPr>
          <p:cNvPr id="3" name="Subtitle 2"/>
          <p:cNvSpPr>
            <a:spLocks noGrp="1"/>
          </p:cNvSpPr>
          <p:nvPr>
            <p:ph type="subTitle" idx="1"/>
          </p:nvPr>
        </p:nvSpPr>
        <p:spPr>
          <a:xfrm>
            <a:off x="2498761" y="2560316"/>
            <a:ext cx="6815669" cy="2560323"/>
          </a:xfrm>
        </p:spPr>
        <p:txBody>
          <a:bodyPr>
            <a:normAutofit lnSpcReduction="10000"/>
          </a:bodyPr>
          <a:lstStyle/>
          <a:p>
            <a:r>
              <a:rPr lang="en-US" dirty="0"/>
              <a:t>Fraud Prevention education </a:t>
            </a:r>
          </a:p>
          <a:p>
            <a:r>
              <a:rPr lang="en-US" dirty="0"/>
              <a:t>By </a:t>
            </a:r>
          </a:p>
          <a:p>
            <a:r>
              <a:rPr lang="en-US" dirty="0"/>
              <a:t>Taenia Hudson</a:t>
            </a:r>
          </a:p>
          <a:p>
            <a:r>
              <a:rPr lang="en-US" dirty="0"/>
              <a:t>Senior Medicare Patrol coordinator</a:t>
            </a:r>
          </a:p>
          <a:p>
            <a:r>
              <a:rPr lang="en-US" dirty="0"/>
              <a:t>CSI Office on Aging </a:t>
            </a:r>
          </a:p>
        </p:txBody>
      </p:sp>
    </p:spTree>
    <p:extLst>
      <p:ext uri="{BB962C8B-B14F-4D97-AF65-F5344CB8AC3E}">
        <p14:creationId xmlns:p14="http://schemas.microsoft.com/office/powerpoint/2010/main" val="3208881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What is the Senior Medicare Patrol?</a:t>
            </a:r>
          </a:p>
        </p:txBody>
      </p:sp>
      <p:graphicFrame>
        <p:nvGraphicFramePr>
          <p:cNvPr id="3" name="Content Placeholder 2"/>
          <p:cNvGraphicFramePr>
            <a:graphicFrameLocks noGrp="1"/>
          </p:cNvGraphicFramePr>
          <p:nvPr>
            <p:ph idx="1"/>
          </p:nvPr>
        </p:nvGraphicFramePr>
        <p:xfrm>
          <a:off x="2549562" y="1894242"/>
          <a:ext cx="6705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9859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alpAirojgg"/>
          <p:cNvPicPr>
            <a:picLocks noGrp="1" noRot="1" noChangeAspect="1"/>
          </p:cNvPicPr>
          <p:nvPr>
            <p:ph sz="quarter" idx="4294967295"/>
            <a:videoFile r:link="rId1"/>
          </p:nvPr>
        </p:nvPicPr>
        <p:blipFill>
          <a:blip r:embed="rId3"/>
          <a:stretch>
            <a:fillRect/>
          </a:stretch>
        </p:blipFill>
        <p:spPr>
          <a:xfrm>
            <a:off x="796471" y="391886"/>
            <a:ext cx="10698843" cy="6018099"/>
          </a:xfrm>
          <a:prstGeom prst="rect">
            <a:avLst/>
          </a:prstGeom>
        </p:spPr>
      </p:pic>
    </p:spTree>
    <p:extLst>
      <p:ext uri="{BB962C8B-B14F-4D97-AF65-F5344CB8AC3E}">
        <p14:creationId xmlns:p14="http://schemas.microsoft.com/office/powerpoint/2010/main" val="1627344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20693" y="236669"/>
            <a:ext cx="7306187" cy="868598"/>
          </a:xfrm>
        </p:spPr>
        <p:txBody>
          <a:bodyPr>
            <a:normAutofit/>
          </a:bodyPr>
          <a:lstStyle/>
          <a:p>
            <a:r>
              <a:rPr lang="en-US" dirty="0"/>
              <a:t>3 Tips to protect yourself </a:t>
            </a:r>
            <a:br>
              <a:rPr lang="en-US" sz="1200" dirty="0"/>
            </a:br>
            <a:r>
              <a:rPr lang="en-US" sz="1800" dirty="0"/>
              <a:t>information from the OIG.ssa.gov</a:t>
            </a:r>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078413" y="1455680"/>
            <a:ext cx="6199187" cy="3489439"/>
          </a:xfrm>
        </p:spPr>
      </p:pic>
      <p:sp>
        <p:nvSpPr>
          <p:cNvPr id="6" name="Text Placeholder 5"/>
          <p:cNvSpPr>
            <a:spLocks noGrp="1"/>
          </p:cNvSpPr>
          <p:nvPr>
            <p:ph type="body" sz="half" idx="2"/>
          </p:nvPr>
        </p:nvSpPr>
        <p:spPr>
          <a:xfrm>
            <a:off x="677731" y="1234359"/>
            <a:ext cx="4400682" cy="4774555"/>
          </a:xfrm>
        </p:spPr>
        <p:txBody>
          <a:bodyPr>
            <a:normAutofit/>
          </a:bodyPr>
          <a:lstStyle/>
          <a:p>
            <a:pPr marL="285750" indent="-285750" algn="l">
              <a:buFont typeface="Arial" panose="020B0604020202020204" pitchFamily="34" charset="0"/>
              <a:buChar char="•"/>
            </a:pPr>
            <a:r>
              <a:rPr lang="en-US" b="1" dirty="0"/>
              <a:t>Understand the threats. </a:t>
            </a:r>
            <a:r>
              <a:rPr lang="en-US" dirty="0"/>
              <a:t>Fraudsters use several forms of impersonation, advance fee, and phishing schemes. </a:t>
            </a:r>
          </a:p>
          <a:p>
            <a:pPr marL="285750" indent="-285750" algn="l">
              <a:buFont typeface="Arial" panose="020B0604020202020204" pitchFamily="34" charset="0"/>
              <a:buChar char="•"/>
            </a:pPr>
            <a:r>
              <a:rPr lang="en-US" b="1" dirty="0"/>
              <a:t>Exercise caution. </a:t>
            </a:r>
            <a:r>
              <a:rPr lang="en-US" dirty="0"/>
              <a:t>In general, no government agency or reputable company will call or email you unexpectedly and request your personal information, or request advance fees for services in the form of wire transfers or gift cards.</a:t>
            </a:r>
          </a:p>
          <a:p>
            <a:pPr marL="285750" indent="-285750" algn="l">
              <a:buFont typeface="Arial" panose="020B0604020202020204" pitchFamily="34" charset="0"/>
              <a:buChar char="•"/>
            </a:pPr>
            <a:r>
              <a:rPr lang="en-US" b="1" dirty="0"/>
              <a:t>Secure your information. </a:t>
            </a:r>
            <a:r>
              <a:rPr lang="en-US" dirty="0"/>
              <a:t>Store your Social Security card in a secure location; avoid carrying it with you</a:t>
            </a:r>
          </a:p>
        </p:txBody>
      </p:sp>
      <p:sp>
        <p:nvSpPr>
          <p:cNvPr id="9" name="TextBox 8"/>
          <p:cNvSpPr txBox="1"/>
          <p:nvPr/>
        </p:nvSpPr>
        <p:spPr>
          <a:xfrm>
            <a:off x="6154178" y="5166440"/>
            <a:ext cx="448513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IT’S SHREWD TO BY RUDE – HANG UP OR BETTER YET DO NOT ANSWER</a:t>
            </a:r>
          </a:p>
        </p:txBody>
      </p:sp>
    </p:spTree>
    <p:extLst>
      <p:ext uri="{BB962C8B-B14F-4D97-AF65-F5344CB8AC3E}">
        <p14:creationId xmlns:p14="http://schemas.microsoft.com/office/powerpoint/2010/main" val="1005358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0743" y="360334"/>
            <a:ext cx="10364451" cy="1596177"/>
          </a:xfrm>
        </p:spPr>
        <p:txBody>
          <a:bodyPr>
            <a:normAutofit/>
          </a:bodyPr>
          <a:lstStyle/>
          <a:p>
            <a:r>
              <a:rPr lang="en-US" sz="8000" dirty="0"/>
              <a:t>Thank you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843" y="1933773"/>
            <a:ext cx="5048250" cy="4410462"/>
          </a:xfrm>
          <a:prstGeom prst="rect">
            <a:avLst/>
          </a:prstGeom>
        </p:spPr>
      </p:pic>
    </p:spTree>
    <p:extLst>
      <p:ext uri="{BB962C8B-B14F-4D97-AF65-F5344CB8AC3E}">
        <p14:creationId xmlns:p14="http://schemas.microsoft.com/office/powerpoint/2010/main" val="3635864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BA-ppt-cover2.jpg"/>
          <p:cNvPicPr>
            <a:picLocks noChangeAspect="1"/>
          </p:cNvPicPr>
          <p:nvPr/>
        </p:nvPicPr>
        <p:blipFill>
          <a:blip r:embed="rId2"/>
          <a:stretch>
            <a:fillRect/>
          </a:stretch>
        </p:blipFill>
        <p:spPr>
          <a:xfrm>
            <a:off x="1524000" y="0"/>
            <a:ext cx="9144000" cy="6858000"/>
          </a:xfrm>
          <a:prstGeom prst="rect">
            <a:avLst/>
          </a:prstGeom>
        </p:spPr>
      </p:pic>
      <p:sp>
        <p:nvSpPr>
          <p:cNvPr id="2" name="TextBox 1"/>
          <p:cNvSpPr txBox="1"/>
          <p:nvPr/>
        </p:nvSpPr>
        <p:spPr>
          <a:xfrm>
            <a:off x="2221584" y="694995"/>
            <a:ext cx="5703216" cy="1446550"/>
          </a:xfrm>
          <a:prstGeom prst="rect">
            <a:avLst/>
          </a:prstGeom>
          <a:noFill/>
        </p:spPr>
        <p:txBody>
          <a:bodyPr wrap="square" rtlCol="0">
            <a:spAutoFit/>
          </a:bodyPr>
          <a:lstStyle/>
          <a:p>
            <a:r>
              <a:rPr lang="en-US" sz="8800" dirty="0">
                <a:solidFill>
                  <a:prstClr val="black"/>
                </a:solidFill>
                <a:latin typeface="TradeGothic BoldTwo"/>
              </a:rPr>
              <a:t>Medicare</a:t>
            </a:r>
          </a:p>
        </p:txBody>
      </p:sp>
      <p:sp>
        <p:nvSpPr>
          <p:cNvPr id="3" name="TextBox 2"/>
          <p:cNvSpPr txBox="1"/>
          <p:nvPr/>
        </p:nvSpPr>
        <p:spPr>
          <a:xfrm>
            <a:off x="3461208" y="2549107"/>
            <a:ext cx="3223966" cy="369332"/>
          </a:xfrm>
          <a:prstGeom prst="rect">
            <a:avLst/>
          </a:prstGeom>
          <a:noFill/>
        </p:spPr>
        <p:txBody>
          <a:bodyPr wrap="square" rtlCol="0">
            <a:spAutoFit/>
          </a:bodyPr>
          <a:lstStyle/>
          <a:p>
            <a:endParaRPr lang="en-US" dirty="0">
              <a:solidFill>
                <a:prstClr val="black"/>
              </a:solidFill>
              <a:latin typeface="Calibri"/>
            </a:endParaRPr>
          </a:p>
        </p:txBody>
      </p:sp>
      <p:sp>
        <p:nvSpPr>
          <p:cNvPr id="5" name="TextBox 4"/>
          <p:cNvSpPr txBox="1"/>
          <p:nvPr/>
        </p:nvSpPr>
        <p:spPr>
          <a:xfrm>
            <a:off x="2626936" y="2422690"/>
            <a:ext cx="5297864" cy="1200329"/>
          </a:xfrm>
          <a:prstGeom prst="rect">
            <a:avLst/>
          </a:prstGeom>
          <a:noFill/>
        </p:spPr>
        <p:txBody>
          <a:bodyPr wrap="square" rtlCol="0">
            <a:spAutoFit/>
          </a:bodyPr>
          <a:lstStyle/>
          <a:p>
            <a:pPr algn="ctr"/>
            <a:r>
              <a:rPr lang="en-US" sz="3600" dirty="0">
                <a:solidFill>
                  <a:prstClr val="black"/>
                </a:solidFill>
                <a:latin typeface="TradeGothic BoldTwo"/>
              </a:rPr>
              <a:t>Presented by the Idaho SHIBA Program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28</a:t>
            </a:fld>
            <a:endParaRPr lang="en-US" dirty="0">
              <a:solidFill>
                <a:prstClr val="white"/>
              </a:solidFill>
              <a:latin typeface="TradeGothic"/>
              <a:cs typeface="TradeGothic"/>
            </a:endParaRPr>
          </a:p>
        </p:txBody>
      </p:sp>
      <p:sp>
        <p:nvSpPr>
          <p:cNvPr id="7" name="TextBox 6"/>
          <p:cNvSpPr txBox="1"/>
          <p:nvPr/>
        </p:nvSpPr>
        <p:spPr>
          <a:xfrm>
            <a:off x="1811529" y="347468"/>
            <a:ext cx="8555011" cy="707886"/>
          </a:xfrm>
          <a:prstGeom prst="rect">
            <a:avLst/>
          </a:prstGeom>
          <a:noFill/>
        </p:spPr>
        <p:txBody>
          <a:bodyPr wrap="square" rtlCol="0">
            <a:spAutoFit/>
          </a:bodyPr>
          <a:lstStyle/>
          <a:p>
            <a:pPr algn="ctr"/>
            <a:r>
              <a:rPr lang="en-US" sz="4000" dirty="0">
                <a:solidFill>
                  <a:prstClr val="white"/>
                </a:solidFill>
                <a:latin typeface="TradeGothic BoldTwo"/>
                <a:cs typeface="TradeGothic BoldTwo"/>
              </a:rPr>
              <a:t>What is SHIBA?</a:t>
            </a:r>
          </a:p>
        </p:txBody>
      </p:sp>
      <p:sp>
        <p:nvSpPr>
          <p:cNvPr id="11" name="TextBox 10"/>
          <p:cNvSpPr txBox="1"/>
          <p:nvPr/>
        </p:nvSpPr>
        <p:spPr>
          <a:xfrm>
            <a:off x="2386580" y="1893098"/>
            <a:ext cx="7379900" cy="830997"/>
          </a:xfrm>
          <a:prstGeom prst="rect">
            <a:avLst/>
          </a:prstGeom>
          <a:noFill/>
        </p:spPr>
        <p:txBody>
          <a:bodyPr wrap="square" rtlCol="0">
            <a:spAutoFit/>
          </a:bodyPr>
          <a:lstStyle/>
          <a:p>
            <a:r>
              <a:rPr lang="en-US" sz="2400" dirty="0">
                <a:solidFill>
                  <a:prstClr val="black"/>
                </a:solidFill>
                <a:latin typeface="TradeGothic"/>
                <a:cs typeface="TradeGothic"/>
              </a:rPr>
              <a:t>SHIBA stands for “</a:t>
            </a:r>
            <a:r>
              <a:rPr lang="en-US" sz="2400" dirty="0">
                <a:solidFill>
                  <a:srgbClr val="C0504D">
                    <a:lumMod val="75000"/>
                  </a:srgbClr>
                </a:solidFill>
                <a:latin typeface="TradeGothic"/>
                <a:cs typeface="TradeGothic"/>
              </a:rPr>
              <a:t>Senior Health Insurance Benefits Advisors</a:t>
            </a:r>
            <a:r>
              <a:rPr lang="en-US" sz="2400" dirty="0">
                <a:solidFill>
                  <a:prstClr val="black"/>
                </a:solidFill>
                <a:latin typeface="TradeGothic"/>
                <a:cs typeface="TradeGothic"/>
              </a:rPr>
              <a:t>”.</a:t>
            </a:r>
          </a:p>
        </p:txBody>
      </p:sp>
      <p:sp>
        <p:nvSpPr>
          <p:cNvPr id="12" name="TextBox 11"/>
          <p:cNvSpPr txBox="1"/>
          <p:nvPr/>
        </p:nvSpPr>
        <p:spPr>
          <a:xfrm>
            <a:off x="2386581" y="3082263"/>
            <a:ext cx="7498995" cy="830997"/>
          </a:xfrm>
          <a:prstGeom prst="rect">
            <a:avLst/>
          </a:prstGeom>
          <a:noFill/>
        </p:spPr>
        <p:txBody>
          <a:bodyPr wrap="square" rtlCol="0">
            <a:spAutoFit/>
          </a:bodyPr>
          <a:lstStyle>
            <a:defPPr>
              <a:defRPr lang="en-US"/>
            </a:defPPr>
          </a:lstStyle>
          <a:p>
            <a:r>
              <a:rPr lang="en-US" sz="2400" dirty="0">
                <a:solidFill>
                  <a:prstClr val="black"/>
                </a:solidFill>
                <a:latin typeface="TradeGothic"/>
              </a:rPr>
              <a:t>SHIBA is part of the </a:t>
            </a:r>
            <a:r>
              <a:rPr lang="en-US" sz="2400" dirty="0">
                <a:solidFill>
                  <a:srgbClr val="C0504D">
                    <a:lumMod val="75000"/>
                  </a:srgbClr>
                </a:solidFill>
                <a:latin typeface="TradeGothic"/>
              </a:rPr>
              <a:t>Consumer Affairs Bureau</a:t>
            </a:r>
            <a:r>
              <a:rPr lang="en-US" sz="2400" dirty="0">
                <a:solidFill>
                  <a:srgbClr val="FF0000"/>
                </a:solidFill>
                <a:latin typeface="TradeGothic"/>
              </a:rPr>
              <a:t> </a:t>
            </a:r>
            <a:r>
              <a:rPr lang="en-US" sz="2400" dirty="0">
                <a:solidFill>
                  <a:prstClr val="black"/>
                </a:solidFill>
                <a:latin typeface="TradeGothic"/>
              </a:rPr>
              <a:t>of the Idaho Department of Insurance (DOI). </a:t>
            </a:r>
          </a:p>
        </p:txBody>
      </p:sp>
      <p:sp>
        <p:nvSpPr>
          <p:cNvPr id="13" name="TextBox 12"/>
          <p:cNvSpPr txBox="1"/>
          <p:nvPr/>
        </p:nvSpPr>
        <p:spPr>
          <a:xfrm>
            <a:off x="2386580" y="4271428"/>
            <a:ext cx="7584734" cy="830997"/>
          </a:xfrm>
          <a:prstGeom prst="rect">
            <a:avLst/>
          </a:prstGeom>
          <a:noFill/>
        </p:spPr>
        <p:txBody>
          <a:bodyPr wrap="square" rtlCol="0">
            <a:spAutoFit/>
          </a:bodyPr>
          <a:lstStyle/>
          <a:p>
            <a:r>
              <a:rPr lang="en-US" sz="2400" dirty="0">
                <a:solidFill>
                  <a:prstClr val="black"/>
                </a:solidFill>
                <a:latin typeface="TradeGothic"/>
              </a:rPr>
              <a:t>SHIBA is funded by the Idaho Department of Insurance and federally by the </a:t>
            </a:r>
            <a:r>
              <a:rPr lang="en-US" sz="2400" dirty="0">
                <a:solidFill>
                  <a:srgbClr val="C0504D">
                    <a:lumMod val="75000"/>
                  </a:srgbClr>
                </a:solidFill>
                <a:latin typeface="TradeGothic"/>
                <a:cs typeface="TradeGothic"/>
              </a:rPr>
              <a:t>Administration for Community Living (ACL)</a:t>
            </a:r>
            <a:r>
              <a:rPr lang="en-US" sz="2400" dirty="0">
                <a:solidFill>
                  <a:prstClr val="black"/>
                </a:solidFill>
                <a:latin typeface="TradeGothic"/>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29</a:t>
            </a:fld>
            <a:endParaRPr lang="en-US" dirty="0">
              <a:solidFill>
                <a:prstClr val="white"/>
              </a:solidFill>
              <a:latin typeface="TradeGothic"/>
              <a:cs typeface="TradeGothic"/>
            </a:endParaRPr>
          </a:p>
        </p:txBody>
      </p:sp>
      <p:sp>
        <p:nvSpPr>
          <p:cNvPr id="7" name="TextBox 6"/>
          <p:cNvSpPr txBox="1"/>
          <p:nvPr/>
        </p:nvSpPr>
        <p:spPr>
          <a:xfrm>
            <a:off x="1811528" y="361978"/>
            <a:ext cx="8555011" cy="707886"/>
          </a:xfrm>
          <a:prstGeom prst="rect">
            <a:avLst/>
          </a:prstGeom>
          <a:noFill/>
        </p:spPr>
        <p:txBody>
          <a:bodyPr wrap="square" rtlCol="0">
            <a:spAutoFit/>
          </a:bodyPr>
          <a:lstStyle/>
          <a:p>
            <a:pPr algn="ctr"/>
            <a:r>
              <a:rPr lang="en-US" sz="4000" dirty="0">
                <a:solidFill>
                  <a:prstClr val="white"/>
                </a:solidFill>
                <a:latin typeface="TradeGothic BoldTwo"/>
                <a:cs typeface="TradeGothic BoldTwo"/>
              </a:rPr>
              <a:t>What is SHIBA?</a:t>
            </a:r>
          </a:p>
        </p:txBody>
      </p:sp>
      <p:sp>
        <p:nvSpPr>
          <p:cNvPr id="8" name="TextBox 7"/>
          <p:cNvSpPr txBox="1"/>
          <p:nvPr/>
        </p:nvSpPr>
        <p:spPr>
          <a:xfrm>
            <a:off x="2399083" y="1893098"/>
            <a:ext cx="7967456" cy="830997"/>
          </a:xfrm>
          <a:prstGeom prst="rect">
            <a:avLst/>
          </a:prstGeom>
          <a:noFill/>
        </p:spPr>
        <p:txBody>
          <a:bodyPr wrap="square" rtlCol="0">
            <a:spAutoFit/>
          </a:bodyPr>
          <a:lstStyle/>
          <a:p>
            <a:r>
              <a:rPr lang="en-US" sz="2400" dirty="0">
                <a:solidFill>
                  <a:prstClr val="black"/>
                </a:solidFill>
                <a:latin typeface="TradeGothic"/>
                <a:cs typeface="TradeGothic"/>
              </a:rPr>
              <a:t>SHIBA  is part of a nationwide program known as </a:t>
            </a:r>
          </a:p>
          <a:p>
            <a:r>
              <a:rPr lang="en-US" sz="2400" dirty="0">
                <a:solidFill>
                  <a:srgbClr val="0000FF"/>
                </a:solidFill>
                <a:latin typeface="TradeGothic"/>
                <a:cs typeface="TradeGothic"/>
              </a:rPr>
              <a:t>SHIPs</a:t>
            </a:r>
            <a:r>
              <a:rPr lang="en-US" sz="2400" dirty="0">
                <a:solidFill>
                  <a:prstClr val="black"/>
                </a:solidFill>
                <a:latin typeface="TradeGothic"/>
                <a:cs typeface="TradeGothic"/>
              </a:rPr>
              <a:t> - “State Health Insurance Assistance Programs”.</a:t>
            </a:r>
          </a:p>
        </p:txBody>
      </p:sp>
      <p:sp>
        <p:nvSpPr>
          <p:cNvPr id="9" name="TextBox 8"/>
          <p:cNvSpPr txBox="1"/>
          <p:nvPr/>
        </p:nvSpPr>
        <p:spPr>
          <a:xfrm>
            <a:off x="2399083" y="2998664"/>
            <a:ext cx="7379900" cy="1200329"/>
          </a:xfrm>
          <a:prstGeom prst="rect">
            <a:avLst/>
          </a:prstGeom>
          <a:noFill/>
        </p:spPr>
        <p:txBody>
          <a:bodyPr wrap="square" rtlCol="0">
            <a:spAutoFit/>
          </a:bodyPr>
          <a:lstStyle/>
          <a:p>
            <a:r>
              <a:rPr lang="en-US" sz="2400" dirty="0">
                <a:solidFill>
                  <a:prstClr val="black"/>
                </a:solidFill>
                <a:latin typeface="TradeGothic"/>
              </a:rPr>
              <a:t>There is a SHIP program in every State. In Idaho we are called </a:t>
            </a:r>
            <a:r>
              <a:rPr lang="en-US" sz="2400" dirty="0">
                <a:solidFill>
                  <a:srgbClr val="0000FF"/>
                </a:solidFill>
                <a:latin typeface="TradeGothic"/>
              </a:rPr>
              <a:t>SHIBA</a:t>
            </a:r>
            <a:r>
              <a:rPr lang="en-US" sz="2400" dirty="0">
                <a:solidFill>
                  <a:prstClr val="black"/>
                </a:solidFill>
                <a:latin typeface="TradeGothic"/>
              </a:rPr>
              <a:t>. In other states it may be known as SHINE, HICAP, SHIIP.</a:t>
            </a:r>
          </a:p>
        </p:txBody>
      </p:sp>
      <p:sp>
        <p:nvSpPr>
          <p:cNvPr id="10" name="TextBox 9"/>
          <p:cNvSpPr txBox="1"/>
          <p:nvPr/>
        </p:nvSpPr>
        <p:spPr>
          <a:xfrm>
            <a:off x="2399083" y="4370561"/>
            <a:ext cx="8082486" cy="1200329"/>
          </a:xfrm>
          <a:prstGeom prst="rect">
            <a:avLst/>
          </a:prstGeom>
          <a:noFill/>
        </p:spPr>
        <p:txBody>
          <a:bodyPr wrap="square" rtlCol="0">
            <a:spAutoFit/>
          </a:bodyPr>
          <a:lstStyle/>
          <a:p>
            <a:r>
              <a:rPr lang="en-US" sz="2400" dirty="0">
                <a:solidFill>
                  <a:prstClr val="black"/>
                </a:solidFill>
                <a:latin typeface="TradeGothic"/>
              </a:rPr>
              <a:t>SHIPs are usually housed under various state agencies such as </a:t>
            </a:r>
            <a:r>
              <a:rPr lang="en-US" sz="2400" dirty="0">
                <a:solidFill>
                  <a:srgbClr val="0000FF"/>
                </a:solidFill>
                <a:latin typeface="TradeGothic"/>
              </a:rPr>
              <a:t>Department of Insurance</a:t>
            </a:r>
            <a:r>
              <a:rPr lang="en-US" sz="2400" dirty="0">
                <a:solidFill>
                  <a:prstClr val="black"/>
                </a:solidFill>
                <a:latin typeface="TradeGothic"/>
              </a:rPr>
              <a:t>, </a:t>
            </a:r>
            <a:r>
              <a:rPr lang="en-US" sz="2400" dirty="0">
                <a:solidFill>
                  <a:srgbClr val="0000FF"/>
                </a:solidFill>
                <a:latin typeface="TradeGothic"/>
              </a:rPr>
              <a:t>Agencies on Aging</a:t>
            </a:r>
            <a:r>
              <a:rPr lang="en-US" sz="2400" dirty="0">
                <a:solidFill>
                  <a:prstClr val="black"/>
                </a:solidFill>
                <a:latin typeface="TradeGothic"/>
              </a:rPr>
              <a:t>, or the </a:t>
            </a:r>
            <a:r>
              <a:rPr lang="en-US" sz="2400" dirty="0">
                <a:solidFill>
                  <a:srgbClr val="0000FF"/>
                </a:solidFill>
                <a:latin typeface="TradeGothic"/>
              </a:rPr>
              <a:t>Governor</a:t>
            </a:r>
            <a:r>
              <a:rPr lang="en-US" sz="2400" dirty="0">
                <a:solidFill>
                  <a:prstClr val="black"/>
                </a:solidFill>
                <a:latin typeface="TradeGothic"/>
              </a:rPr>
              <a:t>’s office.</a:t>
            </a:r>
          </a:p>
        </p:txBody>
      </p:sp>
    </p:spTree>
    <p:extLst>
      <p:ext uri="{BB962C8B-B14F-4D97-AF65-F5344CB8AC3E}">
        <p14:creationId xmlns:p14="http://schemas.microsoft.com/office/powerpoint/2010/main" val="1712319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fontScale="77500" lnSpcReduction="20000"/>
          </a:bodyPr>
          <a:lstStyle/>
          <a:p>
            <a:pPr algn="r"/>
            <a:r>
              <a:rPr lang="en-US" b="1" dirty="0"/>
              <a:t>Our Goal:</a:t>
            </a:r>
          </a:p>
          <a:p>
            <a:pPr algn="r"/>
            <a:r>
              <a:rPr lang="en-US" b="1" dirty="0"/>
              <a:t>Is to enable people to live in their own homes:</a:t>
            </a:r>
          </a:p>
          <a:p>
            <a:pPr marL="342900" indent="-342900" algn="r">
              <a:buFont typeface="Arial" panose="020B0604020202020204" pitchFamily="34" charset="0"/>
              <a:buChar char="•"/>
            </a:pPr>
            <a:r>
              <a:rPr lang="en-US" b="1" dirty="0"/>
              <a:t>As long as they can</a:t>
            </a:r>
          </a:p>
          <a:p>
            <a:pPr marL="342900" indent="-342900" algn="r">
              <a:buFont typeface="Arial" panose="020B0604020202020204" pitchFamily="34" charset="0"/>
              <a:buChar char="•"/>
            </a:pPr>
            <a:r>
              <a:rPr lang="en-US" b="1" dirty="0"/>
              <a:t>As comfortably as they can</a:t>
            </a:r>
          </a:p>
          <a:p>
            <a:pPr marL="342900" indent="-342900" algn="r">
              <a:buFont typeface="Arial" panose="020B0604020202020204" pitchFamily="34" charset="0"/>
              <a:buChar char="•"/>
            </a:pPr>
            <a:r>
              <a:rPr lang="en-US" b="1" dirty="0"/>
              <a:t>As safely as they can</a:t>
            </a:r>
            <a:r>
              <a:rPr lang="en-US" dirty="0"/>
              <a:t>.</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6710" y="3886201"/>
            <a:ext cx="1906589" cy="1974596"/>
          </a:xfrm>
          <a:prstGeom prst="rect">
            <a:avLst/>
          </a:prstGeom>
        </p:spPr>
      </p:pic>
    </p:spTree>
    <p:extLst>
      <p:ext uri="{BB962C8B-B14F-4D97-AF65-F5344CB8AC3E}">
        <p14:creationId xmlns:p14="http://schemas.microsoft.com/office/powerpoint/2010/main" val="296120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30</a:t>
            </a:fld>
            <a:endParaRPr lang="en-US" dirty="0">
              <a:solidFill>
                <a:prstClr val="white"/>
              </a:solidFill>
              <a:latin typeface="TradeGothic"/>
              <a:cs typeface="TradeGothic"/>
            </a:endParaRPr>
          </a:p>
        </p:txBody>
      </p:sp>
      <p:sp>
        <p:nvSpPr>
          <p:cNvPr id="7" name="TextBox 6"/>
          <p:cNvSpPr txBox="1"/>
          <p:nvPr/>
        </p:nvSpPr>
        <p:spPr>
          <a:xfrm>
            <a:off x="1811529" y="347469"/>
            <a:ext cx="8555011" cy="584775"/>
          </a:xfrm>
          <a:prstGeom prst="rect">
            <a:avLst/>
          </a:prstGeom>
          <a:noFill/>
        </p:spPr>
        <p:txBody>
          <a:bodyPr wrap="square" rtlCol="0">
            <a:spAutoFit/>
          </a:bodyPr>
          <a:lstStyle/>
          <a:p>
            <a:pPr algn="ctr"/>
            <a:r>
              <a:rPr lang="en-US" sz="3200" dirty="0">
                <a:solidFill>
                  <a:prstClr val="white"/>
                </a:solidFill>
                <a:latin typeface="TradeGothic BoldTwo"/>
                <a:cs typeface="TradeGothic BoldTwo"/>
              </a:rPr>
              <a:t>What SHIBA Staff &amp; Volunteers do</a:t>
            </a:r>
          </a:p>
        </p:txBody>
      </p:sp>
      <p:sp>
        <p:nvSpPr>
          <p:cNvPr id="11" name="TextBox 10"/>
          <p:cNvSpPr txBox="1"/>
          <p:nvPr/>
        </p:nvSpPr>
        <p:spPr>
          <a:xfrm>
            <a:off x="2423044" y="1893098"/>
            <a:ext cx="7078784" cy="461665"/>
          </a:xfrm>
          <a:prstGeom prst="rect">
            <a:avLst/>
          </a:prstGeom>
          <a:noFill/>
        </p:spPr>
        <p:txBody>
          <a:bodyPr wrap="square" rtlCol="0">
            <a:spAutoFit/>
          </a:bodyPr>
          <a:lstStyle/>
          <a:p>
            <a:pPr marL="342900" indent="-342900">
              <a:buClr>
                <a:srgbClr val="1F497D">
                  <a:lumMod val="75000"/>
                </a:srgbClr>
              </a:buClr>
              <a:buFont typeface="Wingdings" pitchFamily="2" charset="2"/>
              <a:buChar char="Ø"/>
            </a:pPr>
            <a:r>
              <a:rPr lang="en-US" sz="2400" dirty="0">
                <a:solidFill>
                  <a:prstClr val="black"/>
                </a:solidFill>
                <a:latin typeface="TradeGothic"/>
                <a:cs typeface="TradeGothic"/>
              </a:rPr>
              <a:t>Conduct Community Education about Medicare</a:t>
            </a:r>
          </a:p>
        </p:txBody>
      </p:sp>
      <p:sp>
        <p:nvSpPr>
          <p:cNvPr id="12" name="TextBox 11"/>
          <p:cNvSpPr txBox="1"/>
          <p:nvPr/>
        </p:nvSpPr>
        <p:spPr>
          <a:xfrm>
            <a:off x="2424288" y="2548363"/>
            <a:ext cx="7078784" cy="461665"/>
          </a:xfrm>
          <a:prstGeom prst="rect">
            <a:avLst/>
          </a:prstGeom>
          <a:noFill/>
        </p:spPr>
        <p:txBody>
          <a:bodyPr wrap="square" rtlCol="0">
            <a:spAutoFit/>
          </a:bodyPr>
          <a:lstStyle/>
          <a:p>
            <a:pPr marL="342900" indent="-342900">
              <a:buClr>
                <a:srgbClr val="1F497D">
                  <a:lumMod val="75000"/>
                </a:srgbClr>
              </a:buClr>
              <a:buFont typeface="Wingdings" pitchFamily="2" charset="2"/>
              <a:buChar char="Ø"/>
            </a:pPr>
            <a:r>
              <a:rPr lang="en-US" sz="2400" dirty="0">
                <a:solidFill>
                  <a:prstClr val="black"/>
                </a:solidFill>
                <a:latin typeface="TradeGothic"/>
                <a:cs typeface="TradeGothic"/>
              </a:rPr>
              <a:t>Provide one-on-one Medicare counseling</a:t>
            </a:r>
          </a:p>
        </p:txBody>
      </p:sp>
      <p:sp>
        <p:nvSpPr>
          <p:cNvPr id="13" name="TextBox 12"/>
          <p:cNvSpPr txBox="1"/>
          <p:nvPr/>
        </p:nvSpPr>
        <p:spPr>
          <a:xfrm>
            <a:off x="2423045" y="3858893"/>
            <a:ext cx="5634921" cy="461665"/>
          </a:xfrm>
          <a:prstGeom prst="rect">
            <a:avLst/>
          </a:prstGeom>
          <a:noFill/>
        </p:spPr>
        <p:txBody>
          <a:bodyPr wrap="square" rtlCol="0">
            <a:spAutoFit/>
          </a:bodyPr>
          <a:lstStyle/>
          <a:p>
            <a:pPr marL="342900" indent="-342900">
              <a:buClr>
                <a:srgbClr val="1F497D">
                  <a:lumMod val="75000"/>
                </a:srgbClr>
              </a:buClr>
              <a:buFont typeface="Wingdings" pitchFamily="2" charset="2"/>
              <a:buChar char="Ø"/>
            </a:pPr>
            <a:r>
              <a:rPr lang="en-US" sz="2400" dirty="0">
                <a:solidFill>
                  <a:prstClr val="black"/>
                </a:solidFill>
                <a:latin typeface="TradeGothic"/>
              </a:rPr>
              <a:t>Conduct Outreach and Advocacy</a:t>
            </a:r>
          </a:p>
        </p:txBody>
      </p:sp>
      <p:sp>
        <p:nvSpPr>
          <p:cNvPr id="14" name="TextBox 13"/>
          <p:cNvSpPr txBox="1"/>
          <p:nvPr/>
        </p:nvSpPr>
        <p:spPr>
          <a:xfrm>
            <a:off x="2424289" y="4509228"/>
            <a:ext cx="4904895" cy="461665"/>
          </a:xfrm>
          <a:prstGeom prst="rect">
            <a:avLst/>
          </a:prstGeom>
          <a:noFill/>
        </p:spPr>
        <p:txBody>
          <a:bodyPr wrap="square" rtlCol="0">
            <a:spAutoFit/>
          </a:bodyPr>
          <a:lstStyle/>
          <a:p>
            <a:pPr marL="342900" indent="-342900">
              <a:buClr>
                <a:srgbClr val="1F497D">
                  <a:lumMod val="75000"/>
                </a:srgbClr>
              </a:buClr>
              <a:buFont typeface="Wingdings" pitchFamily="2" charset="2"/>
              <a:buChar char="Ø"/>
            </a:pPr>
            <a:r>
              <a:rPr lang="en-US" sz="2400" dirty="0">
                <a:solidFill>
                  <a:prstClr val="black"/>
                </a:solidFill>
                <a:latin typeface="TradeGothic"/>
              </a:rPr>
              <a:t>Educate on Fraud and Abuse</a:t>
            </a:r>
          </a:p>
        </p:txBody>
      </p:sp>
      <p:sp>
        <p:nvSpPr>
          <p:cNvPr id="15" name="TextBox 14"/>
          <p:cNvSpPr txBox="1"/>
          <p:nvPr/>
        </p:nvSpPr>
        <p:spPr>
          <a:xfrm>
            <a:off x="2417765" y="3203628"/>
            <a:ext cx="5640200" cy="461665"/>
          </a:xfrm>
          <a:prstGeom prst="rect">
            <a:avLst/>
          </a:prstGeom>
          <a:noFill/>
        </p:spPr>
        <p:txBody>
          <a:bodyPr wrap="square" rtlCol="0">
            <a:spAutoFit/>
          </a:bodyPr>
          <a:lstStyle/>
          <a:p>
            <a:pPr marL="342900" indent="-342900">
              <a:buClr>
                <a:srgbClr val="1F497D">
                  <a:lumMod val="75000"/>
                </a:srgbClr>
              </a:buClr>
              <a:buFont typeface="Wingdings" pitchFamily="2" charset="2"/>
              <a:buChar char="Ø"/>
            </a:pPr>
            <a:r>
              <a:rPr lang="en-US" sz="2400" dirty="0">
                <a:solidFill>
                  <a:prstClr val="black"/>
                </a:solidFill>
                <a:latin typeface="TradeGothic"/>
                <a:cs typeface="TradeGothic"/>
              </a:rPr>
              <a:t>Assist with complex Medicare issues</a:t>
            </a:r>
          </a:p>
        </p:txBody>
      </p:sp>
    </p:spTree>
    <p:extLst>
      <p:ext uri="{BB962C8B-B14F-4D97-AF65-F5344CB8AC3E}">
        <p14:creationId xmlns:p14="http://schemas.microsoft.com/office/powerpoint/2010/main" val="135374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31</a:t>
            </a:fld>
            <a:endParaRPr lang="en-US" dirty="0">
              <a:solidFill>
                <a:prstClr val="white"/>
              </a:solidFill>
              <a:latin typeface="TradeGothic"/>
              <a:cs typeface="TradeGothic"/>
            </a:endParaRPr>
          </a:p>
        </p:txBody>
      </p:sp>
      <p:sp>
        <p:nvSpPr>
          <p:cNvPr id="7" name="TextBox 6"/>
          <p:cNvSpPr txBox="1"/>
          <p:nvPr/>
        </p:nvSpPr>
        <p:spPr>
          <a:xfrm>
            <a:off x="1811529" y="347468"/>
            <a:ext cx="8555011" cy="707886"/>
          </a:xfrm>
          <a:prstGeom prst="rect">
            <a:avLst/>
          </a:prstGeom>
          <a:noFill/>
        </p:spPr>
        <p:txBody>
          <a:bodyPr wrap="square" rtlCol="0">
            <a:spAutoFit/>
          </a:bodyPr>
          <a:lstStyle/>
          <a:p>
            <a:pPr algn="ctr"/>
            <a:r>
              <a:rPr lang="en-US" sz="4000" dirty="0">
                <a:solidFill>
                  <a:prstClr val="white"/>
                </a:solidFill>
                <a:latin typeface="TradeGothic BoldTwo"/>
                <a:cs typeface="TradeGothic BoldTwo"/>
              </a:rPr>
              <a:t>Getting started with Medicare</a:t>
            </a:r>
          </a:p>
        </p:txBody>
      </p:sp>
      <p:sp>
        <p:nvSpPr>
          <p:cNvPr id="10" name="TextBox 9"/>
          <p:cNvSpPr txBox="1"/>
          <p:nvPr/>
        </p:nvSpPr>
        <p:spPr>
          <a:xfrm>
            <a:off x="2386580" y="1893098"/>
            <a:ext cx="7379900" cy="830997"/>
          </a:xfrm>
          <a:prstGeom prst="rect">
            <a:avLst/>
          </a:prstGeom>
          <a:noFill/>
        </p:spPr>
        <p:txBody>
          <a:bodyPr wrap="square" rtlCol="0">
            <a:spAutoFit/>
          </a:bodyPr>
          <a:lstStyle/>
          <a:p>
            <a:r>
              <a:rPr lang="en-US" sz="2400" dirty="0">
                <a:solidFill>
                  <a:prstClr val="black"/>
                </a:solidFill>
                <a:latin typeface="TradeGothic"/>
                <a:cs typeface="TradeGothic"/>
              </a:rPr>
              <a:t>This Training can help you make important Medicare decisions like</a:t>
            </a:r>
          </a:p>
        </p:txBody>
      </p:sp>
      <p:sp>
        <p:nvSpPr>
          <p:cNvPr id="2" name="TextBox 1"/>
          <p:cNvSpPr txBox="1"/>
          <p:nvPr/>
        </p:nvSpPr>
        <p:spPr>
          <a:xfrm>
            <a:off x="2881461" y="2724094"/>
            <a:ext cx="6278251"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dirty="0">
                <a:solidFill>
                  <a:prstClr val="black"/>
                </a:solidFill>
                <a:latin typeface="TradeGothic BoldTwo"/>
              </a:rPr>
              <a:t>Choosing health and prescription drug coverage</a:t>
            </a:r>
          </a:p>
        </p:txBody>
      </p:sp>
      <p:sp>
        <p:nvSpPr>
          <p:cNvPr id="3" name="TextBox 2"/>
          <p:cNvSpPr txBox="1"/>
          <p:nvPr/>
        </p:nvSpPr>
        <p:spPr>
          <a:xfrm>
            <a:off x="2881460" y="3124204"/>
            <a:ext cx="5693788" cy="400110"/>
          </a:xfrm>
          <a:prstGeom prst="rect">
            <a:avLst/>
          </a:prstGeom>
          <a:noFill/>
        </p:spPr>
        <p:txBody>
          <a:bodyPr wrap="square" rtlCol="0">
            <a:spAutoFit/>
          </a:bodyPr>
          <a:lstStyle>
            <a:defPPr>
              <a:defRPr lang="en-US"/>
            </a:defPPr>
            <a:lvl1pPr marL="285750" indent="-285750">
              <a:buFont typeface="Arial" pitchFamily="34" charset="0"/>
              <a:buChar char="•"/>
            </a:lvl1pPr>
          </a:lstStyle>
          <a:p>
            <a:pPr>
              <a:buFont typeface="Wingdings" panose="05000000000000000000" pitchFamily="2" charset="2"/>
              <a:buChar char="v"/>
            </a:pPr>
            <a:r>
              <a:rPr lang="en-US" sz="2000" dirty="0">
                <a:solidFill>
                  <a:prstClr val="black"/>
                </a:solidFill>
                <a:latin typeface="TradeGothic BoldTwo"/>
              </a:rPr>
              <a:t>Timing your decisions</a:t>
            </a:r>
          </a:p>
        </p:txBody>
      </p:sp>
      <p:sp>
        <p:nvSpPr>
          <p:cNvPr id="4" name="TextBox 3"/>
          <p:cNvSpPr txBox="1"/>
          <p:nvPr/>
        </p:nvSpPr>
        <p:spPr>
          <a:xfrm>
            <a:off x="3494203" y="3524314"/>
            <a:ext cx="5335571"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solidFill>
                  <a:prstClr val="black"/>
                </a:solidFill>
                <a:latin typeface="TradeGothic BoldTwo"/>
              </a:rPr>
              <a:t>To ensure coverage</a:t>
            </a:r>
          </a:p>
        </p:txBody>
      </p:sp>
      <p:sp>
        <p:nvSpPr>
          <p:cNvPr id="5" name="TextBox 4"/>
          <p:cNvSpPr txBox="1"/>
          <p:nvPr/>
        </p:nvSpPr>
        <p:spPr>
          <a:xfrm>
            <a:off x="3494203" y="3924424"/>
            <a:ext cx="3893269"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solidFill>
                  <a:prstClr val="black"/>
                </a:solidFill>
                <a:latin typeface="TradeGothic BoldTwo"/>
              </a:rPr>
              <a:t>To avoid penalties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799" y="4486953"/>
            <a:ext cx="2466975" cy="1647825"/>
          </a:xfrm>
          <a:prstGeom prst="rect">
            <a:avLst/>
          </a:prstGeom>
        </p:spPr>
      </p:pic>
    </p:spTree>
    <p:extLst>
      <p:ext uri="{BB962C8B-B14F-4D97-AF65-F5344CB8AC3E}">
        <p14:creationId xmlns:p14="http://schemas.microsoft.com/office/powerpoint/2010/main" val="700019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32</a:t>
            </a:fld>
            <a:endParaRPr lang="en-US" dirty="0">
              <a:solidFill>
                <a:prstClr val="white"/>
              </a:solidFill>
              <a:latin typeface="TradeGothic"/>
              <a:cs typeface="TradeGothic"/>
            </a:endParaRPr>
          </a:p>
        </p:txBody>
      </p:sp>
      <p:sp>
        <p:nvSpPr>
          <p:cNvPr id="7" name="TextBox 6"/>
          <p:cNvSpPr txBox="1"/>
          <p:nvPr/>
        </p:nvSpPr>
        <p:spPr>
          <a:xfrm>
            <a:off x="1811529" y="347469"/>
            <a:ext cx="8555011" cy="1323439"/>
          </a:xfrm>
          <a:prstGeom prst="rect">
            <a:avLst/>
          </a:prstGeom>
          <a:noFill/>
        </p:spPr>
        <p:txBody>
          <a:bodyPr wrap="square" rtlCol="0">
            <a:spAutoFit/>
          </a:bodyPr>
          <a:lstStyle/>
          <a:p>
            <a:pPr algn="ctr"/>
            <a:r>
              <a:rPr lang="en-US" sz="4000" dirty="0">
                <a:solidFill>
                  <a:prstClr val="white"/>
                </a:solidFill>
                <a:latin typeface="TradeGothic BoldTwo"/>
                <a:cs typeface="TradeGothic BoldTwo"/>
              </a:rPr>
              <a:t>How Medicare is Administered</a:t>
            </a:r>
          </a:p>
          <a:p>
            <a:pPr algn="ctr"/>
            <a:endParaRPr lang="en-US" sz="4000" dirty="0">
              <a:solidFill>
                <a:prstClr val="white"/>
              </a:solidFill>
              <a:latin typeface="TradeGothic BoldTwo"/>
              <a:cs typeface="TradeGothic BoldTwo"/>
            </a:endParaRPr>
          </a:p>
        </p:txBody>
      </p:sp>
      <p:sp>
        <p:nvSpPr>
          <p:cNvPr id="10" name="TextBox 9"/>
          <p:cNvSpPr txBox="1"/>
          <p:nvPr/>
        </p:nvSpPr>
        <p:spPr>
          <a:xfrm>
            <a:off x="2165023" y="1836032"/>
            <a:ext cx="6099142" cy="584775"/>
          </a:xfrm>
          <a:prstGeom prst="rect">
            <a:avLst/>
          </a:prstGeom>
          <a:noFill/>
        </p:spPr>
        <p:txBody>
          <a:bodyPr wrap="square" rtlCol="0">
            <a:spAutoFit/>
          </a:bodyPr>
          <a:lstStyle/>
          <a:p>
            <a:r>
              <a:rPr lang="en-US" sz="3200" dirty="0">
                <a:solidFill>
                  <a:prstClr val="black"/>
                </a:solidFill>
                <a:latin typeface="TradeGothic"/>
                <a:cs typeface="TradeGothic"/>
              </a:rPr>
              <a:t>      It</a:t>
            </a:r>
            <a:r>
              <a:rPr lang="en-US" sz="2400" dirty="0">
                <a:solidFill>
                  <a:prstClr val="black"/>
                </a:solidFill>
                <a:latin typeface="TradeGothic"/>
                <a:cs typeface="TradeGothic"/>
              </a:rPr>
              <a:t> </a:t>
            </a:r>
            <a:r>
              <a:rPr lang="en-US" sz="3200" dirty="0">
                <a:solidFill>
                  <a:prstClr val="black"/>
                </a:solidFill>
                <a:latin typeface="TradeGothic"/>
                <a:cs typeface="TradeGothic"/>
              </a:rPr>
              <a:t>is administered by</a:t>
            </a:r>
          </a:p>
        </p:txBody>
      </p:sp>
      <p:sp>
        <p:nvSpPr>
          <p:cNvPr id="2" name="TextBox 1"/>
          <p:cNvSpPr txBox="1"/>
          <p:nvPr/>
        </p:nvSpPr>
        <p:spPr>
          <a:xfrm>
            <a:off x="2872033" y="2420807"/>
            <a:ext cx="6966408" cy="954107"/>
          </a:xfrm>
          <a:prstGeom prst="rect">
            <a:avLst/>
          </a:prstGeom>
          <a:noFill/>
        </p:spPr>
        <p:txBody>
          <a:bodyPr wrap="square" rtlCol="0">
            <a:spAutoFit/>
          </a:bodyPr>
          <a:lstStyle/>
          <a:p>
            <a:r>
              <a:rPr lang="en-US" sz="2800" dirty="0">
                <a:solidFill>
                  <a:prstClr val="black"/>
                </a:solidFill>
                <a:latin typeface="TradeGothic BoldTwo"/>
              </a:rPr>
              <a:t>The Centers for Medicare and Medicaid Services (CMS)</a:t>
            </a:r>
          </a:p>
        </p:txBody>
      </p:sp>
      <p:sp>
        <p:nvSpPr>
          <p:cNvPr id="3" name="TextBox 2"/>
          <p:cNvSpPr txBox="1"/>
          <p:nvPr/>
        </p:nvSpPr>
        <p:spPr>
          <a:xfrm>
            <a:off x="2299376" y="3425450"/>
            <a:ext cx="5764491" cy="523220"/>
          </a:xfrm>
          <a:prstGeom prst="rect">
            <a:avLst/>
          </a:prstGeom>
          <a:noFill/>
        </p:spPr>
        <p:txBody>
          <a:bodyPr wrap="square" rtlCol="0">
            <a:spAutoFit/>
          </a:bodyPr>
          <a:lstStyle>
            <a:defPPr>
              <a:defRPr lang="en-US"/>
            </a:defPPr>
            <a:lvl1pPr marL="285750" indent="-285750">
              <a:buFont typeface="Arial" pitchFamily="34" charset="0"/>
              <a:buChar char="•"/>
            </a:lvl1pPr>
          </a:lstStyle>
          <a:p>
            <a:pPr marL="0" indent="0">
              <a:buNone/>
            </a:pPr>
            <a:r>
              <a:rPr lang="en-US" sz="2800" dirty="0">
                <a:solidFill>
                  <a:prstClr val="black"/>
                </a:solidFill>
                <a:latin typeface="TradeGothic BoldTwo"/>
              </a:rPr>
              <a:t>     But enrollment is done by either</a:t>
            </a:r>
          </a:p>
        </p:txBody>
      </p:sp>
      <p:sp>
        <p:nvSpPr>
          <p:cNvPr id="4" name="TextBox 3"/>
          <p:cNvSpPr txBox="1"/>
          <p:nvPr/>
        </p:nvSpPr>
        <p:spPr>
          <a:xfrm>
            <a:off x="2756574" y="3916224"/>
            <a:ext cx="7081866" cy="523220"/>
          </a:xfrm>
          <a:prstGeom prst="rect">
            <a:avLst/>
          </a:prstGeom>
          <a:noFill/>
        </p:spPr>
        <p:txBody>
          <a:bodyPr wrap="square" rtlCol="0">
            <a:spAutoFit/>
          </a:bodyPr>
          <a:lstStyle/>
          <a:p>
            <a:pPr marL="457200" indent="-457200">
              <a:buClr>
                <a:srgbClr val="FF0000"/>
              </a:buClr>
              <a:buFont typeface="Wingdings" panose="05000000000000000000" pitchFamily="2" charset="2"/>
              <a:buChar char="v"/>
            </a:pPr>
            <a:r>
              <a:rPr lang="en-US" sz="2800" dirty="0">
                <a:solidFill>
                  <a:prstClr val="black"/>
                </a:solidFill>
                <a:latin typeface="TradeGothic BoldTwo"/>
              </a:rPr>
              <a:t> </a:t>
            </a:r>
            <a:r>
              <a:rPr lang="en-US" sz="2400" dirty="0">
                <a:solidFill>
                  <a:prstClr val="black"/>
                </a:solidFill>
                <a:latin typeface="TradeGothic BoldTwo"/>
              </a:rPr>
              <a:t>Social Security Administration (SSA) </a:t>
            </a:r>
            <a:r>
              <a:rPr lang="en-US" sz="2000" dirty="0">
                <a:solidFill>
                  <a:prstClr val="black"/>
                </a:solidFill>
                <a:latin typeface="TradeGothic BoldTwo"/>
              </a:rPr>
              <a:t> </a:t>
            </a:r>
          </a:p>
        </p:txBody>
      </p:sp>
      <p:sp>
        <p:nvSpPr>
          <p:cNvPr id="5" name="5-Point Star 4"/>
          <p:cNvSpPr/>
          <p:nvPr/>
        </p:nvSpPr>
        <p:spPr>
          <a:xfrm>
            <a:off x="2299375" y="1931395"/>
            <a:ext cx="457200" cy="34589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4" name="TextBox 13"/>
          <p:cNvSpPr txBox="1"/>
          <p:nvPr/>
        </p:nvSpPr>
        <p:spPr>
          <a:xfrm>
            <a:off x="2872034" y="4507005"/>
            <a:ext cx="6966407" cy="461665"/>
          </a:xfrm>
          <a:prstGeom prst="rect">
            <a:avLst/>
          </a:prstGeom>
          <a:noFill/>
        </p:spPr>
        <p:txBody>
          <a:bodyPr wrap="square" rtlCol="0">
            <a:spAutoFit/>
          </a:bodyPr>
          <a:lstStyle/>
          <a:p>
            <a:pPr marL="457200" indent="-457200">
              <a:buClr>
                <a:srgbClr val="FF0000"/>
              </a:buClr>
              <a:buFont typeface="Wingdings" panose="05000000000000000000" pitchFamily="2" charset="2"/>
              <a:buChar char="v"/>
            </a:pPr>
            <a:r>
              <a:rPr lang="en-US" sz="2400" dirty="0">
                <a:solidFill>
                  <a:prstClr val="black"/>
                </a:solidFill>
                <a:latin typeface="TradeGothic BoldTwo"/>
              </a:rPr>
              <a:t>Railroad Retirement Board (RRB) - railroad retirees</a:t>
            </a:r>
          </a:p>
        </p:txBody>
      </p:sp>
      <p:sp>
        <p:nvSpPr>
          <p:cNvPr id="11" name="5-Point Star 10"/>
          <p:cNvSpPr/>
          <p:nvPr/>
        </p:nvSpPr>
        <p:spPr>
          <a:xfrm>
            <a:off x="2299375" y="3485747"/>
            <a:ext cx="457200" cy="34589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186855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33</a:t>
            </a:fld>
            <a:endParaRPr lang="en-US" dirty="0">
              <a:solidFill>
                <a:prstClr val="white"/>
              </a:solidFill>
              <a:latin typeface="TradeGothic"/>
              <a:cs typeface="TradeGothic"/>
            </a:endParaRP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graphicFrame>
        <p:nvGraphicFramePr>
          <p:cNvPr id="2" name="Diagram 1"/>
          <p:cNvGraphicFramePr/>
          <p:nvPr/>
        </p:nvGraphicFramePr>
        <p:xfrm>
          <a:off x="1835488" y="1659437"/>
          <a:ext cx="8342028"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219890" y="1473555"/>
            <a:ext cx="7573224" cy="4401205"/>
          </a:xfrm>
          <a:prstGeom prst="rect">
            <a:avLst/>
          </a:prstGeom>
        </p:spPr>
        <p:txBody>
          <a:bodyPr wrap="square">
            <a:spAutoFit/>
          </a:bodyPr>
          <a:lstStyle/>
          <a:p>
            <a:r>
              <a:rPr lang="en-US" sz="2000" dirty="0">
                <a:solidFill>
                  <a:prstClr val="black"/>
                </a:solidFill>
                <a:latin typeface="TradeGothic"/>
              </a:rPr>
              <a:t>Generally, it’s against the law for someone who knows that you have Medicare to sell you an ACA plan except for these exceptions:</a:t>
            </a:r>
          </a:p>
          <a:p>
            <a:endParaRPr lang="en-US" sz="2000" b="1" dirty="0">
              <a:solidFill>
                <a:prstClr val="black"/>
              </a:solidFill>
              <a:latin typeface="TradeGothic"/>
            </a:endParaRPr>
          </a:p>
          <a:p>
            <a:pPr marL="342900" indent="-342900">
              <a:buFont typeface="Wingdings" panose="05000000000000000000" pitchFamily="2" charset="2"/>
              <a:buChar char="v"/>
            </a:pPr>
            <a:r>
              <a:rPr lang="en-US" sz="2000" dirty="0">
                <a:solidFill>
                  <a:prstClr val="black"/>
                </a:solidFill>
                <a:latin typeface="TradeGothic"/>
              </a:rPr>
              <a:t>If you are eligible for Medicare, but haven’t enrolled in it because you would have to pay a premium for Part A or because you are not collecting Social Security benefits</a:t>
            </a:r>
          </a:p>
          <a:p>
            <a:pPr marL="342900" indent="-342900">
              <a:buFont typeface="Wingdings" panose="05000000000000000000" pitchFamily="2" charset="2"/>
              <a:buChar char="v"/>
            </a:pPr>
            <a:endParaRPr lang="en-US" sz="2000" dirty="0">
              <a:solidFill>
                <a:prstClr val="black"/>
              </a:solidFill>
              <a:latin typeface="TradeGothic"/>
            </a:endParaRPr>
          </a:p>
          <a:p>
            <a:pPr marL="342900" indent="-342900">
              <a:buFont typeface="Wingdings" panose="05000000000000000000" pitchFamily="2" charset="2"/>
              <a:buChar char="v"/>
            </a:pPr>
            <a:r>
              <a:rPr lang="en-US" sz="2000" dirty="0">
                <a:solidFill>
                  <a:prstClr val="black"/>
                </a:solidFill>
                <a:latin typeface="TradeGothic"/>
              </a:rPr>
              <a:t>If you are paying a premium for Part A, you can drop your Part A and Part B coverage and get an ACA plan</a:t>
            </a:r>
          </a:p>
          <a:p>
            <a:pPr marL="342900" indent="-342900">
              <a:buFont typeface="Wingdings" panose="05000000000000000000" pitchFamily="2" charset="2"/>
              <a:buChar char="v"/>
            </a:pPr>
            <a:endParaRPr lang="en-US" sz="2000" dirty="0">
              <a:solidFill>
                <a:prstClr val="black"/>
              </a:solidFill>
              <a:latin typeface="TradeGothic"/>
            </a:endParaRPr>
          </a:p>
          <a:p>
            <a:pPr marL="342900" indent="-342900">
              <a:buFont typeface="Wingdings" panose="05000000000000000000" pitchFamily="2" charset="2"/>
              <a:buChar char="v"/>
            </a:pPr>
            <a:r>
              <a:rPr lang="en-US" sz="2000" dirty="0">
                <a:solidFill>
                  <a:prstClr val="black"/>
                </a:solidFill>
                <a:latin typeface="TradeGothic"/>
              </a:rPr>
              <a:t>If you are employed and your employer offers employer-based  coverage through Your Health Idaho, you may be eligible for that type of coverage</a:t>
            </a:r>
          </a:p>
          <a:p>
            <a:pPr marL="285750" indent="-285750">
              <a:buFont typeface="Wingdings" panose="05000000000000000000" pitchFamily="2" charset="2"/>
              <a:buChar char="v"/>
            </a:pPr>
            <a:endParaRPr lang="en-US" sz="2000" dirty="0">
              <a:solidFill>
                <a:prstClr val="black"/>
              </a:solidFill>
              <a:latin typeface="Calibri"/>
            </a:endParaRPr>
          </a:p>
        </p:txBody>
      </p:sp>
      <p:sp>
        <p:nvSpPr>
          <p:cNvPr id="4" name="TextBox 3"/>
          <p:cNvSpPr txBox="1"/>
          <p:nvPr/>
        </p:nvSpPr>
        <p:spPr>
          <a:xfrm>
            <a:off x="2302599" y="253622"/>
            <a:ext cx="7020608" cy="1200329"/>
          </a:xfrm>
          <a:prstGeom prst="rect">
            <a:avLst/>
          </a:prstGeom>
          <a:noFill/>
        </p:spPr>
        <p:txBody>
          <a:bodyPr wrap="square" rtlCol="0">
            <a:spAutoFit/>
          </a:bodyPr>
          <a:lstStyle/>
          <a:p>
            <a:pPr algn="ctr"/>
            <a:r>
              <a:rPr lang="en-US" sz="3600" dirty="0">
                <a:solidFill>
                  <a:prstClr val="white"/>
                </a:solidFill>
                <a:latin typeface="Calibri"/>
              </a:rPr>
              <a:t>Medicare &amp; the Affordable Care Act (ACA)</a:t>
            </a:r>
          </a:p>
        </p:txBody>
      </p:sp>
    </p:spTree>
    <p:extLst>
      <p:ext uri="{BB962C8B-B14F-4D97-AF65-F5344CB8AC3E}">
        <p14:creationId xmlns:p14="http://schemas.microsoft.com/office/powerpoint/2010/main" val="4207203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34</a:t>
            </a:fld>
            <a:endParaRPr lang="en-US" dirty="0">
              <a:solidFill>
                <a:prstClr val="white"/>
              </a:solidFill>
              <a:latin typeface="TradeGothic"/>
              <a:cs typeface="TradeGothic"/>
            </a:endParaRPr>
          </a:p>
        </p:txBody>
      </p:sp>
      <p:sp>
        <p:nvSpPr>
          <p:cNvPr id="7" name="TextBox 6"/>
          <p:cNvSpPr txBox="1"/>
          <p:nvPr/>
        </p:nvSpPr>
        <p:spPr>
          <a:xfrm>
            <a:off x="1835490" y="347468"/>
            <a:ext cx="8555011" cy="707886"/>
          </a:xfrm>
          <a:prstGeom prst="rect">
            <a:avLst/>
          </a:prstGeom>
          <a:noFill/>
        </p:spPr>
        <p:txBody>
          <a:bodyPr wrap="square" rtlCol="0">
            <a:spAutoFit/>
          </a:bodyPr>
          <a:lstStyle/>
          <a:p>
            <a:pPr algn="ctr"/>
            <a:r>
              <a:rPr lang="en-US" sz="4000" dirty="0">
                <a:solidFill>
                  <a:prstClr val="white"/>
                </a:solidFill>
                <a:latin typeface="TradeGothic BoldTwo"/>
                <a:cs typeface="TradeGothic BoldTwo"/>
              </a:rPr>
              <a:t>When to Enroll in Medicare	</a:t>
            </a:r>
          </a:p>
        </p:txBody>
      </p:sp>
      <p:sp>
        <p:nvSpPr>
          <p:cNvPr id="10" name="TextBox 9"/>
          <p:cNvSpPr txBox="1"/>
          <p:nvPr/>
        </p:nvSpPr>
        <p:spPr>
          <a:xfrm>
            <a:off x="2271124" y="1624959"/>
            <a:ext cx="5993043" cy="461665"/>
          </a:xfrm>
          <a:prstGeom prst="rect">
            <a:avLst/>
          </a:prstGeom>
          <a:noFill/>
        </p:spPr>
        <p:txBody>
          <a:bodyPr wrap="square" rtlCol="0">
            <a:spAutoFit/>
          </a:bodyPr>
          <a:lstStyle/>
          <a:p>
            <a:pPr marL="342900" indent="-342900">
              <a:buClr>
                <a:srgbClr val="1F497D"/>
              </a:buClr>
              <a:buFont typeface="Wingdings" pitchFamily="2" charset="2"/>
              <a:buChar char="v"/>
            </a:pPr>
            <a:r>
              <a:rPr lang="en-US" sz="2400" dirty="0">
                <a:solidFill>
                  <a:prstClr val="black"/>
                </a:solidFill>
                <a:latin typeface="TradeGothic"/>
                <a:cs typeface="TradeGothic"/>
              </a:rPr>
              <a:t>You don’t have to be retired</a:t>
            </a:r>
          </a:p>
        </p:txBody>
      </p:sp>
      <p:sp>
        <p:nvSpPr>
          <p:cNvPr id="3" name="TextBox 2"/>
          <p:cNvSpPr txBox="1"/>
          <p:nvPr/>
        </p:nvSpPr>
        <p:spPr>
          <a:xfrm>
            <a:off x="2271119" y="2086623"/>
            <a:ext cx="7473055" cy="707886"/>
          </a:xfrm>
          <a:prstGeom prst="rect">
            <a:avLst/>
          </a:prstGeom>
          <a:noFill/>
        </p:spPr>
        <p:txBody>
          <a:bodyPr wrap="square" rtlCol="0">
            <a:spAutoFit/>
          </a:bodyPr>
          <a:lstStyle>
            <a:defPPr>
              <a:defRPr lang="en-US"/>
            </a:defPPr>
            <a:lvl1pPr marL="285750" indent="-285750">
              <a:buFont typeface="Arial" pitchFamily="34" charset="0"/>
              <a:buChar char="•"/>
            </a:lvl1pPr>
          </a:lstStyle>
          <a:p>
            <a:pPr lvl="1"/>
            <a:r>
              <a:rPr lang="en-US" sz="2000" dirty="0">
                <a:solidFill>
                  <a:prstClr val="black"/>
                </a:solidFill>
                <a:latin typeface="TradeGothic"/>
                <a:cs typeface="DaunPenh" pitchFamily="2" charset="0"/>
              </a:rPr>
              <a:t>If you aren’t getting SSA or RRB retirement benefits – you need to contact Social Security if you want Medicare</a:t>
            </a:r>
          </a:p>
        </p:txBody>
      </p:sp>
      <p:sp>
        <p:nvSpPr>
          <p:cNvPr id="4" name="TextBox 3"/>
          <p:cNvSpPr txBox="1"/>
          <p:nvPr/>
        </p:nvSpPr>
        <p:spPr>
          <a:xfrm>
            <a:off x="2261697" y="2794510"/>
            <a:ext cx="7482476" cy="461665"/>
          </a:xfrm>
          <a:prstGeom prst="rect">
            <a:avLst/>
          </a:prstGeom>
          <a:noFill/>
        </p:spPr>
        <p:txBody>
          <a:bodyPr wrap="square" rtlCol="0">
            <a:spAutoFit/>
          </a:bodyPr>
          <a:lstStyle/>
          <a:p>
            <a:pPr marL="342900" indent="-342900">
              <a:buClr>
                <a:srgbClr val="1F497D"/>
              </a:buClr>
              <a:buFont typeface="Wingdings" pitchFamily="2" charset="2"/>
              <a:buChar char="v"/>
            </a:pPr>
            <a:r>
              <a:rPr lang="en-US" sz="2400" dirty="0">
                <a:solidFill>
                  <a:prstClr val="black"/>
                </a:solidFill>
                <a:latin typeface="TradeGothic"/>
              </a:rPr>
              <a:t> Your Initial Enrollment Period lasts 7 months </a:t>
            </a:r>
          </a:p>
        </p:txBody>
      </p:sp>
      <p:sp>
        <p:nvSpPr>
          <p:cNvPr id="5" name="TextBox 4"/>
          <p:cNvSpPr txBox="1"/>
          <p:nvPr/>
        </p:nvSpPr>
        <p:spPr>
          <a:xfrm>
            <a:off x="2824899" y="3256174"/>
            <a:ext cx="6825005" cy="1631216"/>
          </a:xfrm>
          <a:prstGeom prst="rect">
            <a:avLst/>
          </a:prstGeom>
          <a:noFill/>
        </p:spPr>
        <p:txBody>
          <a:bodyPr wrap="square" rtlCol="0">
            <a:spAutoFit/>
          </a:bodyPr>
          <a:lstStyle/>
          <a:p>
            <a:pPr marL="342900" indent="-342900">
              <a:buClr>
                <a:srgbClr val="C00000"/>
              </a:buClr>
              <a:buFont typeface="Arial" pitchFamily="34" charset="0"/>
              <a:buChar char="•"/>
            </a:pPr>
            <a:r>
              <a:rPr lang="en-US" sz="2000" dirty="0">
                <a:solidFill>
                  <a:prstClr val="black"/>
                </a:solidFill>
                <a:latin typeface="TradeGothic"/>
              </a:rPr>
              <a:t>Begins 3 months before your month of eligibility</a:t>
            </a:r>
          </a:p>
          <a:p>
            <a:pPr marL="342900" indent="-342900">
              <a:buClr>
                <a:srgbClr val="C00000"/>
              </a:buClr>
              <a:buFont typeface="Arial" pitchFamily="34" charset="0"/>
              <a:buChar char="•"/>
            </a:pPr>
            <a:r>
              <a:rPr lang="en-US" sz="2000" dirty="0">
                <a:solidFill>
                  <a:prstClr val="black"/>
                </a:solidFill>
                <a:latin typeface="TradeGothic"/>
              </a:rPr>
              <a:t>Includes the month of eligibility</a:t>
            </a:r>
          </a:p>
          <a:p>
            <a:pPr marL="342900" indent="-342900">
              <a:buClr>
                <a:srgbClr val="C00000"/>
              </a:buClr>
              <a:buFont typeface="Arial" pitchFamily="34" charset="0"/>
              <a:buChar char="•"/>
            </a:pPr>
            <a:r>
              <a:rPr lang="en-US" sz="2000" dirty="0">
                <a:solidFill>
                  <a:prstClr val="black"/>
                </a:solidFill>
                <a:latin typeface="TradeGothic"/>
              </a:rPr>
              <a:t>Ends 3 months after your month of eligibility</a:t>
            </a:r>
          </a:p>
          <a:p>
            <a:pPr marL="342900" indent="-342900">
              <a:buClr>
                <a:srgbClr val="C00000"/>
              </a:buClr>
              <a:buFont typeface="Arial" pitchFamily="34" charset="0"/>
              <a:buChar char="•"/>
            </a:pPr>
            <a:endParaRPr lang="en-US" sz="2000" dirty="0">
              <a:solidFill>
                <a:prstClr val="black"/>
              </a:solidFill>
              <a:latin typeface="TradeGothic"/>
            </a:endParaRPr>
          </a:p>
          <a:p>
            <a:pPr marL="342900" indent="-342900">
              <a:buClr>
                <a:srgbClr val="C00000"/>
              </a:buClr>
              <a:buFont typeface="Arial" pitchFamily="34" charset="0"/>
              <a:buChar char="•"/>
            </a:pPr>
            <a:endParaRPr lang="en-US" sz="2000" dirty="0">
              <a:solidFill>
                <a:prstClr val="black"/>
              </a:solidFill>
              <a:latin typeface="TradeGothic"/>
            </a:endParaRPr>
          </a:p>
        </p:txBody>
      </p:sp>
      <p:sp>
        <p:nvSpPr>
          <p:cNvPr id="8" name="TextBox 7"/>
          <p:cNvSpPr txBox="1"/>
          <p:nvPr/>
        </p:nvSpPr>
        <p:spPr>
          <a:xfrm>
            <a:off x="2371756" y="4271838"/>
            <a:ext cx="7482476" cy="461665"/>
          </a:xfrm>
          <a:prstGeom prst="rect">
            <a:avLst/>
          </a:prstGeom>
          <a:noFill/>
        </p:spPr>
        <p:txBody>
          <a:bodyPr wrap="square" rtlCol="0">
            <a:spAutoFit/>
          </a:bodyPr>
          <a:lstStyle/>
          <a:p>
            <a:pPr marL="285750" indent="-285750">
              <a:buClr>
                <a:srgbClr val="1F497D"/>
              </a:buClr>
              <a:buFont typeface="Wingdings" pitchFamily="2" charset="2"/>
              <a:buChar char="v"/>
            </a:pPr>
            <a:r>
              <a:rPr lang="en-US" sz="2400" dirty="0">
                <a:solidFill>
                  <a:prstClr val="black"/>
                </a:solidFill>
                <a:latin typeface="TradeGothic"/>
              </a:rPr>
              <a:t> There are other times you may enroll</a:t>
            </a:r>
          </a:p>
        </p:txBody>
      </p:sp>
      <p:sp>
        <p:nvSpPr>
          <p:cNvPr id="9" name="TextBox 8"/>
          <p:cNvSpPr txBox="1"/>
          <p:nvPr/>
        </p:nvSpPr>
        <p:spPr>
          <a:xfrm>
            <a:off x="2824898" y="4733502"/>
            <a:ext cx="6919273" cy="400110"/>
          </a:xfrm>
          <a:prstGeom prst="rect">
            <a:avLst/>
          </a:prstGeom>
          <a:noFill/>
        </p:spPr>
        <p:txBody>
          <a:bodyPr wrap="square" rtlCol="0">
            <a:spAutoFit/>
          </a:bodyPr>
          <a:lstStyle/>
          <a:p>
            <a:r>
              <a:rPr lang="en-US" sz="2000" dirty="0">
                <a:solidFill>
                  <a:prstClr val="black"/>
                </a:solidFill>
                <a:latin typeface="TradeGothic"/>
              </a:rPr>
              <a:t>But you may pay a penalty if you delay</a:t>
            </a:r>
          </a:p>
        </p:txBody>
      </p:sp>
    </p:spTree>
    <p:extLst>
      <p:ext uri="{BB962C8B-B14F-4D97-AF65-F5344CB8AC3E}">
        <p14:creationId xmlns:p14="http://schemas.microsoft.com/office/powerpoint/2010/main" val="141389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35</a:t>
            </a:fld>
            <a:endParaRPr lang="en-US" dirty="0">
              <a:solidFill>
                <a:prstClr val="white"/>
              </a:solidFill>
              <a:latin typeface="TradeGothic"/>
              <a:cs typeface="TradeGothic"/>
            </a:endParaRPr>
          </a:p>
        </p:txBody>
      </p:sp>
      <p:sp>
        <p:nvSpPr>
          <p:cNvPr id="7" name="TextBox 6"/>
          <p:cNvSpPr txBox="1"/>
          <p:nvPr/>
        </p:nvSpPr>
        <p:spPr>
          <a:xfrm>
            <a:off x="1811529" y="347468"/>
            <a:ext cx="8555011" cy="707886"/>
          </a:xfrm>
          <a:prstGeom prst="rect">
            <a:avLst/>
          </a:prstGeom>
          <a:noFill/>
        </p:spPr>
        <p:txBody>
          <a:bodyPr wrap="square" rtlCol="0">
            <a:spAutoFit/>
          </a:bodyPr>
          <a:lstStyle/>
          <a:p>
            <a:pPr algn="ctr"/>
            <a:r>
              <a:rPr lang="en-US" sz="4000" dirty="0">
                <a:solidFill>
                  <a:prstClr val="white"/>
                </a:solidFill>
                <a:latin typeface="TradeGothic BoldTwo"/>
                <a:cs typeface="TradeGothic BoldTwo"/>
              </a:rPr>
              <a:t>Enrolling in Medicare</a:t>
            </a:r>
          </a:p>
        </p:txBody>
      </p:sp>
      <p:sp>
        <p:nvSpPr>
          <p:cNvPr id="10" name="TextBox 9"/>
          <p:cNvSpPr txBox="1"/>
          <p:nvPr/>
        </p:nvSpPr>
        <p:spPr>
          <a:xfrm>
            <a:off x="2271124" y="1624958"/>
            <a:ext cx="5993043" cy="523220"/>
          </a:xfrm>
          <a:prstGeom prst="rect">
            <a:avLst/>
          </a:prstGeom>
          <a:noFill/>
        </p:spPr>
        <p:txBody>
          <a:bodyPr wrap="square" rtlCol="0">
            <a:spAutoFit/>
          </a:bodyPr>
          <a:lstStyle/>
          <a:p>
            <a:pPr marL="457200" indent="-457200">
              <a:buFont typeface="Wingdings" pitchFamily="2" charset="2"/>
              <a:buChar char="q"/>
            </a:pPr>
            <a:r>
              <a:rPr lang="en-US" sz="2800" dirty="0">
                <a:solidFill>
                  <a:prstClr val="black"/>
                </a:solidFill>
                <a:latin typeface="TradeGothic"/>
                <a:cs typeface="TradeGothic"/>
              </a:rPr>
              <a:t>Automatic for those receiving </a:t>
            </a:r>
          </a:p>
        </p:txBody>
      </p:sp>
      <p:sp>
        <p:nvSpPr>
          <p:cNvPr id="2" name="TextBox 1"/>
          <p:cNvSpPr txBox="1"/>
          <p:nvPr/>
        </p:nvSpPr>
        <p:spPr>
          <a:xfrm>
            <a:off x="2872033" y="2148179"/>
            <a:ext cx="3952700" cy="461665"/>
          </a:xfrm>
          <a:prstGeom prst="rect">
            <a:avLst/>
          </a:prstGeom>
          <a:noFill/>
        </p:spPr>
        <p:txBody>
          <a:bodyPr wrap="square" rtlCol="0">
            <a:spAutoFit/>
          </a:bodyPr>
          <a:lstStyle/>
          <a:p>
            <a:pPr marL="342900" indent="-342900">
              <a:buFont typeface="Wingdings" pitchFamily="2" charset="2"/>
              <a:buChar char="§"/>
            </a:pPr>
            <a:r>
              <a:rPr lang="en-US" sz="2400" dirty="0">
                <a:solidFill>
                  <a:prstClr val="black"/>
                </a:solidFill>
                <a:latin typeface="TradeGothic BoldTwo"/>
              </a:rPr>
              <a:t>Social Security Benefits</a:t>
            </a:r>
          </a:p>
        </p:txBody>
      </p:sp>
      <p:sp>
        <p:nvSpPr>
          <p:cNvPr id="3" name="TextBox 2"/>
          <p:cNvSpPr txBox="1"/>
          <p:nvPr/>
        </p:nvSpPr>
        <p:spPr>
          <a:xfrm>
            <a:off x="2271124" y="3063261"/>
            <a:ext cx="5993045" cy="523220"/>
          </a:xfrm>
          <a:prstGeom prst="rect">
            <a:avLst/>
          </a:prstGeom>
          <a:noFill/>
        </p:spPr>
        <p:txBody>
          <a:bodyPr wrap="square" rtlCol="0">
            <a:spAutoFit/>
          </a:bodyPr>
          <a:lstStyle>
            <a:defPPr>
              <a:defRPr lang="en-US"/>
            </a:defPPr>
            <a:lvl1pPr marL="285750" indent="-285750">
              <a:buFont typeface="Arial" pitchFamily="34" charset="0"/>
              <a:buChar char="•"/>
            </a:lvl1pPr>
          </a:lstStyle>
          <a:p>
            <a:pPr>
              <a:buFont typeface="Wingdings" pitchFamily="2" charset="2"/>
              <a:buChar char="q"/>
            </a:pPr>
            <a:r>
              <a:rPr lang="en-US" sz="2800" dirty="0">
                <a:solidFill>
                  <a:prstClr val="black"/>
                </a:solidFill>
                <a:latin typeface="TradeGothic BoldTwo"/>
              </a:rPr>
              <a:t> Initial Enrollment Period Package</a:t>
            </a:r>
          </a:p>
        </p:txBody>
      </p:sp>
      <p:sp>
        <p:nvSpPr>
          <p:cNvPr id="4" name="TextBox 3"/>
          <p:cNvSpPr txBox="1"/>
          <p:nvPr/>
        </p:nvSpPr>
        <p:spPr>
          <a:xfrm>
            <a:off x="2872037" y="3487005"/>
            <a:ext cx="4269152" cy="461665"/>
          </a:xfrm>
          <a:prstGeom prst="rect">
            <a:avLst/>
          </a:prstGeom>
          <a:noFill/>
        </p:spPr>
        <p:txBody>
          <a:bodyPr wrap="square" rtlCol="0">
            <a:spAutoFit/>
          </a:bodyPr>
          <a:lstStyle/>
          <a:p>
            <a:pPr marL="342900" indent="-342900">
              <a:buFont typeface="Wingdings" pitchFamily="2" charset="2"/>
              <a:buChar char="§"/>
            </a:pPr>
            <a:r>
              <a:rPr lang="en-US" sz="2400" dirty="0">
                <a:solidFill>
                  <a:prstClr val="black"/>
                </a:solidFill>
                <a:latin typeface="TradeGothic BoldTwo"/>
              </a:rPr>
              <a:t>Mailed 3 months before </a:t>
            </a:r>
          </a:p>
        </p:txBody>
      </p:sp>
      <p:sp>
        <p:nvSpPr>
          <p:cNvPr id="14" name="TextBox 13"/>
          <p:cNvSpPr txBox="1"/>
          <p:nvPr/>
        </p:nvSpPr>
        <p:spPr>
          <a:xfrm>
            <a:off x="2872033" y="3948670"/>
            <a:ext cx="5392130" cy="461665"/>
          </a:xfrm>
          <a:prstGeom prst="rect">
            <a:avLst/>
          </a:prstGeom>
          <a:noFill/>
        </p:spPr>
        <p:txBody>
          <a:bodyPr wrap="square" rtlCol="0">
            <a:spAutoFit/>
          </a:bodyPr>
          <a:lstStyle/>
          <a:p>
            <a:pPr marL="914400" lvl="1" indent="-457200">
              <a:buFont typeface="Courier New" pitchFamily="49" charset="0"/>
              <a:buChar char="o"/>
            </a:pPr>
            <a:r>
              <a:rPr lang="en-US" sz="2400" dirty="0">
                <a:solidFill>
                  <a:prstClr val="black"/>
                </a:solidFill>
                <a:latin typeface="TradeGothic BoldTwo"/>
              </a:rPr>
              <a:t>25</a:t>
            </a:r>
            <a:r>
              <a:rPr lang="en-US" sz="2400" baseline="30000" dirty="0">
                <a:solidFill>
                  <a:prstClr val="black"/>
                </a:solidFill>
                <a:latin typeface="TradeGothic BoldTwo"/>
              </a:rPr>
              <a:t>th</a:t>
            </a:r>
            <a:r>
              <a:rPr lang="en-US" sz="2400" dirty="0">
                <a:solidFill>
                  <a:prstClr val="black"/>
                </a:solidFill>
                <a:latin typeface="TradeGothic BoldTwo"/>
              </a:rPr>
              <a:t> month of disability benefits</a:t>
            </a:r>
          </a:p>
        </p:txBody>
      </p:sp>
      <p:sp>
        <p:nvSpPr>
          <p:cNvPr id="8" name="TextBox 7"/>
          <p:cNvSpPr txBox="1"/>
          <p:nvPr/>
        </p:nvSpPr>
        <p:spPr>
          <a:xfrm>
            <a:off x="2872038" y="2609844"/>
            <a:ext cx="5392131" cy="461665"/>
          </a:xfrm>
          <a:prstGeom prst="rect">
            <a:avLst/>
          </a:prstGeom>
          <a:noFill/>
        </p:spPr>
        <p:txBody>
          <a:bodyPr wrap="square" rtlCol="0">
            <a:spAutoFit/>
          </a:bodyPr>
          <a:lstStyle/>
          <a:p>
            <a:pPr marL="342900" indent="-342900">
              <a:buFont typeface="Wingdings" pitchFamily="2" charset="2"/>
              <a:buChar char="§"/>
            </a:pPr>
            <a:r>
              <a:rPr lang="en-US" sz="2400" dirty="0">
                <a:solidFill>
                  <a:prstClr val="black"/>
                </a:solidFill>
                <a:latin typeface="TradeGothic BoldTwo"/>
              </a:rPr>
              <a:t>Railroad Retirement Board Benefits</a:t>
            </a:r>
          </a:p>
        </p:txBody>
      </p:sp>
      <p:pic>
        <p:nvPicPr>
          <p:cNvPr id="3076" name="Picture 4" descr="http://www.heartandhealth.com/wp-content/uploads/2013/01/medicare-welcome-pakage-info1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065" y="4884081"/>
            <a:ext cx="3663336" cy="15084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85585" y="4410335"/>
            <a:ext cx="2121028" cy="461665"/>
          </a:xfrm>
          <a:prstGeom prst="rect">
            <a:avLst/>
          </a:prstGeom>
          <a:noFill/>
        </p:spPr>
        <p:txBody>
          <a:bodyPr wrap="square" rtlCol="0">
            <a:spAutoFit/>
          </a:bodyPr>
          <a:lstStyle/>
          <a:p>
            <a:pPr marL="742950" lvl="1" indent="-285750">
              <a:buFont typeface="Courier New" pitchFamily="49" charset="0"/>
              <a:buChar char="o"/>
            </a:pPr>
            <a:r>
              <a:rPr lang="en-US" sz="2400" dirty="0">
                <a:solidFill>
                  <a:prstClr val="black"/>
                </a:solidFill>
                <a:latin typeface="TradeGothic BoldTwo"/>
              </a:rPr>
              <a:t>  Age 65</a:t>
            </a:r>
          </a:p>
        </p:txBody>
      </p:sp>
      <p:pic>
        <p:nvPicPr>
          <p:cNvPr id="3078" name="Picture 6" descr="http://www.stopmedicarefraudla.org/Images/MedicareCar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1188" y="5037711"/>
            <a:ext cx="2001285" cy="13548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491927" y="4514748"/>
            <a:ext cx="2164474" cy="369332"/>
          </a:xfrm>
          <a:prstGeom prst="rect">
            <a:avLst/>
          </a:prstGeom>
          <a:noFill/>
        </p:spPr>
        <p:txBody>
          <a:bodyPr wrap="square" rtlCol="0">
            <a:spAutoFit/>
          </a:bodyPr>
          <a:lstStyle/>
          <a:p>
            <a:r>
              <a:rPr lang="en-US" dirty="0">
                <a:solidFill>
                  <a:prstClr val="black"/>
                </a:solidFill>
                <a:latin typeface="Franklin Gothic Demi Cond" pitchFamily="34" charset="0"/>
                <a:ea typeface="Batang" pitchFamily="18" charset="-127"/>
                <a:cs typeface="Arial" pitchFamily="34" charset="0"/>
              </a:rPr>
              <a:t>Welcome to Medicare</a:t>
            </a:r>
          </a:p>
        </p:txBody>
      </p:sp>
    </p:spTree>
    <p:extLst>
      <p:ext uri="{BB962C8B-B14F-4D97-AF65-F5344CB8AC3E}">
        <p14:creationId xmlns:p14="http://schemas.microsoft.com/office/powerpoint/2010/main" val="115590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36</a:t>
            </a:fld>
            <a:endParaRPr lang="en-US" dirty="0">
              <a:solidFill>
                <a:prstClr val="white"/>
              </a:solidFill>
              <a:latin typeface="TradeGothic"/>
              <a:cs typeface="TradeGothic"/>
            </a:endParaRPr>
          </a:p>
        </p:txBody>
      </p:sp>
      <p:sp>
        <p:nvSpPr>
          <p:cNvPr id="7" name="TextBox 6"/>
          <p:cNvSpPr txBox="1"/>
          <p:nvPr/>
        </p:nvSpPr>
        <p:spPr>
          <a:xfrm>
            <a:off x="1811529" y="347468"/>
            <a:ext cx="8555011" cy="707886"/>
          </a:xfrm>
          <a:prstGeom prst="rect">
            <a:avLst/>
          </a:prstGeom>
          <a:noFill/>
        </p:spPr>
        <p:txBody>
          <a:bodyPr wrap="square" rtlCol="0">
            <a:spAutoFit/>
          </a:bodyPr>
          <a:lstStyle/>
          <a:p>
            <a:pPr algn="ctr"/>
            <a:r>
              <a:rPr lang="en-US" sz="4000" dirty="0">
                <a:solidFill>
                  <a:prstClr val="white"/>
                </a:solidFill>
                <a:latin typeface="TradeGothic BoldTwo"/>
                <a:cs typeface="TradeGothic BoldTwo"/>
              </a:rPr>
              <a:t>New Medicare Card </a:t>
            </a:r>
          </a:p>
        </p:txBody>
      </p:sp>
      <p:graphicFrame>
        <p:nvGraphicFramePr>
          <p:cNvPr id="16" name="Diagram 15"/>
          <p:cNvGraphicFramePr/>
          <p:nvPr/>
        </p:nvGraphicFramePr>
        <p:xfrm>
          <a:off x="3174575" y="3497448"/>
          <a:ext cx="892128" cy="229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p:cNvGraphicFramePr/>
          <p:nvPr/>
        </p:nvGraphicFramePr>
        <p:xfrm>
          <a:off x="6898482" y="3386275"/>
          <a:ext cx="868523"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13694" y="3909377"/>
            <a:ext cx="2819048" cy="1771429"/>
          </a:xfrm>
          <a:prstGeom prst="rect">
            <a:avLst/>
          </a:prstGeom>
        </p:spPr>
      </p:pic>
      <p:graphicFrame>
        <p:nvGraphicFramePr>
          <p:cNvPr id="5" name="Table 4"/>
          <p:cNvGraphicFramePr>
            <a:graphicFrameLocks noGrp="1"/>
          </p:cNvGraphicFramePr>
          <p:nvPr/>
        </p:nvGraphicFramePr>
        <p:xfrm>
          <a:off x="3048000" y="1915864"/>
          <a:ext cx="6096000" cy="14630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1037728">
                <a:tc>
                  <a:txBody>
                    <a:bodyPr/>
                    <a:lstStyle/>
                    <a:p>
                      <a:r>
                        <a:rPr lang="en-US" dirty="0"/>
                        <a:t>Social Security Numbers will be removed from Medicare Cards by April 2019. New cards will be mailed to those who already have a card. This is being done to fight identity theft. Cards will be</a:t>
                      </a:r>
                      <a:r>
                        <a:rPr lang="en-US" baseline="0" dirty="0"/>
                        <a:t> mailed between </a:t>
                      </a:r>
                      <a:r>
                        <a:rPr lang="en-US" dirty="0"/>
                        <a:t>April 2018 and April 2019. The new card is pictured below.</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29950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37</a:t>
            </a:fld>
            <a:endParaRPr lang="en-US" dirty="0">
              <a:solidFill>
                <a:prstClr val="white"/>
              </a:solidFill>
              <a:latin typeface="TradeGothic"/>
              <a:cs typeface="TradeGothic"/>
            </a:endParaRPr>
          </a:p>
        </p:txBody>
      </p:sp>
      <p:sp>
        <p:nvSpPr>
          <p:cNvPr id="7" name="TextBox 6"/>
          <p:cNvSpPr txBox="1"/>
          <p:nvPr/>
        </p:nvSpPr>
        <p:spPr>
          <a:xfrm>
            <a:off x="1835490" y="347468"/>
            <a:ext cx="8555011" cy="707886"/>
          </a:xfrm>
          <a:prstGeom prst="rect">
            <a:avLst/>
          </a:prstGeom>
          <a:noFill/>
        </p:spPr>
        <p:txBody>
          <a:bodyPr wrap="square" rtlCol="0">
            <a:spAutoFit/>
          </a:bodyPr>
          <a:lstStyle/>
          <a:p>
            <a:pPr algn="ctr"/>
            <a:r>
              <a:rPr lang="en-US" sz="4000" dirty="0">
                <a:solidFill>
                  <a:prstClr val="white"/>
                </a:solidFill>
                <a:latin typeface="TradeGothic BoldTwo"/>
                <a:cs typeface="TradeGothic BoldTwo"/>
              </a:rPr>
              <a:t>The Four Parts of Medicare</a:t>
            </a:r>
          </a:p>
        </p:txBody>
      </p:sp>
      <p:pic>
        <p:nvPicPr>
          <p:cNvPr id="2052" name="Picture 4" descr="http://www.lifebridgeblogs.org/wp-content/uploads/2011/08/medica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399" y="1579191"/>
            <a:ext cx="4890901" cy="48909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31390" y="1894789"/>
            <a:ext cx="1555422" cy="461665"/>
          </a:xfrm>
          <a:prstGeom prst="rect">
            <a:avLst/>
          </a:prstGeom>
          <a:noFill/>
        </p:spPr>
        <p:txBody>
          <a:bodyPr wrap="square" rtlCol="0">
            <a:spAutoFit/>
          </a:bodyPr>
          <a:lstStyle/>
          <a:p>
            <a:r>
              <a:rPr lang="en-US" sz="2400" dirty="0">
                <a:solidFill>
                  <a:prstClr val="black"/>
                </a:solidFill>
                <a:latin typeface="TradeGothic"/>
              </a:rPr>
              <a:t>Part A</a:t>
            </a:r>
          </a:p>
        </p:txBody>
      </p:sp>
      <p:cxnSp>
        <p:nvCxnSpPr>
          <p:cNvPr id="12" name="Straight Arrow Connector 11"/>
          <p:cNvCxnSpPr/>
          <p:nvPr/>
        </p:nvCxnSpPr>
        <p:spPr>
          <a:xfrm>
            <a:off x="2900314" y="2125620"/>
            <a:ext cx="2516957" cy="2308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61" name="TextBox 2060"/>
          <p:cNvSpPr txBox="1"/>
          <p:nvPr/>
        </p:nvSpPr>
        <p:spPr>
          <a:xfrm>
            <a:off x="1824031" y="3204471"/>
            <a:ext cx="1168921" cy="461665"/>
          </a:xfrm>
          <a:prstGeom prst="rect">
            <a:avLst/>
          </a:prstGeom>
          <a:noFill/>
        </p:spPr>
        <p:txBody>
          <a:bodyPr wrap="square" rtlCol="0">
            <a:spAutoFit/>
          </a:bodyPr>
          <a:lstStyle/>
          <a:p>
            <a:r>
              <a:rPr lang="en-US" sz="2400" dirty="0">
                <a:solidFill>
                  <a:prstClr val="black"/>
                </a:solidFill>
                <a:latin typeface="TradeGothic"/>
              </a:rPr>
              <a:t>Part D</a:t>
            </a:r>
          </a:p>
        </p:txBody>
      </p:sp>
      <p:cxnSp>
        <p:nvCxnSpPr>
          <p:cNvPr id="2065" name="Straight Arrow Connector 2064"/>
          <p:cNvCxnSpPr/>
          <p:nvPr/>
        </p:nvCxnSpPr>
        <p:spPr>
          <a:xfrm>
            <a:off x="2839034" y="3435303"/>
            <a:ext cx="895556" cy="8547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69" name="TextBox 2068"/>
          <p:cNvSpPr txBox="1"/>
          <p:nvPr/>
        </p:nvSpPr>
        <p:spPr>
          <a:xfrm>
            <a:off x="8650664" y="2460397"/>
            <a:ext cx="1385741" cy="461665"/>
          </a:xfrm>
          <a:prstGeom prst="rect">
            <a:avLst/>
          </a:prstGeom>
          <a:noFill/>
        </p:spPr>
        <p:txBody>
          <a:bodyPr wrap="square" rtlCol="0">
            <a:spAutoFit/>
          </a:bodyPr>
          <a:lstStyle/>
          <a:p>
            <a:r>
              <a:rPr lang="en-US" sz="2400" dirty="0">
                <a:solidFill>
                  <a:prstClr val="black"/>
                </a:solidFill>
                <a:latin typeface="TradeGothic"/>
              </a:rPr>
              <a:t>Part B</a:t>
            </a:r>
          </a:p>
        </p:txBody>
      </p:sp>
      <p:cxnSp>
        <p:nvCxnSpPr>
          <p:cNvPr id="2071" name="Straight Arrow Connector 2070"/>
          <p:cNvCxnSpPr/>
          <p:nvPr/>
        </p:nvCxnSpPr>
        <p:spPr>
          <a:xfrm flipH="1">
            <a:off x="7764545" y="2691228"/>
            <a:ext cx="810704" cy="9646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76" name="TextBox 2075"/>
          <p:cNvSpPr txBox="1"/>
          <p:nvPr/>
        </p:nvSpPr>
        <p:spPr>
          <a:xfrm>
            <a:off x="8782640" y="5118756"/>
            <a:ext cx="1140642" cy="461665"/>
          </a:xfrm>
          <a:prstGeom prst="rect">
            <a:avLst/>
          </a:prstGeom>
          <a:noFill/>
        </p:spPr>
        <p:txBody>
          <a:bodyPr wrap="square" rtlCol="0">
            <a:spAutoFit/>
          </a:bodyPr>
          <a:lstStyle/>
          <a:p>
            <a:r>
              <a:rPr lang="en-US" sz="2400" dirty="0">
                <a:solidFill>
                  <a:prstClr val="black"/>
                </a:solidFill>
                <a:latin typeface="TradeGothic"/>
              </a:rPr>
              <a:t>Part C</a:t>
            </a:r>
          </a:p>
        </p:txBody>
      </p:sp>
      <p:cxnSp>
        <p:nvCxnSpPr>
          <p:cNvPr id="2078" name="Straight Arrow Connector 2077"/>
          <p:cNvCxnSpPr/>
          <p:nvPr/>
        </p:nvCxnSpPr>
        <p:spPr>
          <a:xfrm flipH="1">
            <a:off x="6359953" y="5349588"/>
            <a:ext cx="2290711" cy="2308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75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069"/>
                                        </p:tgtEl>
                                        <p:attrNameLst>
                                          <p:attrName>style.visibility</p:attrName>
                                        </p:attrNameLst>
                                      </p:cBhvr>
                                      <p:to>
                                        <p:strVal val="visible"/>
                                      </p:to>
                                    </p:set>
                                    <p:anim calcmode="lin" valueType="num">
                                      <p:cBhvr>
                                        <p:cTn id="19" dur="500" fill="hold"/>
                                        <p:tgtEl>
                                          <p:spTgt spid="2069"/>
                                        </p:tgtEl>
                                        <p:attrNameLst>
                                          <p:attrName>ppt_w</p:attrName>
                                        </p:attrNameLst>
                                      </p:cBhvr>
                                      <p:tavLst>
                                        <p:tav tm="0">
                                          <p:val>
                                            <p:fltVal val="0"/>
                                          </p:val>
                                        </p:tav>
                                        <p:tav tm="100000">
                                          <p:val>
                                            <p:strVal val="#ppt_w"/>
                                          </p:val>
                                        </p:tav>
                                      </p:tavLst>
                                    </p:anim>
                                    <p:anim calcmode="lin" valueType="num">
                                      <p:cBhvr>
                                        <p:cTn id="20" dur="500" fill="hold"/>
                                        <p:tgtEl>
                                          <p:spTgt spid="2069"/>
                                        </p:tgtEl>
                                        <p:attrNameLst>
                                          <p:attrName>ppt_h</p:attrName>
                                        </p:attrNameLst>
                                      </p:cBhvr>
                                      <p:tavLst>
                                        <p:tav tm="0">
                                          <p:val>
                                            <p:fltVal val="0"/>
                                          </p:val>
                                        </p:tav>
                                        <p:tav tm="100000">
                                          <p:val>
                                            <p:strVal val="#ppt_h"/>
                                          </p:val>
                                        </p:tav>
                                      </p:tavLst>
                                    </p:anim>
                                    <p:animEffect transition="in" filter="fade">
                                      <p:cBhvr>
                                        <p:cTn id="21" dur="500"/>
                                        <p:tgtEl>
                                          <p:spTgt spid="206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71"/>
                                        </p:tgtEl>
                                        <p:attrNameLst>
                                          <p:attrName>style.visibility</p:attrName>
                                        </p:attrNameLst>
                                      </p:cBhvr>
                                      <p:to>
                                        <p:strVal val="visible"/>
                                      </p:to>
                                    </p:set>
                                    <p:animEffect transition="in" filter="wipe(down)">
                                      <p:cBhvr>
                                        <p:cTn id="26" dur="500"/>
                                        <p:tgtEl>
                                          <p:spTgt spid="207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076"/>
                                        </p:tgtEl>
                                        <p:attrNameLst>
                                          <p:attrName>style.visibility</p:attrName>
                                        </p:attrNameLst>
                                      </p:cBhvr>
                                      <p:to>
                                        <p:strVal val="visible"/>
                                      </p:to>
                                    </p:set>
                                    <p:anim calcmode="lin" valueType="num">
                                      <p:cBhvr>
                                        <p:cTn id="31" dur="500" fill="hold"/>
                                        <p:tgtEl>
                                          <p:spTgt spid="2076"/>
                                        </p:tgtEl>
                                        <p:attrNameLst>
                                          <p:attrName>ppt_w</p:attrName>
                                        </p:attrNameLst>
                                      </p:cBhvr>
                                      <p:tavLst>
                                        <p:tav tm="0">
                                          <p:val>
                                            <p:fltVal val="0"/>
                                          </p:val>
                                        </p:tav>
                                        <p:tav tm="100000">
                                          <p:val>
                                            <p:strVal val="#ppt_w"/>
                                          </p:val>
                                        </p:tav>
                                      </p:tavLst>
                                    </p:anim>
                                    <p:anim calcmode="lin" valueType="num">
                                      <p:cBhvr>
                                        <p:cTn id="32" dur="500" fill="hold"/>
                                        <p:tgtEl>
                                          <p:spTgt spid="2076"/>
                                        </p:tgtEl>
                                        <p:attrNameLst>
                                          <p:attrName>ppt_h</p:attrName>
                                        </p:attrNameLst>
                                      </p:cBhvr>
                                      <p:tavLst>
                                        <p:tav tm="0">
                                          <p:val>
                                            <p:fltVal val="0"/>
                                          </p:val>
                                        </p:tav>
                                        <p:tav tm="100000">
                                          <p:val>
                                            <p:strVal val="#ppt_h"/>
                                          </p:val>
                                        </p:tav>
                                      </p:tavLst>
                                    </p:anim>
                                    <p:animEffect transition="in" filter="fade">
                                      <p:cBhvr>
                                        <p:cTn id="33" dur="500"/>
                                        <p:tgtEl>
                                          <p:spTgt spid="207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078"/>
                                        </p:tgtEl>
                                        <p:attrNameLst>
                                          <p:attrName>style.visibility</p:attrName>
                                        </p:attrNameLst>
                                      </p:cBhvr>
                                      <p:to>
                                        <p:strVal val="visible"/>
                                      </p:to>
                                    </p:set>
                                    <p:animEffect transition="in" filter="wipe(down)">
                                      <p:cBhvr>
                                        <p:cTn id="38" dur="500"/>
                                        <p:tgtEl>
                                          <p:spTgt spid="207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061"/>
                                        </p:tgtEl>
                                        <p:attrNameLst>
                                          <p:attrName>style.visibility</p:attrName>
                                        </p:attrNameLst>
                                      </p:cBhvr>
                                      <p:to>
                                        <p:strVal val="visible"/>
                                      </p:to>
                                    </p:set>
                                    <p:anim calcmode="lin" valueType="num">
                                      <p:cBhvr>
                                        <p:cTn id="43" dur="500" fill="hold"/>
                                        <p:tgtEl>
                                          <p:spTgt spid="2061"/>
                                        </p:tgtEl>
                                        <p:attrNameLst>
                                          <p:attrName>ppt_w</p:attrName>
                                        </p:attrNameLst>
                                      </p:cBhvr>
                                      <p:tavLst>
                                        <p:tav tm="0">
                                          <p:val>
                                            <p:fltVal val="0"/>
                                          </p:val>
                                        </p:tav>
                                        <p:tav tm="100000">
                                          <p:val>
                                            <p:strVal val="#ppt_w"/>
                                          </p:val>
                                        </p:tav>
                                      </p:tavLst>
                                    </p:anim>
                                    <p:anim calcmode="lin" valueType="num">
                                      <p:cBhvr>
                                        <p:cTn id="44" dur="500" fill="hold"/>
                                        <p:tgtEl>
                                          <p:spTgt spid="2061"/>
                                        </p:tgtEl>
                                        <p:attrNameLst>
                                          <p:attrName>ppt_h</p:attrName>
                                        </p:attrNameLst>
                                      </p:cBhvr>
                                      <p:tavLst>
                                        <p:tav tm="0">
                                          <p:val>
                                            <p:fltVal val="0"/>
                                          </p:val>
                                        </p:tav>
                                        <p:tav tm="100000">
                                          <p:val>
                                            <p:strVal val="#ppt_h"/>
                                          </p:val>
                                        </p:tav>
                                      </p:tavLst>
                                    </p:anim>
                                    <p:animEffect transition="in" filter="fade">
                                      <p:cBhvr>
                                        <p:cTn id="45" dur="500"/>
                                        <p:tgtEl>
                                          <p:spTgt spid="206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065"/>
                                        </p:tgtEl>
                                        <p:attrNameLst>
                                          <p:attrName>style.visibility</p:attrName>
                                        </p:attrNameLst>
                                      </p:cBhvr>
                                      <p:to>
                                        <p:strVal val="visible"/>
                                      </p:to>
                                    </p:set>
                                    <p:animEffect transition="in" filter="wipe(down)">
                                      <p:cBhvr>
                                        <p:cTn id="50" dur="5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61" grpId="0"/>
      <p:bldP spid="2069" grpId="0"/>
      <p:bldP spid="207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38</a:t>
            </a:fld>
            <a:endParaRPr lang="en-US" dirty="0">
              <a:solidFill>
                <a:prstClr val="white"/>
              </a:solidFill>
              <a:latin typeface="TradeGothic"/>
              <a:cs typeface="TradeGothic"/>
            </a:endParaRPr>
          </a:p>
        </p:txBody>
      </p:sp>
      <p:sp>
        <p:nvSpPr>
          <p:cNvPr id="7" name="TextBox 6"/>
          <p:cNvSpPr txBox="1"/>
          <p:nvPr/>
        </p:nvSpPr>
        <p:spPr>
          <a:xfrm>
            <a:off x="1835490" y="347468"/>
            <a:ext cx="8555011" cy="707886"/>
          </a:xfrm>
          <a:prstGeom prst="rect">
            <a:avLst/>
          </a:prstGeom>
          <a:noFill/>
        </p:spPr>
        <p:txBody>
          <a:bodyPr wrap="square" rtlCol="0">
            <a:spAutoFit/>
          </a:bodyPr>
          <a:lstStyle/>
          <a:p>
            <a:pPr algn="ctr"/>
            <a:r>
              <a:rPr lang="en-US" sz="4000" dirty="0">
                <a:solidFill>
                  <a:prstClr val="white"/>
                </a:solidFill>
                <a:latin typeface="TradeGothic BoldTwo"/>
                <a:cs typeface="TradeGothic BoldTwo"/>
              </a:rPr>
              <a:t>Original Medicare</a:t>
            </a:r>
          </a:p>
        </p:txBody>
      </p:sp>
      <p:sp>
        <p:nvSpPr>
          <p:cNvPr id="5" name="TextBox 4"/>
          <p:cNvSpPr txBox="1"/>
          <p:nvPr/>
        </p:nvSpPr>
        <p:spPr>
          <a:xfrm>
            <a:off x="3009630" y="1857081"/>
            <a:ext cx="6857092" cy="461665"/>
          </a:xfrm>
          <a:prstGeom prst="rect">
            <a:avLst/>
          </a:prstGeom>
          <a:noFill/>
        </p:spPr>
        <p:txBody>
          <a:bodyPr wrap="square" rtlCol="0">
            <a:spAutoFit/>
          </a:bodyPr>
          <a:lstStyle/>
          <a:p>
            <a:r>
              <a:rPr lang="en-US" sz="2400" b="1" dirty="0">
                <a:solidFill>
                  <a:prstClr val="black"/>
                </a:solidFill>
                <a:latin typeface="TradeGothic"/>
              </a:rPr>
              <a:t>Part A – Hospital Insurance</a:t>
            </a:r>
          </a:p>
        </p:txBody>
      </p:sp>
      <p:sp>
        <p:nvSpPr>
          <p:cNvPr id="8" name="TextBox 7"/>
          <p:cNvSpPr txBox="1"/>
          <p:nvPr/>
        </p:nvSpPr>
        <p:spPr>
          <a:xfrm>
            <a:off x="3107704" y="2314281"/>
            <a:ext cx="5665508" cy="1323439"/>
          </a:xfrm>
          <a:prstGeom prst="rect">
            <a:avLst/>
          </a:prstGeom>
          <a:noFill/>
        </p:spPr>
        <p:txBody>
          <a:bodyPr wrap="square" rtlCol="0">
            <a:spAutoFit/>
          </a:bodyPr>
          <a:lstStyle/>
          <a:p>
            <a:pPr marL="342900" indent="-342900">
              <a:buFont typeface="Wingdings" pitchFamily="2" charset="2"/>
              <a:buChar char="§"/>
            </a:pPr>
            <a:r>
              <a:rPr lang="en-US" sz="2000" dirty="0">
                <a:solidFill>
                  <a:prstClr val="black"/>
                </a:solidFill>
                <a:latin typeface="TradeGothic"/>
              </a:rPr>
              <a:t>Hospital</a:t>
            </a:r>
          </a:p>
          <a:p>
            <a:pPr marL="342900" indent="-342900">
              <a:buFont typeface="Wingdings" pitchFamily="2" charset="2"/>
              <a:buChar char="§"/>
            </a:pPr>
            <a:r>
              <a:rPr lang="en-US" sz="2000" dirty="0">
                <a:solidFill>
                  <a:prstClr val="black"/>
                </a:solidFill>
                <a:latin typeface="TradeGothic"/>
              </a:rPr>
              <a:t>Skilled nursing facility</a:t>
            </a:r>
          </a:p>
          <a:p>
            <a:pPr marL="342900" indent="-342900">
              <a:buFont typeface="Wingdings" pitchFamily="2" charset="2"/>
              <a:buChar char="§"/>
            </a:pPr>
            <a:r>
              <a:rPr lang="en-US" sz="2000" dirty="0">
                <a:solidFill>
                  <a:prstClr val="black"/>
                </a:solidFill>
                <a:latin typeface="TradeGothic"/>
              </a:rPr>
              <a:t>Home health care</a:t>
            </a:r>
          </a:p>
          <a:p>
            <a:pPr marL="342900" indent="-342900">
              <a:buFont typeface="Wingdings" pitchFamily="2" charset="2"/>
              <a:buChar char="§"/>
            </a:pPr>
            <a:r>
              <a:rPr lang="en-US" sz="2000" dirty="0">
                <a:solidFill>
                  <a:prstClr val="black"/>
                </a:solidFill>
                <a:latin typeface="TradeGothic"/>
              </a:rPr>
              <a:t>Hospice care</a:t>
            </a:r>
          </a:p>
        </p:txBody>
      </p:sp>
      <p:sp>
        <p:nvSpPr>
          <p:cNvPr id="9" name="TextBox 8"/>
          <p:cNvSpPr txBox="1"/>
          <p:nvPr/>
        </p:nvSpPr>
        <p:spPr>
          <a:xfrm>
            <a:off x="2932568" y="3633255"/>
            <a:ext cx="4626744" cy="461665"/>
          </a:xfrm>
          <a:prstGeom prst="rect">
            <a:avLst/>
          </a:prstGeom>
          <a:noFill/>
        </p:spPr>
        <p:txBody>
          <a:bodyPr wrap="square" rtlCol="0">
            <a:spAutoFit/>
          </a:bodyPr>
          <a:lstStyle/>
          <a:p>
            <a:r>
              <a:rPr lang="en-US" sz="2400" b="1" dirty="0">
                <a:solidFill>
                  <a:prstClr val="black"/>
                </a:solidFill>
                <a:latin typeface="TradeGothic"/>
              </a:rPr>
              <a:t>Part B – Medical Insurance</a:t>
            </a:r>
          </a:p>
        </p:txBody>
      </p:sp>
      <p:sp>
        <p:nvSpPr>
          <p:cNvPr id="10" name="TextBox 9"/>
          <p:cNvSpPr txBox="1"/>
          <p:nvPr/>
        </p:nvSpPr>
        <p:spPr>
          <a:xfrm>
            <a:off x="3107705" y="4099384"/>
            <a:ext cx="5495825" cy="1938992"/>
          </a:xfrm>
          <a:prstGeom prst="rect">
            <a:avLst/>
          </a:prstGeom>
          <a:noFill/>
        </p:spPr>
        <p:txBody>
          <a:bodyPr wrap="square" rtlCol="0">
            <a:spAutoFit/>
          </a:bodyPr>
          <a:lstStyle/>
          <a:p>
            <a:pPr marL="342900" indent="-342900">
              <a:buFont typeface="Wingdings" pitchFamily="2" charset="2"/>
              <a:buChar char="§"/>
            </a:pPr>
            <a:r>
              <a:rPr lang="en-US" sz="2000" dirty="0">
                <a:solidFill>
                  <a:prstClr val="black"/>
                </a:solidFill>
                <a:latin typeface="TradeGothic"/>
              </a:rPr>
              <a:t>Doctor’s visits</a:t>
            </a:r>
          </a:p>
          <a:p>
            <a:pPr marL="342900" indent="-342900">
              <a:buFont typeface="Wingdings" pitchFamily="2" charset="2"/>
              <a:buChar char="§"/>
            </a:pPr>
            <a:r>
              <a:rPr lang="en-US" sz="2000" dirty="0">
                <a:solidFill>
                  <a:prstClr val="black"/>
                </a:solidFill>
                <a:latin typeface="TradeGothic"/>
              </a:rPr>
              <a:t>Outpatient hospital services</a:t>
            </a:r>
          </a:p>
          <a:p>
            <a:pPr marL="342900" indent="-342900">
              <a:buFont typeface="Wingdings" pitchFamily="2" charset="2"/>
              <a:buChar char="§"/>
            </a:pPr>
            <a:r>
              <a:rPr lang="en-US" sz="2000" dirty="0">
                <a:solidFill>
                  <a:prstClr val="black"/>
                </a:solidFill>
                <a:latin typeface="TradeGothic"/>
              </a:rPr>
              <a:t>Clinical lab tests</a:t>
            </a:r>
          </a:p>
          <a:p>
            <a:pPr marL="342900" indent="-342900">
              <a:buFont typeface="Wingdings" pitchFamily="2" charset="2"/>
              <a:buChar char="§"/>
            </a:pPr>
            <a:r>
              <a:rPr lang="en-US" sz="2000" dirty="0">
                <a:solidFill>
                  <a:prstClr val="black"/>
                </a:solidFill>
                <a:latin typeface="TradeGothic"/>
              </a:rPr>
              <a:t>Durable medical equipment</a:t>
            </a:r>
          </a:p>
          <a:p>
            <a:pPr marL="342900" indent="-342900">
              <a:buFont typeface="Wingdings" pitchFamily="2" charset="2"/>
              <a:buChar char="§"/>
            </a:pPr>
            <a:r>
              <a:rPr lang="en-US" sz="2000" dirty="0">
                <a:solidFill>
                  <a:prstClr val="black"/>
                </a:solidFill>
                <a:latin typeface="TradeGothic"/>
              </a:rPr>
              <a:t>Preventive services</a:t>
            </a:r>
          </a:p>
          <a:p>
            <a:pPr marL="342900" indent="-342900">
              <a:buFont typeface="Wingdings" pitchFamily="2" charset="2"/>
              <a:buChar char="§"/>
            </a:pPr>
            <a:r>
              <a:rPr lang="en-US" sz="2000" dirty="0">
                <a:solidFill>
                  <a:prstClr val="black"/>
                </a:solidFill>
                <a:latin typeface="TradeGothic"/>
              </a:rPr>
              <a:t>Other services</a:t>
            </a:r>
          </a:p>
        </p:txBody>
      </p:sp>
    </p:spTree>
    <p:extLst>
      <p:ext uri="{BB962C8B-B14F-4D97-AF65-F5344CB8AC3E}">
        <p14:creationId xmlns:p14="http://schemas.microsoft.com/office/powerpoint/2010/main" val="3114758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39</a:t>
            </a:fld>
            <a:endParaRPr lang="en-US" dirty="0">
              <a:solidFill>
                <a:prstClr val="white"/>
              </a:solidFill>
              <a:latin typeface="TradeGothic"/>
              <a:cs typeface="TradeGothic"/>
            </a:endParaRPr>
          </a:p>
        </p:txBody>
      </p:sp>
      <p:sp>
        <p:nvSpPr>
          <p:cNvPr id="7" name="TextBox 6"/>
          <p:cNvSpPr txBox="1"/>
          <p:nvPr/>
        </p:nvSpPr>
        <p:spPr>
          <a:xfrm>
            <a:off x="1835490" y="347468"/>
            <a:ext cx="8555011" cy="707886"/>
          </a:xfrm>
          <a:prstGeom prst="rect">
            <a:avLst/>
          </a:prstGeom>
          <a:noFill/>
        </p:spPr>
        <p:txBody>
          <a:bodyPr wrap="square" rtlCol="0">
            <a:spAutoFit/>
          </a:bodyPr>
          <a:lstStyle/>
          <a:p>
            <a:r>
              <a:rPr lang="en-US" sz="4000" dirty="0">
                <a:solidFill>
                  <a:prstClr val="white"/>
                </a:solidFill>
                <a:latin typeface="TradeGothic BoldTwo"/>
                <a:cs typeface="TradeGothic BoldTwo"/>
              </a:rPr>
              <a:t>Medicare Part A (Hospital Insurance)</a:t>
            </a:r>
          </a:p>
        </p:txBody>
      </p:sp>
      <p:sp>
        <p:nvSpPr>
          <p:cNvPr id="3" name="TextBox 2"/>
          <p:cNvSpPr txBox="1"/>
          <p:nvPr/>
        </p:nvSpPr>
        <p:spPr>
          <a:xfrm>
            <a:off x="1976487" y="1668545"/>
            <a:ext cx="8154185" cy="461665"/>
          </a:xfrm>
          <a:prstGeom prst="rect">
            <a:avLst/>
          </a:prstGeom>
          <a:noFill/>
        </p:spPr>
        <p:txBody>
          <a:bodyPr wrap="square" rtlCol="0">
            <a:spAutoFit/>
          </a:bodyPr>
          <a:lstStyle/>
          <a:p>
            <a:pPr>
              <a:buClr>
                <a:srgbClr val="9BBB59">
                  <a:lumMod val="75000"/>
                </a:srgbClr>
              </a:buClr>
            </a:pPr>
            <a:r>
              <a:rPr lang="en-US" sz="2400" dirty="0">
                <a:solidFill>
                  <a:prstClr val="black"/>
                </a:solidFill>
                <a:latin typeface="TradeGothic"/>
              </a:rPr>
              <a:t>What does Part A cost?</a:t>
            </a:r>
          </a:p>
        </p:txBody>
      </p:sp>
      <p:sp>
        <p:nvSpPr>
          <p:cNvPr id="12" name="TextBox 11"/>
          <p:cNvSpPr txBox="1"/>
          <p:nvPr/>
        </p:nvSpPr>
        <p:spPr>
          <a:xfrm>
            <a:off x="1524001" y="2743400"/>
            <a:ext cx="8059917" cy="2554545"/>
          </a:xfrm>
          <a:prstGeom prst="rect">
            <a:avLst/>
          </a:prstGeom>
          <a:noFill/>
        </p:spPr>
        <p:txBody>
          <a:bodyPr wrap="square" rtlCol="0">
            <a:spAutoFit/>
          </a:bodyPr>
          <a:lstStyle/>
          <a:p>
            <a:pPr marL="914400" lvl="1" indent="-457200">
              <a:buClr>
                <a:srgbClr val="9BBB59">
                  <a:lumMod val="50000"/>
                </a:srgbClr>
              </a:buClr>
              <a:buFont typeface="Wingdings" panose="05000000000000000000" pitchFamily="2" charset="2"/>
              <a:buChar char="Ø"/>
            </a:pPr>
            <a:r>
              <a:rPr lang="en-US" sz="2000" dirty="0">
                <a:solidFill>
                  <a:prstClr val="black"/>
                </a:solidFill>
                <a:latin typeface="TradeGothic"/>
              </a:rPr>
              <a:t>Most people get Part A premium free – If you paid Medicare taxes at least 10 years</a:t>
            </a:r>
          </a:p>
          <a:p>
            <a:pPr marL="914400" lvl="1" indent="-457200">
              <a:buClr>
                <a:srgbClr val="9BBB59">
                  <a:lumMod val="50000"/>
                </a:srgbClr>
              </a:buClr>
              <a:buFont typeface="Wingdings" panose="05000000000000000000" pitchFamily="2" charset="2"/>
              <a:buChar char="Ø"/>
            </a:pPr>
            <a:endParaRPr lang="en-US" sz="2000" dirty="0">
              <a:solidFill>
                <a:prstClr val="black"/>
              </a:solidFill>
              <a:latin typeface="TradeGothic"/>
            </a:endParaRPr>
          </a:p>
          <a:p>
            <a:pPr marL="914400" lvl="1" indent="-457200">
              <a:buClr>
                <a:srgbClr val="9BBB59">
                  <a:lumMod val="50000"/>
                </a:srgbClr>
              </a:buClr>
              <a:buFont typeface="Wingdings" panose="05000000000000000000" pitchFamily="2" charset="2"/>
              <a:buChar char="Ø"/>
            </a:pPr>
            <a:r>
              <a:rPr lang="en-US" sz="2000" dirty="0">
                <a:solidFill>
                  <a:prstClr val="black"/>
                </a:solidFill>
                <a:latin typeface="TradeGothic"/>
              </a:rPr>
              <a:t>If you paid Medicare &lt; 10 years </a:t>
            </a:r>
          </a:p>
          <a:p>
            <a:pPr marL="1200150" lvl="2" indent="-285750">
              <a:buClr>
                <a:srgbClr val="9BBB59">
                  <a:lumMod val="50000"/>
                </a:srgbClr>
              </a:buClr>
              <a:buFont typeface="Wingdings" pitchFamily="2" charset="2"/>
              <a:buChar char="§"/>
            </a:pPr>
            <a:r>
              <a:rPr lang="en-US" sz="2000" dirty="0">
                <a:solidFill>
                  <a:prstClr val="black"/>
                </a:solidFill>
                <a:latin typeface="TradeGothic"/>
              </a:rPr>
              <a:t>You may pay a premium to get Part A</a:t>
            </a:r>
          </a:p>
          <a:p>
            <a:pPr marL="1200150" lvl="2" indent="-285750">
              <a:buClr>
                <a:srgbClr val="9BBB59">
                  <a:lumMod val="50000"/>
                </a:srgbClr>
              </a:buClr>
              <a:buFont typeface="Wingdings" pitchFamily="2" charset="2"/>
              <a:buChar char="§"/>
            </a:pPr>
            <a:r>
              <a:rPr lang="en-US" sz="2000" dirty="0">
                <a:solidFill>
                  <a:prstClr val="black"/>
                </a:solidFill>
                <a:latin typeface="TradeGothic"/>
              </a:rPr>
              <a:t>You may have a penalty if not enrolled  when first eligible. If you pay a penalty you may have other options.</a:t>
            </a:r>
          </a:p>
          <a:p>
            <a:pPr marL="1200150" lvl="2" indent="-285750">
              <a:buClr>
                <a:srgbClr val="9BBB59">
                  <a:lumMod val="50000"/>
                </a:srgbClr>
              </a:buClr>
              <a:buFont typeface="Wingdings" pitchFamily="2" charset="2"/>
              <a:buChar char="§"/>
            </a:pPr>
            <a:endParaRPr lang="en-US" sz="2000" dirty="0">
              <a:solidFill>
                <a:prstClr val="black"/>
              </a:solidFill>
              <a:latin typeface="TradeGothic"/>
            </a:endParaRPr>
          </a:p>
        </p:txBody>
      </p:sp>
    </p:spTree>
    <p:extLst>
      <p:ext uri="{BB962C8B-B14F-4D97-AF65-F5344CB8AC3E}">
        <p14:creationId xmlns:p14="http://schemas.microsoft.com/office/powerpoint/2010/main" val="3377765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lnSpcReduction="10000"/>
          </a:bodyPr>
          <a:lstStyle/>
          <a:p>
            <a:pPr algn="r"/>
            <a:r>
              <a:rPr lang="en-US" b="1" dirty="0"/>
              <a:t>The csi office on aging provides</a:t>
            </a:r>
          </a:p>
          <a:p>
            <a:pPr algn="r"/>
            <a:r>
              <a:rPr lang="en-US" b="1" dirty="0"/>
              <a:t> a wide range of services to </a:t>
            </a:r>
          </a:p>
          <a:p>
            <a:pPr algn="r"/>
            <a:r>
              <a:rPr lang="en-US" b="1" dirty="0"/>
              <a:t>seniors aged 60 and older</a:t>
            </a:r>
          </a:p>
          <a:p>
            <a:pPr algn="r"/>
            <a:r>
              <a:rPr lang="en-US" b="1" dirty="0"/>
              <a:t> and to family members of a senior citizen.</a:t>
            </a:r>
          </a:p>
          <a:p>
            <a:pPr algn="r"/>
            <a:endParaRPr lang="en-US"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237" y="3886200"/>
            <a:ext cx="1906589" cy="1974596"/>
          </a:xfrm>
          <a:prstGeom prst="rect">
            <a:avLst/>
          </a:prstGeom>
        </p:spPr>
      </p:pic>
    </p:spTree>
    <p:extLst>
      <p:ext uri="{BB962C8B-B14F-4D97-AF65-F5344CB8AC3E}">
        <p14:creationId xmlns:p14="http://schemas.microsoft.com/office/powerpoint/2010/main" val="4285596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40</a:t>
            </a:fld>
            <a:endParaRPr lang="en-US" dirty="0">
              <a:solidFill>
                <a:prstClr val="white"/>
              </a:solidFill>
              <a:latin typeface="TradeGothic"/>
              <a:cs typeface="TradeGothic"/>
            </a:endParaRPr>
          </a:p>
        </p:txBody>
      </p:sp>
      <p:sp>
        <p:nvSpPr>
          <p:cNvPr id="7" name="TextBox 6"/>
          <p:cNvSpPr txBox="1"/>
          <p:nvPr/>
        </p:nvSpPr>
        <p:spPr>
          <a:xfrm>
            <a:off x="1835490" y="130651"/>
            <a:ext cx="8555011" cy="1077218"/>
          </a:xfrm>
          <a:prstGeom prst="rect">
            <a:avLst/>
          </a:prstGeom>
          <a:noFill/>
        </p:spPr>
        <p:txBody>
          <a:bodyPr wrap="square" rtlCol="0" anchor="t">
            <a:spAutoFit/>
          </a:bodyPr>
          <a:lstStyle/>
          <a:p>
            <a:pPr algn="ctr"/>
            <a:r>
              <a:rPr lang="en-US" sz="3200" dirty="0">
                <a:solidFill>
                  <a:prstClr val="white"/>
                </a:solidFill>
                <a:latin typeface="TradeGothic BoldTwo"/>
                <a:cs typeface="TradeGothic BoldTwo"/>
              </a:rPr>
              <a:t>What you pay for </a:t>
            </a:r>
          </a:p>
          <a:p>
            <a:pPr algn="ctr"/>
            <a:r>
              <a:rPr lang="en-US" sz="3200" dirty="0">
                <a:solidFill>
                  <a:prstClr val="white"/>
                </a:solidFill>
                <a:latin typeface="TradeGothic BoldTwo"/>
                <a:cs typeface="TradeGothic BoldTwo"/>
              </a:rPr>
              <a:t>Inpatient Hospital costs in 2019</a:t>
            </a:r>
          </a:p>
        </p:txBody>
      </p:sp>
      <p:graphicFrame>
        <p:nvGraphicFramePr>
          <p:cNvPr id="2" name="Table 1"/>
          <p:cNvGraphicFramePr>
            <a:graphicFrameLocks noGrp="1"/>
          </p:cNvGraphicFramePr>
          <p:nvPr/>
        </p:nvGraphicFramePr>
        <p:xfrm>
          <a:off x="3048000" y="1772240"/>
          <a:ext cx="6096000" cy="3712592"/>
        </p:xfrm>
        <a:graphic>
          <a:graphicData uri="http://schemas.openxmlformats.org/drawingml/2006/table">
            <a:tbl>
              <a:tblPr firstRow="1" bandRow="1">
                <a:tableStyleId>{5C22544A-7EE6-4342-B048-85BDC9FD1C3A}</a:tableStyleId>
              </a:tblPr>
              <a:tblGrid>
                <a:gridCol w="2124173">
                  <a:extLst>
                    <a:ext uri="{9D8B030D-6E8A-4147-A177-3AD203B41FA5}">
                      <a16:colId xmlns:a16="http://schemas.microsoft.com/office/drawing/2014/main" val="20000"/>
                    </a:ext>
                  </a:extLst>
                </a:gridCol>
                <a:gridCol w="3971827">
                  <a:extLst>
                    <a:ext uri="{9D8B030D-6E8A-4147-A177-3AD203B41FA5}">
                      <a16:colId xmlns:a16="http://schemas.microsoft.com/office/drawing/2014/main" val="20001"/>
                    </a:ext>
                  </a:extLst>
                </a:gridCol>
              </a:tblGrid>
              <a:tr h="988553">
                <a:tc>
                  <a:txBody>
                    <a:bodyPr/>
                    <a:lstStyle/>
                    <a:p>
                      <a:pPr algn="ctr"/>
                      <a:r>
                        <a:rPr lang="en-US" sz="2000" dirty="0">
                          <a:latin typeface="TradeGothic"/>
                        </a:rPr>
                        <a:t>For each</a:t>
                      </a:r>
                      <a:r>
                        <a:rPr lang="en-US" sz="2000" baseline="0" dirty="0">
                          <a:latin typeface="TradeGothic"/>
                        </a:rPr>
                        <a:t> benefit period in 2019</a:t>
                      </a:r>
                      <a:endParaRPr lang="en-US" sz="2000" dirty="0">
                        <a:latin typeface="TradeGothic"/>
                      </a:endParaRPr>
                    </a:p>
                  </a:txBody>
                  <a:tcPr/>
                </a:tc>
                <a:tc>
                  <a:txBody>
                    <a:bodyPr/>
                    <a:lstStyle/>
                    <a:p>
                      <a:pPr algn="ctr"/>
                      <a:r>
                        <a:rPr lang="en-US" sz="2000" b="1" dirty="0">
                          <a:latin typeface="TradeGothic"/>
                        </a:rPr>
                        <a:t>You pay</a:t>
                      </a:r>
                    </a:p>
                  </a:txBody>
                  <a:tcPr anchor="ctr"/>
                </a:tc>
                <a:extLst>
                  <a:ext uri="{0D108BD9-81ED-4DB2-BD59-A6C34878D82A}">
                    <a16:rowId xmlns:a16="http://schemas.microsoft.com/office/drawing/2014/main" val="10000"/>
                  </a:ext>
                </a:extLst>
              </a:tr>
              <a:tr h="572733">
                <a:tc>
                  <a:txBody>
                    <a:bodyPr/>
                    <a:lstStyle/>
                    <a:p>
                      <a:r>
                        <a:rPr lang="en-US" dirty="0"/>
                        <a:t>Days 1 – 60</a:t>
                      </a:r>
                    </a:p>
                  </a:txBody>
                  <a:tcPr/>
                </a:tc>
                <a:tc>
                  <a:txBody>
                    <a:bodyPr/>
                    <a:lstStyle/>
                    <a:p>
                      <a:pPr algn="ctr"/>
                      <a:r>
                        <a:rPr lang="en-US" dirty="0"/>
                        <a:t>$1,364 deductible</a:t>
                      </a:r>
                    </a:p>
                  </a:txBody>
                  <a:tcPr/>
                </a:tc>
                <a:extLst>
                  <a:ext uri="{0D108BD9-81ED-4DB2-BD59-A6C34878D82A}">
                    <a16:rowId xmlns:a16="http://schemas.microsoft.com/office/drawing/2014/main" val="10001"/>
                  </a:ext>
                </a:extLst>
              </a:tr>
              <a:tr h="572733">
                <a:tc>
                  <a:txBody>
                    <a:bodyPr/>
                    <a:lstStyle/>
                    <a:p>
                      <a:r>
                        <a:rPr lang="en-US" dirty="0"/>
                        <a:t>Days 61 – 90</a:t>
                      </a:r>
                    </a:p>
                  </a:txBody>
                  <a:tcPr/>
                </a:tc>
                <a:tc>
                  <a:txBody>
                    <a:bodyPr/>
                    <a:lstStyle/>
                    <a:p>
                      <a:pPr algn="ctr"/>
                      <a:r>
                        <a:rPr lang="en-US" dirty="0"/>
                        <a:t>$341 per day</a:t>
                      </a:r>
                    </a:p>
                  </a:txBody>
                  <a:tcPr/>
                </a:tc>
                <a:extLst>
                  <a:ext uri="{0D108BD9-81ED-4DB2-BD59-A6C34878D82A}">
                    <a16:rowId xmlns:a16="http://schemas.microsoft.com/office/drawing/2014/main" val="10002"/>
                  </a:ext>
                </a:extLst>
              </a:tr>
              <a:tr h="988553">
                <a:tc>
                  <a:txBody>
                    <a:bodyPr/>
                    <a:lstStyle/>
                    <a:p>
                      <a:r>
                        <a:rPr lang="en-US" dirty="0"/>
                        <a:t>Days 91</a:t>
                      </a:r>
                      <a:r>
                        <a:rPr lang="en-US" baseline="0" dirty="0"/>
                        <a:t> – 150 </a:t>
                      </a:r>
                      <a:endParaRPr lang="en-US" dirty="0"/>
                    </a:p>
                  </a:txBody>
                  <a:tcPr anchor="ctr"/>
                </a:tc>
                <a:tc>
                  <a:txBody>
                    <a:bodyPr/>
                    <a:lstStyle/>
                    <a:p>
                      <a:pPr algn="ctr"/>
                      <a:r>
                        <a:rPr lang="en-US" dirty="0"/>
                        <a:t>$682 per</a:t>
                      </a:r>
                      <a:r>
                        <a:rPr lang="en-US" baseline="0" dirty="0"/>
                        <a:t> day</a:t>
                      </a:r>
                    </a:p>
                    <a:p>
                      <a:pPr algn="ctr"/>
                      <a:r>
                        <a:rPr lang="en-US" baseline="0" dirty="0"/>
                        <a:t>(60 lifetime reserve days)</a:t>
                      </a:r>
                      <a:endParaRPr lang="en-US" dirty="0"/>
                    </a:p>
                  </a:txBody>
                  <a:tcPr/>
                </a:tc>
                <a:extLst>
                  <a:ext uri="{0D108BD9-81ED-4DB2-BD59-A6C34878D82A}">
                    <a16:rowId xmlns:a16="http://schemas.microsoft.com/office/drawing/2014/main" val="10003"/>
                  </a:ext>
                </a:extLst>
              </a:tr>
              <a:tr h="572733">
                <a:tc>
                  <a:txBody>
                    <a:bodyPr/>
                    <a:lstStyle/>
                    <a:p>
                      <a:r>
                        <a:rPr lang="en-US" dirty="0"/>
                        <a:t>All days after 150</a:t>
                      </a:r>
                    </a:p>
                  </a:txBody>
                  <a:tcPr/>
                </a:tc>
                <a:tc>
                  <a:txBody>
                    <a:bodyPr/>
                    <a:lstStyle/>
                    <a:p>
                      <a:pPr algn="ctr"/>
                      <a:r>
                        <a:rPr lang="en-US" dirty="0"/>
                        <a:t>All Costs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43228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41</a:t>
            </a:fld>
            <a:endParaRPr lang="en-US" dirty="0">
              <a:solidFill>
                <a:prstClr val="white"/>
              </a:solidFill>
              <a:latin typeface="TradeGothic"/>
              <a:cs typeface="TradeGothic"/>
            </a:endParaRPr>
          </a:p>
        </p:txBody>
      </p:sp>
      <p:sp>
        <p:nvSpPr>
          <p:cNvPr id="7" name="TextBox 6"/>
          <p:cNvSpPr txBox="1"/>
          <p:nvPr/>
        </p:nvSpPr>
        <p:spPr>
          <a:xfrm>
            <a:off x="1835490" y="130651"/>
            <a:ext cx="8555011" cy="1077218"/>
          </a:xfrm>
          <a:prstGeom prst="rect">
            <a:avLst/>
          </a:prstGeom>
          <a:noFill/>
        </p:spPr>
        <p:txBody>
          <a:bodyPr wrap="square" rtlCol="0" anchor="t">
            <a:spAutoFit/>
          </a:bodyPr>
          <a:lstStyle/>
          <a:p>
            <a:pPr algn="ctr"/>
            <a:r>
              <a:rPr lang="en-US" sz="3200" dirty="0">
                <a:solidFill>
                  <a:prstClr val="white"/>
                </a:solidFill>
                <a:latin typeface="TradeGothic BoldTwo"/>
                <a:cs typeface="TradeGothic BoldTwo"/>
              </a:rPr>
              <a:t>What you pay for </a:t>
            </a:r>
          </a:p>
          <a:p>
            <a:pPr algn="ctr"/>
            <a:r>
              <a:rPr lang="en-US" sz="3200" dirty="0">
                <a:solidFill>
                  <a:prstClr val="white"/>
                </a:solidFill>
                <a:latin typeface="TradeGothic BoldTwo"/>
                <a:cs typeface="TradeGothic BoldTwo"/>
              </a:rPr>
              <a:t>Skilled Nursing Facility costs in 2019 </a:t>
            </a: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nvGraphicFramePr>
        <p:xfrm>
          <a:off x="2143432" y="1821400"/>
          <a:ext cx="7179774" cy="3655166"/>
        </p:xfrm>
        <a:graphic>
          <a:graphicData uri="http://schemas.openxmlformats.org/drawingml/2006/table">
            <a:tbl>
              <a:tblPr firstRow="1" bandRow="1">
                <a:tableStyleId>{5C22544A-7EE6-4342-B048-85BDC9FD1C3A}</a:tableStyleId>
              </a:tblPr>
              <a:tblGrid>
                <a:gridCol w="2501818">
                  <a:extLst>
                    <a:ext uri="{9D8B030D-6E8A-4147-A177-3AD203B41FA5}">
                      <a16:colId xmlns:a16="http://schemas.microsoft.com/office/drawing/2014/main" val="20000"/>
                    </a:ext>
                  </a:extLst>
                </a:gridCol>
                <a:gridCol w="4677956">
                  <a:extLst>
                    <a:ext uri="{9D8B030D-6E8A-4147-A177-3AD203B41FA5}">
                      <a16:colId xmlns:a16="http://schemas.microsoft.com/office/drawing/2014/main" val="20001"/>
                    </a:ext>
                  </a:extLst>
                </a:gridCol>
              </a:tblGrid>
              <a:tr h="1349654">
                <a:tc>
                  <a:txBody>
                    <a:bodyPr/>
                    <a:lstStyle/>
                    <a:p>
                      <a:pPr algn="ctr"/>
                      <a:r>
                        <a:rPr lang="en-US" sz="2000" dirty="0">
                          <a:latin typeface="TradeGothic"/>
                        </a:rPr>
                        <a:t>For each</a:t>
                      </a:r>
                      <a:r>
                        <a:rPr lang="en-US" sz="2000" baseline="0" dirty="0">
                          <a:latin typeface="TradeGothic"/>
                        </a:rPr>
                        <a:t> benefit period in 2019</a:t>
                      </a:r>
                      <a:endParaRPr lang="en-US" sz="2000" dirty="0">
                        <a:latin typeface="TradeGothic"/>
                      </a:endParaRPr>
                    </a:p>
                  </a:txBody>
                  <a:tcPr/>
                </a:tc>
                <a:tc>
                  <a:txBody>
                    <a:bodyPr/>
                    <a:lstStyle/>
                    <a:p>
                      <a:pPr algn="ctr"/>
                      <a:r>
                        <a:rPr lang="en-US" sz="2000" b="1" dirty="0">
                          <a:latin typeface="TradeGothic"/>
                        </a:rPr>
                        <a:t>You pay</a:t>
                      </a:r>
                    </a:p>
                  </a:txBody>
                  <a:tcPr anchor="ctr"/>
                </a:tc>
                <a:extLst>
                  <a:ext uri="{0D108BD9-81ED-4DB2-BD59-A6C34878D82A}">
                    <a16:rowId xmlns:a16="http://schemas.microsoft.com/office/drawing/2014/main" val="10000"/>
                  </a:ext>
                </a:extLst>
              </a:tr>
              <a:tr h="768504">
                <a:tc>
                  <a:txBody>
                    <a:bodyPr/>
                    <a:lstStyle/>
                    <a:p>
                      <a:r>
                        <a:rPr lang="en-US" dirty="0"/>
                        <a:t>Days 1 – 20</a:t>
                      </a:r>
                    </a:p>
                  </a:txBody>
                  <a:tcPr/>
                </a:tc>
                <a:tc>
                  <a:txBody>
                    <a:bodyPr/>
                    <a:lstStyle/>
                    <a:p>
                      <a:pPr algn="ctr"/>
                      <a:r>
                        <a:rPr lang="en-US" dirty="0"/>
                        <a:t>$0</a:t>
                      </a:r>
                    </a:p>
                  </a:txBody>
                  <a:tcPr/>
                </a:tc>
                <a:extLst>
                  <a:ext uri="{0D108BD9-81ED-4DB2-BD59-A6C34878D82A}">
                    <a16:rowId xmlns:a16="http://schemas.microsoft.com/office/drawing/2014/main" val="10001"/>
                  </a:ext>
                </a:extLst>
              </a:tr>
              <a:tr h="768504">
                <a:tc>
                  <a:txBody>
                    <a:bodyPr/>
                    <a:lstStyle/>
                    <a:p>
                      <a:r>
                        <a:rPr lang="en-US" dirty="0"/>
                        <a:t>Days 21</a:t>
                      </a:r>
                      <a:r>
                        <a:rPr lang="en-US" baseline="0" dirty="0"/>
                        <a:t> - 100</a:t>
                      </a:r>
                      <a:endParaRPr lang="en-US" dirty="0"/>
                    </a:p>
                  </a:txBody>
                  <a:tcPr/>
                </a:tc>
                <a:tc>
                  <a:txBody>
                    <a:bodyPr/>
                    <a:lstStyle/>
                    <a:p>
                      <a:pPr algn="ctr"/>
                      <a:r>
                        <a:rPr lang="en-US" dirty="0"/>
                        <a:t>$170.50</a:t>
                      </a:r>
                      <a:r>
                        <a:rPr lang="en-US" baseline="0" dirty="0"/>
                        <a:t> </a:t>
                      </a:r>
                      <a:r>
                        <a:rPr lang="en-US" dirty="0"/>
                        <a:t>per day</a:t>
                      </a:r>
                    </a:p>
                  </a:txBody>
                  <a:tcPr/>
                </a:tc>
                <a:extLst>
                  <a:ext uri="{0D108BD9-81ED-4DB2-BD59-A6C34878D82A}">
                    <a16:rowId xmlns:a16="http://schemas.microsoft.com/office/drawing/2014/main" val="10002"/>
                  </a:ext>
                </a:extLst>
              </a:tr>
              <a:tr h="768504">
                <a:tc>
                  <a:txBody>
                    <a:bodyPr/>
                    <a:lstStyle/>
                    <a:p>
                      <a:r>
                        <a:rPr lang="en-US" dirty="0"/>
                        <a:t>All days after 100</a:t>
                      </a:r>
                    </a:p>
                  </a:txBody>
                  <a:tcPr/>
                </a:tc>
                <a:tc>
                  <a:txBody>
                    <a:bodyPr/>
                    <a:lstStyle/>
                    <a:p>
                      <a:pPr algn="ctr"/>
                      <a:r>
                        <a:rPr lang="en-US" dirty="0"/>
                        <a:t>All Costs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01172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42</a:t>
            </a:fld>
            <a:endParaRPr lang="en-US" dirty="0">
              <a:solidFill>
                <a:prstClr val="white"/>
              </a:solidFill>
              <a:latin typeface="TradeGothic"/>
              <a:cs typeface="TradeGothic"/>
            </a:endParaRPr>
          </a:p>
        </p:txBody>
      </p:sp>
      <p:sp>
        <p:nvSpPr>
          <p:cNvPr id="7" name="TextBox 6"/>
          <p:cNvSpPr txBox="1"/>
          <p:nvPr/>
        </p:nvSpPr>
        <p:spPr>
          <a:xfrm>
            <a:off x="1835489" y="460141"/>
            <a:ext cx="8555011" cy="707886"/>
          </a:xfrm>
          <a:prstGeom prst="rect">
            <a:avLst/>
          </a:prstGeom>
          <a:noFill/>
        </p:spPr>
        <p:txBody>
          <a:bodyPr wrap="square" rtlCol="0" anchor="t">
            <a:spAutoFit/>
          </a:bodyPr>
          <a:lstStyle/>
          <a:p>
            <a:pPr algn="ctr"/>
            <a:r>
              <a:rPr lang="en-US" sz="4000" dirty="0">
                <a:solidFill>
                  <a:prstClr val="white"/>
                </a:solidFill>
                <a:latin typeface="TradeGothic BoldTwo"/>
                <a:cs typeface="TradeGothic BoldTwo"/>
              </a:rPr>
              <a:t>Monthly Part B Premium</a:t>
            </a:r>
          </a:p>
        </p:txBody>
      </p:sp>
      <p:graphicFrame>
        <p:nvGraphicFramePr>
          <p:cNvPr id="8" name="Table 7"/>
          <p:cNvGraphicFramePr>
            <a:graphicFrameLocks noGrp="1"/>
          </p:cNvGraphicFramePr>
          <p:nvPr/>
        </p:nvGraphicFramePr>
        <p:xfrm>
          <a:off x="2330245" y="1897066"/>
          <a:ext cx="7008850" cy="3402520"/>
        </p:xfrm>
        <a:graphic>
          <a:graphicData uri="http://schemas.openxmlformats.org/drawingml/2006/table">
            <a:tbl>
              <a:tblPr firstRow="1" bandRow="1">
                <a:tableStyleId>{5C22544A-7EE6-4342-B048-85BDC9FD1C3A}</a:tableStyleId>
              </a:tblPr>
              <a:tblGrid>
                <a:gridCol w="2940853">
                  <a:extLst>
                    <a:ext uri="{9D8B030D-6E8A-4147-A177-3AD203B41FA5}">
                      <a16:colId xmlns:a16="http://schemas.microsoft.com/office/drawing/2014/main" val="20000"/>
                    </a:ext>
                  </a:extLst>
                </a:gridCol>
                <a:gridCol w="2632449">
                  <a:extLst>
                    <a:ext uri="{9D8B030D-6E8A-4147-A177-3AD203B41FA5}">
                      <a16:colId xmlns:a16="http://schemas.microsoft.com/office/drawing/2014/main" val="20001"/>
                    </a:ext>
                  </a:extLst>
                </a:gridCol>
                <a:gridCol w="1435548">
                  <a:extLst>
                    <a:ext uri="{9D8B030D-6E8A-4147-A177-3AD203B41FA5}">
                      <a16:colId xmlns:a16="http://schemas.microsoft.com/office/drawing/2014/main" val="20002"/>
                    </a:ext>
                  </a:extLst>
                </a:gridCol>
              </a:tblGrid>
              <a:tr h="827952">
                <a:tc gridSpan="2">
                  <a:txBody>
                    <a:bodyPr/>
                    <a:lstStyle/>
                    <a:p>
                      <a:pPr algn="ctr"/>
                      <a:r>
                        <a:rPr lang="en-US" sz="2400" dirty="0">
                          <a:latin typeface="TradeGothic"/>
                        </a:rPr>
                        <a:t>If</a:t>
                      </a:r>
                      <a:r>
                        <a:rPr lang="en-US" sz="2400" baseline="0" dirty="0">
                          <a:latin typeface="TradeGothic"/>
                        </a:rPr>
                        <a:t> your Yearly Income in 2017 was</a:t>
                      </a:r>
                      <a:endParaRPr lang="en-US" sz="2400" dirty="0">
                        <a:latin typeface="TradeGothic"/>
                      </a:endParaRPr>
                    </a:p>
                  </a:txBody>
                  <a:tcPr marL="106840" marR="106840" marT="53420" marB="53420"/>
                </a:tc>
                <a:tc hMerge="1">
                  <a:txBody>
                    <a:bodyPr/>
                    <a:lstStyle/>
                    <a:p>
                      <a:endParaRPr lang="en-US" dirty="0"/>
                    </a:p>
                  </a:txBody>
                  <a:tcPr/>
                </a:tc>
                <a:tc>
                  <a:txBody>
                    <a:bodyPr/>
                    <a:lstStyle/>
                    <a:p>
                      <a:r>
                        <a:rPr lang="en-US" sz="2400" dirty="0">
                          <a:latin typeface="TradeGothic"/>
                        </a:rPr>
                        <a:t>You</a:t>
                      </a:r>
                      <a:r>
                        <a:rPr lang="en-US" sz="2400" baseline="0" dirty="0">
                          <a:latin typeface="TradeGothic"/>
                        </a:rPr>
                        <a:t> Pay in 2019</a:t>
                      </a:r>
                      <a:endParaRPr lang="en-US" sz="2400" dirty="0">
                        <a:latin typeface="TradeGothic"/>
                      </a:endParaRPr>
                    </a:p>
                  </a:txBody>
                  <a:tcPr marL="106840" marR="106840" marT="53420" marB="53420"/>
                </a:tc>
                <a:extLst>
                  <a:ext uri="{0D108BD9-81ED-4DB2-BD59-A6C34878D82A}">
                    <a16:rowId xmlns:a16="http://schemas.microsoft.com/office/drawing/2014/main" val="10000"/>
                  </a:ext>
                </a:extLst>
              </a:tr>
              <a:tr h="427360">
                <a:tc>
                  <a:txBody>
                    <a:bodyPr/>
                    <a:lstStyle/>
                    <a:p>
                      <a:r>
                        <a:rPr lang="en-US" sz="2100" dirty="0"/>
                        <a:t>File Individual Tax Return</a:t>
                      </a:r>
                    </a:p>
                  </a:txBody>
                  <a:tcPr marL="106840" marR="106840" marT="53420" marB="53420"/>
                </a:tc>
                <a:tc>
                  <a:txBody>
                    <a:bodyPr/>
                    <a:lstStyle/>
                    <a:p>
                      <a:r>
                        <a:rPr lang="en-US" sz="2100" dirty="0"/>
                        <a:t>File Joint Tax Return</a:t>
                      </a:r>
                    </a:p>
                  </a:txBody>
                  <a:tcPr marL="106840" marR="106840" marT="53420" marB="53420"/>
                </a:tc>
                <a:tc>
                  <a:txBody>
                    <a:bodyPr/>
                    <a:lstStyle/>
                    <a:p>
                      <a:endParaRPr lang="en-US" sz="2100" dirty="0"/>
                    </a:p>
                  </a:txBody>
                  <a:tcPr marL="106840" marR="106840" marT="53420" marB="53420"/>
                </a:tc>
                <a:extLst>
                  <a:ext uri="{0D108BD9-81ED-4DB2-BD59-A6C34878D82A}">
                    <a16:rowId xmlns:a16="http://schemas.microsoft.com/office/drawing/2014/main" val="10001"/>
                  </a:ext>
                </a:extLst>
              </a:tr>
              <a:tr h="427360">
                <a:tc>
                  <a:txBody>
                    <a:bodyPr/>
                    <a:lstStyle/>
                    <a:p>
                      <a:r>
                        <a:rPr lang="en-US" sz="2100" dirty="0"/>
                        <a:t>$85,000 or below</a:t>
                      </a:r>
                    </a:p>
                  </a:txBody>
                  <a:tcPr marL="106840" marR="106840" marT="53420" marB="53420"/>
                </a:tc>
                <a:tc>
                  <a:txBody>
                    <a:bodyPr/>
                    <a:lstStyle/>
                    <a:p>
                      <a:r>
                        <a:rPr lang="en-US" sz="2100" dirty="0"/>
                        <a:t>$170,000</a:t>
                      </a:r>
                      <a:r>
                        <a:rPr lang="en-US" sz="2100" baseline="0" dirty="0"/>
                        <a:t> or below</a:t>
                      </a:r>
                      <a:endParaRPr lang="en-US" sz="2100" dirty="0"/>
                    </a:p>
                  </a:txBody>
                  <a:tcPr marL="106840" marR="106840" marT="53420" marB="53420"/>
                </a:tc>
                <a:tc>
                  <a:txBody>
                    <a:bodyPr/>
                    <a:lstStyle/>
                    <a:p>
                      <a:r>
                        <a:rPr lang="en-US" sz="2100" dirty="0"/>
                        <a:t>$135.50</a:t>
                      </a:r>
                    </a:p>
                  </a:txBody>
                  <a:tcPr marL="106840" marR="106840" marT="53420" marB="53420"/>
                </a:tc>
                <a:extLst>
                  <a:ext uri="{0D108BD9-81ED-4DB2-BD59-A6C34878D82A}">
                    <a16:rowId xmlns:a16="http://schemas.microsoft.com/office/drawing/2014/main" val="10002"/>
                  </a:ext>
                </a:extLst>
              </a:tr>
              <a:tr h="427360">
                <a:tc>
                  <a:txBody>
                    <a:bodyPr/>
                    <a:lstStyle/>
                    <a:p>
                      <a:r>
                        <a:rPr lang="en-US" sz="2100" dirty="0"/>
                        <a:t>$85,001 - $107,000</a:t>
                      </a:r>
                    </a:p>
                  </a:txBody>
                  <a:tcPr marL="106840" marR="106840" marT="53420" marB="53420"/>
                </a:tc>
                <a:tc>
                  <a:txBody>
                    <a:bodyPr/>
                    <a:lstStyle/>
                    <a:p>
                      <a:r>
                        <a:rPr lang="en-US" sz="2100" dirty="0"/>
                        <a:t>$170,001 - $214,000</a:t>
                      </a:r>
                      <a:r>
                        <a:rPr lang="en-US" sz="2100" baseline="0" dirty="0"/>
                        <a:t> </a:t>
                      </a:r>
                      <a:endParaRPr lang="en-US" sz="2100" dirty="0"/>
                    </a:p>
                  </a:txBody>
                  <a:tcPr marL="106840" marR="106840" marT="53420" marB="53420"/>
                </a:tc>
                <a:tc>
                  <a:txBody>
                    <a:bodyPr/>
                    <a:lstStyle/>
                    <a:p>
                      <a:r>
                        <a:rPr lang="en-US" sz="2100" dirty="0"/>
                        <a:t>$189.60</a:t>
                      </a:r>
                    </a:p>
                  </a:txBody>
                  <a:tcPr marL="106840" marR="106840" marT="53420" marB="53420"/>
                </a:tc>
                <a:extLst>
                  <a:ext uri="{0D108BD9-81ED-4DB2-BD59-A6C34878D82A}">
                    <a16:rowId xmlns:a16="http://schemas.microsoft.com/office/drawing/2014/main" val="10003"/>
                  </a:ext>
                </a:extLst>
              </a:tr>
              <a:tr h="427360">
                <a:tc>
                  <a:txBody>
                    <a:bodyPr/>
                    <a:lstStyle/>
                    <a:p>
                      <a:r>
                        <a:rPr lang="en-US" sz="2100" dirty="0"/>
                        <a:t>$107,001 -</a:t>
                      </a:r>
                      <a:r>
                        <a:rPr lang="en-US" sz="2100" baseline="0" dirty="0"/>
                        <a:t> $133,500</a:t>
                      </a:r>
                      <a:endParaRPr lang="en-US" sz="2100" dirty="0"/>
                    </a:p>
                  </a:txBody>
                  <a:tcPr marL="106840" marR="106840" marT="53420" marB="53420"/>
                </a:tc>
                <a:tc>
                  <a:txBody>
                    <a:bodyPr/>
                    <a:lstStyle/>
                    <a:p>
                      <a:r>
                        <a:rPr lang="en-US" sz="2100" dirty="0"/>
                        <a:t>$214,001 - $267,000</a:t>
                      </a:r>
                    </a:p>
                  </a:txBody>
                  <a:tcPr marL="106840" marR="106840" marT="53420" marB="53420"/>
                </a:tc>
                <a:tc>
                  <a:txBody>
                    <a:bodyPr/>
                    <a:lstStyle/>
                    <a:p>
                      <a:r>
                        <a:rPr lang="en-US" sz="2100" dirty="0"/>
                        <a:t>$270.90</a:t>
                      </a:r>
                    </a:p>
                  </a:txBody>
                  <a:tcPr marL="106840" marR="106840" marT="53420" marB="53420"/>
                </a:tc>
                <a:extLst>
                  <a:ext uri="{0D108BD9-81ED-4DB2-BD59-A6C34878D82A}">
                    <a16:rowId xmlns:a16="http://schemas.microsoft.com/office/drawing/2014/main" val="10004"/>
                  </a:ext>
                </a:extLst>
              </a:tr>
              <a:tr h="427360">
                <a:tc>
                  <a:txBody>
                    <a:bodyPr/>
                    <a:lstStyle/>
                    <a:p>
                      <a:r>
                        <a:rPr lang="en-US" sz="2100" dirty="0"/>
                        <a:t>$133,501 - $160,000</a:t>
                      </a:r>
                    </a:p>
                  </a:txBody>
                  <a:tcPr marL="106840" marR="106840" marT="53420" marB="53420"/>
                </a:tc>
                <a:tc>
                  <a:txBody>
                    <a:bodyPr/>
                    <a:lstStyle/>
                    <a:p>
                      <a:r>
                        <a:rPr lang="en-US" sz="2100" dirty="0"/>
                        <a:t>$267,000 – 320,000</a:t>
                      </a:r>
                    </a:p>
                  </a:txBody>
                  <a:tcPr marL="106840" marR="106840" marT="53420" marB="53420"/>
                </a:tc>
                <a:tc>
                  <a:txBody>
                    <a:bodyPr/>
                    <a:lstStyle/>
                    <a:p>
                      <a:r>
                        <a:rPr lang="en-US" sz="2100" dirty="0"/>
                        <a:t>$352.20</a:t>
                      </a:r>
                    </a:p>
                  </a:txBody>
                  <a:tcPr marL="106840" marR="106840" marT="53420" marB="53420"/>
                </a:tc>
                <a:extLst>
                  <a:ext uri="{0D108BD9-81ED-4DB2-BD59-A6C34878D82A}">
                    <a16:rowId xmlns:a16="http://schemas.microsoft.com/office/drawing/2014/main" val="10005"/>
                  </a:ext>
                </a:extLst>
              </a:tr>
              <a:tr h="427360">
                <a:tc>
                  <a:txBody>
                    <a:bodyPr/>
                    <a:lstStyle/>
                    <a:p>
                      <a:r>
                        <a:rPr lang="en-US" sz="2100" dirty="0"/>
                        <a:t>$160,000</a:t>
                      </a:r>
                      <a:r>
                        <a:rPr lang="en-US" sz="2100" baseline="0" dirty="0"/>
                        <a:t> - $500,000</a:t>
                      </a:r>
                      <a:endParaRPr lang="en-US" sz="2100" dirty="0"/>
                    </a:p>
                  </a:txBody>
                  <a:tcPr marL="106840" marR="106840" marT="53420" marB="53420"/>
                </a:tc>
                <a:tc>
                  <a:txBody>
                    <a:bodyPr/>
                    <a:lstStyle/>
                    <a:p>
                      <a:r>
                        <a:rPr lang="en-US" sz="2100" dirty="0"/>
                        <a:t>$320,000 - $750,000</a:t>
                      </a:r>
                    </a:p>
                  </a:txBody>
                  <a:tcPr marL="106840" marR="106840" marT="53420" marB="53420"/>
                </a:tc>
                <a:tc>
                  <a:txBody>
                    <a:bodyPr/>
                    <a:lstStyle/>
                    <a:p>
                      <a:r>
                        <a:rPr lang="en-US" sz="2100" dirty="0"/>
                        <a:t>$433.40</a:t>
                      </a:r>
                    </a:p>
                  </a:txBody>
                  <a:tcPr marL="106840" marR="106840" marT="53420" marB="53420"/>
                </a:tc>
                <a:extLst>
                  <a:ext uri="{0D108BD9-81ED-4DB2-BD59-A6C34878D82A}">
                    <a16:rowId xmlns:a16="http://schemas.microsoft.com/office/drawing/2014/main" val="10006"/>
                  </a:ext>
                </a:extLst>
              </a:tr>
            </a:tbl>
          </a:graphicData>
        </a:graphic>
      </p:graphicFrame>
      <p:sp>
        <p:nvSpPr>
          <p:cNvPr id="9" name="TextBox 8"/>
          <p:cNvSpPr txBox="1"/>
          <p:nvPr/>
        </p:nvSpPr>
        <p:spPr>
          <a:xfrm>
            <a:off x="4232346" y="5486627"/>
            <a:ext cx="3761295" cy="523220"/>
          </a:xfrm>
          <a:prstGeom prst="rect">
            <a:avLst/>
          </a:prstGeom>
          <a:noFill/>
        </p:spPr>
        <p:txBody>
          <a:bodyPr wrap="square" rtlCol="0">
            <a:spAutoFit/>
          </a:bodyPr>
          <a:lstStyle/>
          <a:p>
            <a:r>
              <a:rPr lang="en-US" sz="1400" dirty="0">
                <a:solidFill>
                  <a:prstClr val="black"/>
                </a:solidFill>
                <a:latin typeface="TradeGothic"/>
              </a:rPr>
              <a:t>Note:  Premiums are usually deducted </a:t>
            </a:r>
          </a:p>
          <a:p>
            <a:r>
              <a:rPr lang="en-US" sz="1400" dirty="0">
                <a:solidFill>
                  <a:prstClr val="black"/>
                </a:solidFill>
                <a:latin typeface="TradeGothic"/>
              </a:rPr>
              <a:t>from your Social Security benefit payment</a:t>
            </a:r>
          </a:p>
        </p:txBody>
      </p:sp>
    </p:spTree>
    <p:extLst>
      <p:ext uri="{BB962C8B-B14F-4D97-AF65-F5344CB8AC3E}">
        <p14:creationId xmlns:p14="http://schemas.microsoft.com/office/powerpoint/2010/main" val="2395836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43</a:t>
            </a:fld>
            <a:endParaRPr lang="en-US" dirty="0">
              <a:solidFill>
                <a:prstClr val="white"/>
              </a:solidFill>
              <a:latin typeface="TradeGothic"/>
              <a:cs typeface="TradeGothic"/>
            </a:endParaRPr>
          </a:p>
        </p:txBody>
      </p:sp>
      <p:sp>
        <p:nvSpPr>
          <p:cNvPr id="7" name="TextBox 6"/>
          <p:cNvSpPr txBox="1"/>
          <p:nvPr/>
        </p:nvSpPr>
        <p:spPr>
          <a:xfrm>
            <a:off x="1835490" y="352061"/>
            <a:ext cx="8555011" cy="1077218"/>
          </a:xfrm>
          <a:prstGeom prst="rect">
            <a:avLst/>
          </a:prstGeom>
          <a:noFill/>
        </p:spPr>
        <p:txBody>
          <a:bodyPr wrap="square" rtlCol="0" anchor="t">
            <a:spAutoFit/>
          </a:bodyPr>
          <a:lstStyle/>
          <a:p>
            <a:pPr algn="ctr"/>
            <a:r>
              <a:rPr lang="en-US" sz="3200" dirty="0">
                <a:solidFill>
                  <a:prstClr val="white"/>
                </a:solidFill>
                <a:latin typeface="TradeGothic BoldTwo"/>
                <a:cs typeface="TradeGothic BoldTwo"/>
              </a:rPr>
              <a:t>Medicare Part B Medical Insurance</a:t>
            </a:r>
          </a:p>
          <a:p>
            <a:pPr algn="ctr"/>
            <a:r>
              <a:rPr lang="en-US" sz="3200" dirty="0">
                <a:solidFill>
                  <a:prstClr val="white"/>
                </a:solidFill>
                <a:latin typeface="TradeGothic BoldTwo"/>
                <a:cs typeface="TradeGothic BoldTwo"/>
              </a:rPr>
              <a:t>Helps Cover</a:t>
            </a:r>
          </a:p>
        </p:txBody>
      </p:sp>
      <p:sp>
        <p:nvSpPr>
          <p:cNvPr id="4" name="TextBox 3"/>
          <p:cNvSpPr txBox="1"/>
          <p:nvPr/>
        </p:nvSpPr>
        <p:spPr>
          <a:xfrm>
            <a:off x="2070789" y="1798611"/>
            <a:ext cx="7409468" cy="3416320"/>
          </a:xfrm>
          <a:prstGeom prst="rect">
            <a:avLst/>
          </a:prstGeom>
          <a:noFill/>
        </p:spPr>
        <p:txBody>
          <a:bodyPr wrap="square" rtlCol="0">
            <a:spAutoFit/>
          </a:bodyPr>
          <a:lstStyle/>
          <a:p>
            <a:pPr marL="800100" lvl="1" indent="-342900">
              <a:buFont typeface="Wingdings" panose="05000000000000000000" pitchFamily="2" charset="2"/>
              <a:buChar char="ü"/>
            </a:pPr>
            <a:r>
              <a:rPr lang="en-US" sz="2400" dirty="0">
                <a:solidFill>
                  <a:prstClr val="black"/>
                </a:solidFill>
                <a:latin typeface="TradeGothic"/>
              </a:rPr>
              <a:t>Services from doctors and other health care providers</a:t>
            </a:r>
          </a:p>
          <a:p>
            <a:pPr marL="800100" lvl="1" indent="-342900">
              <a:buFont typeface="Wingdings" panose="05000000000000000000" pitchFamily="2" charset="2"/>
              <a:buChar char="ü"/>
            </a:pPr>
            <a:r>
              <a:rPr lang="en-US" sz="2400" dirty="0">
                <a:solidFill>
                  <a:prstClr val="black"/>
                </a:solidFill>
                <a:latin typeface="TradeGothic"/>
              </a:rPr>
              <a:t>Outpatient care</a:t>
            </a:r>
          </a:p>
          <a:p>
            <a:pPr marL="800100" lvl="1" indent="-342900">
              <a:buFont typeface="Wingdings" panose="05000000000000000000" pitchFamily="2" charset="2"/>
              <a:buChar char="ü"/>
            </a:pPr>
            <a:r>
              <a:rPr lang="en-US" sz="2400" dirty="0">
                <a:solidFill>
                  <a:prstClr val="black"/>
                </a:solidFill>
                <a:latin typeface="TradeGothic"/>
              </a:rPr>
              <a:t>Home Health Care</a:t>
            </a:r>
          </a:p>
          <a:p>
            <a:pPr marL="800100" lvl="1" indent="-342900">
              <a:buFont typeface="Wingdings" panose="05000000000000000000" pitchFamily="2" charset="2"/>
              <a:buChar char="ü"/>
            </a:pPr>
            <a:r>
              <a:rPr lang="en-US" sz="2400" dirty="0">
                <a:solidFill>
                  <a:prstClr val="black"/>
                </a:solidFill>
                <a:latin typeface="TradeGothic"/>
              </a:rPr>
              <a:t>Durable medical equipment</a:t>
            </a:r>
          </a:p>
          <a:p>
            <a:pPr marL="800100" lvl="1" indent="-342900">
              <a:buFont typeface="Wingdings" panose="05000000000000000000" pitchFamily="2" charset="2"/>
              <a:buChar char="ü"/>
            </a:pPr>
            <a:r>
              <a:rPr lang="en-US" sz="2400" dirty="0">
                <a:solidFill>
                  <a:prstClr val="black"/>
                </a:solidFill>
                <a:latin typeface="TradeGothic"/>
              </a:rPr>
              <a:t>Many preventive services - see Medicare &amp; You 2019, pages 30-49 for a complete list</a:t>
            </a:r>
          </a:p>
          <a:p>
            <a:pPr marL="800100" lvl="1" indent="-342900">
              <a:buFont typeface="Wingdings" panose="05000000000000000000" pitchFamily="2" charset="2"/>
              <a:buChar char="ü"/>
            </a:pPr>
            <a:endParaRPr lang="en-US" sz="2400" dirty="0">
              <a:solidFill>
                <a:prstClr val="black"/>
              </a:solidFill>
              <a:latin typeface="TradeGothic"/>
            </a:endParaRPr>
          </a:p>
          <a:p>
            <a:pPr lvl="1"/>
            <a:endParaRPr lang="en-US" sz="2400" dirty="0">
              <a:solidFill>
                <a:prstClr val="black"/>
              </a:solidFill>
              <a:latin typeface="TradeGothic"/>
            </a:endParaRPr>
          </a:p>
        </p:txBody>
      </p: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118" y="4847166"/>
            <a:ext cx="2332579" cy="1554480"/>
          </a:xfrm>
          <a:prstGeom prst="rect">
            <a:avLst/>
          </a:prstGeom>
        </p:spPr>
      </p:pic>
    </p:spTree>
    <p:extLst>
      <p:ext uri="{BB962C8B-B14F-4D97-AF65-F5344CB8AC3E}">
        <p14:creationId xmlns:p14="http://schemas.microsoft.com/office/powerpoint/2010/main" val="2296928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44</a:t>
            </a:fld>
            <a:endParaRPr lang="en-US" dirty="0">
              <a:solidFill>
                <a:prstClr val="white"/>
              </a:solidFill>
              <a:latin typeface="TradeGothic"/>
              <a:cs typeface="TradeGothic"/>
            </a:endParaRPr>
          </a:p>
        </p:txBody>
      </p:sp>
      <p:sp>
        <p:nvSpPr>
          <p:cNvPr id="7" name="TextBox 6"/>
          <p:cNvSpPr txBox="1"/>
          <p:nvPr/>
        </p:nvSpPr>
        <p:spPr>
          <a:xfrm>
            <a:off x="1742518" y="321285"/>
            <a:ext cx="8555011" cy="584775"/>
          </a:xfrm>
          <a:prstGeom prst="rect">
            <a:avLst/>
          </a:prstGeom>
          <a:noFill/>
        </p:spPr>
        <p:txBody>
          <a:bodyPr wrap="square" rtlCol="0" anchor="t">
            <a:spAutoFit/>
          </a:bodyPr>
          <a:lstStyle/>
          <a:p>
            <a:pPr algn="ctr"/>
            <a:r>
              <a:rPr lang="en-US" sz="3200" dirty="0">
                <a:solidFill>
                  <a:prstClr val="white"/>
                </a:solidFill>
                <a:latin typeface="TradeGothic BoldTwo"/>
                <a:cs typeface="TradeGothic BoldTwo"/>
              </a:rPr>
              <a:t>What you pay for Medicare Part B in 2019</a:t>
            </a: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547400" y="2152555"/>
            <a:ext cx="7843101" cy="954107"/>
          </a:xfrm>
          <a:prstGeom prst="rect">
            <a:avLst/>
          </a:prstGeom>
          <a:noFill/>
        </p:spPr>
        <p:txBody>
          <a:bodyPr wrap="square" rtlCol="0">
            <a:spAutoFit/>
          </a:bodyPr>
          <a:lstStyle/>
          <a:p>
            <a:pPr marL="457200" indent="-457200">
              <a:buClr>
                <a:srgbClr val="1F497D"/>
              </a:buClr>
              <a:buFont typeface="Wingdings" panose="05000000000000000000" pitchFamily="2" charset="2"/>
              <a:buChar char="Ø"/>
            </a:pPr>
            <a:r>
              <a:rPr lang="en-US" sz="2800" b="1" dirty="0">
                <a:solidFill>
                  <a:prstClr val="black"/>
                </a:solidFill>
                <a:latin typeface="TradeGothic"/>
              </a:rPr>
              <a:t>In Original Medicare Part B you pay:</a:t>
            </a:r>
          </a:p>
          <a:p>
            <a:pPr>
              <a:buClr>
                <a:srgbClr val="1F497D"/>
              </a:buClr>
            </a:pPr>
            <a:endParaRPr lang="en-US" sz="2800" b="1" dirty="0">
              <a:solidFill>
                <a:prstClr val="black"/>
              </a:solidFill>
              <a:latin typeface="TradeGothic"/>
            </a:endParaRPr>
          </a:p>
        </p:txBody>
      </p:sp>
      <p:sp>
        <p:nvSpPr>
          <p:cNvPr id="4" name="TextBox 3"/>
          <p:cNvSpPr txBox="1"/>
          <p:nvPr/>
        </p:nvSpPr>
        <p:spPr>
          <a:xfrm>
            <a:off x="2108460" y="2675774"/>
            <a:ext cx="7409468" cy="1938992"/>
          </a:xfrm>
          <a:prstGeom prst="rect">
            <a:avLst/>
          </a:prstGeom>
          <a:noFill/>
        </p:spPr>
        <p:txBody>
          <a:bodyPr wrap="square" rtlCol="0">
            <a:spAutoFit/>
          </a:bodyPr>
          <a:lstStyle/>
          <a:p>
            <a:pPr marL="742950" lvl="1" indent="-285750">
              <a:buFont typeface="Wingdings" pitchFamily="2" charset="2"/>
              <a:buChar char="ü"/>
            </a:pPr>
            <a:r>
              <a:rPr lang="en-US" sz="2400" dirty="0">
                <a:solidFill>
                  <a:prstClr val="black"/>
                </a:solidFill>
                <a:latin typeface="TradeGothic"/>
              </a:rPr>
              <a:t>  Yearly deductible - $185.00 in 2019</a:t>
            </a:r>
          </a:p>
          <a:p>
            <a:pPr marL="742950" lvl="1" indent="-285750">
              <a:buFont typeface="Wingdings" pitchFamily="2" charset="2"/>
              <a:buChar char="ü"/>
            </a:pPr>
            <a:r>
              <a:rPr lang="en-US" sz="2400" dirty="0">
                <a:solidFill>
                  <a:prstClr val="black"/>
                </a:solidFill>
                <a:latin typeface="TradeGothic"/>
              </a:rPr>
              <a:t>  20% coinsurance for most services</a:t>
            </a:r>
          </a:p>
          <a:p>
            <a:pPr marL="742950" lvl="1" indent="-285750">
              <a:buFont typeface="Wingdings" pitchFamily="2" charset="2"/>
              <a:buChar char="ü"/>
            </a:pPr>
            <a:endParaRPr lang="en-US" sz="2400" dirty="0">
              <a:solidFill>
                <a:prstClr val="black"/>
              </a:solidFill>
              <a:latin typeface="TradeGothic"/>
            </a:endParaRPr>
          </a:p>
          <a:p>
            <a:pPr marL="742950" lvl="1" indent="-285750">
              <a:buFont typeface="Wingdings" pitchFamily="2" charset="2"/>
              <a:buChar char="ü"/>
            </a:pPr>
            <a:endParaRPr lang="en-US" sz="2400" dirty="0">
              <a:solidFill>
                <a:prstClr val="black"/>
              </a:solidFill>
              <a:latin typeface="TradeGothic"/>
            </a:endParaRPr>
          </a:p>
          <a:p>
            <a:pPr lvl="1"/>
            <a:endParaRPr lang="en-US" sz="2400" dirty="0">
              <a:solidFill>
                <a:prstClr val="black"/>
              </a:solidFill>
              <a:latin typeface="TradeGothic"/>
            </a:endParaRPr>
          </a:p>
        </p:txBody>
      </p: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727" y="4176711"/>
            <a:ext cx="3494522" cy="1828800"/>
          </a:xfrm>
          <a:prstGeom prst="rect">
            <a:avLst/>
          </a:prstGeom>
        </p:spPr>
      </p:pic>
    </p:spTree>
    <p:extLst>
      <p:ext uri="{BB962C8B-B14F-4D97-AF65-F5344CB8AC3E}">
        <p14:creationId xmlns:p14="http://schemas.microsoft.com/office/powerpoint/2010/main" val="3424024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45</a:t>
            </a:fld>
            <a:endParaRPr lang="en-US" dirty="0">
              <a:solidFill>
                <a:prstClr val="white"/>
              </a:solidFill>
              <a:latin typeface="TradeGothic"/>
              <a:cs typeface="TradeGothic"/>
            </a:endParaRPr>
          </a:p>
        </p:txBody>
      </p:sp>
      <p:sp>
        <p:nvSpPr>
          <p:cNvPr id="7" name="TextBox 6"/>
          <p:cNvSpPr txBox="1"/>
          <p:nvPr/>
        </p:nvSpPr>
        <p:spPr>
          <a:xfrm>
            <a:off x="1835488" y="101922"/>
            <a:ext cx="8555011" cy="1077218"/>
          </a:xfrm>
          <a:prstGeom prst="rect">
            <a:avLst/>
          </a:prstGeom>
          <a:noFill/>
        </p:spPr>
        <p:txBody>
          <a:bodyPr wrap="square" rtlCol="0" anchor="t">
            <a:spAutoFit/>
          </a:bodyPr>
          <a:lstStyle/>
          <a:p>
            <a:pPr algn="ctr"/>
            <a:r>
              <a:rPr lang="en-US" sz="3200" dirty="0">
                <a:solidFill>
                  <a:prstClr val="white"/>
                </a:solidFill>
                <a:latin typeface="TradeGothic BoldTwo"/>
                <a:cs typeface="TradeGothic BoldTwo"/>
              </a:rPr>
              <a:t>Decision:  </a:t>
            </a:r>
          </a:p>
          <a:p>
            <a:pPr algn="ctr"/>
            <a:r>
              <a:rPr lang="en-US" sz="3200" dirty="0">
                <a:solidFill>
                  <a:prstClr val="white"/>
                </a:solidFill>
                <a:latin typeface="TradeGothic BoldTwo"/>
                <a:cs typeface="TradeGothic BoldTwo"/>
              </a:rPr>
              <a:t>Should I take Medicare Part B?</a:t>
            </a: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3" name="TextBox 2"/>
          <p:cNvSpPr txBox="1"/>
          <p:nvPr/>
        </p:nvSpPr>
        <p:spPr>
          <a:xfrm>
            <a:off x="1971773" y="1739369"/>
            <a:ext cx="8173039" cy="400110"/>
          </a:xfrm>
          <a:prstGeom prst="rect">
            <a:avLst/>
          </a:prstGeom>
          <a:noFill/>
        </p:spPr>
        <p:txBody>
          <a:bodyPr wrap="square" rtlCol="0">
            <a:spAutoFit/>
          </a:bodyPr>
          <a:lstStyle/>
          <a:p>
            <a:pPr marL="342900" indent="-342900">
              <a:buClr>
                <a:srgbClr val="C00000"/>
              </a:buClr>
              <a:buFont typeface="Wingdings" pitchFamily="2" charset="2"/>
              <a:buChar char="v"/>
            </a:pPr>
            <a:r>
              <a:rPr lang="en-US" sz="2000" dirty="0">
                <a:solidFill>
                  <a:prstClr val="black"/>
                </a:solidFill>
                <a:latin typeface="TradeGothic"/>
              </a:rPr>
              <a:t>If you </a:t>
            </a:r>
            <a:r>
              <a:rPr lang="en-US" sz="2000" i="1" dirty="0">
                <a:solidFill>
                  <a:prstClr val="black"/>
                </a:solidFill>
                <a:latin typeface="TradeGothic"/>
              </a:rPr>
              <a:t>don’t </a:t>
            </a:r>
            <a:r>
              <a:rPr lang="en-US" sz="2000" dirty="0">
                <a:solidFill>
                  <a:prstClr val="black"/>
                </a:solidFill>
                <a:latin typeface="TradeGothic"/>
              </a:rPr>
              <a:t>have coverage from </a:t>
            </a:r>
            <a:r>
              <a:rPr lang="en-US" sz="2000" i="1" dirty="0">
                <a:solidFill>
                  <a:prstClr val="black"/>
                </a:solidFill>
                <a:latin typeface="TradeGothic"/>
              </a:rPr>
              <a:t>active </a:t>
            </a:r>
            <a:r>
              <a:rPr lang="en-US" sz="2000" dirty="0">
                <a:solidFill>
                  <a:prstClr val="black"/>
                </a:solidFill>
                <a:latin typeface="TradeGothic"/>
              </a:rPr>
              <a:t>employment (you or your spouse)</a:t>
            </a:r>
          </a:p>
        </p:txBody>
      </p:sp>
      <p:sp>
        <p:nvSpPr>
          <p:cNvPr id="5" name="TextBox 4"/>
          <p:cNvSpPr txBox="1"/>
          <p:nvPr/>
        </p:nvSpPr>
        <p:spPr>
          <a:xfrm>
            <a:off x="4182360" y="2201034"/>
            <a:ext cx="3525625" cy="523220"/>
          </a:xfrm>
          <a:prstGeom prst="rect">
            <a:avLst/>
          </a:prstGeom>
          <a:noFill/>
        </p:spPr>
        <p:txBody>
          <a:bodyPr wrap="square" rtlCol="0">
            <a:spAutoFit/>
          </a:bodyPr>
          <a:lstStyle/>
          <a:p>
            <a:pPr algn="ctr"/>
            <a:r>
              <a:rPr lang="en-US" sz="2800" b="1" dirty="0">
                <a:solidFill>
                  <a:prstClr val="black"/>
                </a:solidFill>
                <a:latin typeface="TradeGothic"/>
              </a:rPr>
              <a:t>Probably</a:t>
            </a:r>
          </a:p>
        </p:txBody>
      </p:sp>
      <p:sp>
        <p:nvSpPr>
          <p:cNvPr id="2" name="TextBox 1"/>
          <p:cNvSpPr txBox="1"/>
          <p:nvPr/>
        </p:nvSpPr>
        <p:spPr>
          <a:xfrm>
            <a:off x="2451066" y="2675775"/>
            <a:ext cx="6872140" cy="1015663"/>
          </a:xfrm>
          <a:prstGeom prst="rect">
            <a:avLst/>
          </a:prstGeom>
          <a:noFill/>
        </p:spPr>
        <p:txBody>
          <a:bodyPr wrap="square" rtlCol="0">
            <a:spAutoFit/>
          </a:bodyPr>
          <a:lstStyle/>
          <a:p>
            <a:pPr marL="285750" indent="-285750">
              <a:buFont typeface="Wingdings" pitchFamily="2" charset="2"/>
              <a:buChar char="ü"/>
            </a:pPr>
            <a:r>
              <a:rPr lang="en-US" sz="2000" dirty="0">
                <a:solidFill>
                  <a:prstClr val="black"/>
                </a:solidFill>
                <a:latin typeface="TradeGothic"/>
              </a:rPr>
              <a:t>Delaying Part B may mean</a:t>
            </a:r>
          </a:p>
          <a:p>
            <a:pPr marL="742950" lvl="1" indent="-285750">
              <a:buFont typeface="Arial" pitchFamily="34" charset="0"/>
              <a:buChar char="•"/>
            </a:pPr>
            <a:r>
              <a:rPr lang="en-US" sz="2000" dirty="0">
                <a:solidFill>
                  <a:prstClr val="black"/>
                </a:solidFill>
                <a:latin typeface="TradeGothic"/>
              </a:rPr>
              <a:t>Higher premiums</a:t>
            </a:r>
          </a:p>
          <a:p>
            <a:pPr marL="742950" lvl="1" indent="-285750">
              <a:buFont typeface="Arial" pitchFamily="34" charset="0"/>
              <a:buChar char="•"/>
            </a:pPr>
            <a:r>
              <a:rPr lang="en-US" sz="2000" dirty="0">
                <a:solidFill>
                  <a:prstClr val="black"/>
                </a:solidFill>
                <a:latin typeface="TradeGothic"/>
              </a:rPr>
              <a:t>Paying for health care out-of-pocket</a:t>
            </a:r>
          </a:p>
        </p:txBody>
      </p:sp>
      <p:sp>
        <p:nvSpPr>
          <p:cNvPr id="8" name="TextBox 7"/>
          <p:cNvSpPr txBox="1"/>
          <p:nvPr/>
        </p:nvSpPr>
        <p:spPr>
          <a:xfrm>
            <a:off x="2057497" y="3691438"/>
            <a:ext cx="7659279" cy="769441"/>
          </a:xfrm>
          <a:prstGeom prst="rect">
            <a:avLst/>
          </a:prstGeom>
          <a:noFill/>
        </p:spPr>
        <p:txBody>
          <a:bodyPr wrap="square" rtlCol="0">
            <a:spAutoFit/>
          </a:bodyPr>
          <a:lstStyle/>
          <a:p>
            <a:pPr marL="285750" indent="-285750">
              <a:buClr>
                <a:srgbClr val="C00000"/>
              </a:buClr>
              <a:buFont typeface="Wingdings" pitchFamily="2" charset="2"/>
              <a:buChar char="v"/>
            </a:pPr>
            <a:r>
              <a:rPr lang="en-US" sz="2400" dirty="0">
                <a:solidFill>
                  <a:prstClr val="black"/>
                </a:solidFill>
                <a:latin typeface="TradeGothic"/>
              </a:rPr>
              <a:t> </a:t>
            </a:r>
            <a:r>
              <a:rPr lang="en-US" sz="2000" dirty="0">
                <a:solidFill>
                  <a:prstClr val="black"/>
                </a:solidFill>
                <a:latin typeface="TradeGothic"/>
              </a:rPr>
              <a:t>If you </a:t>
            </a:r>
            <a:r>
              <a:rPr lang="en-US" sz="2000" i="1" dirty="0">
                <a:solidFill>
                  <a:prstClr val="black"/>
                </a:solidFill>
                <a:latin typeface="TradeGothic"/>
              </a:rPr>
              <a:t>do</a:t>
            </a:r>
            <a:r>
              <a:rPr lang="en-US" sz="2000" dirty="0">
                <a:solidFill>
                  <a:prstClr val="black"/>
                </a:solidFill>
                <a:latin typeface="TradeGothic"/>
              </a:rPr>
              <a:t> have coverage through </a:t>
            </a:r>
            <a:r>
              <a:rPr lang="en-US" sz="2000" i="1" dirty="0">
                <a:solidFill>
                  <a:prstClr val="black"/>
                </a:solidFill>
                <a:latin typeface="TradeGothic"/>
              </a:rPr>
              <a:t>active</a:t>
            </a:r>
            <a:r>
              <a:rPr lang="en-US" sz="2000" dirty="0">
                <a:solidFill>
                  <a:prstClr val="black"/>
                </a:solidFill>
                <a:latin typeface="TradeGothic"/>
              </a:rPr>
              <a:t> employment (you or your spouse)</a:t>
            </a:r>
          </a:p>
        </p:txBody>
      </p:sp>
      <p:sp>
        <p:nvSpPr>
          <p:cNvPr id="9" name="TextBox 8"/>
          <p:cNvSpPr txBox="1"/>
          <p:nvPr/>
        </p:nvSpPr>
        <p:spPr>
          <a:xfrm>
            <a:off x="3935787" y="4088670"/>
            <a:ext cx="3902697" cy="954107"/>
          </a:xfrm>
          <a:prstGeom prst="rect">
            <a:avLst/>
          </a:prstGeom>
          <a:noFill/>
        </p:spPr>
        <p:txBody>
          <a:bodyPr wrap="square" rtlCol="0">
            <a:spAutoFit/>
          </a:bodyPr>
          <a:lstStyle/>
          <a:p>
            <a:pPr algn="ctr"/>
            <a:endParaRPr lang="en-US" sz="2800" b="1" dirty="0">
              <a:solidFill>
                <a:prstClr val="black"/>
              </a:solidFill>
              <a:latin typeface="TradeGothic"/>
            </a:endParaRPr>
          </a:p>
          <a:p>
            <a:pPr algn="ctr"/>
            <a:r>
              <a:rPr lang="en-US" sz="2800" b="1" dirty="0">
                <a:solidFill>
                  <a:prstClr val="black"/>
                </a:solidFill>
                <a:latin typeface="TradeGothic"/>
              </a:rPr>
              <a:t>Maybe</a:t>
            </a:r>
            <a:r>
              <a:rPr lang="en-US" sz="2800" b="1" dirty="0">
                <a:solidFill>
                  <a:srgbClr val="0070C0"/>
                </a:solidFill>
                <a:latin typeface="TradeGothic"/>
              </a:rPr>
              <a:t> </a:t>
            </a:r>
            <a:r>
              <a:rPr lang="en-US" sz="2800" b="1" dirty="0">
                <a:solidFill>
                  <a:prstClr val="black"/>
                </a:solidFill>
                <a:latin typeface="TradeGothic"/>
              </a:rPr>
              <a:t>Not</a:t>
            </a:r>
          </a:p>
        </p:txBody>
      </p:sp>
      <p:sp>
        <p:nvSpPr>
          <p:cNvPr id="11" name="TextBox 10"/>
          <p:cNvSpPr txBox="1"/>
          <p:nvPr/>
        </p:nvSpPr>
        <p:spPr>
          <a:xfrm>
            <a:off x="2451067" y="4614767"/>
            <a:ext cx="7132851" cy="1631216"/>
          </a:xfrm>
          <a:prstGeom prst="rect">
            <a:avLst/>
          </a:prstGeom>
          <a:noFill/>
        </p:spPr>
        <p:txBody>
          <a:bodyPr wrap="square" rtlCol="0">
            <a:spAutoFit/>
          </a:bodyPr>
          <a:lstStyle/>
          <a:p>
            <a:pPr marL="342900" indent="-342900">
              <a:buFont typeface="Wingdings" pitchFamily="2" charset="2"/>
              <a:buChar char="ü"/>
            </a:pPr>
            <a:endParaRPr lang="en-US" sz="1600" dirty="0">
              <a:solidFill>
                <a:prstClr val="black"/>
              </a:solidFill>
              <a:latin typeface="TradeGothic"/>
            </a:endParaRPr>
          </a:p>
          <a:p>
            <a:pPr marL="342900" indent="-342900">
              <a:buFont typeface="Wingdings" pitchFamily="2" charset="2"/>
              <a:buChar char="ü"/>
            </a:pPr>
            <a:endParaRPr lang="en-US" sz="2000" dirty="0">
              <a:solidFill>
                <a:prstClr val="black"/>
              </a:solidFill>
              <a:latin typeface="TradeGothic"/>
            </a:endParaRPr>
          </a:p>
          <a:p>
            <a:pPr marL="342900" indent="-342900">
              <a:buFont typeface="Wingdings" pitchFamily="2" charset="2"/>
              <a:buChar char="ü"/>
            </a:pPr>
            <a:r>
              <a:rPr lang="en-US" sz="2000" dirty="0">
                <a:solidFill>
                  <a:prstClr val="black"/>
                </a:solidFill>
                <a:latin typeface="TradeGothic"/>
              </a:rPr>
              <a:t>You may want to delay Part B </a:t>
            </a:r>
          </a:p>
          <a:p>
            <a:pPr marL="800100" lvl="1" indent="-342900">
              <a:buFont typeface="Arial" panose="020B0604020202020204" pitchFamily="34" charset="0"/>
              <a:buChar char="•"/>
            </a:pPr>
            <a:r>
              <a:rPr lang="en-US" sz="2000" dirty="0">
                <a:solidFill>
                  <a:prstClr val="black"/>
                </a:solidFill>
                <a:latin typeface="TradeGothic"/>
              </a:rPr>
              <a:t>No penalty if you enroll while you have coverage or within 8 months of losing coverage</a:t>
            </a:r>
          </a:p>
        </p:txBody>
      </p:sp>
    </p:spTree>
    <p:extLst>
      <p:ext uri="{BB962C8B-B14F-4D97-AF65-F5344CB8AC3E}">
        <p14:creationId xmlns:p14="http://schemas.microsoft.com/office/powerpoint/2010/main" val="3332016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46</a:t>
            </a:fld>
            <a:endParaRPr lang="en-US" dirty="0">
              <a:solidFill>
                <a:prstClr val="white"/>
              </a:solidFill>
              <a:latin typeface="TradeGothic"/>
              <a:cs typeface="TradeGothic"/>
            </a:endParaRPr>
          </a:p>
        </p:txBody>
      </p:sp>
      <p:sp>
        <p:nvSpPr>
          <p:cNvPr id="7" name="TextBox 6"/>
          <p:cNvSpPr txBox="1"/>
          <p:nvPr/>
        </p:nvSpPr>
        <p:spPr>
          <a:xfrm>
            <a:off x="1835488" y="101923"/>
            <a:ext cx="8555011" cy="1200329"/>
          </a:xfrm>
          <a:prstGeom prst="rect">
            <a:avLst/>
          </a:prstGeom>
          <a:noFill/>
        </p:spPr>
        <p:txBody>
          <a:bodyPr wrap="square" rtlCol="0" anchor="t">
            <a:spAutoFit/>
          </a:bodyPr>
          <a:lstStyle/>
          <a:p>
            <a:pPr algn="ctr"/>
            <a:r>
              <a:rPr lang="en-US" sz="3600" dirty="0">
                <a:solidFill>
                  <a:prstClr val="white"/>
                </a:solidFill>
                <a:latin typeface="TradeGothic BoldTwo"/>
                <a:cs typeface="TradeGothic BoldTwo"/>
              </a:rPr>
              <a:t>Decide how you want to get your Medicare coverage</a:t>
            </a: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graphicFrame>
        <p:nvGraphicFramePr>
          <p:cNvPr id="2" name="Diagram 1"/>
          <p:cNvGraphicFramePr/>
          <p:nvPr/>
        </p:nvGraphicFramePr>
        <p:xfrm>
          <a:off x="1835488" y="1659437"/>
          <a:ext cx="8342028"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943586" y="5138662"/>
            <a:ext cx="5800917" cy="1384995"/>
          </a:xfrm>
          <a:prstGeom prst="rect">
            <a:avLst/>
          </a:prstGeom>
          <a:noFill/>
        </p:spPr>
        <p:txBody>
          <a:bodyPr wrap="square" rtlCol="0">
            <a:spAutoFit/>
          </a:bodyPr>
          <a:lstStyle/>
          <a:p>
            <a:pPr marL="285750" indent="-285750">
              <a:buFont typeface="Wingdings" panose="05000000000000000000" pitchFamily="2" charset="2"/>
              <a:buChar char="ü"/>
            </a:pPr>
            <a:r>
              <a:rPr lang="en-US" sz="1400" b="1" dirty="0">
                <a:solidFill>
                  <a:prstClr val="black"/>
                </a:solidFill>
                <a:latin typeface="Calibri"/>
              </a:rPr>
              <a:t>If eligible for Veterans Administration (VA), retiree or other health coverage your options may be different</a:t>
            </a:r>
          </a:p>
          <a:p>
            <a:pPr marL="285750" indent="-285750">
              <a:buFont typeface="Wingdings" panose="05000000000000000000" pitchFamily="2" charset="2"/>
              <a:buChar char="ü"/>
            </a:pPr>
            <a:r>
              <a:rPr lang="en-US" sz="1400" b="1" dirty="0">
                <a:solidFill>
                  <a:prstClr val="black"/>
                </a:solidFill>
                <a:latin typeface="Calibri"/>
              </a:rPr>
              <a:t>If you join Medicare Advantage you can’t use and can’t be sold a Medicare Supplement (Medigap) </a:t>
            </a:r>
          </a:p>
          <a:p>
            <a:pPr marL="285750" indent="-285750">
              <a:buFont typeface="Wingdings" panose="05000000000000000000" pitchFamily="2" charset="2"/>
              <a:buChar char="ü"/>
            </a:pPr>
            <a:r>
              <a:rPr lang="en-US" sz="1400" b="1" dirty="0">
                <a:solidFill>
                  <a:prstClr val="black"/>
                </a:solidFill>
                <a:latin typeface="Calibri"/>
              </a:rPr>
              <a:t>You cannot choose a stand-alone Part D to go along with Medicare Advantage </a:t>
            </a:r>
          </a:p>
        </p:txBody>
      </p:sp>
    </p:spTree>
    <p:extLst>
      <p:ext uri="{BB962C8B-B14F-4D97-AF65-F5344CB8AC3E}">
        <p14:creationId xmlns:p14="http://schemas.microsoft.com/office/powerpoint/2010/main" val="3143365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47</a:t>
            </a:fld>
            <a:endParaRPr lang="en-US" dirty="0">
              <a:solidFill>
                <a:prstClr val="white"/>
              </a:solidFill>
              <a:latin typeface="TradeGothic"/>
              <a:cs typeface="TradeGothic"/>
            </a:endParaRPr>
          </a:p>
        </p:txBody>
      </p:sp>
      <p:sp>
        <p:nvSpPr>
          <p:cNvPr id="7" name="TextBox 6"/>
          <p:cNvSpPr txBox="1"/>
          <p:nvPr/>
        </p:nvSpPr>
        <p:spPr>
          <a:xfrm>
            <a:off x="1835490" y="233897"/>
            <a:ext cx="8555011" cy="707886"/>
          </a:xfrm>
          <a:prstGeom prst="rect">
            <a:avLst/>
          </a:prstGeom>
          <a:noFill/>
        </p:spPr>
        <p:txBody>
          <a:bodyPr wrap="square" rtlCol="0" anchor="t">
            <a:spAutoFit/>
          </a:bodyPr>
          <a:lstStyle/>
          <a:p>
            <a:pPr algn="ctr"/>
            <a:r>
              <a:rPr lang="en-US" sz="4000" dirty="0">
                <a:solidFill>
                  <a:prstClr val="white"/>
                </a:solidFill>
                <a:latin typeface="TradeGothic BoldTwo"/>
                <a:cs typeface="TradeGothic BoldTwo"/>
              </a:rPr>
              <a:t>What is Medigap Insurance?</a:t>
            </a: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4" name="TextBox 3"/>
          <p:cNvSpPr txBox="1"/>
          <p:nvPr/>
        </p:nvSpPr>
        <p:spPr>
          <a:xfrm>
            <a:off x="1640175" y="1564851"/>
            <a:ext cx="8750325" cy="4585871"/>
          </a:xfrm>
          <a:prstGeom prst="rect">
            <a:avLst/>
          </a:prstGeom>
          <a:noFill/>
        </p:spPr>
        <p:txBody>
          <a:bodyPr wrap="square" rtlCol="0">
            <a:spAutoFit/>
          </a:bodyPr>
          <a:lstStyle/>
          <a:p>
            <a:pPr marL="342900" indent="-342900">
              <a:buFont typeface="Wingdings" pitchFamily="2" charset="2"/>
              <a:buChar char="q"/>
            </a:pPr>
            <a:endParaRPr lang="en-US" sz="2400" dirty="0">
              <a:solidFill>
                <a:prstClr val="black"/>
              </a:solidFill>
              <a:latin typeface="TradeGothic"/>
            </a:endParaRPr>
          </a:p>
          <a:p>
            <a:pPr marL="342900" indent="-342900">
              <a:buFont typeface="Wingdings" pitchFamily="2" charset="2"/>
              <a:buChar char="q"/>
            </a:pPr>
            <a:r>
              <a:rPr lang="en-US" sz="2400" dirty="0">
                <a:solidFill>
                  <a:prstClr val="black"/>
                </a:solidFill>
                <a:latin typeface="TradeGothic"/>
              </a:rPr>
              <a:t>Medicare Supplement Insurance is sold by private companies</a:t>
            </a:r>
          </a:p>
          <a:p>
            <a:pPr marL="342900" indent="-342900">
              <a:buFont typeface="Wingdings" pitchFamily="2" charset="2"/>
              <a:buChar char="q"/>
            </a:pPr>
            <a:endParaRPr lang="en-US" sz="2400" dirty="0">
              <a:solidFill>
                <a:prstClr val="black"/>
              </a:solidFill>
              <a:latin typeface="TradeGothic"/>
            </a:endParaRPr>
          </a:p>
          <a:p>
            <a:pPr marL="342900" indent="-342900">
              <a:buFont typeface="Wingdings" pitchFamily="2" charset="2"/>
              <a:buChar char="q"/>
            </a:pPr>
            <a:r>
              <a:rPr lang="en-US" sz="2400" dirty="0">
                <a:solidFill>
                  <a:prstClr val="black"/>
                </a:solidFill>
                <a:latin typeface="TradeGothic"/>
              </a:rPr>
              <a:t>Fills the “gaps” in Original Medicare </a:t>
            </a:r>
            <a:r>
              <a:rPr lang="en-US" sz="1400" dirty="0">
                <a:solidFill>
                  <a:prstClr val="black"/>
                </a:solidFill>
                <a:latin typeface="TradeGothic"/>
              </a:rPr>
              <a:t>(</a:t>
            </a:r>
            <a:r>
              <a:rPr lang="en-US" dirty="0">
                <a:solidFill>
                  <a:prstClr val="black"/>
                </a:solidFill>
                <a:latin typeface="TradeGothic"/>
              </a:rPr>
              <a:t>deductibles, coinsurance, co-payments</a:t>
            </a:r>
            <a:r>
              <a:rPr lang="en-US" sz="1400" dirty="0">
                <a:solidFill>
                  <a:prstClr val="black"/>
                </a:solidFill>
                <a:latin typeface="TradeGothic"/>
              </a:rPr>
              <a:t>)</a:t>
            </a:r>
          </a:p>
          <a:p>
            <a:pPr marL="342900" indent="-342900">
              <a:buFont typeface="Wingdings" pitchFamily="2" charset="2"/>
              <a:buChar char="q"/>
            </a:pPr>
            <a:endParaRPr lang="en-US" sz="1400" dirty="0">
              <a:solidFill>
                <a:prstClr val="black"/>
              </a:solidFill>
              <a:latin typeface="TradeGothic"/>
            </a:endParaRPr>
          </a:p>
          <a:p>
            <a:pPr marL="342900" indent="-342900">
              <a:buFont typeface="Wingdings" pitchFamily="2" charset="2"/>
              <a:buChar char="q"/>
            </a:pPr>
            <a:r>
              <a:rPr lang="en-US" sz="2400" dirty="0">
                <a:solidFill>
                  <a:prstClr val="black"/>
                </a:solidFill>
                <a:latin typeface="TradeGothic"/>
              </a:rPr>
              <a:t>Standardized plans A thru N in all but 3 states </a:t>
            </a:r>
            <a:r>
              <a:rPr lang="en-US" sz="1400" dirty="0">
                <a:solidFill>
                  <a:prstClr val="black"/>
                </a:solidFill>
                <a:latin typeface="TradeGothic"/>
              </a:rPr>
              <a:t>(MA, MN, WI)</a:t>
            </a:r>
          </a:p>
          <a:p>
            <a:pPr marL="342900" indent="-342900">
              <a:buFont typeface="Wingdings" pitchFamily="2" charset="2"/>
              <a:buChar char="q"/>
            </a:pPr>
            <a:endParaRPr lang="en-US" sz="1400" dirty="0">
              <a:solidFill>
                <a:prstClr val="black"/>
              </a:solidFill>
              <a:latin typeface="TradeGothic"/>
            </a:endParaRPr>
          </a:p>
          <a:p>
            <a:pPr marL="342900" indent="-342900">
              <a:buFont typeface="Wingdings" pitchFamily="2" charset="2"/>
              <a:buChar char="q"/>
            </a:pPr>
            <a:r>
              <a:rPr lang="en-US" sz="2400" dirty="0">
                <a:solidFill>
                  <a:prstClr val="black"/>
                </a:solidFill>
                <a:latin typeface="TradeGothic"/>
              </a:rPr>
              <a:t>All plans with the same letter sold from different companies</a:t>
            </a:r>
          </a:p>
          <a:p>
            <a:pPr marL="800100" lvl="1" indent="-342900">
              <a:buFont typeface="Wingdings" panose="05000000000000000000" pitchFamily="2" charset="2"/>
              <a:buChar char="ü"/>
            </a:pPr>
            <a:r>
              <a:rPr lang="en-US" sz="2000" dirty="0">
                <a:solidFill>
                  <a:prstClr val="black"/>
                </a:solidFill>
                <a:latin typeface="TradeGothic"/>
              </a:rPr>
              <a:t>Have the same coverage</a:t>
            </a:r>
          </a:p>
          <a:p>
            <a:pPr marL="800100" lvl="1" indent="-342900">
              <a:buFont typeface="Wingdings" panose="05000000000000000000" pitchFamily="2" charset="2"/>
              <a:buChar char="ü"/>
            </a:pPr>
            <a:r>
              <a:rPr lang="en-US" sz="2000" dirty="0">
                <a:solidFill>
                  <a:prstClr val="black"/>
                </a:solidFill>
                <a:latin typeface="TradeGothic"/>
              </a:rPr>
              <a:t>Premiums are different</a:t>
            </a:r>
          </a:p>
          <a:p>
            <a:pPr lvl="1"/>
            <a:endParaRPr lang="en-US" sz="2000" dirty="0">
              <a:solidFill>
                <a:prstClr val="black"/>
              </a:solidFill>
              <a:latin typeface="TradeGothic"/>
            </a:endParaRPr>
          </a:p>
          <a:p>
            <a:pPr lvl="1" algn="ctr"/>
            <a:r>
              <a:rPr lang="en-US" sz="2000" b="1" dirty="0">
                <a:solidFill>
                  <a:prstClr val="black"/>
                </a:solidFill>
                <a:latin typeface="TradeGothic"/>
              </a:rPr>
              <a:t>Does not include prescription coverage </a:t>
            </a:r>
          </a:p>
          <a:p>
            <a:pPr lvl="1" algn="ctr"/>
            <a:r>
              <a:rPr lang="en-US" sz="2000" b="1" dirty="0">
                <a:solidFill>
                  <a:prstClr val="black"/>
                </a:solidFill>
                <a:latin typeface="TradeGothic"/>
              </a:rPr>
              <a:t>which must be purchased separately</a:t>
            </a:r>
          </a:p>
          <a:p>
            <a:pPr lvl="1"/>
            <a:endParaRPr lang="en-US" sz="2000" b="1" dirty="0">
              <a:solidFill>
                <a:prstClr val="black"/>
              </a:solidFill>
              <a:latin typeface="TradeGothic"/>
            </a:endParaRPr>
          </a:p>
        </p:txBody>
      </p:sp>
    </p:spTree>
    <p:extLst>
      <p:ext uri="{BB962C8B-B14F-4D97-AF65-F5344CB8AC3E}">
        <p14:creationId xmlns:p14="http://schemas.microsoft.com/office/powerpoint/2010/main" val="3982995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1981200" y="274639"/>
            <a:ext cx="8229600" cy="474509"/>
          </a:xfrm>
        </p:spPr>
        <p:txBody>
          <a:bodyPr>
            <a:normAutofit fontScale="90000"/>
          </a:bodyPr>
          <a:lstStyle/>
          <a:p>
            <a:r>
              <a:rPr lang="en-US" sz="3200" dirty="0"/>
              <a:t>2019 Medigap Plan Types</a:t>
            </a:r>
            <a:br>
              <a:rPr lang="en-US" sz="2400" dirty="0"/>
            </a:br>
            <a:endParaRPr lang="en-US" sz="2400" dirty="0"/>
          </a:p>
        </p:txBody>
      </p:sp>
      <p:graphicFrame>
        <p:nvGraphicFramePr>
          <p:cNvPr id="10" name="Content Placeholder 9" descr="Table showing benefits by Medicare Supplement Insurance (Medigap) Plan type, indicated by plan type letter.  Detail included in speakers' notes." title="Medigap Plan Types Table"/>
          <p:cNvGraphicFramePr>
            <a:graphicFrameLocks noGrp="1"/>
          </p:cNvGraphicFramePr>
          <p:nvPr>
            <p:ph idx="1"/>
          </p:nvPr>
        </p:nvGraphicFramePr>
        <p:xfrm>
          <a:off x="1839101" y="601814"/>
          <a:ext cx="8692308" cy="5317717"/>
        </p:xfrm>
        <a:graphic>
          <a:graphicData uri="http://schemas.openxmlformats.org/drawingml/2006/table">
            <a:tbl>
              <a:tblPr firstRow="1" firstCol="1" bandRow="1">
                <a:tableStyleId>{5C22544A-7EE6-4342-B048-85BDC9FD1C3A}</a:tableStyleId>
              </a:tblPr>
              <a:tblGrid>
                <a:gridCol w="2993548">
                  <a:extLst>
                    <a:ext uri="{9D8B030D-6E8A-4147-A177-3AD203B41FA5}">
                      <a16:colId xmlns:a16="http://schemas.microsoft.com/office/drawing/2014/main" val="20000"/>
                    </a:ext>
                  </a:extLst>
                </a:gridCol>
                <a:gridCol w="595696">
                  <a:extLst>
                    <a:ext uri="{9D8B030D-6E8A-4147-A177-3AD203B41FA5}">
                      <a16:colId xmlns:a16="http://schemas.microsoft.com/office/drawing/2014/main" val="20001"/>
                    </a:ext>
                  </a:extLst>
                </a:gridCol>
                <a:gridCol w="521234">
                  <a:extLst>
                    <a:ext uri="{9D8B030D-6E8A-4147-A177-3AD203B41FA5}">
                      <a16:colId xmlns:a16="http://schemas.microsoft.com/office/drawing/2014/main" val="20002"/>
                    </a:ext>
                  </a:extLst>
                </a:gridCol>
                <a:gridCol w="521234">
                  <a:extLst>
                    <a:ext uri="{9D8B030D-6E8A-4147-A177-3AD203B41FA5}">
                      <a16:colId xmlns:a16="http://schemas.microsoft.com/office/drawing/2014/main" val="20003"/>
                    </a:ext>
                  </a:extLst>
                </a:gridCol>
                <a:gridCol w="595696">
                  <a:extLst>
                    <a:ext uri="{9D8B030D-6E8A-4147-A177-3AD203B41FA5}">
                      <a16:colId xmlns:a16="http://schemas.microsoft.com/office/drawing/2014/main" val="20004"/>
                    </a:ext>
                  </a:extLst>
                </a:gridCol>
                <a:gridCol w="521234">
                  <a:extLst>
                    <a:ext uri="{9D8B030D-6E8A-4147-A177-3AD203B41FA5}">
                      <a16:colId xmlns:a16="http://schemas.microsoft.com/office/drawing/2014/main" val="20005"/>
                    </a:ext>
                  </a:extLst>
                </a:gridCol>
                <a:gridCol w="521234">
                  <a:extLst>
                    <a:ext uri="{9D8B030D-6E8A-4147-A177-3AD203B41FA5}">
                      <a16:colId xmlns:a16="http://schemas.microsoft.com/office/drawing/2014/main" val="20006"/>
                    </a:ext>
                  </a:extLst>
                </a:gridCol>
                <a:gridCol w="670158">
                  <a:extLst>
                    <a:ext uri="{9D8B030D-6E8A-4147-A177-3AD203B41FA5}">
                      <a16:colId xmlns:a16="http://schemas.microsoft.com/office/drawing/2014/main" val="20007"/>
                    </a:ext>
                  </a:extLst>
                </a:gridCol>
                <a:gridCol w="655983">
                  <a:extLst>
                    <a:ext uri="{9D8B030D-6E8A-4147-A177-3AD203B41FA5}">
                      <a16:colId xmlns:a16="http://schemas.microsoft.com/office/drawing/2014/main" val="20008"/>
                    </a:ext>
                  </a:extLst>
                </a:gridCol>
                <a:gridCol w="528061">
                  <a:extLst>
                    <a:ext uri="{9D8B030D-6E8A-4147-A177-3AD203B41FA5}">
                      <a16:colId xmlns:a16="http://schemas.microsoft.com/office/drawing/2014/main" val="20009"/>
                    </a:ext>
                  </a:extLst>
                </a:gridCol>
                <a:gridCol w="568230">
                  <a:extLst>
                    <a:ext uri="{9D8B030D-6E8A-4147-A177-3AD203B41FA5}">
                      <a16:colId xmlns:a16="http://schemas.microsoft.com/office/drawing/2014/main" val="20010"/>
                    </a:ext>
                  </a:extLst>
                </a:gridCol>
              </a:tblGrid>
              <a:tr h="0">
                <a:tc>
                  <a:txBody>
                    <a:bodyPr/>
                    <a:lstStyle/>
                    <a:p>
                      <a:pPr marL="0" marR="0">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65314" marR="65314" marT="0" marB="0"/>
                </a:tc>
                <a:tc gridSpan="10">
                  <a:txBody>
                    <a:bodyPr/>
                    <a:lstStyle/>
                    <a:p>
                      <a:pPr marL="0" marR="0" algn="ctr">
                        <a:lnSpc>
                          <a:spcPct val="115000"/>
                        </a:lnSpc>
                        <a:spcBef>
                          <a:spcPts val="0"/>
                        </a:spcBef>
                        <a:spcAft>
                          <a:spcPts val="0"/>
                        </a:spcAft>
                      </a:pPr>
                      <a:r>
                        <a:rPr lang="en-US" sz="1600" dirty="0">
                          <a:effectLst/>
                        </a:rPr>
                        <a:t>Medicare Supplement Insurance (Medigap) Plans</a:t>
                      </a:r>
                      <a:endParaRPr lang="en-US" sz="1000" dirty="0">
                        <a:effectLst/>
                        <a:latin typeface="Calibri"/>
                        <a:ea typeface="Calibri"/>
                        <a:cs typeface="Times New Roman"/>
                      </a:endParaRPr>
                    </a:p>
                  </a:txBody>
                  <a:tcPr marL="65314" marR="6531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3680">
                <a:tc>
                  <a:txBody>
                    <a:bodyPr/>
                    <a:lstStyle/>
                    <a:p>
                      <a:pPr marL="0" marR="0" algn="ctr">
                        <a:lnSpc>
                          <a:spcPct val="115000"/>
                        </a:lnSpc>
                        <a:spcBef>
                          <a:spcPts val="0"/>
                        </a:spcBef>
                        <a:spcAft>
                          <a:spcPts val="0"/>
                        </a:spcAft>
                      </a:pPr>
                      <a:r>
                        <a:rPr lang="en-US" sz="1400" dirty="0">
                          <a:effectLst/>
                        </a:rPr>
                        <a:t>Benefits</a:t>
                      </a:r>
                      <a:endParaRPr lang="en-US" sz="1400" dirty="0">
                        <a:effectLst/>
                        <a:latin typeface="Calibri"/>
                        <a:ea typeface="Calibri"/>
                        <a:cs typeface="Times New Roman"/>
                      </a:endParaRPr>
                    </a:p>
                  </a:txBody>
                  <a:tcPr marL="65314" marR="65314" marT="0" marB="0"/>
                </a:tc>
                <a:tc>
                  <a:txBody>
                    <a:bodyPr/>
                    <a:lstStyle/>
                    <a:p>
                      <a:pPr marL="0" marR="0" algn="ctr">
                        <a:lnSpc>
                          <a:spcPct val="115000"/>
                        </a:lnSpc>
                        <a:spcBef>
                          <a:spcPts val="0"/>
                        </a:spcBef>
                        <a:spcAft>
                          <a:spcPts val="0"/>
                        </a:spcAft>
                      </a:pPr>
                      <a:r>
                        <a:rPr lang="en-US" sz="1400" dirty="0">
                          <a:effectLst/>
                        </a:rPr>
                        <a:t>A</a:t>
                      </a:r>
                      <a:endParaRPr lang="en-US" sz="1400" dirty="0">
                        <a:effectLst/>
                        <a:latin typeface="Calibri"/>
                        <a:ea typeface="Calibri"/>
                        <a:cs typeface="Times New Roman"/>
                      </a:endParaRPr>
                    </a:p>
                  </a:txBody>
                  <a:tcPr marL="65314" marR="65314" marT="0" marB="0"/>
                </a:tc>
                <a:tc>
                  <a:txBody>
                    <a:bodyPr/>
                    <a:lstStyle/>
                    <a:p>
                      <a:pPr marL="0" marR="0" algn="ctr">
                        <a:lnSpc>
                          <a:spcPct val="115000"/>
                        </a:lnSpc>
                        <a:spcBef>
                          <a:spcPts val="0"/>
                        </a:spcBef>
                        <a:spcAft>
                          <a:spcPts val="0"/>
                        </a:spcAft>
                      </a:pPr>
                      <a:r>
                        <a:rPr lang="en-US" sz="1400" dirty="0">
                          <a:effectLst/>
                        </a:rPr>
                        <a:t>B</a:t>
                      </a:r>
                      <a:endParaRPr lang="en-US" sz="1400" dirty="0">
                        <a:effectLst/>
                        <a:latin typeface="Calibri"/>
                        <a:ea typeface="Calibri"/>
                        <a:cs typeface="Times New Roman"/>
                      </a:endParaRPr>
                    </a:p>
                  </a:txBody>
                  <a:tcPr marL="65314" marR="65314" marT="0" marB="0"/>
                </a:tc>
                <a:tc>
                  <a:txBody>
                    <a:bodyPr/>
                    <a:lstStyle/>
                    <a:p>
                      <a:pPr marL="0" marR="0" algn="ctr">
                        <a:lnSpc>
                          <a:spcPct val="115000"/>
                        </a:lnSpc>
                        <a:spcBef>
                          <a:spcPts val="0"/>
                        </a:spcBef>
                        <a:spcAft>
                          <a:spcPts val="0"/>
                        </a:spcAft>
                      </a:pPr>
                      <a:r>
                        <a:rPr lang="en-US" sz="1400" dirty="0">
                          <a:effectLst/>
                        </a:rPr>
                        <a:t>C</a:t>
                      </a:r>
                      <a:endParaRPr lang="en-US" sz="1400" dirty="0">
                        <a:effectLst/>
                        <a:latin typeface="Calibri"/>
                        <a:ea typeface="Calibri"/>
                        <a:cs typeface="Times New Roman"/>
                      </a:endParaRPr>
                    </a:p>
                  </a:txBody>
                  <a:tcPr marL="65314" marR="65314" marT="0" marB="0"/>
                </a:tc>
                <a:tc>
                  <a:txBody>
                    <a:bodyPr/>
                    <a:lstStyle/>
                    <a:p>
                      <a:pPr marL="0" marR="0" algn="ctr">
                        <a:lnSpc>
                          <a:spcPct val="115000"/>
                        </a:lnSpc>
                        <a:spcBef>
                          <a:spcPts val="0"/>
                        </a:spcBef>
                        <a:spcAft>
                          <a:spcPts val="0"/>
                        </a:spcAft>
                      </a:pPr>
                      <a:r>
                        <a:rPr lang="en-US" sz="1400" dirty="0">
                          <a:effectLst/>
                        </a:rPr>
                        <a:t>D</a:t>
                      </a:r>
                      <a:endParaRPr lang="en-US" sz="1400" dirty="0">
                        <a:effectLst/>
                        <a:latin typeface="Calibri"/>
                        <a:ea typeface="Calibri"/>
                        <a:cs typeface="Times New Roman"/>
                      </a:endParaRPr>
                    </a:p>
                  </a:txBody>
                  <a:tcPr marL="65314" marR="65314" marT="0" marB="0"/>
                </a:tc>
                <a:tc>
                  <a:txBody>
                    <a:bodyPr/>
                    <a:lstStyle/>
                    <a:p>
                      <a:pPr marL="0" marR="0" algn="ctr">
                        <a:lnSpc>
                          <a:spcPct val="115000"/>
                        </a:lnSpc>
                        <a:spcBef>
                          <a:spcPts val="0"/>
                        </a:spcBef>
                        <a:spcAft>
                          <a:spcPts val="0"/>
                        </a:spcAft>
                      </a:pPr>
                      <a:r>
                        <a:rPr lang="en-US" sz="1400" dirty="0">
                          <a:effectLst/>
                        </a:rPr>
                        <a:t>F*</a:t>
                      </a:r>
                      <a:endParaRPr lang="en-US" sz="1400" dirty="0">
                        <a:effectLst/>
                        <a:latin typeface="Calibri"/>
                        <a:ea typeface="Calibri"/>
                        <a:cs typeface="Times New Roman"/>
                      </a:endParaRPr>
                    </a:p>
                  </a:txBody>
                  <a:tcPr marL="65314" marR="65314" marT="0" marB="0"/>
                </a:tc>
                <a:tc>
                  <a:txBody>
                    <a:bodyPr/>
                    <a:lstStyle/>
                    <a:p>
                      <a:pPr marL="0" marR="0" algn="ctr">
                        <a:lnSpc>
                          <a:spcPct val="115000"/>
                        </a:lnSpc>
                        <a:spcBef>
                          <a:spcPts val="0"/>
                        </a:spcBef>
                        <a:spcAft>
                          <a:spcPts val="0"/>
                        </a:spcAft>
                      </a:pPr>
                      <a:r>
                        <a:rPr lang="en-US" sz="1400" dirty="0">
                          <a:effectLst/>
                        </a:rPr>
                        <a:t>G</a:t>
                      </a:r>
                      <a:endParaRPr lang="en-US" sz="1400" dirty="0">
                        <a:effectLst/>
                        <a:latin typeface="Calibri"/>
                        <a:ea typeface="Calibri"/>
                        <a:cs typeface="Times New Roman"/>
                      </a:endParaRPr>
                    </a:p>
                  </a:txBody>
                  <a:tcPr marL="65314" marR="65314" marT="0" marB="0"/>
                </a:tc>
                <a:tc>
                  <a:txBody>
                    <a:bodyPr/>
                    <a:lstStyle/>
                    <a:p>
                      <a:pPr marL="0" marR="0" algn="ctr">
                        <a:lnSpc>
                          <a:spcPct val="115000"/>
                        </a:lnSpc>
                        <a:spcBef>
                          <a:spcPts val="0"/>
                        </a:spcBef>
                        <a:spcAft>
                          <a:spcPts val="0"/>
                        </a:spcAft>
                      </a:pPr>
                      <a:r>
                        <a:rPr lang="en-US" sz="1400" dirty="0">
                          <a:effectLst/>
                        </a:rPr>
                        <a:t>K</a:t>
                      </a:r>
                      <a:endParaRPr lang="en-US" sz="1400" dirty="0">
                        <a:effectLst/>
                        <a:latin typeface="Calibri"/>
                        <a:ea typeface="Calibri"/>
                        <a:cs typeface="Times New Roman"/>
                      </a:endParaRPr>
                    </a:p>
                  </a:txBody>
                  <a:tcPr marL="65314" marR="65314" marT="0" marB="0"/>
                </a:tc>
                <a:tc>
                  <a:txBody>
                    <a:bodyPr/>
                    <a:lstStyle/>
                    <a:p>
                      <a:pPr marL="0" marR="0" algn="ctr">
                        <a:lnSpc>
                          <a:spcPct val="115000"/>
                        </a:lnSpc>
                        <a:spcBef>
                          <a:spcPts val="0"/>
                        </a:spcBef>
                        <a:spcAft>
                          <a:spcPts val="0"/>
                        </a:spcAft>
                      </a:pPr>
                      <a:r>
                        <a:rPr lang="en-US" sz="1400" dirty="0">
                          <a:effectLst/>
                        </a:rPr>
                        <a:t>L</a:t>
                      </a:r>
                      <a:endParaRPr lang="en-US" sz="1400" dirty="0">
                        <a:effectLst/>
                        <a:latin typeface="Calibri"/>
                        <a:ea typeface="Calibri"/>
                        <a:cs typeface="Times New Roman"/>
                      </a:endParaRPr>
                    </a:p>
                  </a:txBody>
                  <a:tcPr marL="65314" marR="65314" marT="0" marB="0"/>
                </a:tc>
                <a:tc>
                  <a:txBody>
                    <a:bodyPr/>
                    <a:lstStyle/>
                    <a:p>
                      <a:pPr marL="0" marR="0" algn="ctr">
                        <a:lnSpc>
                          <a:spcPct val="115000"/>
                        </a:lnSpc>
                        <a:spcBef>
                          <a:spcPts val="0"/>
                        </a:spcBef>
                        <a:spcAft>
                          <a:spcPts val="0"/>
                        </a:spcAft>
                      </a:pPr>
                      <a:r>
                        <a:rPr lang="en-US" sz="1400" dirty="0">
                          <a:effectLst/>
                        </a:rPr>
                        <a:t>M</a:t>
                      </a:r>
                      <a:endParaRPr lang="en-US" sz="1400" dirty="0">
                        <a:effectLst/>
                        <a:latin typeface="Calibri"/>
                        <a:ea typeface="Calibri"/>
                        <a:cs typeface="Times New Roman"/>
                      </a:endParaRPr>
                    </a:p>
                  </a:txBody>
                  <a:tcPr marL="65314" marR="65314" marT="0" marB="0"/>
                </a:tc>
                <a:tc>
                  <a:txBody>
                    <a:bodyPr/>
                    <a:lstStyle/>
                    <a:p>
                      <a:pPr marL="0" marR="0" algn="ctr">
                        <a:lnSpc>
                          <a:spcPct val="115000"/>
                        </a:lnSpc>
                        <a:spcBef>
                          <a:spcPts val="0"/>
                        </a:spcBef>
                        <a:spcAft>
                          <a:spcPts val="0"/>
                        </a:spcAft>
                      </a:pPr>
                      <a:r>
                        <a:rPr lang="en-US" sz="1400" dirty="0">
                          <a:effectLst/>
                        </a:rPr>
                        <a:t>N</a:t>
                      </a:r>
                      <a:endParaRPr lang="en-US" sz="1400" dirty="0">
                        <a:effectLst/>
                        <a:latin typeface="Calibri"/>
                        <a:ea typeface="Calibri"/>
                        <a:cs typeface="Times New Roman"/>
                      </a:endParaRPr>
                    </a:p>
                  </a:txBody>
                  <a:tcPr marL="65314" marR="65314" marT="0" marB="0"/>
                </a:tc>
                <a:extLst>
                  <a:ext uri="{0D108BD9-81ED-4DB2-BD59-A6C34878D82A}">
                    <a16:rowId xmlns:a16="http://schemas.microsoft.com/office/drawing/2014/main" val="10001"/>
                  </a:ext>
                </a:extLst>
              </a:tr>
              <a:tr h="684757">
                <a:tc>
                  <a:txBody>
                    <a:bodyPr/>
                    <a:lstStyle/>
                    <a:p>
                      <a:pPr marL="0" marR="0">
                        <a:lnSpc>
                          <a:spcPct val="100000"/>
                        </a:lnSpc>
                        <a:spcBef>
                          <a:spcPts val="0"/>
                        </a:spcBef>
                        <a:spcAft>
                          <a:spcPts val="0"/>
                        </a:spcAft>
                      </a:pPr>
                      <a:r>
                        <a:rPr lang="en-US" sz="1400" dirty="0">
                          <a:effectLst/>
                        </a:rPr>
                        <a:t>Medicare Part A coinsurance and hospital costs (up to an additional 365 days after Medicare benefits are used)</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extLst>
                  <a:ext uri="{0D108BD9-81ED-4DB2-BD59-A6C34878D82A}">
                    <a16:rowId xmlns:a16="http://schemas.microsoft.com/office/drawing/2014/main" val="10002"/>
                  </a:ext>
                </a:extLst>
              </a:tr>
              <a:tr h="304800">
                <a:tc>
                  <a:txBody>
                    <a:bodyPr/>
                    <a:lstStyle/>
                    <a:p>
                      <a:pPr marL="0" marR="0">
                        <a:lnSpc>
                          <a:spcPct val="100000"/>
                        </a:lnSpc>
                        <a:spcBef>
                          <a:spcPts val="0"/>
                        </a:spcBef>
                        <a:spcAft>
                          <a:spcPts val="0"/>
                        </a:spcAft>
                      </a:pPr>
                      <a:r>
                        <a:rPr lang="en-US" sz="1400" dirty="0">
                          <a:effectLst/>
                        </a:rPr>
                        <a:t>Medicare Part B coinsurance or copayment</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50%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75%</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extLst>
                  <a:ext uri="{0D108BD9-81ED-4DB2-BD59-A6C34878D82A}">
                    <a16:rowId xmlns:a16="http://schemas.microsoft.com/office/drawing/2014/main" val="10003"/>
                  </a:ext>
                </a:extLst>
              </a:tr>
              <a:tr h="200297">
                <a:tc>
                  <a:txBody>
                    <a:bodyPr/>
                    <a:lstStyle/>
                    <a:p>
                      <a:pPr marL="0" marR="0">
                        <a:lnSpc>
                          <a:spcPct val="100000"/>
                        </a:lnSpc>
                        <a:spcBef>
                          <a:spcPts val="0"/>
                        </a:spcBef>
                        <a:spcAft>
                          <a:spcPts val="0"/>
                        </a:spcAft>
                      </a:pPr>
                      <a:r>
                        <a:rPr lang="en-US" sz="1400" dirty="0">
                          <a:effectLst/>
                        </a:rPr>
                        <a:t>Blood (first 3 pints)</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50%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75%</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extLst>
                  <a:ext uri="{0D108BD9-81ED-4DB2-BD59-A6C34878D82A}">
                    <a16:rowId xmlns:a16="http://schemas.microsoft.com/office/drawing/2014/main" val="10004"/>
                  </a:ext>
                </a:extLst>
              </a:tr>
              <a:tr h="323088">
                <a:tc>
                  <a:txBody>
                    <a:bodyPr/>
                    <a:lstStyle/>
                    <a:p>
                      <a:pPr marL="0" marR="0">
                        <a:lnSpc>
                          <a:spcPct val="100000"/>
                        </a:lnSpc>
                        <a:spcBef>
                          <a:spcPts val="0"/>
                        </a:spcBef>
                        <a:spcAft>
                          <a:spcPts val="0"/>
                        </a:spcAft>
                      </a:pPr>
                      <a:r>
                        <a:rPr lang="en-US" sz="1400" dirty="0">
                          <a:effectLst/>
                        </a:rPr>
                        <a:t>Part A hospice care coinsurance or copayment</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50%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75%</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extLst>
                  <a:ext uri="{0D108BD9-81ED-4DB2-BD59-A6C34878D82A}">
                    <a16:rowId xmlns:a16="http://schemas.microsoft.com/office/drawing/2014/main" val="10005"/>
                  </a:ext>
                </a:extLst>
              </a:tr>
              <a:tr h="304800">
                <a:tc>
                  <a:txBody>
                    <a:bodyPr/>
                    <a:lstStyle/>
                    <a:p>
                      <a:pPr marL="0" marR="0">
                        <a:lnSpc>
                          <a:spcPct val="100000"/>
                        </a:lnSpc>
                        <a:spcBef>
                          <a:spcPts val="0"/>
                        </a:spcBef>
                        <a:spcAft>
                          <a:spcPts val="0"/>
                        </a:spcAft>
                      </a:pPr>
                      <a:r>
                        <a:rPr lang="en-US" sz="1400" dirty="0">
                          <a:effectLst/>
                        </a:rPr>
                        <a:t>Skilled nursing facility care coinsurance</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50%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75%</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50%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extLst>
                  <a:ext uri="{0D108BD9-81ED-4DB2-BD59-A6C34878D82A}">
                    <a16:rowId xmlns:a16="http://schemas.microsoft.com/office/drawing/2014/main" val="10006"/>
                  </a:ext>
                </a:extLst>
              </a:tr>
              <a:tr h="200297">
                <a:tc>
                  <a:txBody>
                    <a:bodyPr/>
                    <a:lstStyle/>
                    <a:p>
                      <a:pPr marL="0" marR="0">
                        <a:lnSpc>
                          <a:spcPct val="100000"/>
                        </a:lnSpc>
                        <a:spcBef>
                          <a:spcPts val="0"/>
                        </a:spcBef>
                        <a:spcAft>
                          <a:spcPts val="0"/>
                        </a:spcAft>
                      </a:pPr>
                      <a:r>
                        <a:rPr lang="en-US" sz="1400" dirty="0">
                          <a:effectLst/>
                        </a:rPr>
                        <a:t>Part A deductible</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50%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75%</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extLst>
                  <a:ext uri="{0D108BD9-81ED-4DB2-BD59-A6C34878D82A}">
                    <a16:rowId xmlns:a16="http://schemas.microsoft.com/office/drawing/2014/main" val="10007"/>
                  </a:ext>
                </a:extLst>
              </a:tr>
              <a:tr h="200297">
                <a:tc>
                  <a:txBody>
                    <a:bodyPr/>
                    <a:lstStyle/>
                    <a:p>
                      <a:pPr marL="0" marR="0">
                        <a:lnSpc>
                          <a:spcPct val="100000"/>
                        </a:lnSpc>
                        <a:spcBef>
                          <a:spcPts val="0"/>
                        </a:spcBef>
                        <a:spcAft>
                          <a:spcPts val="0"/>
                        </a:spcAft>
                      </a:pPr>
                      <a:r>
                        <a:rPr lang="en-US" sz="1400" dirty="0">
                          <a:effectLst/>
                        </a:rPr>
                        <a:t>Part B deductible</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extLst>
                  <a:ext uri="{0D108BD9-81ED-4DB2-BD59-A6C34878D82A}">
                    <a16:rowId xmlns:a16="http://schemas.microsoft.com/office/drawing/2014/main" val="10008"/>
                  </a:ext>
                </a:extLst>
              </a:tr>
              <a:tr h="200297">
                <a:tc>
                  <a:txBody>
                    <a:bodyPr/>
                    <a:lstStyle/>
                    <a:p>
                      <a:pPr marL="0" marR="0">
                        <a:lnSpc>
                          <a:spcPct val="100000"/>
                        </a:lnSpc>
                        <a:spcBef>
                          <a:spcPts val="0"/>
                        </a:spcBef>
                        <a:spcAft>
                          <a:spcPts val="0"/>
                        </a:spcAft>
                      </a:pPr>
                      <a:r>
                        <a:rPr lang="en-US" sz="1400" dirty="0">
                          <a:effectLst/>
                        </a:rPr>
                        <a:t>Part B excess charges</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100%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extLst>
                  <a:ext uri="{0D108BD9-81ED-4DB2-BD59-A6C34878D82A}">
                    <a16:rowId xmlns:a16="http://schemas.microsoft.com/office/drawing/2014/main" val="10009"/>
                  </a:ext>
                </a:extLst>
              </a:tr>
              <a:tr h="283464">
                <a:tc>
                  <a:txBody>
                    <a:bodyPr/>
                    <a:lstStyle/>
                    <a:p>
                      <a:pPr marL="0" marR="0">
                        <a:lnSpc>
                          <a:spcPct val="100000"/>
                        </a:lnSpc>
                        <a:spcBef>
                          <a:spcPts val="0"/>
                        </a:spcBef>
                        <a:spcAft>
                          <a:spcPts val="0"/>
                        </a:spcAft>
                      </a:pPr>
                      <a:r>
                        <a:rPr lang="en-US" sz="1400" dirty="0">
                          <a:effectLst/>
                        </a:rPr>
                        <a:t>Foreign travel emergency (up to plan limits)</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80%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80%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80%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80%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80%</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rPr>
                        <a:t>80%</a:t>
                      </a:r>
                      <a:endParaRPr lang="en-US" sz="1400" dirty="0">
                        <a:effectLst/>
                        <a:latin typeface="Calibri"/>
                        <a:ea typeface="Calibri"/>
                        <a:cs typeface="Times New Roman"/>
                      </a:endParaRPr>
                    </a:p>
                  </a:txBody>
                  <a:tcPr marL="65314" marR="65314" marT="0" marB="0"/>
                </a:tc>
                <a:extLst>
                  <a:ext uri="{0D108BD9-81ED-4DB2-BD59-A6C34878D82A}">
                    <a16:rowId xmlns:a16="http://schemas.microsoft.com/office/drawing/2014/main" val="10010"/>
                  </a:ext>
                </a:extLst>
              </a:tr>
              <a:tr h="239486">
                <a:tc>
                  <a:txBody>
                    <a:bodyPr/>
                    <a:lstStyle/>
                    <a:p>
                      <a:pPr marL="0" marR="0">
                        <a:lnSpc>
                          <a:spcPct val="100000"/>
                        </a:lnSpc>
                        <a:spcBef>
                          <a:spcPts val="0"/>
                        </a:spcBef>
                        <a:spcAft>
                          <a:spcPts val="0"/>
                        </a:spcAft>
                      </a:pPr>
                      <a:r>
                        <a:rPr lang="en-US" sz="1400" dirty="0">
                          <a:effectLst/>
                          <a:latin typeface="Calibri"/>
                          <a:ea typeface="Calibri"/>
                          <a:cs typeface="Times New Roman"/>
                        </a:rPr>
                        <a:t>Out-</a:t>
                      </a:r>
                      <a:r>
                        <a:rPr lang="en-US" sz="1400" baseline="0" dirty="0">
                          <a:effectLst/>
                          <a:latin typeface="Calibri"/>
                          <a:ea typeface="Calibri"/>
                          <a:cs typeface="Times New Roman"/>
                        </a:rPr>
                        <a:t>of-Pocket Limit in 2018</a:t>
                      </a: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r>
                        <a:rPr lang="en-US" sz="1400" dirty="0">
                          <a:effectLst/>
                          <a:latin typeface="Calibri"/>
                          <a:ea typeface="Calibri"/>
                          <a:cs typeface="Times New Roman"/>
                        </a:rPr>
                        <a:t>$5,240</a:t>
                      </a:r>
                    </a:p>
                  </a:txBody>
                  <a:tcPr marL="65314" marR="65314" marT="0" marB="0"/>
                </a:tc>
                <a:tc>
                  <a:txBody>
                    <a:bodyPr/>
                    <a:lstStyle/>
                    <a:p>
                      <a:pPr marL="0" marR="0">
                        <a:lnSpc>
                          <a:spcPct val="115000"/>
                        </a:lnSpc>
                        <a:spcBef>
                          <a:spcPts val="0"/>
                        </a:spcBef>
                        <a:spcAft>
                          <a:spcPts val="0"/>
                        </a:spcAft>
                      </a:pPr>
                      <a:r>
                        <a:rPr lang="en-US" sz="1400" dirty="0">
                          <a:effectLst/>
                          <a:latin typeface="Calibri"/>
                          <a:ea typeface="Calibri"/>
                          <a:cs typeface="Times New Roman"/>
                        </a:rPr>
                        <a:t>$2,620</a:t>
                      </a:r>
                    </a:p>
                  </a:txBody>
                  <a:tcPr marL="65314" marR="65314"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5314" marR="65314" marT="0" marB="0"/>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5314" marR="65314" marT="0" marB="0"/>
                </a:tc>
                <a:extLst>
                  <a:ext uri="{0D108BD9-81ED-4DB2-BD59-A6C34878D82A}">
                    <a16:rowId xmlns:a16="http://schemas.microsoft.com/office/drawing/2014/main" val="10011"/>
                  </a:ext>
                </a:extLst>
              </a:tr>
            </a:tbl>
          </a:graphicData>
        </a:graphic>
      </p:graphicFrame>
      <p:sp>
        <p:nvSpPr>
          <p:cNvPr id="4" name="TextBox 3"/>
          <p:cNvSpPr txBox="1"/>
          <p:nvPr/>
        </p:nvSpPr>
        <p:spPr>
          <a:xfrm>
            <a:off x="1761983" y="5903020"/>
            <a:ext cx="1999561" cy="738664"/>
          </a:xfrm>
          <a:prstGeom prst="rect">
            <a:avLst/>
          </a:prstGeom>
          <a:noFill/>
        </p:spPr>
        <p:txBody>
          <a:bodyPr wrap="square" rtlCol="0">
            <a:spAutoFit/>
          </a:bodyPr>
          <a:lstStyle/>
          <a:p>
            <a:r>
              <a:rPr lang="en-US" sz="1400" dirty="0">
                <a:solidFill>
                  <a:prstClr val="black"/>
                </a:solidFill>
                <a:latin typeface="Calibri"/>
              </a:rPr>
              <a:t>*Plan F may be offered as a high deductible plan  of $2,240 in 2019</a:t>
            </a:r>
          </a:p>
        </p:txBody>
      </p:sp>
    </p:spTree>
    <p:extLst>
      <p:ext uri="{BB962C8B-B14F-4D97-AF65-F5344CB8AC3E}">
        <p14:creationId xmlns:p14="http://schemas.microsoft.com/office/powerpoint/2010/main" val="313386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49</a:t>
            </a:fld>
            <a:endParaRPr lang="en-US" dirty="0">
              <a:solidFill>
                <a:prstClr val="white"/>
              </a:solidFill>
              <a:latin typeface="TradeGothic"/>
              <a:cs typeface="TradeGothic"/>
            </a:endParaRPr>
          </a:p>
        </p:txBody>
      </p:sp>
      <p:sp>
        <p:nvSpPr>
          <p:cNvPr id="7" name="TextBox 6"/>
          <p:cNvSpPr txBox="1"/>
          <p:nvPr/>
        </p:nvSpPr>
        <p:spPr>
          <a:xfrm>
            <a:off x="1835488" y="101922"/>
            <a:ext cx="8555011" cy="707886"/>
          </a:xfrm>
          <a:prstGeom prst="rect">
            <a:avLst/>
          </a:prstGeom>
          <a:noFill/>
        </p:spPr>
        <p:txBody>
          <a:bodyPr wrap="square" rtlCol="0" anchor="t">
            <a:spAutoFit/>
          </a:bodyPr>
          <a:lstStyle/>
          <a:p>
            <a:pPr algn="ctr"/>
            <a:r>
              <a:rPr lang="en-US" sz="4000" dirty="0">
                <a:solidFill>
                  <a:prstClr val="white"/>
                </a:solidFill>
                <a:latin typeface="TradeGothic BoldTwo"/>
                <a:cs typeface="TradeGothic BoldTwo"/>
              </a:rPr>
              <a:t>Do I want Medigap insurance?</a:t>
            </a:r>
          </a:p>
        </p:txBody>
      </p: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4" name="TextBox 3"/>
          <p:cNvSpPr txBox="1"/>
          <p:nvPr/>
        </p:nvSpPr>
        <p:spPr>
          <a:xfrm>
            <a:off x="1524000" y="1517694"/>
            <a:ext cx="3516198" cy="523220"/>
          </a:xfrm>
          <a:prstGeom prst="rect">
            <a:avLst/>
          </a:prstGeom>
          <a:noFill/>
        </p:spPr>
        <p:txBody>
          <a:bodyPr wrap="square" rtlCol="0">
            <a:spAutoFit/>
          </a:bodyPr>
          <a:lstStyle/>
          <a:p>
            <a:pPr algn="ctr"/>
            <a:r>
              <a:rPr lang="en-US" sz="2800" dirty="0">
                <a:solidFill>
                  <a:srgbClr val="C0504D"/>
                </a:solidFill>
                <a:latin typeface="TradeGothic"/>
              </a:rPr>
              <a:t>MAYBE?</a:t>
            </a:r>
          </a:p>
        </p:txBody>
      </p:sp>
      <p:sp>
        <p:nvSpPr>
          <p:cNvPr id="12" name="TextBox 11"/>
          <p:cNvSpPr txBox="1"/>
          <p:nvPr/>
        </p:nvSpPr>
        <p:spPr>
          <a:xfrm>
            <a:off x="2465465" y="2129405"/>
            <a:ext cx="6947553" cy="3785652"/>
          </a:xfrm>
          <a:prstGeom prst="rect">
            <a:avLst/>
          </a:prstGeom>
          <a:noFill/>
        </p:spPr>
        <p:txBody>
          <a:bodyPr wrap="square" rtlCol="0">
            <a:spAutoFit/>
          </a:bodyPr>
          <a:lstStyle/>
          <a:p>
            <a:r>
              <a:rPr lang="en-US" sz="2400" dirty="0">
                <a:solidFill>
                  <a:prstClr val="black"/>
                </a:solidFill>
                <a:latin typeface="TradeGothic"/>
              </a:rPr>
              <a:t>Consider</a:t>
            </a:r>
          </a:p>
          <a:p>
            <a:pPr marL="342900" indent="-342900">
              <a:buFont typeface="Wingdings" panose="05000000000000000000" pitchFamily="2" charset="2"/>
              <a:buChar char="q"/>
            </a:pPr>
            <a:r>
              <a:rPr lang="en-US" sz="2400" dirty="0">
                <a:solidFill>
                  <a:prstClr val="black"/>
                </a:solidFill>
                <a:latin typeface="TradeGothic"/>
              </a:rPr>
              <a:t>It only works with Original Medicare</a:t>
            </a:r>
          </a:p>
          <a:p>
            <a:pPr marL="342900" indent="-342900">
              <a:buFont typeface="Wingdings" panose="05000000000000000000" pitchFamily="2" charset="2"/>
              <a:buChar char="q"/>
            </a:pPr>
            <a:r>
              <a:rPr lang="en-US" sz="2400" dirty="0">
                <a:solidFill>
                  <a:prstClr val="black"/>
                </a:solidFill>
                <a:latin typeface="TradeGothic"/>
              </a:rPr>
              <a:t>Do you have other coverage that coordinates with Medicare? </a:t>
            </a:r>
            <a:r>
              <a:rPr lang="en-US" sz="2400" i="1" dirty="0">
                <a:solidFill>
                  <a:prstClr val="black"/>
                </a:solidFill>
                <a:latin typeface="TradeGothic"/>
              </a:rPr>
              <a:t>If so, you may not need a Medigap</a:t>
            </a:r>
          </a:p>
          <a:p>
            <a:pPr marL="342900" indent="-342900">
              <a:buFont typeface="Wingdings" panose="05000000000000000000" pitchFamily="2" charset="2"/>
              <a:buChar char="q"/>
            </a:pPr>
            <a:r>
              <a:rPr lang="en-US" sz="2400" dirty="0">
                <a:solidFill>
                  <a:prstClr val="black"/>
                </a:solidFill>
                <a:latin typeface="TradeGothic"/>
              </a:rPr>
              <a:t>Can you afford Original Medicare’s deductibles,  copays and no out of pocket limit?  </a:t>
            </a:r>
          </a:p>
          <a:p>
            <a:pPr marL="342900" indent="-342900">
              <a:buFont typeface="Wingdings" panose="05000000000000000000" pitchFamily="2" charset="2"/>
              <a:buChar char="q"/>
            </a:pPr>
            <a:r>
              <a:rPr lang="en-US" sz="2400" dirty="0">
                <a:solidFill>
                  <a:prstClr val="black"/>
                </a:solidFill>
                <a:latin typeface="TradeGothic"/>
              </a:rPr>
              <a:t>What does the Medigap premium cost?</a:t>
            </a:r>
          </a:p>
          <a:p>
            <a:pPr marL="342900" indent="-342900">
              <a:buFont typeface="Wingdings" panose="05000000000000000000" pitchFamily="2" charset="2"/>
              <a:buChar char="q"/>
            </a:pPr>
            <a:r>
              <a:rPr lang="en-US" sz="2400" dirty="0">
                <a:solidFill>
                  <a:prstClr val="black"/>
                </a:solidFill>
                <a:latin typeface="TradeGothic"/>
              </a:rPr>
              <a:t>You can go to any health care provider in the U.S. that accepts Medicare</a:t>
            </a:r>
          </a:p>
          <a:p>
            <a:pPr marL="342900" indent="-342900">
              <a:buFont typeface="Wingdings" panose="05000000000000000000" pitchFamily="2" charset="2"/>
              <a:buChar char="q"/>
            </a:pPr>
            <a:endParaRPr lang="en-US" sz="2400" dirty="0">
              <a:solidFill>
                <a:prstClr val="black"/>
              </a:solidFill>
              <a:latin typeface="TradeGothic"/>
            </a:endParaRPr>
          </a:p>
        </p:txBody>
      </p:sp>
    </p:spTree>
    <p:extLst>
      <p:ext uri="{BB962C8B-B14F-4D97-AF65-F5344CB8AC3E}">
        <p14:creationId xmlns:p14="http://schemas.microsoft.com/office/powerpoint/2010/main" val="1995245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lnSpcReduction="10000"/>
          </a:bodyPr>
          <a:lstStyle/>
          <a:p>
            <a:pPr algn="r"/>
            <a:r>
              <a:rPr lang="en-US" b="1" dirty="0"/>
              <a:t>The csi office on aging serves the eight </a:t>
            </a:r>
          </a:p>
          <a:p>
            <a:pPr algn="r"/>
            <a:r>
              <a:rPr lang="en-US" b="1" dirty="0"/>
              <a:t>Counties of the magic valley:</a:t>
            </a:r>
          </a:p>
          <a:p>
            <a:pPr algn="r"/>
            <a:r>
              <a:rPr lang="en-US" b="1" dirty="0"/>
              <a:t>Blaine, camas, cassia, gooding, Jerome,</a:t>
            </a:r>
          </a:p>
          <a:p>
            <a:pPr algn="r"/>
            <a:r>
              <a:rPr lang="en-US" b="1" dirty="0"/>
              <a:t> Lincoln, minidoka, and twin falls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237" y="3886200"/>
            <a:ext cx="1906589" cy="1974596"/>
          </a:xfrm>
          <a:prstGeom prst="rect">
            <a:avLst/>
          </a:prstGeom>
        </p:spPr>
      </p:pic>
    </p:spTree>
    <p:extLst>
      <p:ext uri="{BB962C8B-B14F-4D97-AF65-F5344CB8AC3E}">
        <p14:creationId xmlns:p14="http://schemas.microsoft.com/office/powerpoint/2010/main" val="3508345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50</a:t>
            </a:fld>
            <a:endParaRPr lang="en-US" dirty="0">
              <a:solidFill>
                <a:prstClr val="white"/>
              </a:solidFill>
              <a:latin typeface="TradeGothic"/>
              <a:cs typeface="TradeGothic"/>
            </a:endParaRPr>
          </a:p>
        </p:txBody>
      </p:sp>
      <p:sp>
        <p:nvSpPr>
          <p:cNvPr id="7" name="TextBox 6"/>
          <p:cNvSpPr txBox="1"/>
          <p:nvPr/>
        </p:nvSpPr>
        <p:spPr>
          <a:xfrm>
            <a:off x="2254129" y="0"/>
            <a:ext cx="8555011" cy="1077218"/>
          </a:xfrm>
          <a:prstGeom prst="rect">
            <a:avLst/>
          </a:prstGeom>
          <a:noFill/>
        </p:spPr>
        <p:txBody>
          <a:bodyPr wrap="square" rtlCol="0" anchor="t">
            <a:spAutoFit/>
          </a:bodyPr>
          <a:lstStyle/>
          <a:p>
            <a:r>
              <a:rPr lang="en-US" sz="3200" dirty="0">
                <a:solidFill>
                  <a:prstClr val="white"/>
                </a:solidFill>
                <a:latin typeface="TradeGothic BoldTwo"/>
                <a:cs typeface="TradeGothic BoldTwo"/>
              </a:rPr>
              <a:t>Decision:  </a:t>
            </a:r>
          </a:p>
          <a:p>
            <a:r>
              <a:rPr lang="en-US" sz="3200" dirty="0">
                <a:solidFill>
                  <a:prstClr val="white"/>
                </a:solidFill>
                <a:latin typeface="TradeGothic BoldTwo"/>
                <a:cs typeface="TradeGothic BoldTwo"/>
              </a:rPr>
              <a:t>When is the best time to buy Medigap?</a:t>
            </a:r>
          </a:p>
        </p:txBody>
      </p: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4" name="TextBox 3"/>
          <p:cNvSpPr txBox="1"/>
          <p:nvPr/>
        </p:nvSpPr>
        <p:spPr>
          <a:xfrm>
            <a:off x="2345408" y="1462499"/>
            <a:ext cx="7117237" cy="830997"/>
          </a:xfrm>
          <a:prstGeom prst="rect">
            <a:avLst/>
          </a:prstGeom>
          <a:noFill/>
        </p:spPr>
        <p:txBody>
          <a:bodyPr wrap="square" rtlCol="0">
            <a:spAutoFit/>
          </a:bodyPr>
          <a:lstStyle/>
          <a:p>
            <a:pPr algn="ctr"/>
            <a:r>
              <a:rPr lang="en-US" sz="2400" dirty="0">
                <a:solidFill>
                  <a:srgbClr val="0070C0"/>
                </a:solidFill>
                <a:latin typeface="TradeGothic"/>
              </a:rPr>
              <a:t>Usually during your </a:t>
            </a:r>
          </a:p>
          <a:p>
            <a:pPr algn="ctr"/>
            <a:r>
              <a:rPr lang="en-US" sz="2400" dirty="0">
                <a:solidFill>
                  <a:srgbClr val="0070C0"/>
                </a:solidFill>
                <a:latin typeface="TradeGothic"/>
              </a:rPr>
              <a:t>Medigap Open Enrollment Period</a:t>
            </a:r>
          </a:p>
        </p:txBody>
      </p:sp>
      <p:sp>
        <p:nvSpPr>
          <p:cNvPr id="2" name="TextBox 1"/>
          <p:cNvSpPr txBox="1"/>
          <p:nvPr/>
        </p:nvSpPr>
        <p:spPr>
          <a:xfrm>
            <a:off x="2437958" y="2217111"/>
            <a:ext cx="7286920" cy="400110"/>
          </a:xfrm>
          <a:prstGeom prst="rect">
            <a:avLst/>
          </a:prstGeom>
          <a:noFill/>
        </p:spPr>
        <p:txBody>
          <a:bodyPr wrap="square" rtlCol="0">
            <a:spAutoFit/>
          </a:bodyPr>
          <a:lstStyle/>
          <a:p>
            <a:r>
              <a:rPr lang="en-US" sz="2000" dirty="0">
                <a:solidFill>
                  <a:prstClr val="black"/>
                </a:solidFill>
                <a:latin typeface="TradeGothic"/>
              </a:rPr>
              <a:t>Consider: </a:t>
            </a:r>
          </a:p>
        </p:txBody>
      </p:sp>
      <p:sp>
        <p:nvSpPr>
          <p:cNvPr id="3" name="TextBox 2"/>
          <p:cNvSpPr txBox="1"/>
          <p:nvPr/>
        </p:nvSpPr>
        <p:spPr>
          <a:xfrm>
            <a:off x="2254128" y="2678777"/>
            <a:ext cx="7720552" cy="2923877"/>
          </a:xfrm>
          <a:prstGeom prst="rect">
            <a:avLst/>
          </a:prstGeom>
          <a:noFill/>
        </p:spPr>
        <p:txBody>
          <a:bodyPr wrap="square" rtlCol="0">
            <a:spAutoFit/>
          </a:bodyPr>
          <a:lstStyle/>
          <a:p>
            <a:pPr marL="285750" indent="-285750">
              <a:buFont typeface="Wingdings" pitchFamily="2" charset="2"/>
              <a:buChar char="Ø"/>
            </a:pPr>
            <a:r>
              <a:rPr lang="en-US" sz="2400" dirty="0">
                <a:solidFill>
                  <a:srgbClr val="0033CC"/>
                </a:solidFill>
                <a:latin typeface="TradeGothic"/>
              </a:rPr>
              <a:t> </a:t>
            </a:r>
            <a:r>
              <a:rPr lang="en-US" sz="2000" dirty="0">
                <a:solidFill>
                  <a:prstClr val="black"/>
                </a:solidFill>
                <a:latin typeface="TradeGothic"/>
              </a:rPr>
              <a:t>Your Medigap Open Enrollment Period begins when you are 65 or older and enrolled in both Medicare Part A and Part B. Beginning January 1, 2018 there is no age requirement in Idaho, but you may be charged up to 150% more (varies by state)</a:t>
            </a:r>
          </a:p>
          <a:p>
            <a:pPr marL="800100" lvl="1" indent="-342900">
              <a:buFont typeface="Wingdings" pitchFamily="2" charset="2"/>
              <a:buChar char="§"/>
            </a:pPr>
            <a:r>
              <a:rPr lang="en-US" sz="2000" dirty="0">
                <a:solidFill>
                  <a:prstClr val="black"/>
                </a:solidFill>
                <a:latin typeface="TradeGothic"/>
              </a:rPr>
              <a:t>Lasts 6 months (may vary by state)</a:t>
            </a:r>
          </a:p>
          <a:p>
            <a:pPr marL="800100" lvl="1" indent="-342900">
              <a:buFont typeface="Wingdings" pitchFamily="2" charset="2"/>
              <a:buChar char="§"/>
            </a:pPr>
            <a:r>
              <a:rPr lang="en-US" sz="2000" dirty="0">
                <a:solidFill>
                  <a:prstClr val="black"/>
                </a:solidFill>
                <a:latin typeface="TradeGothic"/>
              </a:rPr>
              <a:t>You have Guaranteed Issue – Companies MUST sell you a plan</a:t>
            </a:r>
          </a:p>
          <a:p>
            <a:pPr marL="800100" lvl="1" indent="-342900">
              <a:buFont typeface="Wingdings" pitchFamily="2" charset="2"/>
              <a:buChar char="§"/>
            </a:pPr>
            <a:endParaRPr lang="en-US" sz="2000" dirty="0">
              <a:solidFill>
                <a:srgbClr val="000000"/>
              </a:solidFill>
              <a:latin typeface="TradeGothic"/>
            </a:endParaRPr>
          </a:p>
          <a:p>
            <a:pPr marL="342900" indent="-342900">
              <a:buFont typeface="Wingdings" pitchFamily="2" charset="2"/>
              <a:buChar char="Ø"/>
            </a:pPr>
            <a:r>
              <a:rPr lang="en-US" sz="2000" dirty="0">
                <a:solidFill>
                  <a:srgbClr val="0000FF"/>
                </a:solidFill>
                <a:latin typeface="TradeGothic"/>
              </a:rPr>
              <a:t> </a:t>
            </a:r>
            <a:r>
              <a:rPr lang="en-US" sz="2000" dirty="0">
                <a:solidFill>
                  <a:srgbClr val="000000"/>
                </a:solidFill>
                <a:latin typeface="TradeGothic"/>
              </a:rPr>
              <a:t>After that you can buy a Medigap whenever a  company agrees to sell you one or in a guaranteed issue situation</a:t>
            </a:r>
          </a:p>
        </p:txBody>
      </p:sp>
    </p:spTree>
    <p:extLst>
      <p:ext uri="{BB962C8B-B14F-4D97-AF65-F5344CB8AC3E}">
        <p14:creationId xmlns:p14="http://schemas.microsoft.com/office/powerpoint/2010/main" val="2027281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51</a:t>
            </a:fld>
            <a:endParaRPr lang="en-US" dirty="0">
              <a:solidFill>
                <a:prstClr val="white"/>
              </a:solidFill>
              <a:latin typeface="TradeGothic"/>
              <a:cs typeface="TradeGothic"/>
            </a:endParaRPr>
          </a:p>
        </p:txBody>
      </p:sp>
      <p:sp>
        <p:nvSpPr>
          <p:cNvPr id="7" name="TextBox 6"/>
          <p:cNvSpPr txBox="1"/>
          <p:nvPr/>
        </p:nvSpPr>
        <p:spPr>
          <a:xfrm>
            <a:off x="1835488" y="409698"/>
            <a:ext cx="8555011" cy="707886"/>
          </a:xfrm>
          <a:prstGeom prst="rect">
            <a:avLst/>
          </a:prstGeom>
          <a:noFill/>
        </p:spPr>
        <p:txBody>
          <a:bodyPr wrap="square" rtlCol="0" anchor="ctr">
            <a:spAutoFit/>
          </a:bodyPr>
          <a:lstStyle/>
          <a:p>
            <a:pPr algn="ctr"/>
            <a:r>
              <a:rPr lang="en-US" sz="4000" dirty="0">
                <a:solidFill>
                  <a:prstClr val="white"/>
                </a:solidFill>
                <a:latin typeface="TradeGothic BoldTwo"/>
                <a:cs typeface="TradeGothic BoldTwo"/>
              </a:rPr>
              <a:t>Enrolling in a Part D Plan</a:t>
            </a: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4" name="TextBox 3"/>
          <p:cNvSpPr txBox="1"/>
          <p:nvPr/>
        </p:nvSpPr>
        <p:spPr>
          <a:xfrm>
            <a:off x="2254545" y="1515624"/>
            <a:ext cx="7032393" cy="461665"/>
          </a:xfrm>
          <a:prstGeom prst="rect">
            <a:avLst/>
          </a:prstGeom>
          <a:noFill/>
        </p:spPr>
        <p:txBody>
          <a:bodyPr wrap="square" rtlCol="0">
            <a:spAutoFit/>
          </a:bodyPr>
          <a:lstStyle/>
          <a:p>
            <a:r>
              <a:rPr lang="en-US" sz="2400" dirty="0">
                <a:solidFill>
                  <a:srgbClr val="000000"/>
                </a:solidFill>
                <a:latin typeface="TradeGothic"/>
              </a:rPr>
              <a:t>You can enroll</a:t>
            </a:r>
            <a:endParaRPr lang="en-US" sz="2400" dirty="0">
              <a:solidFill>
                <a:srgbClr val="0070C0"/>
              </a:solidFill>
              <a:latin typeface="TradeGothic"/>
            </a:endParaRPr>
          </a:p>
        </p:txBody>
      </p:sp>
      <p:sp>
        <p:nvSpPr>
          <p:cNvPr id="9" name="TextBox 8"/>
          <p:cNvSpPr txBox="1"/>
          <p:nvPr/>
        </p:nvSpPr>
        <p:spPr>
          <a:xfrm flipH="1">
            <a:off x="2934058" y="2984712"/>
            <a:ext cx="5759778" cy="707886"/>
          </a:xfrm>
          <a:prstGeom prst="rect">
            <a:avLst/>
          </a:prstGeom>
          <a:noFill/>
        </p:spPr>
        <p:txBody>
          <a:bodyPr wrap="square" rtlCol="0">
            <a:spAutoFit/>
          </a:bodyPr>
          <a:lstStyle/>
          <a:p>
            <a:pPr marL="342900" indent="-342900">
              <a:buClr>
                <a:srgbClr val="0000FF"/>
              </a:buClr>
              <a:buFont typeface="Wingdings" pitchFamily="2" charset="2"/>
              <a:buChar char="q"/>
            </a:pPr>
            <a:r>
              <a:rPr lang="en-US" sz="2000" dirty="0">
                <a:solidFill>
                  <a:srgbClr val="000000"/>
                </a:solidFill>
                <a:latin typeface="TradeGothic"/>
              </a:rPr>
              <a:t>October 15 – December 7</a:t>
            </a:r>
          </a:p>
          <a:p>
            <a:pPr marL="342900" indent="-342900">
              <a:buClr>
                <a:srgbClr val="0000FF"/>
              </a:buClr>
              <a:buFont typeface="Wingdings" pitchFamily="2" charset="2"/>
              <a:buChar char="q"/>
            </a:pPr>
            <a:r>
              <a:rPr lang="en-US" sz="2000" dirty="0">
                <a:solidFill>
                  <a:srgbClr val="000000"/>
                </a:solidFill>
                <a:latin typeface="TradeGothic"/>
              </a:rPr>
              <a:t>Coverage starts January 1</a:t>
            </a:r>
          </a:p>
        </p:txBody>
      </p:sp>
      <p:sp>
        <p:nvSpPr>
          <p:cNvPr id="20" name="TextBox 19"/>
          <p:cNvSpPr txBox="1"/>
          <p:nvPr/>
        </p:nvSpPr>
        <p:spPr>
          <a:xfrm>
            <a:off x="2900313" y="2015403"/>
            <a:ext cx="6328625" cy="461665"/>
          </a:xfrm>
          <a:prstGeom prst="rect">
            <a:avLst/>
          </a:prstGeom>
          <a:noFill/>
        </p:spPr>
        <p:txBody>
          <a:bodyPr wrap="square" rtlCol="0">
            <a:spAutoFit/>
          </a:bodyPr>
          <a:lstStyle/>
          <a:p>
            <a:r>
              <a:rPr lang="en-US" sz="2400" dirty="0">
                <a:solidFill>
                  <a:prstClr val="black"/>
                </a:solidFill>
                <a:latin typeface="TradeGothic"/>
              </a:rPr>
              <a:t>During your 7 month Initial Enrollment Period</a:t>
            </a:r>
          </a:p>
        </p:txBody>
      </p:sp>
      <p:sp>
        <p:nvSpPr>
          <p:cNvPr id="24" name="Sun 23"/>
          <p:cNvSpPr/>
          <p:nvPr/>
        </p:nvSpPr>
        <p:spPr>
          <a:xfrm>
            <a:off x="2263940" y="2107361"/>
            <a:ext cx="443064" cy="369706"/>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latin typeface="Calibri"/>
            </a:endParaRPr>
          </a:p>
        </p:txBody>
      </p:sp>
      <p:sp>
        <p:nvSpPr>
          <p:cNvPr id="12" name="TextBox 11"/>
          <p:cNvSpPr txBox="1"/>
          <p:nvPr/>
        </p:nvSpPr>
        <p:spPr>
          <a:xfrm>
            <a:off x="2934057" y="2569027"/>
            <a:ext cx="6261132" cy="461665"/>
          </a:xfrm>
          <a:prstGeom prst="rect">
            <a:avLst/>
          </a:prstGeom>
          <a:noFill/>
        </p:spPr>
        <p:txBody>
          <a:bodyPr wrap="square" rtlCol="0">
            <a:spAutoFit/>
          </a:bodyPr>
          <a:lstStyle/>
          <a:p>
            <a:r>
              <a:rPr lang="en-US" sz="2400" dirty="0">
                <a:solidFill>
                  <a:prstClr val="black"/>
                </a:solidFill>
                <a:latin typeface="TradeGothic"/>
              </a:rPr>
              <a:t>During the Annual Enrollment Period</a:t>
            </a:r>
          </a:p>
        </p:txBody>
      </p:sp>
      <p:sp>
        <p:nvSpPr>
          <p:cNvPr id="13" name="Sun 12"/>
          <p:cNvSpPr/>
          <p:nvPr/>
        </p:nvSpPr>
        <p:spPr>
          <a:xfrm>
            <a:off x="2254544" y="2615006"/>
            <a:ext cx="443064" cy="369706"/>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latin typeface="Calibri"/>
            </a:endParaRPr>
          </a:p>
        </p:txBody>
      </p:sp>
      <p:sp>
        <p:nvSpPr>
          <p:cNvPr id="14" name="TextBox 13"/>
          <p:cNvSpPr txBox="1"/>
          <p:nvPr/>
        </p:nvSpPr>
        <p:spPr>
          <a:xfrm>
            <a:off x="2873475" y="3692598"/>
            <a:ext cx="6413463" cy="2308324"/>
          </a:xfrm>
          <a:prstGeom prst="rect">
            <a:avLst/>
          </a:prstGeom>
          <a:noFill/>
        </p:spPr>
        <p:txBody>
          <a:bodyPr wrap="square" rtlCol="0">
            <a:spAutoFit/>
          </a:bodyPr>
          <a:lstStyle/>
          <a:p>
            <a:r>
              <a:rPr lang="en-US" sz="2400" dirty="0">
                <a:solidFill>
                  <a:prstClr val="black"/>
                </a:solidFill>
                <a:latin typeface="TradeGothic"/>
              </a:rPr>
              <a:t>During other special times </a:t>
            </a:r>
          </a:p>
          <a:p>
            <a:r>
              <a:rPr lang="en-US" sz="2400" dirty="0">
                <a:solidFill>
                  <a:prstClr val="black"/>
                </a:solidFill>
                <a:latin typeface="TradeGothic"/>
              </a:rPr>
              <a:t>	Special Enrollment Period</a:t>
            </a:r>
          </a:p>
          <a:p>
            <a:endParaRPr lang="en-US" sz="2400" dirty="0">
              <a:solidFill>
                <a:prstClr val="black"/>
              </a:solidFill>
              <a:latin typeface="TradeGothic"/>
            </a:endParaRPr>
          </a:p>
          <a:p>
            <a:endParaRPr lang="en-US" sz="2400" dirty="0">
              <a:solidFill>
                <a:prstClr val="black"/>
              </a:solidFill>
              <a:latin typeface="TradeGothic"/>
            </a:endParaRPr>
          </a:p>
          <a:p>
            <a:endParaRPr lang="en-US" sz="2400" dirty="0">
              <a:solidFill>
                <a:prstClr val="black"/>
              </a:solidFill>
              <a:latin typeface="TradeGothic"/>
            </a:endParaRPr>
          </a:p>
          <a:p>
            <a:endParaRPr lang="en-US" sz="2400" dirty="0">
              <a:solidFill>
                <a:prstClr val="black"/>
              </a:solidFill>
              <a:latin typeface="TradeGothic"/>
            </a:endParaRPr>
          </a:p>
        </p:txBody>
      </p:sp>
      <p:sp>
        <p:nvSpPr>
          <p:cNvPr id="15" name="Sun 14"/>
          <p:cNvSpPr/>
          <p:nvPr/>
        </p:nvSpPr>
        <p:spPr>
          <a:xfrm>
            <a:off x="2254544" y="3692598"/>
            <a:ext cx="443064" cy="369706"/>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latin typeface="Calibri"/>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5297" y="4584948"/>
            <a:ext cx="2741198" cy="1828800"/>
          </a:xfrm>
          <a:prstGeom prst="rect">
            <a:avLst/>
          </a:prstGeom>
        </p:spPr>
      </p:pic>
    </p:spTree>
    <p:extLst>
      <p:ext uri="{BB962C8B-B14F-4D97-AF65-F5344CB8AC3E}">
        <p14:creationId xmlns:p14="http://schemas.microsoft.com/office/powerpoint/2010/main" val="2037505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52</a:t>
            </a:fld>
            <a:endParaRPr lang="en-US" dirty="0">
              <a:solidFill>
                <a:prstClr val="white"/>
              </a:solidFill>
              <a:latin typeface="TradeGothic"/>
              <a:cs typeface="TradeGothic"/>
            </a:endParaRPr>
          </a:p>
        </p:txBody>
      </p:sp>
      <p:sp>
        <p:nvSpPr>
          <p:cNvPr id="7" name="TextBox 6"/>
          <p:cNvSpPr txBox="1"/>
          <p:nvPr/>
        </p:nvSpPr>
        <p:spPr>
          <a:xfrm>
            <a:off x="1835488" y="409698"/>
            <a:ext cx="8555011" cy="707886"/>
          </a:xfrm>
          <a:prstGeom prst="rect">
            <a:avLst/>
          </a:prstGeom>
          <a:noFill/>
        </p:spPr>
        <p:txBody>
          <a:bodyPr wrap="square" rtlCol="0" anchor="ctr">
            <a:spAutoFit/>
          </a:bodyPr>
          <a:lstStyle/>
          <a:p>
            <a:pPr algn="ctr"/>
            <a:r>
              <a:rPr lang="en-US" sz="4000" dirty="0">
                <a:solidFill>
                  <a:prstClr val="white"/>
                </a:solidFill>
                <a:latin typeface="TradeGothic BoldTwo"/>
                <a:cs typeface="TradeGothic BoldTwo"/>
              </a:rPr>
              <a:t>How Medicare Part D works</a:t>
            </a: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4" name="TextBox 3"/>
          <p:cNvSpPr txBox="1"/>
          <p:nvPr/>
        </p:nvSpPr>
        <p:spPr>
          <a:xfrm>
            <a:off x="2900313" y="1515624"/>
            <a:ext cx="7032393" cy="1077218"/>
          </a:xfrm>
          <a:prstGeom prst="rect">
            <a:avLst/>
          </a:prstGeom>
          <a:noFill/>
        </p:spPr>
        <p:txBody>
          <a:bodyPr wrap="square" rtlCol="0">
            <a:spAutoFit/>
          </a:bodyPr>
          <a:lstStyle/>
          <a:p>
            <a:r>
              <a:rPr lang="en-US" sz="2000" dirty="0">
                <a:solidFill>
                  <a:srgbClr val="000000"/>
                </a:solidFill>
                <a:latin typeface="TradeGothic"/>
              </a:rPr>
              <a:t>Optional, but you may pay a penalty if you don’t enroll when first eligible</a:t>
            </a:r>
          </a:p>
          <a:p>
            <a:r>
              <a:rPr lang="en-US" sz="2400" dirty="0">
                <a:solidFill>
                  <a:srgbClr val="000000"/>
                </a:solidFill>
                <a:latin typeface="TradeGothic"/>
              </a:rPr>
              <a:t> </a:t>
            </a:r>
            <a:endParaRPr lang="en-US" sz="2400" dirty="0">
              <a:solidFill>
                <a:srgbClr val="0070C0"/>
              </a:solidFill>
              <a:latin typeface="TradeGothic"/>
            </a:endParaRPr>
          </a:p>
        </p:txBody>
      </p:sp>
      <p:sp>
        <p:nvSpPr>
          <p:cNvPr id="9" name="TextBox 8"/>
          <p:cNvSpPr txBox="1"/>
          <p:nvPr/>
        </p:nvSpPr>
        <p:spPr>
          <a:xfrm flipH="1">
            <a:off x="2909743" y="2947533"/>
            <a:ext cx="5759778" cy="707886"/>
          </a:xfrm>
          <a:prstGeom prst="rect">
            <a:avLst/>
          </a:prstGeom>
          <a:noFill/>
        </p:spPr>
        <p:txBody>
          <a:bodyPr wrap="square" rtlCol="0">
            <a:spAutoFit/>
          </a:bodyPr>
          <a:lstStyle/>
          <a:p>
            <a:pPr marL="342900" indent="-342900">
              <a:buClr>
                <a:srgbClr val="0000FF"/>
              </a:buClr>
              <a:buFont typeface="Wingdings" pitchFamily="2" charset="2"/>
              <a:buChar char="q"/>
            </a:pPr>
            <a:r>
              <a:rPr lang="en-US" sz="2000" dirty="0">
                <a:solidFill>
                  <a:srgbClr val="000000"/>
                </a:solidFill>
                <a:latin typeface="TradeGothic"/>
              </a:rPr>
              <a:t>Lists of covered drugs - must include range of drugs in each category</a:t>
            </a:r>
          </a:p>
        </p:txBody>
      </p:sp>
      <p:sp>
        <p:nvSpPr>
          <p:cNvPr id="20" name="TextBox 19"/>
          <p:cNvSpPr txBox="1"/>
          <p:nvPr/>
        </p:nvSpPr>
        <p:spPr>
          <a:xfrm>
            <a:off x="2909744" y="2485868"/>
            <a:ext cx="6413463" cy="400110"/>
          </a:xfrm>
          <a:prstGeom prst="rect">
            <a:avLst/>
          </a:prstGeom>
          <a:noFill/>
        </p:spPr>
        <p:txBody>
          <a:bodyPr wrap="square" rtlCol="0">
            <a:spAutoFit/>
          </a:bodyPr>
          <a:lstStyle/>
          <a:p>
            <a:r>
              <a:rPr lang="en-US" sz="2000" dirty="0">
                <a:solidFill>
                  <a:prstClr val="black"/>
                </a:solidFill>
                <a:latin typeface="TradeGothic"/>
              </a:rPr>
              <a:t>Plans have formularies</a:t>
            </a:r>
          </a:p>
        </p:txBody>
      </p:sp>
      <p:sp>
        <p:nvSpPr>
          <p:cNvPr id="5" name="Sun 4"/>
          <p:cNvSpPr/>
          <p:nvPr/>
        </p:nvSpPr>
        <p:spPr>
          <a:xfrm>
            <a:off x="2235715" y="1561603"/>
            <a:ext cx="443064" cy="369706"/>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latin typeface="Calibri"/>
            </a:endParaRPr>
          </a:p>
        </p:txBody>
      </p:sp>
      <p:sp>
        <p:nvSpPr>
          <p:cNvPr id="24" name="Sun 23"/>
          <p:cNvSpPr/>
          <p:nvPr/>
        </p:nvSpPr>
        <p:spPr>
          <a:xfrm>
            <a:off x="2226273" y="2523047"/>
            <a:ext cx="443064" cy="369706"/>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latin typeface="Calibri"/>
            </a:endParaRPr>
          </a:p>
        </p:txBody>
      </p:sp>
      <p:sp>
        <p:nvSpPr>
          <p:cNvPr id="12" name="TextBox 11"/>
          <p:cNvSpPr txBox="1"/>
          <p:nvPr/>
        </p:nvSpPr>
        <p:spPr>
          <a:xfrm>
            <a:off x="2909744" y="3691438"/>
            <a:ext cx="6413463" cy="2062103"/>
          </a:xfrm>
          <a:prstGeom prst="rect">
            <a:avLst/>
          </a:prstGeom>
          <a:noFill/>
        </p:spPr>
        <p:txBody>
          <a:bodyPr wrap="square" rtlCol="0">
            <a:spAutoFit/>
          </a:bodyPr>
          <a:lstStyle/>
          <a:p>
            <a:r>
              <a:rPr lang="en-US" sz="2000" dirty="0">
                <a:solidFill>
                  <a:prstClr val="black"/>
                </a:solidFill>
                <a:latin typeface="TradeGothic"/>
              </a:rPr>
              <a:t>You pay the monthly premium, deductibles, and copayments –</a:t>
            </a:r>
            <a:r>
              <a:rPr lang="en-US" sz="2000" b="1" dirty="0">
                <a:solidFill>
                  <a:prstClr val="black"/>
                </a:solidFill>
                <a:latin typeface="TradeGothic"/>
              </a:rPr>
              <a:t>higher income beneficiaries pay a higher </a:t>
            </a:r>
            <a:r>
              <a:rPr lang="en-US" sz="2000" b="1">
                <a:solidFill>
                  <a:prstClr val="black"/>
                </a:solidFill>
                <a:latin typeface="TradeGothic"/>
              </a:rPr>
              <a:t>premium similar to Part B</a:t>
            </a:r>
            <a:endParaRPr lang="en-US" sz="2000" b="1" dirty="0">
              <a:solidFill>
                <a:prstClr val="black"/>
              </a:solidFill>
              <a:latin typeface="TradeGothic"/>
            </a:endParaRPr>
          </a:p>
          <a:p>
            <a:endParaRPr lang="en-US" sz="2000" dirty="0">
              <a:solidFill>
                <a:prstClr val="black"/>
              </a:solidFill>
              <a:latin typeface="TradeGothic"/>
            </a:endParaRPr>
          </a:p>
          <a:p>
            <a:endParaRPr lang="en-US" sz="2400" dirty="0">
              <a:solidFill>
                <a:prstClr val="black"/>
              </a:solidFill>
              <a:latin typeface="TradeGothic"/>
            </a:endParaRPr>
          </a:p>
          <a:p>
            <a:endParaRPr lang="en-US" sz="2400" dirty="0">
              <a:solidFill>
                <a:prstClr val="black"/>
              </a:solidFill>
              <a:latin typeface="TradeGothic"/>
            </a:endParaRPr>
          </a:p>
        </p:txBody>
      </p:sp>
      <p:sp>
        <p:nvSpPr>
          <p:cNvPr id="13" name="Sun 12"/>
          <p:cNvSpPr/>
          <p:nvPr/>
        </p:nvSpPr>
        <p:spPr>
          <a:xfrm>
            <a:off x="2292267" y="3690078"/>
            <a:ext cx="443064" cy="369706"/>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latin typeface="Calibri"/>
            </a:endParaRPr>
          </a:p>
        </p:txBody>
      </p:sp>
      <p:sp>
        <p:nvSpPr>
          <p:cNvPr id="14" name="TextBox 13"/>
          <p:cNvSpPr txBox="1"/>
          <p:nvPr/>
        </p:nvSpPr>
        <p:spPr>
          <a:xfrm>
            <a:off x="2909744" y="4674835"/>
            <a:ext cx="6565862" cy="1323439"/>
          </a:xfrm>
          <a:prstGeom prst="rect">
            <a:avLst/>
          </a:prstGeom>
          <a:noFill/>
        </p:spPr>
        <p:txBody>
          <a:bodyPr wrap="square" rtlCol="0">
            <a:spAutoFit/>
          </a:bodyPr>
          <a:lstStyle/>
          <a:p>
            <a:r>
              <a:rPr lang="en-US" sz="2000" dirty="0">
                <a:solidFill>
                  <a:prstClr val="black"/>
                </a:solidFill>
                <a:latin typeface="TradeGothic"/>
              </a:rPr>
              <a:t>Plans have network pharmacies</a:t>
            </a:r>
          </a:p>
          <a:p>
            <a:pPr marL="342900" indent="-342900">
              <a:buFont typeface="Wingdings" panose="05000000000000000000" pitchFamily="2" charset="2"/>
              <a:buChar char="q"/>
            </a:pPr>
            <a:r>
              <a:rPr lang="en-US" sz="2000" dirty="0">
                <a:solidFill>
                  <a:prstClr val="black"/>
                </a:solidFill>
                <a:latin typeface="TradeGothic"/>
              </a:rPr>
              <a:t>Non-network pharmacies likely not to provide coverage</a:t>
            </a:r>
          </a:p>
          <a:p>
            <a:pPr marL="342900" indent="-342900">
              <a:buFont typeface="Wingdings" panose="05000000000000000000" pitchFamily="2" charset="2"/>
              <a:buChar char="q"/>
            </a:pPr>
            <a:r>
              <a:rPr lang="en-US" sz="2000" dirty="0">
                <a:solidFill>
                  <a:prstClr val="black"/>
                </a:solidFill>
                <a:latin typeface="TradeGothic"/>
              </a:rPr>
              <a:t>Preferred pharmacies may offer lowest co-pays</a:t>
            </a:r>
          </a:p>
          <a:p>
            <a:pPr marL="342900" indent="-342900">
              <a:buFont typeface="Wingdings" panose="05000000000000000000" pitchFamily="2" charset="2"/>
              <a:buChar char="q"/>
            </a:pPr>
            <a:r>
              <a:rPr lang="en-US" sz="2000" dirty="0">
                <a:solidFill>
                  <a:prstClr val="black"/>
                </a:solidFill>
                <a:latin typeface="TradeGothic"/>
              </a:rPr>
              <a:t>May get lower cost if use mail order pharmacy</a:t>
            </a:r>
          </a:p>
        </p:txBody>
      </p:sp>
      <p:sp>
        <p:nvSpPr>
          <p:cNvPr id="15" name="Sun 14"/>
          <p:cNvSpPr/>
          <p:nvPr/>
        </p:nvSpPr>
        <p:spPr>
          <a:xfrm>
            <a:off x="2292267" y="4730265"/>
            <a:ext cx="443064" cy="369706"/>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latin typeface="Calibri"/>
            </a:endParaRPr>
          </a:p>
        </p:txBody>
      </p:sp>
    </p:spTree>
    <p:extLst>
      <p:ext uri="{BB962C8B-B14F-4D97-AF65-F5344CB8AC3E}">
        <p14:creationId xmlns:p14="http://schemas.microsoft.com/office/powerpoint/2010/main" val="2229702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53</a:t>
            </a:fld>
            <a:endParaRPr lang="en-US" dirty="0">
              <a:solidFill>
                <a:prstClr val="white"/>
              </a:solidFill>
              <a:latin typeface="TradeGothic"/>
              <a:cs typeface="TradeGothic"/>
            </a:endParaRPr>
          </a:p>
        </p:txBody>
      </p:sp>
      <p:sp>
        <p:nvSpPr>
          <p:cNvPr id="7" name="TextBox 6"/>
          <p:cNvSpPr txBox="1"/>
          <p:nvPr/>
        </p:nvSpPr>
        <p:spPr>
          <a:xfrm>
            <a:off x="1787119" y="-267409"/>
            <a:ext cx="8555011" cy="2062103"/>
          </a:xfrm>
          <a:prstGeom prst="rect">
            <a:avLst/>
          </a:prstGeom>
          <a:noFill/>
        </p:spPr>
        <p:txBody>
          <a:bodyPr wrap="square" rtlCol="0" anchor="ctr">
            <a:spAutoFit/>
          </a:bodyPr>
          <a:lstStyle/>
          <a:p>
            <a:pPr algn="ctr"/>
            <a:endParaRPr lang="en-US" sz="3200" dirty="0">
              <a:solidFill>
                <a:prstClr val="white"/>
              </a:solidFill>
              <a:latin typeface="TradeGothic BoldTwo"/>
              <a:cs typeface="TradeGothic BoldTwo"/>
            </a:endParaRPr>
          </a:p>
          <a:p>
            <a:pPr algn="ctr"/>
            <a:r>
              <a:rPr lang="en-US" sz="3200" dirty="0">
                <a:solidFill>
                  <a:prstClr val="white"/>
                </a:solidFill>
                <a:latin typeface="TradeGothic BoldTwo"/>
                <a:cs typeface="TradeGothic BoldTwo"/>
              </a:rPr>
              <a:t>Choosing and enrolling in a </a:t>
            </a:r>
          </a:p>
          <a:p>
            <a:pPr algn="ctr"/>
            <a:r>
              <a:rPr lang="en-US" sz="3200" dirty="0">
                <a:solidFill>
                  <a:prstClr val="white"/>
                </a:solidFill>
                <a:latin typeface="TradeGothic BoldTwo"/>
                <a:cs typeface="TradeGothic BoldTwo"/>
              </a:rPr>
              <a:t>Stand Alone Part D plan </a:t>
            </a:r>
          </a:p>
          <a:p>
            <a:pPr algn="ctr"/>
            <a:endParaRPr lang="en-US" sz="3200" dirty="0">
              <a:solidFill>
                <a:prstClr val="white"/>
              </a:solidFill>
              <a:latin typeface="TradeGothic BoldTwo"/>
              <a:cs typeface="TradeGothic BoldTwo"/>
            </a:endParaRP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9" name="TextBox 8"/>
          <p:cNvSpPr txBox="1"/>
          <p:nvPr/>
        </p:nvSpPr>
        <p:spPr>
          <a:xfrm flipH="1">
            <a:off x="2934058" y="3337494"/>
            <a:ext cx="6744128" cy="1938992"/>
          </a:xfrm>
          <a:prstGeom prst="rect">
            <a:avLst/>
          </a:prstGeom>
          <a:noFill/>
        </p:spPr>
        <p:txBody>
          <a:bodyPr wrap="square" rtlCol="0">
            <a:spAutoFit/>
          </a:bodyPr>
          <a:lstStyle/>
          <a:p>
            <a:pPr marL="342900" indent="-342900">
              <a:buClr>
                <a:srgbClr val="0000FF"/>
              </a:buClr>
              <a:buFont typeface="Wingdings" pitchFamily="2" charset="2"/>
              <a:buChar char="q"/>
            </a:pPr>
            <a:r>
              <a:rPr lang="en-US" sz="2000" dirty="0">
                <a:solidFill>
                  <a:srgbClr val="000000"/>
                </a:solidFill>
                <a:latin typeface="TradeGothic"/>
              </a:rPr>
              <a:t>Enroll online at www.Medicare.gov</a:t>
            </a:r>
          </a:p>
          <a:p>
            <a:pPr marL="342900" indent="-342900">
              <a:buClr>
                <a:srgbClr val="0000FF"/>
              </a:buClr>
              <a:buFont typeface="Wingdings" pitchFamily="2" charset="2"/>
              <a:buChar char="q"/>
            </a:pPr>
            <a:r>
              <a:rPr lang="en-US" sz="2000" dirty="0">
                <a:solidFill>
                  <a:srgbClr val="000000"/>
                </a:solidFill>
                <a:latin typeface="TradeGothic"/>
              </a:rPr>
              <a:t>Complete a paper enrollment form – from company</a:t>
            </a:r>
          </a:p>
          <a:p>
            <a:pPr marL="342900" indent="-342900">
              <a:buClr>
                <a:srgbClr val="0000FF"/>
              </a:buClr>
              <a:buFont typeface="Wingdings" pitchFamily="2" charset="2"/>
              <a:buChar char="q"/>
            </a:pPr>
            <a:r>
              <a:rPr lang="en-US" sz="2000" dirty="0">
                <a:solidFill>
                  <a:srgbClr val="000000"/>
                </a:solidFill>
                <a:latin typeface="TradeGothic"/>
              </a:rPr>
              <a:t>Call the plan</a:t>
            </a:r>
          </a:p>
          <a:p>
            <a:pPr marL="342900" indent="-342900">
              <a:buClr>
                <a:srgbClr val="0000FF"/>
              </a:buClr>
              <a:buFont typeface="Wingdings" pitchFamily="2" charset="2"/>
              <a:buChar char="q"/>
            </a:pPr>
            <a:r>
              <a:rPr lang="en-US" sz="2000" dirty="0">
                <a:solidFill>
                  <a:srgbClr val="000000"/>
                </a:solidFill>
                <a:latin typeface="TradeGothic"/>
              </a:rPr>
              <a:t>Enroll on the plan’s website</a:t>
            </a:r>
          </a:p>
          <a:p>
            <a:pPr marL="342900" indent="-342900">
              <a:buClr>
                <a:srgbClr val="0000FF"/>
              </a:buClr>
              <a:buFont typeface="Wingdings" pitchFamily="2" charset="2"/>
              <a:buChar char="q"/>
            </a:pPr>
            <a:r>
              <a:rPr lang="en-US" sz="2000" dirty="0">
                <a:solidFill>
                  <a:srgbClr val="000000"/>
                </a:solidFill>
                <a:latin typeface="TradeGothic"/>
              </a:rPr>
              <a:t>Call 1-800-MEDICARE (1-800-633-4227)</a:t>
            </a:r>
          </a:p>
          <a:p>
            <a:pPr marL="342900" indent="-342900">
              <a:buClr>
                <a:srgbClr val="0000FF"/>
              </a:buClr>
              <a:buFont typeface="Wingdings" pitchFamily="2" charset="2"/>
              <a:buChar char="q"/>
            </a:pPr>
            <a:r>
              <a:rPr lang="en-US" sz="2000" dirty="0">
                <a:solidFill>
                  <a:srgbClr val="000000"/>
                </a:solidFill>
                <a:latin typeface="TradeGothic"/>
              </a:rPr>
              <a:t>Contact an agent</a:t>
            </a:r>
          </a:p>
        </p:txBody>
      </p:sp>
      <p:sp>
        <p:nvSpPr>
          <p:cNvPr id="24" name="Sun 23"/>
          <p:cNvSpPr/>
          <p:nvPr/>
        </p:nvSpPr>
        <p:spPr>
          <a:xfrm>
            <a:off x="2263940" y="1645696"/>
            <a:ext cx="443064" cy="369706"/>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latin typeface="Calibri"/>
            </a:endParaRPr>
          </a:p>
        </p:txBody>
      </p:sp>
      <p:sp>
        <p:nvSpPr>
          <p:cNvPr id="12" name="TextBox 11"/>
          <p:cNvSpPr txBox="1"/>
          <p:nvPr/>
        </p:nvSpPr>
        <p:spPr>
          <a:xfrm>
            <a:off x="2909736" y="2945453"/>
            <a:ext cx="6261132" cy="461665"/>
          </a:xfrm>
          <a:prstGeom prst="rect">
            <a:avLst/>
          </a:prstGeom>
          <a:noFill/>
        </p:spPr>
        <p:txBody>
          <a:bodyPr wrap="square" rtlCol="0">
            <a:spAutoFit/>
          </a:bodyPr>
          <a:lstStyle/>
          <a:p>
            <a:r>
              <a:rPr lang="en-US" sz="2400" dirty="0">
                <a:solidFill>
                  <a:prstClr val="black"/>
                </a:solidFill>
                <a:latin typeface="TradeGothic"/>
              </a:rPr>
              <a:t>To Join a Part D Plan</a:t>
            </a:r>
          </a:p>
        </p:txBody>
      </p:sp>
      <p:sp>
        <p:nvSpPr>
          <p:cNvPr id="13" name="Sun 12"/>
          <p:cNvSpPr/>
          <p:nvPr/>
        </p:nvSpPr>
        <p:spPr>
          <a:xfrm>
            <a:off x="2245055" y="2945452"/>
            <a:ext cx="443064" cy="369706"/>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latin typeface="Calibri"/>
            </a:endParaRPr>
          </a:p>
        </p:txBody>
      </p:sp>
      <p:sp>
        <p:nvSpPr>
          <p:cNvPr id="16" name="TextBox 15"/>
          <p:cNvSpPr txBox="1"/>
          <p:nvPr/>
        </p:nvSpPr>
        <p:spPr>
          <a:xfrm flipH="1">
            <a:off x="2934058" y="2015402"/>
            <a:ext cx="6744128" cy="1938992"/>
          </a:xfrm>
          <a:prstGeom prst="rect">
            <a:avLst/>
          </a:prstGeom>
          <a:noFill/>
        </p:spPr>
        <p:txBody>
          <a:bodyPr wrap="square" rtlCol="0">
            <a:spAutoFit/>
          </a:bodyPr>
          <a:lstStyle/>
          <a:p>
            <a:pPr marL="342900" indent="-342900">
              <a:buClr>
                <a:srgbClr val="0000FF"/>
              </a:buClr>
              <a:buFont typeface="Wingdings" panose="05000000000000000000" pitchFamily="2" charset="2"/>
              <a:buChar char="§"/>
            </a:pPr>
            <a:r>
              <a:rPr lang="en-US" sz="2000" dirty="0">
                <a:solidFill>
                  <a:srgbClr val="000000"/>
                </a:solidFill>
                <a:latin typeface="TradeGothic"/>
              </a:rPr>
              <a:t>1-800-MEDICARE</a:t>
            </a:r>
          </a:p>
          <a:p>
            <a:pPr marL="342900" indent="-342900">
              <a:buClr>
                <a:srgbClr val="0000FF"/>
              </a:buClr>
              <a:buFont typeface="Wingdings" panose="05000000000000000000" pitchFamily="2" charset="2"/>
              <a:buChar char="§"/>
            </a:pPr>
            <a:r>
              <a:rPr lang="en-US" sz="2000" dirty="0">
                <a:solidFill>
                  <a:srgbClr val="000000"/>
                </a:solidFill>
                <a:latin typeface="TradeGothic"/>
              </a:rPr>
              <a:t>Medicare Plan Finder at </a:t>
            </a:r>
            <a:r>
              <a:rPr lang="en-US" sz="2000" dirty="0">
                <a:solidFill>
                  <a:srgbClr val="000000"/>
                </a:solidFill>
                <a:latin typeface="TradeGothic"/>
                <a:hlinkClick r:id="rId3"/>
              </a:rPr>
              <a:t>www.medicare.gov/find-a-plan</a:t>
            </a:r>
            <a:endParaRPr lang="en-US" sz="2000" dirty="0">
              <a:solidFill>
                <a:srgbClr val="000000"/>
              </a:solidFill>
              <a:latin typeface="TradeGothic"/>
            </a:endParaRPr>
          </a:p>
          <a:p>
            <a:pPr marL="342900" indent="-342900">
              <a:buClr>
                <a:srgbClr val="0000FF"/>
              </a:buClr>
              <a:buFont typeface="Wingdings" panose="05000000000000000000" pitchFamily="2" charset="2"/>
              <a:buChar char="§"/>
            </a:pPr>
            <a:r>
              <a:rPr lang="en-US" sz="2000" dirty="0">
                <a:solidFill>
                  <a:srgbClr val="000000"/>
                </a:solidFill>
                <a:latin typeface="TradeGothic"/>
              </a:rPr>
              <a:t>SHIBA for help comparing plans</a:t>
            </a:r>
          </a:p>
          <a:p>
            <a:pPr marL="342900" indent="-342900">
              <a:buClr>
                <a:srgbClr val="0000FF"/>
              </a:buClr>
              <a:buFont typeface="Wingdings" panose="05000000000000000000" pitchFamily="2" charset="2"/>
              <a:buChar char="§"/>
            </a:pPr>
            <a:endParaRPr lang="en-US" sz="2000" dirty="0">
              <a:solidFill>
                <a:srgbClr val="000000"/>
              </a:solidFill>
              <a:latin typeface="TradeGothic"/>
            </a:endParaRPr>
          </a:p>
          <a:p>
            <a:pPr marL="342900" indent="-342900">
              <a:buClr>
                <a:srgbClr val="0000FF"/>
              </a:buClr>
              <a:buFont typeface="Wingdings" pitchFamily="2" charset="2"/>
              <a:buChar char="q"/>
            </a:pPr>
            <a:endParaRPr lang="en-US" sz="2000" dirty="0">
              <a:solidFill>
                <a:srgbClr val="000000"/>
              </a:solidFill>
              <a:latin typeface="TradeGothic"/>
            </a:endParaRPr>
          </a:p>
          <a:p>
            <a:pPr>
              <a:buClr>
                <a:srgbClr val="0000FF"/>
              </a:buClr>
            </a:pPr>
            <a:r>
              <a:rPr lang="en-US" sz="2000" dirty="0">
                <a:solidFill>
                  <a:srgbClr val="000000"/>
                </a:solidFill>
                <a:latin typeface="TradeGothic"/>
              </a:rPr>
              <a:t> </a:t>
            </a:r>
          </a:p>
        </p:txBody>
      </p:sp>
    </p:spTree>
    <p:extLst>
      <p:ext uri="{BB962C8B-B14F-4D97-AF65-F5344CB8AC3E}">
        <p14:creationId xmlns:p14="http://schemas.microsoft.com/office/powerpoint/2010/main" val="2622834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54</a:t>
            </a:fld>
            <a:endParaRPr lang="en-US" dirty="0">
              <a:solidFill>
                <a:prstClr val="white"/>
              </a:solidFill>
              <a:latin typeface="TradeGothic"/>
              <a:cs typeface="TradeGothic"/>
            </a:endParaRPr>
          </a:p>
        </p:txBody>
      </p:sp>
      <p:sp>
        <p:nvSpPr>
          <p:cNvPr id="7" name="TextBox 6"/>
          <p:cNvSpPr txBox="1"/>
          <p:nvPr/>
        </p:nvSpPr>
        <p:spPr>
          <a:xfrm>
            <a:off x="1835488" y="-205854"/>
            <a:ext cx="8555011" cy="1938992"/>
          </a:xfrm>
          <a:prstGeom prst="rect">
            <a:avLst/>
          </a:prstGeom>
          <a:noFill/>
        </p:spPr>
        <p:txBody>
          <a:bodyPr wrap="square" rtlCol="0" anchor="ctr">
            <a:spAutoFit/>
          </a:bodyPr>
          <a:lstStyle/>
          <a:p>
            <a:pPr algn="ctr"/>
            <a:endParaRPr lang="en-US" sz="4000" dirty="0">
              <a:solidFill>
                <a:prstClr val="white"/>
              </a:solidFill>
              <a:latin typeface="TradeGothic BoldTwo"/>
              <a:cs typeface="TradeGothic BoldTwo"/>
            </a:endParaRPr>
          </a:p>
          <a:p>
            <a:pPr algn="ctr"/>
            <a:r>
              <a:rPr lang="en-US" sz="4000" dirty="0">
                <a:solidFill>
                  <a:prstClr val="white"/>
                </a:solidFill>
                <a:latin typeface="TradeGothic BoldTwo"/>
                <a:cs typeface="TradeGothic BoldTwo"/>
              </a:rPr>
              <a:t>Part C – Medicare Advantage</a:t>
            </a:r>
          </a:p>
          <a:p>
            <a:pPr algn="ctr"/>
            <a:endParaRPr lang="en-US" sz="4000" dirty="0">
              <a:solidFill>
                <a:prstClr val="white"/>
              </a:solidFill>
              <a:latin typeface="TradeGothic BoldTwo"/>
              <a:cs typeface="TradeGothic BoldTwo"/>
            </a:endParaRP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2" name="TextBox 1"/>
          <p:cNvSpPr txBox="1"/>
          <p:nvPr/>
        </p:nvSpPr>
        <p:spPr>
          <a:xfrm>
            <a:off x="2155596" y="1977289"/>
            <a:ext cx="7286920" cy="3970318"/>
          </a:xfrm>
          <a:prstGeom prst="rect">
            <a:avLst/>
          </a:prstGeom>
          <a:noFill/>
        </p:spPr>
        <p:txBody>
          <a:bodyPr wrap="square" rtlCol="0">
            <a:spAutoFit/>
          </a:bodyPr>
          <a:lstStyle/>
          <a:p>
            <a:pPr marL="1257300" lvl="2" indent="-342900">
              <a:buFont typeface="Wingdings" panose="05000000000000000000" pitchFamily="2" charset="2"/>
              <a:buChar char="q"/>
            </a:pPr>
            <a:r>
              <a:rPr lang="en-US" dirty="0">
                <a:solidFill>
                  <a:prstClr val="black"/>
                </a:solidFill>
                <a:latin typeface="TradeGothic"/>
              </a:rPr>
              <a:t>Medicare pays the plan for each member’s care</a:t>
            </a:r>
          </a:p>
          <a:p>
            <a:pPr marL="1257300" lvl="2" indent="-342900">
              <a:buFont typeface="Wingdings" panose="05000000000000000000" pitchFamily="2" charset="2"/>
              <a:buChar char="q"/>
            </a:pPr>
            <a:r>
              <a:rPr lang="en-US" dirty="0">
                <a:solidFill>
                  <a:prstClr val="black"/>
                </a:solidFill>
                <a:latin typeface="TradeGothic"/>
              </a:rPr>
              <a:t>Insured usually pays a premium and must continue to pay Medicare Part B premium</a:t>
            </a:r>
          </a:p>
          <a:p>
            <a:pPr marL="1257300" lvl="2" indent="-342900">
              <a:buFont typeface="Wingdings" panose="05000000000000000000" pitchFamily="2" charset="2"/>
              <a:buChar char="q"/>
            </a:pPr>
            <a:r>
              <a:rPr lang="en-US" dirty="0">
                <a:solidFill>
                  <a:prstClr val="black"/>
                </a:solidFill>
                <a:latin typeface="TradeGothic"/>
              </a:rPr>
              <a:t>Usually have to use network providers</a:t>
            </a:r>
          </a:p>
          <a:p>
            <a:pPr marL="1257300" lvl="2" indent="-342900">
              <a:buFont typeface="Wingdings" panose="05000000000000000000" pitchFamily="2" charset="2"/>
              <a:buChar char="q"/>
            </a:pPr>
            <a:r>
              <a:rPr lang="en-US" dirty="0">
                <a:solidFill>
                  <a:prstClr val="black"/>
                </a:solidFill>
                <a:latin typeface="TradeGothic"/>
              </a:rPr>
              <a:t>May include other benefits like dental, vision, health club membership</a:t>
            </a:r>
          </a:p>
          <a:p>
            <a:pPr marL="1257300" lvl="2" indent="-342900">
              <a:buFont typeface="Wingdings" panose="05000000000000000000" pitchFamily="2" charset="2"/>
              <a:buChar char="q"/>
            </a:pPr>
            <a:r>
              <a:rPr lang="en-US" dirty="0">
                <a:solidFill>
                  <a:prstClr val="black"/>
                </a:solidFill>
                <a:latin typeface="TradeGothic"/>
              </a:rPr>
              <a:t>Benefits, cost sharing and provider networks differ among plans</a:t>
            </a:r>
          </a:p>
          <a:p>
            <a:pPr marL="1200150" lvl="2" indent="-285750">
              <a:buFont typeface="Wingdings" panose="05000000000000000000" pitchFamily="2" charset="2"/>
              <a:buChar char="q"/>
            </a:pPr>
            <a:r>
              <a:rPr lang="en-US" dirty="0">
                <a:solidFill>
                  <a:prstClr val="black"/>
                </a:solidFill>
                <a:latin typeface="TradeGothic"/>
              </a:rPr>
              <a:t> Usually have to take prescription coverage included in </a:t>
            </a:r>
          </a:p>
          <a:p>
            <a:pPr lvl="2"/>
            <a:r>
              <a:rPr lang="en-US" dirty="0">
                <a:solidFill>
                  <a:prstClr val="black"/>
                </a:solidFill>
                <a:latin typeface="TradeGothic"/>
              </a:rPr>
              <a:t>      Medicare Advantage Plan</a:t>
            </a:r>
          </a:p>
          <a:p>
            <a:pPr marL="1200150" lvl="2" indent="-285750">
              <a:buFont typeface="Wingdings" panose="05000000000000000000" pitchFamily="2" charset="2"/>
              <a:buChar char="q"/>
            </a:pPr>
            <a:r>
              <a:rPr lang="en-US" dirty="0">
                <a:solidFill>
                  <a:prstClr val="black"/>
                </a:solidFill>
                <a:latin typeface="TradeGothic"/>
              </a:rPr>
              <a:t> Part D late enrollment penalty may apply</a:t>
            </a:r>
          </a:p>
          <a:p>
            <a:pPr marL="1200150" lvl="2" indent="-285750">
              <a:buFont typeface="Wingdings" panose="05000000000000000000" pitchFamily="2" charset="2"/>
              <a:buChar char="q"/>
            </a:pPr>
            <a:r>
              <a:rPr lang="en-US" dirty="0">
                <a:solidFill>
                  <a:prstClr val="black"/>
                </a:solidFill>
                <a:latin typeface="TradeGothic"/>
              </a:rPr>
              <a:t> May include travel benefits in addition to emergency/</a:t>
            </a:r>
          </a:p>
          <a:p>
            <a:pPr lvl="2"/>
            <a:r>
              <a:rPr lang="en-US" dirty="0">
                <a:solidFill>
                  <a:prstClr val="black"/>
                </a:solidFill>
                <a:latin typeface="TradeGothic"/>
              </a:rPr>
              <a:t>      urgently needed care</a:t>
            </a:r>
          </a:p>
          <a:p>
            <a:pPr marL="1257300" lvl="2" indent="-342900">
              <a:buFont typeface="Wingdings" panose="05000000000000000000" pitchFamily="2" charset="2"/>
              <a:buChar char="q"/>
            </a:pPr>
            <a:r>
              <a:rPr lang="en-US" dirty="0">
                <a:solidFill>
                  <a:prstClr val="black"/>
                </a:solidFill>
                <a:latin typeface="TradeGothic"/>
              </a:rPr>
              <a:t>Administered by private insurance companies</a:t>
            </a:r>
          </a:p>
        </p:txBody>
      </p:sp>
    </p:spTree>
    <p:extLst>
      <p:ext uri="{BB962C8B-B14F-4D97-AF65-F5344CB8AC3E}">
        <p14:creationId xmlns:p14="http://schemas.microsoft.com/office/powerpoint/2010/main" val="68231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55</a:t>
            </a:fld>
            <a:endParaRPr lang="en-US" dirty="0">
              <a:solidFill>
                <a:prstClr val="white"/>
              </a:solidFill>
              <a:latin typeface="TradeGothic"/>
              <a:cs typeface="TradeGothic"/>
            </a:endParaRPr>
          </a:p>
        </p:txBody>
      </p:sp>
      <p:sp>
        <p:nvSpPr>
          <p:cNvPr id="7" name="TextBox 6"/>
          <p:cNvSpPr txBox="1"/>
          <p:nvPr/>
        </p:nvSpPr>
        <p:spPr>
          <a:xfrm>
            <a:off x="1835488" y="409698"/>
            <a:ext cx="8555011" cy="707886"/>
          </a:xfrm>
          <a:prstGeom prst="rect">
            <a:avLst/>
          </a:prstGeom>
          <a:noFill/>
        </p:spPr>
        <p:txBody>
          <a:bodyPr wrap="square" rtlCol="0" anchor="ctr">
            <a:spAutoFit/>
          </a:bodyPr>
          <a:lstStyle/>
          <a:p>
            <a:pPr algn="ctr"/>
            <a:r>
              <a:rPr lang="en-US" sz="4000" dirty="0">
                <a:solidFill>
                  <a:prstClr val="white"/>
                </a:solidFill>
                <a:latin typeface="TradeGothic BoldTwo"/>
                <a:cs typeface="TradeGothic BoldTwo"/>
              </a:rPr>
              <a:t>When can I enroll in an MA plan?</a:t>
            </a:r>
          </a:p>
        </p:txBody>
      </p: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4" name="TextBox 3"/>
          <p:cNvSpPr txBox="1"/>
          <p:nvPr/>
        </p:nvSpPr>
        <p:spPr>
          <a:xfrm>
            <a:off x="2909741" y="1515625"/>
            <a:ext cx="7032393" cy="461665"/>
          </a:xfrm>
          <a:prstGeom prst="rect">
            <a:avLst/>
          </a:prstGeom>
          <a:noFill/>
        </p:spPr>
        <p:txBody>
          <a:bodyPr wrap="square" rtlCol="0">
            <a:spAutoFit/>
          </a:bodyPr>
          <a:lstStyle/>
          <a:p>
            <a:r>
              <a:rPr lang="en-US" sz="2400" dirty="0">
                <a:solidFill>
                  <a:srgbClr val="000000"/>
                </a:solidFill>
                <a:latin typeface="TradeGothic"/>
              </a:rPr>
              <a:t>During Your 7 month Initial Enrollment Period</a:t>
            </a:r>
            <a:endParaRPr lang="en-US" sz="2400" dirty="0">
              <a:solidFill>
                <a:srgbClr val="0070C0"/>
              </a:solidFill>
              <a:latin typeface="TradeGothic"/>
            </a:endParaRPr>
          </a:p>
        </p:txBody>
      </p:sp>
      <p:sp>
        <p:nvSpPr>
          <p:cNvPr id="9" name="TextBox 8"/>
          <p:cNvSpPr txBox="1"/>
          <p:nvPr/>
        </p:nvSpPr>
        <p:spPr>
          <a:xfrm flipH="1">
            <a:off x="2900313" y="2485870"/>
            <a:ext cx="5759778" cy="584775"/>
          </a:xfrm>
          <a:prstGeom prst="rect">
            <a:avLst/>
          </a:prstGeom>
          <a:noFill/>
        </p:spPr>
        <p:txBody>
          <a:bodyPr wrap="square" rtlCol="0">
            <a:spAutoFit/>
          </a:bodyPr>
          <a:lstStyle/>
          <a:p>
            <a:pPr marL="342900" indent="-342900">
              <a:buClr>
                <a:srgbClr val="C00000"/>
              </a:buClr>
              <a:buFont typeface="Wingdings" pitchFamily="2" charset="2"/>
              <a:buChar char="v"/>
            </a:pPr>
            <a:r>
              <a:rPr lang="en-US" sz="1600" dirty="0">
                <a:solidFill>
                  <a:srgbClr val="C00000"/>
                </a:solidFill>
                <a:latin typeface="TradeGothic"/>
              </a:rPr>
              <a:t>October 15 – December 7 each year</a:t>
            </a:r>
          </a:p>
          <a:p>
            <a:pPr marL="342900" indent="-342900">
              <a:buClr>
                <a:srgbClr val="C00000"/>
              </a:buClr>
              <a:buFont typeface="Wingdings" pitchFamily="2" charset="2"/>
              <a:buChar char="v"/>
            </a:pPr>
            <a:r>
              <a:rPr lang="en-US" sz="1600" dirty="0">
                <a:solidFill>
                  <a:srgbClr val="C00000"/>
                </a:solidFill>
                <a:latin typeface="TradeGothic"/>
              </a:rPr>
              <a:t>Coverage begins January 1 of following year </a:t>
            </a:r>
          </a:p>
        </p:txBody>
      </p:sp>
      <p:sp>
        <p:nvSpPr>
          <p:cNvPr id="3" name="TextBox 2"/>
          <p:cNvSpPr txBox="1"/>
          <p:nvPr/>
        </p:nvSpPr>
        <p:spPr>
          <a:xfrm>
            <a:off x="2872031" y="3837599"/>
            <a:ext cx="6422893" cy="830997"/>
          </a:xfrm>
          <a:prstGeom prst="rect">
            <a:avLst/>
          </a:prstGeom>
          <a:noFill/>
        </p:spPr>
        <p:txBody>
          <a:bodyPr wrap="square" rtlCol="0">
            <a:spAutoFit/>
          </a:bodyPr>
          <a:lstStyle/>
          <a:p>
            <a:r>
              <a:rPr lang="en-US" sz="2400" dirty="0">
                <a:solidFill>
                  <a:prstClr val="black"/>
                </a:solidFill>
                <a:latin typeface="TradeGothic"/>
              </a:rPr>
              <a:t>May be able to join at other times – Special Enrollment Period</a:t>
            </a:r>
          </a:p>
        </p:txBody>
      </p:sp>
      <p:sp>
        <p:nvSpPr>
          <p:cNvPr id="15" name="TextBox 14"/>
          <p:cNvSpPr txBox="1"/>
          <p:nvPr/>
        </p:nvSpPr>
        <p:spPr>
          <a:xfrm>
            <a:off x="2900312" y="4847910"/>
            <a:ext cx="6413463" cy="461665"/>
          </a:xfrm>
          <a:prstGeom prst="rect">
            <a:avLst/>
          </a:prstGeom>
          <a:noFill/>
        </p:spPr>
        <p:txBody>
          <a:bodyPr wrap="square" rtlCol="0">
            <a:spAutoFit/>
          </a:bodyPr>
          <a:lstStyle/>
          <a:p>
            <a:r>
              <a:rPr lang="en-US" sz="2400" dirty="0">
                <a:solidFill>
                  <a:prstClr val="black"/>
                </a:solidFill>
                <a:latin typeface="TradeGothic"/>
              </a:rPr>
              <a:t>Contact the plan to join</a:t>
            </a:r>
          </a:p>
        </p:txBody>
      </p:sp>
      <p:sp>
        <p:nvSpPr>
          <p:cNvPr id="16" name="Diamond 15"/>
          <p:cNvSpPr/>
          <p:nvPr/>
        </p:nvSpPr>
        <p:spPr>
          <a:xfrm>
            <a:off x="2286388" y="1607582"/>
            <a:ext cx="341726" cy="27774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9" name="Diamond 18"/>
          <p:cNvSpPr/>
          <p:nvPr/>
        </p:nvSpPr>
        <p:spPr>
          <a:xfrm>
            <a:off x="2286384" y="2116162"/>
            <a:ext cx="341726" cy="27774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0" name="TextBox 19"/>
          <p:cNvSpPr txBox="1"/>
          <p:nvPr/>
        </p:nvSpPr>
        <p:spPr>
          <a:xfrm>
            <a:off x="2900313" y="2024205"/>
            <a:ext cx="6413462" cy="461665"/>
          </a:xfrm>
          <a:prstGeom prst="rect">
            <a:avLst/>
          </a:prstGeom>
          <a:noFill/>
        </p:spPr>
        <p:txBody>
          <a:bodyPr wrap="square" rtlCol="0">
            <a:spAutoFit/>
          </a:bodyPr>
          <a:lstStyle/>
          <a:p>
            <a:r>
              <a:rPr lang="en-US" sz="2400" dirty="0">
                <a:solidFill>
                  <a:prstClr val="black"/>
                </a:solidFill>
                <a:latin typeface="TradeGothic"/>
              </a:rPr>
              <a:t>During the Annual Enrollment Period</a:t>
            </a:r>
          </a:p>
        </p:txBody>
      </p:sp>
      <p:sp>
        <p:nvSpPr>
          <p:cNvPr id="21" name="Diamond 20"/>
          <p:cNvSpPr/>
          <p:nvPr/>
        </p:nvSpPr>
        <p:spPr>
          <a:xfrm>
            <a:off x="2286384" y="3938151"/>
            <a:ext cx="341726" cy="27774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2" name="Diamond 21"/>
          <p:cNvSpPr/>
          <p:nvPr/>
        </p:nvSpPr>
        <p:spPr>
          <a:xfrm>
            <a:off x="2314664" y="4939867"/>
            <a:ext cx="341726" cy="27774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3" name="TextBox 22"/>
          <p:cNvSpPr txBox="1"/>
          <p:nvPr/>
        </p:nvSpPr>
        <p:spPr>
          <a:xfrm flipH="1">
            <a:off x="2909740" y="5309575"/>
            <a:ext cx="5759778" cy="1015663"/>
          </a:xfrm>
          <a:prstGeom prst="rect">
            <a:avLst/>
          </a:prstGeom>
          <a:noFill/>
        </p:spPr>
        <p:txBody>
          <a:bodyPr wrap="square" rtlCol="0">
            <a:spAutoFit/>
          </a:bodyPr>
          <a:lstStyle/>
          <a:p>
            <a:pPr marL="342900" indent="-342900">
              <a:buClr>
                <a:srgbClr val="002060"/>
              </a:buClr>
              <a:buFont typeface="Wingdings" pitchFamily="2" charset="2"/>
              <a:buChar char="v"/>
            </a:pPr>
            <a:r>
              <a:rPr lang="en-US" sz="2000" dirty="0">
                <a:solidFill>
                  <a:srgbClr val="002060"/>
                </a:solidFill>
                <a:latin typeface="TradeGothic"/>
              </a:rPr>
              <a:t>Call the non-member phone number</a:t>
            </a:r>
          </a:p>
          <a:p>
            <a:pPr marL="342900" indent="-342900">
              <a:buClr>
                <a:srgbClr val="002060"/>
              </a:buClr>
              <a:buFont typeface="Wingdings" pitchFamily="2" charset="2"/>
              <a:buChar char="v"/>
            </a:pPr>
            <a:r>
              <a:rPr lang="en-US" sz="2000" dirty="0">
                <a:solidFill>
                  <a:srgbClr val="002060"/>
                </a:solidFill>
                <a:latin typeface="TradeGothic"/>
              </a:rPr>
              <a:t>Visit plan’s website</a:t>
            </a:r>
          </a:p>
          <a:p>
            <a:pPr marL="342900" indent="-342900">
              <a:buClr>
                <a:srgbClr val="002060"/>
              </a:buClr>
              <a:buFont typeface="Wingdings" pitchFamily="2" charset="2"/>
              <a:buChar char="v"/>
            </a:pPr>
            <a:r>
              <a:rPr lang="en-US" sz="2000" dirty="0">
                <a:solidFill>
                  <a:srgbClr val="002060"/>
                </a:solidFill>
                <a:latin typeface="TradeGothic"/>
              </a:rPr>
              <a:t>Enroll online at www.Medicare.gov </a:t>
            </a:r>
          </a:p>
        </p:txBody>
      </p:sp>
      <p:sp>
        <p:nvSpPr>
          <p:cNvPr id="17" name="TextBox 16"/>
          <p:cNvSpPr txBox="1"/>
          <p:nvPr/>
        </p:nvSpPr>
        <p:spPr>
          <a:xfrm>
            <a:off x="2909744" y="3177762"/>
            <a:ext cx="6413462" cy="830997"/>
          </a:xfrm>
          <a:prstGeom prst="rect">
            <a:avLst/>
          </a:prstGeom>
          <a:noFill/>
        </p:spPr>
        <p:txBody>
          <a:bodyPr wrap="square" rtlCol="0">
            <a:spAutoFit/>
          </a:bodyPr>
          <a:lstStyle/>
          <a:p>
            <a:r>
              <a:rPr lang="en-US" sz="2400" dirty="0">
                <a:solidFill>
                  <a:prstClr val="black"/>
                </a:solidFill>
                <a:latin typeface="TradeGothic"/>
              </a:rPr>
              <a:t>MAPD Open Enrollment  </a:t>
            </a:r>
            <a:r>
              <a:rPr lang="en-US" sz="1600" dirty="0">
                <a:solidFill>
                  <a:srgbClr val="C00000"/>
                </a:solidFill>
                <a:latin typeface="TradeGothic"/>
              </a:rPr>
              <a:t>January 1 – March 31</a:t>
            </a:r>
          </a:p>
          <a:p>
            <a:r>
              <a:rPr lang="en-US" sz="2400" dirty="0">
                <a:solidFill>
                  <a:prstClr val="black"/>
                </a:solidFill>
                <a:latin typeface="TradeGothic"/>
              </a:rPr>
              <a:t> </a:t>
            </a:r>
          </a:p>
        </p:txBody>
      </p:sp>
      <p:sp>
        <p:nvSpPr>
          <p:cNvPr id="24" name="Diamond 23"/>
          <p:cNvSpPr/>
          <p:nvPr/>
        </p:nvSpPr>
        <p:spPr>
          <a:xfrm>
            <a:off x="2286388" y="3254000"/>
            <a:ext cx="341726" cy="27774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1607480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56</a:t>
            </a:fld>
            <a:endParaRPr lang="en-US" dirty="0">
              <a:solidFill>
                <a:prstClr val="white"/>
              </a:solidFill>
              <a:latin typeface="TradeGothic"/>
              <a:cs typeface="TradeGothic"/>
            </a:endParaRPr>
          </a:p>
        </p:txBody>
      </p:sp>
      <p:sp>
        <p:nvSpPr>
          <p:cNvPr id="7" name="TextBox 6"/>
          <p:cNvSpPr txBox="1"/>
          <p:nvPr/>
        </p:nvSpPr>
        <p:spPr>
          <a:xfrm>
            <a:off x="1835489" y="460141"/>
            <a:ext cx="8555011" cy="707886"/>
          </a:xfrm>
          <a:prstGeom prst="rect">
            <a:avLst/>
          </a:prstGeom>
          <a:noFill/>
        </p:spPr>
        <p:txBody>
          <a:bodyPr wrap="square" rtlCol="0" anchor="t">
            <a:spAutoFit/>
          </a:bodyPr>
          <a:lstStyle/>
          <a:p>
            <a:pPr algn="ctr"/>
            <a:r>
              <a:rPr lang="en-US" sz="4000" dirty="0">
                <a:solidFill>
                  <a:prstClr val="white"/>
                </a:solidFill>
                <a:latin typeface="TradeGothic BoldTwo"/>
                <a:cs typeface="TradeGothic BoldTwo"/>
              </a:rPr>
              <a:t>How to Decide</a:t>
            </a: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8" name="Content Placeholder 2"/>
          <p:cNvSpPr>
            <a:spLocks noGrp="1"/>
          </p:cNvSpPr>
          <p:nvPr>
            <p:ph idx="1"/>
          </p:nvPr>
        </p:nvSpPr>
        <p:spPr>
          <a:xfrm>
            <a:off x="1981200" y="1600201"/>
            <a:ext cx="8229600" cy="4525963"/>
          </a:xfrm>
        </p:spPr>
        <p:txBody>
          <a:bodyPr/>
          <a:lstStyle/>
          <a:p>
            <a:pPr marL="0" indent="0">
              <a:buNone/>
            </a:pPr>
            <a:endParaRPr lang="en-US" sz="1100" dirty="0"/>
          </a:p>
          <a:p>
            <a:pPr marL="342900" lvl="4" indent="-342900">
              <a:buFont typeface="Wingdings" panose="05000000000000000000" pitchFamily="2" charset="2"/>
              <a:buChar char="q"/>
            </a:pPr>
            <a:r>
              <a:rPr lang="en-US" sz="2400" dirty="0">
                <a:latin typeface="TradeGothic"/>
              </a:rPr>
              <a:t>Medications covered on plan formulary?</a:t>
            </a:r>
          </a:p>
          <a:p>
            <a:pPr marL="342900" lvl="4" indent="-342900">
              <a:buFont typeface="Wingdings" panose="05000000000000000000" pitchFamily="2" charset="2"/>
              <a:buChar char="q"/>
            </a:pPr>
            <a:r>
              <a:rPr lang="en-US" sz="2400" dirty="0">
                <a:latin typeface="TradeGothic"/>
              </a:rPr>
              <a:t>Cost of premium/co-pays/co-insurance</a:t>
            </a:r>
          </a:p>
          <a:p>
            <a:pPr marL="342900" lvl="4" indent="-342900">
              <a:buFont typeface="Wingdings" panose="05000000000000000000" pitchFamily="2" charset="2"/>
              <a:buChar char="q"/>
            </a:pPr>
            <a:r>
              <a:rPr lang="en-US" sz="2400" dirty="0">
                <a:latin typeface="TradeGothic"/>
              </a:rPr>
              <a:t>What is the Out of Pocket Limit?</a:t>
            </a:r>
          </a:p>
          <a:p>
            <a:pPr marL="342900" lvl="4" indent="-342900">
              <a:buFont typeface="Wingdings" panose="05000000000000000000" pitchFamily="2" charset="2"/>
              <a:buChar char="q"/>
            </a:pPr>
            <a:r>
              <a:rPr lang="en-US" sz="2400" dirty="0">
                <a:latin typeface="TradeGothic"/>
              </a:rPr>
              <a:t>Extra benefits</a:t>
            </a:r>
          </a:p>
          <a:p>
            <a:pPr marL="342900" lvl="4" indent="-342900">
              <a:buFont typeface="Wingdings" panose="05000000000000000000" pitchFamily="2" charset="2"/>
              <a:buChar char="q"/>
            </a:pPr>
            <a:r>
              <a:rPr lang="en-US" sz="2400" dirty="0">
                <a:latin typeface="TradeGothic"/>
              </a:rPr>
              <a:t>What other insurance am I eligible for?</a:t>
            </a:r>
          </a:p>
          <a:p>
            <a:pPr marL="342900" lvl="4" indent="-342900">
              <a:buFont typeface="Wingdings" panose="05000000000000000000" pitchFamily="2" charset="2"/>
              <a:buChar char="q"/>
            </a:pPr>
            <a:r>
              <a:rPr lang="en-US" sz="2400" dirty="0">
                <a:latin typeface="TradeGothic"/>
              </a:rPr>
              <a:t>Are my doctors/hospitals in network?</a:t>
            </a:r>
          </a:p>
          <a:p>
            <a:pPr marL="342900" lvl="4" indent="-342900">
              <a:buFont typeface="Wingdings" panose="05000000000000000000" pitchFamily="2" charset="2"/>
              <a:buChar char="q"/>
            </a:pPr>
            <a:r>
              <a:rPr lang="en-US" sz="2400" dirty="0">
                <a:latin typeface="TradeGothic"/>
              </a:rPr>
              <a:t>Do I want to be able to choose providers anywhere in the country</a:t>
            </a:r>
          </a:p>
          <a:p>
            <a:pPr marL="342900" lvl="4" indent="-342900">
              <a:buFont typeface="Wingdings" panose="05000000000000000000" pitchFamily="2" charset="2"/>
              <a:buChar char="q"/>
            </a:pPr>
            <a:r>
              <a:rPr lang="en-US" sz="2400" dirty="0">
                <a:latin typeface="TradeGothic"/>
              </a:rPr>
              <a:t>Travel/International Travel</a:t>
            </a:r>
          </a:p>
          <a:p>
            <a:pPr>
              <a:buFont typeface="Wingdings" panose="05000000000000000000" pitchFamily="2" charset="2"/>
              <a:buChar char="q"/>
            </a:pPr>
            <a:endParaRPr lang="en-US" sz="1100" dirty="0"/>
          </a:p>
          <a:p>
            <a:pPr>
              <a:buFont typeface="Wingdings" panose="05000000000000000000" pitchFamily="2" charset="2"/>
              <a:buChar char="q"/>
            </a:pPr>
            <a:endParaRPr lang="en-US" sz="1100" dirty="0"/>
          </a:p>
        </p:txBody>
      </p:sp>
    </p:spTree>
    <p:extLst>
      <p:ext uri="{BB962C8B-B14F-4D97-AF65-F5344CB8AC3E}">
        <p14:creationId xmlns:p14="http://schemas.microsoft.com/office/powerpoint/2010/main" val="4141260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57</a:t>
            </a:fld>
            <a:endParaRPr lang="en-US" dirty="0">
              <a:solidFill>
                <a:prstClr val="white"/>
              </a:solidFill>
              <a:latin typeface="TradeGothic"/>
              <a:cs typeface="TradeGothic"/>
            </a:endParaRPr>
          </a:p>
        </p:txBody>
      </p:sp>
      <p:sp>
        <p:nvSpPr>
          <p:cNvPr id="7" name="TextBox 6"/>
          <p:cNvSpPr txBox="1"/>
          <p:nvPr/>
        </p:nvSpPr>
        <p:spPr>
          <a:xfrm>
            <a:off x="1787119" y="225032"/>
            <a:ext cx="8555011" cy="1077218"/>
          </a:xfrm>
          <a:prstGeom prst="rect">
            <a:avLst/>
          </a:prstGeom>
          <a:noFill/>
        </p:spPr>
        <p:txBody>
          <a:bodyPr wrap="square" rtlCol="0" anchor="ctr">
            <a:spAutoFit/>
          </a:bodyPr>
          <a:lstStyle/>
          <a:p>
            <a:pPr algn="ctr"/>
            <a:r>
              <a:rPr lang="en-US" sz="3200" dirty="0">
                <a:solidFill>
                  <a:prstClr val="white"/>
                </a:solidFill>
                <a:latin typeface="TradeGothic BoldTwo"/>
                <a:cs typeface="TradeGothic BoldTwo"/>
              </a:rPr>
              <a:t>Help for People </a:t>
            </a:r>
          </a:p>
          <a:p>
            <a:pPr algn="ctr"/>
            <a:r>
              <a:rPr lang="en-US" sz="3200" dirty="0">
                <a:solidFill>
                  <a:prstClr val="white"/>
                </a:solidFill>
                <a:latin typeface="TradeGothic BoldTwo"/>
                <a:cs typeface="TradeGothic BoldTwo"/>
              </a:rPr>
              <a:t>with Limited Income and Resources</a:t>
            </a:r>
          </a:p>
        </p:txBody>
      </p: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20" name="TextBox 19"/>
          <p:cNvSpPr txBox="1"/>
          <p:nvPr/>
        </p:nvSpPr>
        <p:spPr>
          <a:xfrm>
            <a:off x="3021995" y="2069489"/>
            <a:ext cx="6328625" cy="523220"/>
          </a:xfrm>
          <a:prstGeom prst="rect">
            <a:avLst/>
          </a:prstGeom>
          <a:noFill/>
        </p:spPr>
        <p:txBody>
          <a:bodyPr wrap="square" rtlCol="0">
            <a:spAutoFit/>
          </a:bodyPr>
          <a:lstStyle/>
          <a:p>
            <a:r>
              <a:rPr lang="en-US" sz="2800" dirty="0">
                <a:solidFill>
                  <a:prstClr val="black"/>
                </a:solidFill>
                <a:latin typeface="TradeGothic"/>
              </a:rPr>
              <a:t>Extra Help</a:t>
            </a:r>
          </a:p>
        </p:txBody>
      </p:sp>
      <p:sp>
        <p:nvSpPr>
          <p:cNvPr id="12" name="TextBox 11"/>
          <p:cNvSpPr txBox="1"/>
          <p:nvPr/>
        </p:nvSpPr>
        <p:spPr>
          <a:xfrm>
            <a:off x="3000756" y="3653595"/>
            <a:ext cx="6261132" cy="2185214"/>
          </a:xfrm>
          <a:prstGeom prst="rect">
            <a:avLst/>
          </a:prstGeom>
          <a:noFill/>
        </p:spPr>
        <p:txBody>
          <a:bodyPr wrap="square" rtlCol="0">
            <a:spAutoFit/>
          </a:bodyPr>
          <a:lstStyle/>
          <a:p>
            <a:r>
              <a:rPr lang="en-US" sz="2800" dirty="0">
                <a:solidFill>
                  <a:prstClr val="black"/>
                </a:solidFill>
                <a:latin typeface="TradeGothic"/>
              </a:rPr>
              <a:t>Medicaid</a:t>
            </a:r>
          </a:p>
          <a:p>
            <a:endParaRPr lang="en-US" sz="2800" dirty="0">
              <a:solidFill>
                <a:prstClr val="black"/>
              </a:solidFill>
              <a:latin typeface="TradeGothic"/>
            </a:endParaRPr>
          </a:p>
          <a:p>
            <a:r>
              <a:rPr lang="en-US" sz="2000" i="1" dirty="0">
                <a:solidFill>
                  <a:prstClr val="black"/>
                </a:solidFill>
                <a:latin typeface="TradeGothic"/>
              </a:rPr>
              <a:t>Save Money on your Medicare Expenses </a:t>
            </a:r>
            <a:r>
              <a:rPr lang="en-US" sz="2000" dirty="0">
                <a:solidFill>
                  <a:prstClr val="black"/>
                </a:solidFill>
                <a:latin typeface="TradeGothic"/>
              </a:rPr>
              <a:t>SHIBA tri-fold which is available today outlines the income/asset limits and other information about </a:t>
            </a:r>
          </a:p>
          <a:p>
            <a:r>
              <a:rPr lang="en-US" sz="2000" dirty="0">
                <a:solidFill>
                  <a:prstClr val="black"/>
                </a:solidFill>
                <a:latin typeface="TradeGothic"/>
              </a:rPr>
              <a:t>Extra Help &amp; Medicare Savings Programs</a:t>
            </a:r>
          </a:p>
        </p:txBody>
      </p:sp>
      <p:sp>
        <p:nvSpPr>
          <p:cNvPr id="2" name="Smiley Face 1"/>
          <p:cNvSpPr/>
          <p:nvPr/>
        </p:nvSpPr>
        <p:spPr>
          <a:xfrm>
            <a:off x="2483680" y="2142346"/>
            <a:ext cx="343987" cy="323664"/>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4" name="Smiley Face 13"/>
          <p:cNvSpPr/>
          <p:nvPr/>
        </p:nvSpPr>
        <p:spPr>
          <a:xfrm>
            <a:off x="2483681" y="2895131"/>
            <a:ext cx="343987" cy="323664"/>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5" name="TextBox 14"/>
          <p:cNvSpPr txBox="1"/>
          <p:nvPr/>
        </p:nvSpPr>
        <p:spPr>
          <a:xfrm>
            <a:off x="3021995" y="2836728"/>
            <a:ext cx="6328625" cy="523220"/>
          </a:xfrm>
          <a:prstGeom prst="rect">
            <a:avLst/>
          </a:prstGeom>
          <a:noFill/>
        </p:spPr>
        <p:txBody>
          <a:bodyPr wrap="square" rtlCol="0">
            <a:spAutoFit/>
          </a:bodyPr>
          <a:lstStyle/>
          <a:p>
            <a:r>
              <a:rPr lang="en-US" sz="2800" dirty="0">
                <a:solidFill>
                  <a:prstClr val="black"/>
                </a:solidFill>
                <a:latin typeface="TradeGothic"/>
              </a:rPr>
              <a:t>Medicare Savings Programs</a:t>
            </a:r>
          </a:p>
        </p:txBody>
      </p:sp>
      <p:sp>
        <p:nvSpPr>
          <p:cNvPr id="17" name="Smiley Face 16"/>
          <p:cNvSpPr/>
          <p:nvPr/>
        </p:nvSpPr>
        <p:spPr>
          <a:xfrm>
            <a:off x="2483682" y="3753373"/>
            <a:ext cx="343987" cy="323664"/>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3506277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58</a:t>
            </a:fld>
            <a:endParaRPr lang="en-US" dirty="0">
              <a:solidFill>
                <a:prstClr val="white"/>
              </a:solidFill>
              <a:latin typeface="TradeGothic"/>
              <a:cs typeface="TradeGothic"/>
            </a:endParaRPr>
          </a:p>
        </p:txBody>
      </p:sp>
      <p:sp>
        <p:nvSpPr>
          <p:cNvPr id="7" name="TextBox 6"/>
          <p:cNvSpPr txBox="1"/>
          <p:nvPr/>
        </p:nvSpPr>
        <p:spPr>
          <a:xfrm>
            <a:off x="1787119" y="409698"/>
            <a:ext cx="8555011" cy="707886"/>
          </a:xfrm>
          <a:prstGeom prst="rect">
            <a:avLst/>
          </a:prstGeom>
          <a:noFill/>
        </p:spPr>
        <p:txBody>
          <a:bodyPr wrap="square" rtlCol="0" anchor="ctr">
            <a:spAutoFit/>
          </a:bodyPr>
          <a:lstStyle/>
          <a:p>
            <a:pPr algn="ctr"/>
            <a:r>
              <a:rPr lang="en-US" sz="4000" dirty="0">
                <a:solidFill>
                  <a:prstClr val="white"/>
                </a:solidFill>
                <a:latin typeface="TradeGothic BoldTwo"/>
                <a:cs typeface="TradeGothic BoldTwo"/>
              </a:rPr>
              <a:t>What is Extra Help?</a:t>
            </a: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20" name="TextBox 19"/>
          <p:cNvSpPr txBox="1"/>
          <p:nvPr/>
        </p:nvSpPr>
        <p:spPr>
          <a:xfrm>
            <a:off x="2900311" y="1645696"/>
            <a:ext cx="6328625" cy="461665"/>
          </a:xfrm>
          <a:prstGeom prst="rect">
            <a:avLst/>
          </a:prstGeom>
          <a:noFill/>
        </p:spPr>
        <p:txBody>
          <a:bodyPr wrap="square" rtlCol="0">
            <a:spAutoFit/>
          </a:bodyPr>
          <a:lstStyle/>
          <a:p>
            <a:r>
              <a:rPr lang="en-US" sz="2400" dirty="0">
                <a:solidFill>
                  <a:prstClr val="black"/>
                </a:solidFill>
                <a:latin typeface="TradeGothic"/>
              </a:rPr>
              <a:t>Help paying prescription drug costs</a:t>
            </a:r>
          </a:p>
        </p:txBody>
      </p:sp>
      <p:sp>
        <p:nvSpPr>
          <p:cNvPr id="12" name="TextBox 11"/>
          <p:cNvSpPr txBox="1"/>
          <p:nvPr/>
        </p:nvSpPr>
        <p:spPr>
          <a:xfrm>
            <a:off x="2934056" y="2876452"/>
            <a:ext cx="6261132" cy="461665"/>
          </a:xfrm>
          <a:prstGeom prst="rect">
            <a:avLst/>
          </a:prstGeom>
          <a:noFill/>
        </p:spPr>
        <p:txBody>
          <a:bodyPr wrap="square" rtlCol="0">
            <a:spAutoFit/>
          </a:bodyPr>
          <a:lstStyle/>
          <a:p>
            <a:r>
              <a:rPr lang="en-US" sz="2400" dirty="0">
                <a:solidFill>
                  <a:prstClr val="black"/>
                </a:solidFill>
                <a:latin typeface="TradeGothic"/>
              </a:rPr>
              <a:t>Some people automatically qualify</a:t>
            </a:r>
          </a:p>
        </p:txBody>
      </p:sp>
      <p:sp>
        <p:nvSpPr>
          <p:cNvPr id="2" name="Smiley Face 1"/>
          <p:cNvSpPr/>
          <p:nvPr/>
        </p:nvSpPr>
        <p:spPr>
          <a:xfrm>
            <a:off x="2344133" y="1714696"/>
            <a:ext cx="343987" cy="323664"/>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4" name="Smiley Face 13"/>
          <p:cNvSpPr/>
          <p:nvPr/>
        </p:nvSpPr>
        <p:spPr>
          <a:xfrm>
            <a:off x="2344133" y="2293224"/>
            <a:ext cx="343987" cy="323664"/>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5" name="TextBox 14"/>
          <p:cNvSpPr txBox="1"/>
          <p:nvPr/>
        </p:nvSpPr>
        <p:spPr>
          <a:xfrm>
            <a:off x="2900314" y="2224224"/>
            <a:ext cx="6328625" cy="461665"/>
          </a:xfrm>
          <a:prstGeom prst="rect">
            <a:avLst/>
          </a:prstGeom>
          <a:noFill/>
        </p:spPr>
        <p:txBody>
          <a:bodyPr wrap="square" rtlCol="0">
            <a:spAutoFit/>
          </a:bodyPr>
          <a:lstStyle/>
          <a:p>
            <a:r>
              <a:rPr lang="en-US" sz="2400" dirty="0">
                <a:solidFill>
                  <a:prstClr val="black"/>
                </a:solidFill>
                <a:latin typeface="TradeGothic"/>
              </a:rPr>
              <a:t>Social Security or state makes determination</a:t>
            </a:r>
          </a:p>
        </p:txBody>
      </p:sp>
      <p:sp>
        <p:nvSpPr>
          <p:cNvPr id="17" name="Smiley Face 16"/>
          <p:cNvSpPr/>
          <p:nvPr/>
        </p:nvSpPr>
        <p:spPr>
          <a:xfrm>
            <a:off x="2344133" y="2945452"/>
            <a:ext cx="343987" cy="323664"/>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9" name="Smiley Face 18"/>
          <p:cNvSpPr/>
          <p:nvPr/>
        </p:nvSpPr>
        <p:spPr>
          <a:xfrm>
            <a:off x="2344133" y="4614406"/>
            <a:ext cx="343987" cy="323664"/>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1" name="TextBox 20"/>
          <p:cNvSpPr txBox="1"/>
          <p:nvPr/>
        </p:nvSpPr>
        <p:spPr>
          <a:xfrm>
            <a:off x="2900313" y="4545406"/>
            <a:ext cx="6261132" cy="461665"/>
          </a:xfrm>
          <a:prstGeom prst="rect">
            <a:avLst/>
          </a:prstGeom>
          <a:noFill/>
        </p:spPr>
        <p:txBody>
          <a:bodyPr wrap="square" rtlCol="0">
            <a:spAutoFit/>
          </a:bodyPr>
          <a:lstStyle/>
          <a:p>
            <a:r>
              <a:rPr lang="en-US" sz="2400" dirty="0">
                <a:solidFill>
                  <a:prstClr val="black"/>
                </a:solidFill>
                <a:latin typeface="TradeGothic"/>
              </a:rPr>
              <a:t>You, or someone on your behalf, can apply</a:t>
            </a:r>
          </a:p>
        </p:txBody>
      </p:sp>
      <p:sp>
        <p:nvSpPr>
          <p:cNvPr id="3" name="TextBox 2"/>
          <p:cNvSpPr txBox="1"/>
          <p:nvPr/>
        </p:nvSpPr>
        <p:spPr>
          <a:xfrm>
            <a:off x="2934058" y="3356348"/>
            <a:ext cx="6640433" cy="1015663"/>
          </a:xfrm>
          <a:prstGeom prst="rect">
            <a:avLst/>
          </a:prstGeom>
          <a:noFill/>
        </p:spPr>
        <p:txBody>
          <a:bodyPr wrap="square" rtlCol="0">
            <a:spAutoFit/>
          </a:bodyPr>
          <a:lstStyle/>
          <a:p>
            <a:pPr marL="285750" indent="-285750">
              <a:buClr>
                <a:srgbClr val="0033CC"/>
              </a:buClr>
              <a:buFont typeface="Wingdings" pitchFamily="2" charset="2"/>
              <a:buChar char="q"/>
            </a:pPr>
            <a:r>
              <a:rPr lang="en-US" sz="2000" dirty="0">
                <a:solidFill>
                  <a:prstClr val="black"/>
                </a:solidFill>
                <a:latin typeface="TradeGothic"/>
              </a:rPr>
              <a:t>People with Medicare AND Medicaid</a:t>
            </a:r>
          </a:p>
          <a:p>
            <a:pPr marL="285750" indent="-285750">
              <a:buClr>
                <a:srgbClr val="0033CC"/>
              </a:buClr>
              <a:buFont typeface="Wingdings" pitchFamily="2" charset="2"/>
              <a:buChar char="q"/>
            </a:pPr>
            <a:r>
              <a:rPr lang="en-US" sz="2000" dirty="0">
                <a:solidFill>
                  <a:prstClr val="black"/>
                </a:solidFill>
                <a:latin typeface="TradeGothic"/>
              </a:rPr>
              <a:t>People with Supplemental Security Income (SSI) only</a:t>
            </a:r>
          </a:p>
          <a:p>
            <a:pPr marL="285750" indent="-285750">
              <a:buClr>
                <a:srgbClr val="0033CC"/>
              </a:buClr>
              <a:buFont typeface="Wingdings" pitchFamily="2" charset="2"/>
              <a:buChar char="q"/>
            </a:pPr>
            <a:r>
              <a:rPr lang="en-US" sz="2000" dirty="0">
                <a:solidFill>
                  <a:prstClr val="black"/>
                </a:solidFill>
                <a:latin typeface="TradeGothic"/>
              </a:rPr>
              <a:t>People who qualify for the Medicare Savings Programs</a:t>
            </a:r>
          </a:p>
        </p:txBody>
      </p:sp>
    </p:spTree>
    <p:extLst>
      <p:ext uri="{BB962C8B-B14F-4D97-AF65-F5344CB8AC3E}">
        <p14:creationId xmlns:p14="http://schemas.microsoft.com/office/powerpoint/2010/main" val="2607622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59</a:t>
            </a:fld>
            <a:endParaRPr lang="en-US" dirty="0">
              <a:solidFill>
                <a:prstClr val="white"/>
              </a:solidFill>
              <a:latin typeface="TradeGothic"/>
              <a:cs typeface="TradeGothic"/>
            </a:endParaRPr>
          </a:p>
        </p:txBody>
      </p:sp>
      <p:sp>
        <p:nvSpPr>
          <p:cNvPr id="7" name="TextBox 6"/>
          <p:cNvSpPr txBox="1"/>
          <p:nvPr/>
        </p:nvSpPr>
        <p:spPr>
          <a:xfrm>
            <a:off x="1753371" y="480244"/>
            <a:ext cx="8555011" cy="646331"/>
          </a:xfrm>
          <a:prstGeom prst="rect">
            <a:avLst/>
          </a:prstGeom>
          <a:noFill/>
        </p:spPr>
        <p:txBody>
          <a:bodyPr wrap="square" rtlCol="0" anchor="ctr">
            <a:spAutoFit/>
          </a:bodyPr>
          <a:lstStyle/>
          <a:p>
            <a:pPr algn="ctr"/>
            <a:r>
              <a:rPr lang="en-US" sz="3600" dirty="0">
                <a:solidFill>
                  <a:prstClr val="white"/>
                </a:solidFill>
                <a:latin typeface="TradeGothic BoldTwo"/>
                <a:cs typeface="TradeGothic BoldTwo"/>
              </a:rPr>
              <a:t>What are Medicare Savings Programs?</a:t>
            </a: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20" name="TextBox 19"/>
          <p:cNvSpPr txBox="1"/>
          <p:nvPr/>
        </p:nvSpPr>
        <p:spPr>
          <a:xfrm>
            <a:off x="2900311" y="1645696"/>
            <a:ext cx="6985265" cy="461665"/>
          </a:xfrm>
          <a:prstGeom prst="rect">
            <a:avLst/>
          </a:prstGeom>
          <a:noFill/>
        </p:spPr>
        <p:txBody>
          <a:bodyPr wrap="square" rtlCol="0">
            <a:spAutoFit/>
          </a:bodyPr>
          <a:lstStyle/>
          <a:p>
            <a:r>
              <a:rPr lang="en-US" sz="2400" dirty="0">
                <a:solidFill>
                  <a:prstClr val="black"/>
                </a:solidFill>
                <a:latin typeface="TradeGothic"/>
              </a:rPr>
              <a:t>Help from state Medicaid paying Medicare costs</a:t>
            </a:r>
          </a:p>
        </p:txBody>
      </p:sp>
      <p:sp>
        <p:nvSpPr>
          <p:cNvPr id="12" name="TextBox 11"/>
          <p:cNvSpPr txBox="1"/>
          <p:nvPr/>
        </p:nvSpPr>
        <p:spPr>
          <a:xfrm>
            <a:off x="2934056" y="2746247"/>
            <a:ext cx="6261132" cy="461665"/>
          </a:xfrm>
          <a:prstGeom prst="rect">
            <a:avLst/>
          </a:prstGeom>
          <a:noFill/>
        </p:spPr>
        <p:txBody>
          <a:bodyPr wrap="square" rtlCol="0">
            <a:spAutoFit/>
          </a:bodyPr>
          <a:lstStyle/>
          <a:p>
            <a:r>
              <a:rPr lang="en-US" sz="2400" dirty="0">
                <a:solidFill>
                  <a:prstClr val="black"/>
                </a:solidFill>
                <a:latin typeface="TradeGothic"/>
              </a:rPr>
              <a:t>Generally, lower income than Extra Help</a:t>
            </a:r>
          </a:p>
        </p:txBody>
      </p:sp>
      <p:sp>
        <p:nvSpPr>
          <p:cNvPr id="2" name="Smiley Face 1"/>
          <p:cNvSpPr/>
          <p:nvPr/>
        </p:nvSpPr>
        <p:spPr>
          <a:xfrm>
            <a:off x="2344133" y="1714696"/>
            <a:ext cx="343987" cy="323664"/>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7" name="Smiley Face 16"/>
          <p:cNvSpPr/>
          <p:nvPr/>
        </p:nvSpPr>
        <p:spPr>
          <a:xfrm>
            <a:off x="2344132" y="2815246"/>
            <a:ext cx="343987" cy="323664"/>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9" name="Smiley Face 18"/>
          <p:cNvSpPr/>
          <p:nvPr/>
        </p:nvSpPr>
        <p:spPr>
          <a:xfrm>
            <a:off x="2360489" y="3465053"/>
            <a:ext cx="343987" cy="323664"/>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1" name="TextBox 20"/>
          <p:cNvSpPr txBox="1"/>
          <p:nvPr/>
        </p:nvSpPr>
        <p:spPr>
          <a:xfrm>
            <a:off x="2900310" y="3327053"/>
            <a:ext cx="6261132" cy="461665"/>
          </a:xfrm>
          <a:prstGeom prst="rect">
            <a:avLst/>
          </a:prstGeom>
          <a:noFill/>
        </p:spPr>
        <p:txBody>
          <a:bodyPr wrap="square" rtlCol="0">
            <a:spAutoFit/>
          </a:bodyPr>
          <a:lstStyle/>
          <a:p>
            <a:r>
              <a:rPr lang="en-US" sz="2400" dirty="0">
                <a:solidFill>
                  <a:prstClr val="black"/>
                </a:solidFill>
                <a:latin typeface="TradeGothic"/>
              </a:rPr>
              <a:t>Income/Assets amounts change each year</a:t>
            </a:r>
          </a:p>
        </p:txBody>
      </p:sp>
      <p:sp>
        <p:nvSpPr>
          <p:cNvPr id="3" name="TextBox 2"/>
          <p:cNvSpPr txBox="1"/>
          <p:nvPr/>
        </p:nvSpPr>
        <p:spPr>
          <a:xfrm>
            <a:off x="2934058" y="2038360"/>
            <a:ext cx="6640433" cy="707886"/>
          </a:xfrm>
          <a:prstGeom prst="rect">
            <a:avLst/>
          </a:prstGeom>
          <a:noFill/>
        </p:spPr>
        <p:txBody>
          <a:bodyPr wrap="square" rtlCol="0">
            <a:spAutoFit/>
          </a:bodyPr>
          <a:lstStyle/>
          <a:p>
            <a:pPr marL="285750" indent="-285750">
              <a:buClr>
                <a:srgbClr val="0033CC"/>
              </a:buClr>
              <a:buFont typeface="Wingdings" pitchFamily="2" charset="2"/>
              <a:buChar char="q"/>
            </a:pPr>
            <a:r>
              <a:rPr lang="en-US" sz="2000" dirty="0">
                <a:solidFill>
                  <a:prstClr val="black"/>
                </a:solidFill>
                <a:latin typeface="TradeGothic"/>
              </a:rPr>
              <a:t>Pays Medicare premiums</a:t>
            </a:r>
          </a:p>
          <a:p>
            <a:pPr marL="285750" indent="-285750">
              <a:buClr>
                <a:srgbClr val="0033CC"/>
              </a:buClr>
              <a:buFont typeface="Wingdings" pitchFamily="2" charset="2"/>
              <a:buChar char="q"/>
            </a:pPr>
            <a:r>
              <a:rPr lang="en-US" sz="2000" dirty="0">
                <a:solidFill>
                  <a:prstClr val="black"/>
                </a:solidFill>
                <a:latin typeface="TradeGothic"/>
              </a:rPr>
              <a:t>May pay Medicare deductibles and coinsurance</a:t>
            </a:r>
          </a:p>
        </p:txBody>
      </p:sp>
      <p:sp>
        <p:nvSpPr>
          <p:cNvPr id="16" name="Smiley Face 15"/>
          <p:cNvSpPr/>
          <p:nvPr/>
        </p:nvSpPr>
        <p:spPr>
          <a:xfrm>
            <a:off x="2343944" y="4083577"/>
            <a:ext cx="343987" cy="323664"/>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2" name="TextBox 21"/>
          <p:cNvSpPr txBox="1"/>
          <p:nvPr/>
        </p:nvSpPr>
        <p:spPr>
          <a:xfrm>
            <a:off x="2900310" y="3994051"/>
            <a:ext cx="6261132" cy="461665"/>
          </a:xfrm>
          <a:prstGeom prst="rect">
            <a:avLst/>
          </a:prstGeom>
          <a:noFill/>
        </p:spPr>
        <p:txBody>
          <a:bodyPr wrap="square" rtlCol="0">
            <a:spAutoFit/>
          </a:bodyPr>
          <a:lstStyle/>
          <a:p>
            <a:r>
              <a:rPr lang="en-US" sz="2400" dirty="0">
                <a:solidFill>
                  <a:prstClr val="black"/>
                </a:solidFill>
                <a:latin typeface="TradeGothic"/>
              </a:rPr>
              <a:t>Some states offer their own programs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686" y="4719901"/>
            <a:ext cx="4445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900310" y="4680582"/>
            <a:ext cx="6261132" cy="461665"/>
          </a:xfrm>
          <a:prstGeom prst="rect">
            <a:avLst/>
          </a:prstGeom>
          <a:noFill/>
        </p:spPr>
        <p:txBody>
          <a:bodyPr wrap="square" rtlCol="0">
            <a:spAutoFit/>
          </a:bodyPr>
          <a:lstStyle/>
          <a:p>
            <a:r>
              <a:rPr lang="en-US" sz="2400" dirty="0">
                <a:solidFill>
                  <a:prstClr val="black"/>
                </a:solidFill>
                <a:latin typeface="TradeGothic"/>
              </a:rPr>
              <a:t>No estate recovery </a:t>
            </a:r>
          </a:p>
        </p:txBody>
      </p:sp>
    </p:spTree>
    <p:extLst>
      <p:ext uri="{BB962C8B-B14F-4D97-AF65-F5344CB8AC3E}">
        <p14:creationId xmlns:p14="http://schemas.microsoft.com/office/powerpoint/2010/main" val="4024490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fontScale="92500"/>
          </a:bodyPr>
          <a:lstStyle/>
          <a:p>
            <a:r>
              <a:rPr lang="en-US" b="1" u="sng" dirty="0"/>
              <a:t>Aging &amp; Disability Resource Center</a:t>
            </a:r>
          </a:p>
          <a:p>
            <a:r>
              <a:rPr lang="en-US" b="1" dirty="0"/>
              <a:t>Helps people with questions about long term care. It helps identify needs; educate as to options &amp; resources; empower them to make informed choices; &amp; assist them to access desired resources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88020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60</a:t>
            </a:fld>
            <a:endParaRPr lang="en-US" dirty="0">
              <a:solidFill>
                <a:prstClr val="white"/>
              </a:solidFill>
              <a:latin typeface="TradeGothic"/>
              <a:cs typeface="TradeGothic"/>
            </a:endParaRPr>
          </a:p>
        </p:txBody>
      </p:sp>
      <p:sp>
        <p:nvSpPr>
          <p:cNvPr id="7" name="TextBox 6"/>
          <p:cNvSpPr txBox="1"/>
          <p:nvPr/>
        </p:nvSpPr>
        <p:spPr>
          <a:xfrm>
            <a:off x="1787119" y="409698"/>
            <a:ext cx="8555011" cy="707886"/>
          </a:xfrm>
          <a:prstGeom prst="rect">
            <a:avLst/>
          </a:prstGeom>
          <a:noFill/>
        </p:spPr>
        <p:txBody>
          <a:bodyPr wrap="square" rtlCol="0" anchor="ctr">
            <a:spAutoFit/>
          </a:bodyPr>
          <a:lstStyle/>
          <a:p>
            <a:pPr algn="ctr"/>
            <a:r>
              <a:rPr lang="en-US" sz="4000" dirty="0">
                <a:solidFill>
                  <a:prstClr val="white"/>
                </a:solidFill>
                <a:latin typeface="TradeGothic BoldTwo"/>
                <a:cs typeface="TradeGothic BoldTwo"/>
              </a:rPr>
              <a:t>What is Medicaid?</a:t>
            </a:r>
          </a:p>
        </p:txBody>
      </p: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20" name="TextBox 19"/>
          <p:cNvSpPr txBox="1"/>
          <p:nvPr/>
        </p:nvSpPr>
        <p:spPr>
          <a:xfrm>
            <a:off x="2900311" y="1645696"/>
            <a:ext cx="6985265" cy="461665"/>
          </a:xfrm>
          <a:prstGeom prst="rect">
            <a:avLst/>
          </a:prstGeom>
          <a:noFill/>
        </p:spPr>
        <p:txBody>
          <a:bodyPr wrap="square" rtlCol="0">
            <a:spAutoFit/>
          </a:bodyPr>
          <a:lstStyle/>
          <a:p>
            <a:r>
              <a:rPr lang="en-US" sz="2400" dirty="0">
                <a:solidFill>
                  <a:prstClr val="black"/>
                </a:solidFill>
                <a:latin typeface="TradeGothic"/>
              </a:rPr>
              <a:t>Federal – state health insurance program </a:t>
            </a:r>
          </a:p>
        </p:txBody>
      </p:sp>
      <p:sp>
        <p:nvSpPr>
          <p:cNvPr id="12" name="TextBox 11"/>
          <p:cNvSpPr txBox="1"/>
          <p:nvPr/>
        </p:nvSpPr>
        <p:spPr>
          <a:xfrm>
            <a:off x="2983218" y="3460605"/>
            <a:ext cx="6261132" cy="461665"/>
          </a:xfrm>
          <a:prstGeom prst="rect">
            <a:avLst/>
          </a:prstGeom>
          <a:noFill/>
        </p:spPr>
        <p:txBody>
          <a:bodyPr wrap="square" rtlCol="0">
            <a:spAutoFit/>
          </a:bodyPr>
          <a:lstStyle/>
          <a:p>
            <a:r>
              <a:rPr lang="en-US" sz="2400" dirty="0">
                <a:solidFill>
                  <a:prstClr val="black"/>
                </a:solidFill>
                <a:latin typeface="TradeGothic"/>
              </a:rPr>
              <a:t>Eligibility determined by state</a:t>
            </a:r>
          </a:p>
        </p:txBody>
      </p:sp>
      <p:sp>
        <p:nvSpPr>
          <p:cNvPr id="2" name="Smiley Face 1"/>
          <p:cNvSpPr/>
          <p:nvPr/>
        </p:nvSpPr>
        <p:spPr>
          <a:xfrm>
            <a:off x="2344133" y="1714696"/>
            <a:ext cx="343987" cy="323664"/>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7" name="Smiley Face 16"/>
          <p:cNvSpPr/>
          <p:nvPr/>
        </p:nvSpPr>
        <p:spPr>
          <a:xfrm>
            <a:off x="2344132" y="4097291"/>
            <a:ext cx="343987" cy="323664"/>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9" name="Smiley Face 18"/>
          <p:cNvSpPr/>
          <p:nvPr/>
        </p:nvSpPr>
        <p:spPr>
          <a:xfrm>
            <a:off x="2360489" y="3465053"/>
            <a:ext cx="343987" cy="323664"/>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1" name="TextBox 20"/>
          <p:cNvSpPr txBox="1"/>
          <p:nvPr/>
        </p:nvSpPr>
        <p:spPr>
          <a:xfrm>
            <a:off x="2900310" y="4028291"/>
            <a:ext cx="6261132" cy="461665"/>
          </a:xfrm>
          <a:prstGeom prst="rect">
            <a:avLst/>
          </a:prstGeom>
          <a:noFill/>
        </p:spPr>
        <p:txBody>
          <a:bodyPr wrap="square" rtlCol="0">
            <a:spAutoFit/>
          </a:bodyPr>
          <a:lstStyle/>
          <a:p>
            <a:r>
              <a:rPr lang="en-US" sz="2400" dirty="0">
                <a:solidFill>
                  <a:prstClr val="black"/>
                </a:solidFill>
                <a:latin typeface="TradeGothic"/>
              </a:rPr>
              <a:t>Application process and benefits vary</a:t>
            </a:r>
          </a:p>
        </p:txBody>
      </p:sp>
      <p:sp>
        <p:nvSpPr>
          <p:cNvPr id="3" name="TextBox 2"/>
          <p:cNvSpPr txBox="1"/>
          <p:nvPr/>
        </p:nvSpPr>
        <p:spPr>
          <a:xfrm>
            <a:off x="2678418" y="2038361"/>
            <a:ext cx="6640433" cy="1323439"/>
          </a:xfrm>
          <a:prstGeom prst="rect">
            <a:avLst/>
          </a:prstGeom>
          <a:noFill/>
        </p:spPr>
        <p:txBody>
          <a:bodyPr wrap="square" rtlCol="0">
            <a:spAutoFit/>
          </a:bodyPr>
          <a:lstStyle/>
          <a:p>
            <a:pPr marL="285750" indent="-285750">
              <a:buClr>
                <a:srgbClr val="0033CC"/>
              </a:buClr>
              <a:buFont typeface="Wingdings" pitchFamily="2" charset="2"/>
              <a:buChar char="q"/>
            </a:pPr>
            <a:r>
              <a:rPr lang="en-US" sz="2000" dirty="0">
                <a:solidFill>
                  <a:prstClr val="black"/>
                </a:solidFill>
                <a:latin typeface="TradeGothic"/>
              </a:rPr>
              <a:t>For people with limited income and resources</a:t>
            </a:r>
          </a:p>
          <a:p>
            <a:pPr marL="285750" indent="-285750">
              <a:buClr>
                <a:srgbClr val="0033CC"/>
              </a:buClr>
              <a:buFont typeface="Wingdings" pitchFamily="2" charset="2"/>
              <a:buChar char="q"/>
            </a:pPr>
            <a:r>
              <a:rPr lang="en-US" sz="2000" dirty="0">
                <a:solidFill>
                  <a:prstClr val="black"/>
                </a:solidFill>
                <a:latin typeface="TradeGothic"/>
              </a:rPr>
              <a:t>For certain people with disabilities</a:t>
            </a:r>
          </a:p>
          <a:p>
            <a:pPr marL="285750" indent="-285750">
              <a:buClr>
                <a:srgbClr val="0033CC"/>
              </a:buClr>
              <a:buFont typeface="Wingdings" pitchFamily="2" charset="2"/>
              <a:buChar char="q"/>
            </a:pPr>
            <a:r>
              <a:rPr lang="en-US" sz="2000" dirty="0">
                <a:solidFill>
                  <a:prstClr val="black"/>
                </a:solidFill>
                <a:latin typeface="TradeGothic"/>
              </a:rPr>
              <a:t>Covers most health care costs for people with Medicare and Medicaid (dually eligible)</a:t>
            </a:r>
          </a:p>
        </p:txBody>
      </p:sp>
      <p:sp>
        <p:nvSpPr>
          <p:cNvPr id="16" name="Smiley Face 15"/>
          <p:cNvSpPr/>
          <p:nvPr/>
        </p:nvSpPr>
        <p:spPr>
          <a:xfrm>
            <a:off x="2344133" y="4672963"/>
            <a:ext cx="343987" cy="323664"/>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2" name="TextBox 21"/>
          <p:cNvSpPr txBox="1"/>
          <p:nvPr/>
        </p:nvSpPr>
        <p:spPr>
          <a:xfrm>
            <a:off x="2900310" y="4603963"/>
            <a:ext cx="6261132" cy="830997"/>
          </a:xfrm>
          <a:prstGeom prst="rect">
            <a:avLst/>
          </a:prstGeom>
          <a:noFill/>
        </p:spPr>
        <p:txBody>
          <a:bodyPr wrap="square" rtlCol="0">
            <a:spAutoFit/>
          </a:bodyPr>
          <a:lstStyle/>
          <a:p>
            <a:r>
              <a:rPr lang="en-US" sz="2400" dirty="0">
                <a:solidFill>
                  <a:prstClr val="black"/>
                </a:solidFill>
                <a:latin typeface="TradeGothic"/>
              </a:rPr>
              <a:t>Agency names vary by state – Idaho: Dept. of Health &amp; Welfare</a:t>
            </a:r>
          </a:p>
        </p:txBody>
      </p:sp>
    </p:spTree>
    <p:extLst>
      <p:ext uri="{BB962C8B-B14F-4D97-AF65-F5344CB8AC3E}">
        <p14:creationId xmlns:p14="http://schemas.microsoft.com/office/powerpoint/2010/main" val="1052381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61</a:t>
            </a:fld>
            <a:endParaRPr lang="en-US" dirty="0">
              <a:solidFill>
                <a:prstClr val="white"/>
              </a:solidFill>
              <a:latin typeface="TradeGothic"/>
              <a:cs typeface="TradeGothic"/>
            </a:endParaRPr>
          </a:p>
        </p:txBody>
      </p:sp>
      <p:sp>
        <p:nvSpPr>
          <p:cNvPr id="7" name="TextBox 6"/>
          <p:cNvSpPr txBox="1"/>
          <p:nvPr/>
        </p:nvSpPr>
        <p:spPr>
          <a:xfrm>
            <a:off x="1753371" y="440476"/>
            <a:ext cx="8555011" cy="646331"/>
          </a:xfrm>
          <a:prstGeom prst="rect">
            <a:avLst/>
          </a:prstGeom>
          <a:noFill/>
        </p:spPr>
        <p:txBody>
          <a:bodyPr wrap="square" rtlCol="0" anchor="ctr">
            <a:spAutoFit/>
          </a:bodyPr>
          <a:lstStyle/>
          <a:p>
            <a:pPr algn="ctr"/>
            <a:r>
              <a:rPr lang="en-US" sz="3600" dirty="0">
                <a:solidFill>
                  <a:prstClr val="white"/>
                </a:solidFill>
                <a:latin typeface="TradeGothic BoldTwo"/>
                <a:cs typeface="TradeGothic BoldTwo"/>
              </a:rPr>
              <a:t>Key Points to Remember</a:t>
            </a: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20" name="TextBox 19"/>
          <p:cNvSpPr txBox="1"/>
          <p:nvPr/>
        </p:nvSpPr>
        <p:spPr>
          <a:xfrm>
            <a:off x="2900311" y="1645696"/>
            <a:ext cx="6985265" cy="461665"/>
          </a:xfrm>
          <a:prstGeom prst="rect">
            <a:avLst/>
          </a:prstGeom>
          <a:noFill/>
        </p:spPr>
        <p:txBody>
          <a:bodyPr wrap="square" rtlCol="0">
            <a:spAutoFit/>
          </a:bodyPr>
          <a:lstStyle/>
          <a:p>
            <a:r>
              <a:rPr lang="en-US" sz="2400" dirty="0">
                <a:solidFill>
                  <a:prstClr val="black"/>
                </a:solidFill>
                <a:latin typeface="TradeGothic"/>
              </a:rPr>
              <a:t>Medicare is health insurance</a:t>
            </a:r>
          </a:p>
        </p:txBody>
      </p:sp>
      <p:sp>
        <p:nvSpPr>
          <p:cNvPr id="12" name="TextBox 11"/>
          <p:cNvSpPr txBox="1"/>
          <p:nvPr/>
        </p:nvSpPr>
        <p:spPr>
          <a:xfrm>
            <a:off x="2900314" y="2266659"/>
            <a:ext cx="6261129" cy="461665"/>
          </a:xfrm>
          <a:prstGeom prst="rect">
            <a:avLst/>
          </a:prstGeom>
          <a:noFill/>
        </p:spPr>
        <p:txBody>
          <a:bodyPr wrap="square" rtlCol="0">
            <a:spAutoFit/>
          </a:bodyPr>
          <a:lstStyle/>
          <a:p>
            <a:r>
              <a:rPr lang="en-US" sz="2400" dirty="0">
                <a:solidFill>
                  <a:prstClr val="black"/>
                </a:solidFill>
                <a:latin typeface="TradeGothic"/>
              </a:rPr>
              <a:t>Medicare doesn’t cover all health care costs</a:t>
            </a:r>
          </a:p>
        </p:txBody>
      </p:sp>
      <p:sp>
        <p:nvSpPr>
          <p:cNvPr id="4" name="Quad Arrow Callout 3"/>
          <p:cNvSpPr/>
          <p:nvPr/>
        </p:nvSpPr>
        <p:spPr>
          <a:xfrm>
            <a:off x="2273266" y="1706845"/>
            <a:ext cx="391375" cy="339365"/>
          </a:xfrm>
          <a:prstGeom prst="quad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6" name="Quad Arrow Callout 15"/>
          <p:cNvSpPr/>
          <p:nvPr/>
        </p:nvSpPr>
        <p:spPr>
          <a:xfrm>
            <a:off x="2275540" y="2327809"/>
            <a:ext cx="391375" cy="339365"/>
          </a:xfrm>
          <a:prstGeom prst="quad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2" name="Quad Arrow Callout 21"/>
          <p:cNvSpPr/>
          <p:nvPr/>
        </p:nvSpPr>
        <p:spPr>
          <a:xfrm>
            <a:off x="2275540" y="2926140"/>
            <a:ext cx="391375" cy="339365"/>
          </a:xfrm>
          <a:prstGeom prst="quad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3" name="TextBox 22"/>
          <p:cNvSpPr txBox="1"/>
          <p:nvPr/>
        </p:nvSpPr>
        <p:spPr>
          <a:xfrm>
            <a:off x="2900310" y="2864989"/>
            <a:ext cx="6261132" cy="461665"/>
          </a:xfrm>
          <a:prstGeom prst="rect">
            <a:avLst/>
          </a:prstGeom>
          <a:noFill/>
        </p:spPr>
        <p:txBody>
          <a:bodyPr wrap="square" rtlCol="0">
            <a:spAutoFit/>
          </a:bodyPr>
          <a:lstStyle/>
          <a:p>
            <a:r>
              <a:rPr lang="en-US" sz="2400" dirty="0">
                <a:solidFill>
                  <a:prstClr val="black"/>
                </a:solidFill>
                <a:latin typeface="TradeGothic"/>
              </a:rPr>
              <a:t>There are different ways to get coverage </a:t>
            </a:r>
          </a:p>
        </p:txBody>
      </p:sp>
      <p:sp>
        <p:nvSpPr>
          <p:cNvPr id="24" name="Quad Arrow Callout 23"/>
          <p:cNvSpPr/>
          <p:nvPr/>
        </p:nvSpPr>
        <p:spPr>
          <a:xfrm>
            <a:off x="2273265" y="3536739"/>
            <a:ext cx="391375" cy="339365"/>
          </a:xfrm>
          <a:prstGeom prst="quad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5" name="TextBox 24"/>
          <p:cNvSpPr txBox="1"/>
          <p:nvPr/>
        </p:nvSpPr>
        <p:spPr>
          <a:xfrm>
            <a:off x="2900309" y="3460605"/>
            <a:ext cx="6261132" cy="830997"/>
          </a:xfrm>
          <a:prstGeom prst="rect">
            <a:avLst/>
          </a:prstGeom>
          <a:noFill/>
        </p:spPr>
        <p:txBody>
          <a:bodyPr wrap="square" rtlCol="0">
            <a:spAutoFit/>
          </a:bodyPr>
          <a:lstStyle/>
          <a:p>
            <a:r>
              <a:rPr lang="en-US" sz="2400" dirty="0">
                <a:solidFill>
                  <a:prstClr val="black"/>
                </a:solidFill>
                <a:latin typeface="TradeGothic"/>
              </a:rPr>
              <a:t>There are programs for people with limited income and resources </a:t>
            </a:r>
          </a:p>
        </p:txBody>
      </p:sp>
      <p:sp>
        <p:nvSpPr>
          <p:cNvPr id="26" name="Quad Arrow Callout 25"/>
          <p:cNvSpPr/>
          <p:nvPr/>
        </p:nvSpPr>
        <p:spPr>
          <a:xfrm>
            <a:off x="2275540" y="4424430"/>
            <a:ext cx="391375" cy="339365"/>
          </a:xfrm>
          <a:prstGeom prst="quadArrowCallou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7" name="TextBox 26"/>
          <p:cNvSpPr txBox="1"/>
          <p:nvPr/>
        </p:nvSpPr>
        <p:spPr>
          <a:xfrm>
            <a:off x="2900313" y="4363278"/>
            <a:ext cx="6261132" cy="461665"/>
          </a:xfrm>
          <a:prstGeom prst="rect">
            <a:avLst/>
          </a:prstGeom>
          <a:noFill/>
        </p:spPr>
        <p:txBody>
          <a:bodyPr wrap="square" rtlCol="0">
            <a:spAutoFit/>
          </a:bodyPr>
          <a:lstStyle/>
          <a:p>
            <a:r>
              <a:rPr lang="en-US" sz="2400" dirty="0">
                <a:solidFill>
                  <a:prstClr val="black"/>
                </a:solidFill>
                <a:latin typeface="TradeGothic"/>
              </a:rPr>
              <a:t>Important</a:t>
            </a:r>
          </a:p>
        </p:txBody>
      </p:sp>
      <p:sp>
        <p:nvSpPr>
          <p:cNvPr id="5" name="TextBox 4"/>
          <p:cNvSpPr txBox="1"/>
          <p:nvPr/>
        </p:nvSpPr>
        <p:spPr>
          <a:xfrm>
            <a:off x="2900310" y="4824943"/>
            <a:ext cx="6261129" cy="369332"/>
          </a:xfrm>
          <a:prstGeom prst="rect">
            <a:avLst/>
          </a:prstGeom>
          <a:noFill/>
        </p:spPr>
        <p:txBody>
          <a:bodyPr wrap="square" rtlCol="0">
            <a:spAutoFit/>
          </a:bodyPr>
          <a:lstStyle/>
          <a:p>
            <a:pPr marL="285750" indent="-285750">
              <a:buClr>
                <a:srgbClr val="C00000"/>
              </a:buClr>
              <a:buFont typeface="Wingdings" pitchFamily="2" charset="2"/>
              <a:buChar char="q"/>
            </a:pPr>
            <a:endParaRPr lang="en-US" dirty="0">
              <a:solidFill>
                <a:prstClr val="black"/>
              </a:solidFill>
              <a:latin typeface="Calibri"/>
            </a:endParaRPr>
          </a:p>
        </p:txBody>
      </p:sp>
      <p:sp>
        <p:nvSpPr>
          <p:cNvPr id="28" name="TextBox 27"/>
          <p:cNvSpPr txBox="1"/>
          <p:nvPr/>
        </p:nvSpPr>
        <p:spPr>
          <a:xfrm>
            <a:off x="2900306" y="4824943"/>
            <a:ext cx="6261132" cy="1015663"/>
          </a:xfrm>
          <a:prstGeom prst="rect">
            <a:avLst/>
          </a:prstGeom>
          <a:noFill/>
        </p:spPr>
        <p:txBody>
          <a:bodyPr wrap="square" rtlCol="0">
            <a:spAutoFit/>
          </a:bodyPr>
          <a:lstStyle/>
          <a:p>
            <a:pPr marL="342900" indent="-342900">
              <a:buClr>
                <a:srgbClr val="C00000"/>
              </a:buClr>
              <a:buFont typeface="Wingdings" pitchFamily="2" charset="2"/>
              <a:buChar char="q"/>
            </a:pPr>
            <a:r>
              <a:rPr lang="en-US" sz="2000" dirty="0">
                <a:solidFill>
                  <a:prstClr val="black"/>
                </a:solidFill>
                <a:latin typeface="TradeGothic"/>
              </a:rPr>
              <a:t>Make the right decisions</a:t>
            </a:r>
          </a:p>
          <a:p>
            <a:pPr marL="342900" indent="-342900">
              <a:buClr>
                <a:srgbClr val="C00000"/>
              </a:buClr>
              <a:buFont typeface="Wingdings" pitchFamily="2" charset="2"/>
              <a:buChar char="q"/>
            </a:pPr>
            <a:r>
              <a:rPr lang="en-US" sz="2000" dirty="0">
                <a:solidFill>
                  <a:prstClr val="black"/>
                </a:solidFill>
                <a:latin typeface="TradeGothic"/>
              </a:rPr>
              <a:t>Make them at the right times</a:t>
            </a:r>
          </a:p>
          <a:p>
            <a:pPr marL="342900" indent="-342900">
              <a:buClr>
                <a:srgbClr val="C00000"/>
              </a:buClr>
              <a:buFont typeface="Wingdings" pitchFamily="2" charset="2"/>
              <a:buChar char="q"/>
            </a:pPr>
            <a:r>
              <a:rPr lang="en-US" sz="2000" dirty="0">
                <a:solidFill>
                  <a:prstClr val="black"/>
                </a:solidFill>
                <a:latin typeface="TradeGothic"/>
              </a:rPr>
              <a:t>Get help if you need it</a:t>
            </a:r>
          </a:p>
        </p:txBody>
      </p:sp>
    </p:spTree>
    <p:extLst>
      <p:ext uri="{BB962C8B-B14F-4D97-AF65-F5344CB8AC3E}">
        <p14:creationId xmlns:p14="http://schemas.microsoft.com/office/powerpoint/2010/main" val="80018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62</a:t>
            </a:fld>
            <a:endParaRPr lang="en-US" dirty="0">
              <a:solidFill>
                <a:prstClr val="white"/>
              </a:solidFill>
              <a:latin typeface="TradeGothic"/>
              <a:cs typeface="TradeGothic"/>
            </a:endParaRPr>
          </a:p>
        </p:txBody>
      </p:sp>
      <p:sp>
        <p:nvSpPr>
          <p:cNvPr id="7" name="TextBox 6"/>
          <p:cNvSpPr txBox="1"/>
          <p:nvPr/>
        </p:nvSpPr>
        <p:spPr>
          <a:xfrm>
            <a:off x="1753371" y="440476"/>
            <a:ext cx="8555011" cy="646331"/>
          </a:xfrm>
          <a:prstGeom prst="rect">
            <a:avLst/>
          </a:prstGeom>
          <a:noFill/>
        </p:spPr>
        <p:txBody>
          <a:bodyPr wrap="square" rtlCol="0" anchor="ctr">
            <a:spAutoFit/>
          </a:bodyPr>
          <a:lstStyle/>
          <a:p>
            <a:pPr algn="ctr"/>
            <a:r>
              <a:rPr lang="en-US" sz="3600" dirty="0">
                <a:solidFill>
                  <a:prstClr val="white"/>
                </a:solidFill>
                <a:latin typeface="TradeGothic BoldTwo"/>
                <a:cs typeface="TradeGothic BoldTwo"/>
              </a:rPr>
              <a:t>For More Information </a:t>
            </a: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2" name="TextBox 1"/>
          <p:cNvSpPr txBox="1"/>
          <p:nvPr/>
        </p:nvSpPr>
        <p:spPr>
          <a:xfrm>
            <a:off x="1524000" y="1725643"/>
            <a:ext cx="8637130" cy="5374805"/>
          </a:xfrm>
          <a:prstGeom prst="rect">
            <a:avLst/>
          </a:prstGeom>
          <a:noFill/>
        </p:spPr>
        <p:txBody>
          <a:bodyPr wrap="square" rtlCol="0">
            <a:spAutoFit/>
          </a:bodyPr>
          <a:lstStyle/>
          <a:p>
            <a:pPr algn="ctr">
              <a:lnSpc>
                <a:spcPct val="115000"/>
              </a:lnSpc>
            </a:pPr>
            <a:r>
              <a:rPr lang="en-US" sz="2400" b="1" dirty="0">
                <a:solidFill>
                  <a:srgbClr val="000000"/>
                </a:solidFill>
                <a:latin typeface="Calibri"/>
              </a:rPr>
              <a:t>By Phone</a:t>
            </a:r>
          </a:p>
          <a:p>
            <a:pPr algn="ctr">
              <a:lnSpc>
                <a:spcPct val="115000"/>
              </a:lnSpc>
            </a:pPr>
            <a:r>
              <a:rPr lang="en-US" sz="2400" b="1" dirty="0">
                <a:solidFill>
                  <a:srgbClr val="000000"/>
                </a:solidFill>
                <a:latin typeface="Calibri"/>
              </a:rPr>
              <a:t>  </a:t>
            </a:r>
            <a:r>
              <a:rPr lang="en-US" sz="2400" dirty="0">
                <a:solidFill>
                  <a:srgbClr val="000000"/>
                </a:solidFill>
                <a:latin typeface="TradeGothic" pitchFamily="50" charset="0"/>
              </a:rPr>
              <a:t>MEDICARE                  800-MEDICARE</a:t>
            </a:r>
            <a:endParaRPr lang="en-US" sz="2400" dirty="0">
              <a:solidFill>
                <a:prstClr val="black"/>
              </a:solidFill>
              <a:latin typeface="TradeGothic" pitchFamily="50" charset="0"/>
              <a:cs typeface="Times New Roman"/>
            </a:endParaRPr>
          </a:p>
          <a:p>
            <a:pPr algn="ctr">
              <a:lnSpc>
                <a:spcPct val="115000"/>
              </a:lnSpc>
            </a:pPr>
            <a:r>
              <a:rPr lang="en-US" sz="2400" dirty="0">
                <a:solidFill>
                  <a:srgbClr val="000000"/>
                </a:solidFill>
                <a:latin typeface="TradeGothic" pitchFamily="50" charset="0"/>
              </a:rPr>
              <a:t>Social Security             800-772-1213</a:t>
            </a:r>
          </a:p>
          <a:p>
            <a:pPr algn="ctr">
              <a:lnSpc>
                <a:spcPct val="115000"/>
              </a:lnSpc>
            </a:pPr>
            <a:r>
              <a:rPr lang="en-US" sz="2400" dirty="0">
                <a:solidFill>
                  <a:srgbClr val="000000"/>
                </a:solidFill>
                <a:latin typeface="TradeGothic" pitchFamily="50" charset="0"/>
                <a:ea typeface="Calibri"/>
                <a:cs typeface="Times New Roman"/>
              </a:rPr>
              <a:t>Medicaid                    	877-456-1233</a:t>
            </a:r>
            <a:endParaRPr lang="en-US" sz="2400" dirty="0">
              <a:solidFill>
                <a:prstClr val="black"/>
              </a:solidFill>
              <a:latin typeface="TradeGothic" pitchFamily="50" charset="0"/>
              <a:ea typeface="Calibri"/>
              <a:cs typeface="Times New Roman"/>
            </a:endParaRPr>
          </a:p>
          <a:p>
            <a:pPr algn="ctr">
              <a:lnSpc>
                <a:spcPct val="115000"/>
              </a:lnSpc>
            </a:pPr>
            <a:r>
              <a:rPr lang="en-US" sz="2400" dirty="0">
                <a:solidFill>
                  <a:srgbClr val="000000"/>
                </a:solidFill>
                <a:latin typeface="TradeGothic" pitchFamily="50" charset="0"/>
              </a:rPr>
              <a:t>SHIBA counselor          800-247-4422</a:t>
            </a:r>
            <a:endParaRPr lang="en-US" sz="2400" dirty="0">
              <a:solidFill>
                <a:prstClr val="black"/>
              </a:solidFill>
              <a:latin typeface="TradeGothic" pitchFamily="50" charset="0"/>
              <a:ea typeface="Calibri"/>
              <a:cs typeface="Times New Roman"/>
            </a:endParaRPr>
          </a:p>
          <a:p>
            <a:pPr algn="ctr">
              <a:lnSpc>
                <a:spcPct val="115000"/>
              </a:lnSpc>
            </a:pPr>
            <a:r>
              <a:rPr lang="en-US" sz="2400" b="1" dirty="0">
                <a:solidFill>
                  <a:srgbClr val="000000"/>
                </a:solidFill>
                <a:latin typeface="Calibri"/>
              </a:rPr>
              <a:t>Online:</a:t>
            </a:r>
            <a:endParaRPr lang="en-US" sz="1100" dirty="0">
              <a:solidFill>
                <a:prstClr val="black"/>
              </a:solidFill>
              <a:latin typeface="Calibri"/>
              <a:ea typeface="Calibri"/>
              <a:cs typeface="Times New Roman"/>
            </a:endParaRPr>
          </a:p>
          <a:p>
            <a:pPr algn="ctr">
              <a:lnSpc>
                <a:spcPct val="115000"/>
              </a:lnSpc>
            </a:pPr>
            <a:r>
              <a:rPr lang="en-US" sz="2400" dirty="0">
                <a:solidFill>
                  <a:srgbClr val="000000"/>
                </a:solidFill>
                <a:latin typeface="TradeGothic" pitchFamily="50" charset="0"/>
              </a:rPr>
              <a:t>Medicare.gov</a:t>
            </a:r>
            <a:endParaRPr lang="en-US" sz="2400" dirty="0">
              <a:solidFill>
                <a:prstClr val="black"/>
              </a:solidFill>
              <a:latin typeface="TradeGothic" pitchFamily="50" charset="0"/>
              <a:ea typeface="Calibri"/>
              <a:cs typeface="Times New Roman"/>
            </a:endParaRPr>
          </a:p>
          <a:p>
            <a:pPr algn="ctr">
              <a:lnSpc>
                <a:spcPct val="115000"/>
              </a:lnSpc>
            </a:pPr>
            <a:r>
              <a:rPr lang="en-US" sz="2400" dirty="0">
                <a:solidFill>
                  <a:srgbClr val="000000"/>
                </a:solidFill>
                <a:latin typeface="TradeGothic" pitchFamily="50" charset="0"/>
              </a:rPr>
              <a:t>SSA.gov</a:t>
            </a:r>
          </a:p>
          <a:p>
            <a:pPr algn="ctr">
              <a:lnSpc>
                <a:spcPct val="115000"/>
              </a:lnSpc>
            </a:pPr>
            <a:r>
              <a:rPr lang="en-US" sz="2400" dirty="0">
                <a:solidFill>
                  <a:prstClr val="black"/>
                </a:solidFill>
                <a:latin typeface="TradeGothic" pitchFamily="50" charset="0"/>
                <a:ea typeface="Calibri"/>
                <a:cs typeface="Times New Roman"/>
              </a:rPr>
              <a:t>healthandwelfare.idaho.gov</a:t>
            </a:r>
          </a:p>
          <a:p>
            <a:pPr algn="ctr">
              <a:lnSpc>
                <a:spcPct val="115000"/>
              </a:lnSpc>
              <a:spcAft>
                <a:spcPts val="1000"/>
              </a:spcAft>
            </a:pPr>
            <a:r>
              <a:rPr lang="en-US" sz="2400" dirty="0">
                <a:solidFill>
                  <a:srgbClr val="000000"/>
                </a:solidFill>
                <a:latin typeface="TradeGothic" pitchFamily="50" charset="0"/>
              </a:rPr>
              <a:t>SHIBA.Idaho.gov</a:t>
            </a:r>
          </a:p>
          <a:p>
            <a:pPr algn="ctr">
              <a:lnSpc>
                <a:spcPct val="115000"/>
              </a:lnSpc>
              <a:spcAft>
                <a:spcPts val="1000"/>
              </a:spcAft>
            </a:pPr>
            <a:r>
              <a:rPr lang="en-US" sz="2000" dirty="0">
                <a:solidFill>
                  <a:srgbClr val="000000"/>
                </a:solidFill>
                <a:latin typeface="TradeGothic" pitchFamily="50" charset="0"/>
              </a:rPr>
              <a:t>Medicare &amp; You 2019 &amp; other Medicare/SHIBA publications</a:t>
            </a:r>
            <a:endParaRPr lang="en-US" sz="2000" dirty="0">
              <a:solidFill>
                <a:prstClr val="black"/>
              </a:solidFill>
              <a:latin typeface="TradeGothic" pitchFamily="50" charset="0"/>
              <a:ea typeface="Calibri"/>
              <a:cs typeface="Times New Roman"/>
            </a:endParaRPr>
          </a:p>
          <a:p>
            <a:pPr algn="ctr">
              <a:lnSpc>
                <a:spcPct val="115000"/>
              </a:lnSpc>
              <a:spcAft>
                <a:spcPts val="1000"/>
              </a:spcAft>
            </a:pPr>
            <a:endParaRPr lang="en-US" sz="2400" dirty="0">
              <a:solidFill>
                <a:prstClr val="black"/>
              </a:solidFill>
              <a:latin typeface="TradeGothic" pitchFamily="50" charset="0"/>
              <a:ea typeface="Calibri"/>
              <a:cs typeface="Times New Roman"/>
            </a:endParaRPr>
          </a:p>
        </p:txBody>
      </p:sp>
    </p:spTree>
    <p:extLst>
      <p:ext uri="{BB962C8B-B14F-4D97-AF65-F5344CB8AC3E}">
        <p14:creationId xmlns:p14="http://schemas.microsoft.com/office/powerpoint/2010/main" val="950472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lstStyle/>
          <a:p>
            <a:r>
              <a:rPr lang="en-US" dirty="0">
                <a:solidFill>
                  <a:schemeClr val="bg1"/>
                </a:solidFill>
              </a:rPr>
              <a:t>Helpful Resources</a:t>
            </a:r>
          </a:p>
        </p:txBody>
      </p:sp>
      <p:sp>
        <p:nvSpPr>
          <p:cNvPr id="3" name="Content Placeholder 2"/>
          <p:cNvSpPr>
            <a:spLocks noGrp="1"/>
          </p:cNvSpPr>
          <p:nvPr>
            <p:ph idx="1"/>
          </p:nvPr>
        </p:nvSpPr>
        <p:spPr>
          <a:xfrm>
            <a:off x="2174494" y="1747684"/>
            <a:ext cx="8229600" cy="4525963"/>
          </a:xfrm>
        </p:spPr>
        <p:txBody>
          <a:bodyPr>
            <a:normAutofit/>
          </a:bodyPr>
          <a:lstStyle/>
          <a:p>
            <a:pPr algn="ctr">
              <a:buFont typeface="Wingdings" panose="05000000000000000000" pitchFamily="2" charset="2"/>
              <a:buChar char="q"/>
            </a:pPr>
            <a:r>
              <a:rPr lang="en-US" dirty="0"/>
              <a:t>	MyMedicare.gov</a:t>
            </a:r>
          </a:p>
          <a:p>
            <a:pPr>
              <a:buFont typeface="Wingdings" panose="05000000000000000000" pitchFamily="2" charset="2"/>
              <a:buChar char="ü"/>
            </a:pPr>
            <a:r>
              <a:rPr lang="en-US" sz="2000" dirty="0"/>
              <a:t>Register at MyMedicare.gov on Medicare.gov </a:t>
            </a:r>
          </a:p>
          <a:p>
            <a:pPr>
              <a:buFont typeface="Wingdings" panose="05000000000000000000" pitchFamily="2" charset="2"/>
              <a:buChar char="ü"/>
            </a:pPr>
            <a:r>
              <a:rPr lang="en-US" sz="2000" dirty="0"/>
              <a:t>Complete Initial Enrollment Questionnaire</a:t>
            </a:r>
          </a:p>
          <a:p>
            <a:pPr>
              <a:buFont typeface="Wingdings" panose="05000000000000000000" pitchFamily="2" charset="2"/>
              <a:buChar char="ü"/>
            </a:pPr>
            <a:r>
              <a:rPr lang="en-US" sz="2000" dirty="0"/>
              <a:t>Read your Medicare Summary Notices</a:t>
            </a:r>
          </a:p>
          <a:p>
            <a:pPr>
              <a:buFont typeface="Wingdings" panose="05000000000000000000" pitchFamily="2" charset="2"/>
              <a:buChar char="ü"/>
            </a:pPr>
            <a:r>
              <a:rPr lang="en-US" sz="2000" dirty="0"/>
              <a:t>Manage your personal health records</a:t>
            </a:r>
          </a:p>
          <a:p>
            <a:pPr>
              <a:buFont typeface="Wingdings" panose="05000000000000000000" pitchFamily="2" charset="2"/>
              <a:buChar char="ü"/>
            </a:pPr>
            <a:r>
              <a:rPr lang="en-US" sz="2000" dirty="0"/>
              <a:t>Manage your personal drug list and pharmacy information</a:t>
            </a:r>
          </a:p>
        </p:txBody>
      </p:sp>
      <p:sp>
        <p:nvSpPr>
          <p:cNvPr id="6" name="Slide Number Placeholder 5"/>
          <p:cNvSpPr>
            <a:spLocks noGrp="1"/>
          </p:cNvSpPr>
          <p:nvPr>
            <p:ph type="sldNum" sz="quarter" idx="12"/>
          </p:nvPr>
        </p:nvSpPr>
        <p:spPr/>
        <p:txBody>
          <a:bodyPr/>
          <a:lstStyle/>
          <a:p>
            <a:fld id="{E0A9AE9C-90F2-3141-A964-FFEC2F65B7D8}" type="slidenum">
              <a:rPr lang="en-US">
                <a:solidFill>
                  <a:prstClr val="white"/>
                </a:solidFill>
                <a:latin typeface="TradeGothic"/>
                <a:cs typeface="TradeGothic"/>
              </a:rPr>
              <a:pPr/>
              <a:t>63</a:t>
            </a:fld>
            <a:endParaRPr lang="en-US" dirty="0">
              <a:solidFill>
                <a:prstClr val="white"/>
              </a:solidFill>
              <a:latin typeface="TradeGothic"/>
              <a:cs typeface="TradeGothic"/>
            </a:endParaRPr>
          </a:p>
        </p:txBody>
      </p:sp>
      <p:sp>
        <p:nvSpPr>
          <p:cNvPr id="7" name="TextBox 6"/>
          <p:cNvSpPr txBox="1"/>
          <p:nvPr/>
        </p:nvSpPr>
        <p:spPr>
          <a:xfrm>
            <a:off x="1753371" y="78615"/>
            <a:ext cx="45719" cy="707886"/>
          </a:xfrm>
          <a:prstGeom prst="rect">
            <a:avLst/>
          </a:prstGeom>
          <a:noFill/>
        </p:spPr>
        <p:txBody>
          <a:bodyPr wrap="square" rtlCol="0" anchor="ctr">
            <a:spAutoFit/>
          </a:bodyPr>
          <a:lstStyle/>
          <a:p>
            <a:pPr algn="ctr"/>
            <a:endParaRPr lang="en-US" sz="4000" dirty="0">
              <a:solidFill>
                <a:prstClr val="white"/>
              </a:solidFill>
              <a:latin typeface="TradeGothic BoldTwo"/>
              <a:cs typeface="TradeGothic BoldTwo"/>
            </a:endParaRPr>
          </a:p>
        </p:txBody>
      </p: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5" name="TextBox 4"/>
          <p:cNvSpPr txBox="1"/>
          <p:nvPr/>
        </p:nvSpPr>
        <p:spPr>
          <a:xfrm>
            <a:off x="3158731" y="4198779"/>
            <a:ext cx="6261129" cy="1508105"/>
          </a:xfrm>
          <a:prstGeom prst="rect">
            <a:avLst/>
          </a:prstGeom>
          <a:noFill/>
        </p:spPr>
        <p:txBody>
          <a:bodyPr wrap="square" rtlCol="0">
            <a:spAutoFit/>
          </a:bodyPr>
          <a:lstStyle/>
          <a:p>
            <a:pPr marL="285750" indent="-285750">
              <a:buClr>
                <a:srgbClr val="C00000"/>
              </a:buClr>
              <a:buFont typeface="Wingdings" pitchFamily="2" charset="2"/>
              <a:buChar char="q"/>
            </a:pPr>
            <a:r>
              <a:rPr lang="en-US" sz="3200" dirty="0">
                <a:solidFill>
                  <a:prstClr val="black"/>
                </a:solidFill>
                <a:latin typeface="Calibri"/>
              </a:rPr>
              <a:t>Senior Medicare Patrol SMP</a:t>
            </a:r>
          </a:p>
          <a:p>
            <a:pPr>
              <a:buClr>
                <a:srgbClr val="C00000"/>
              </a:buClr>
            </a:pPr>
            <a:r>
              <a:rPr lang="en-US" sz="2000" dirty="0">
                <a:solidFill>
                  <a:prstClr val="black"/>
                </a:solidFill>
                <a:latin typeface="Calibri"/>
              </a:rPr>
              <a:t>SMP helps Medicare &amp; Medicaid beneficiaries avoid, detect and prevent health care fraud, errors and abuse.</a:t>
            </a:r>
          </a:p>
          <a:p>
            <a:pPr>
              <a:buClr>
                <a:srgbClr val="C00000"/>
              </a:buClr>
            </a:pPr>
            <a:r>
              <a:rPr lang="en-US" sz="2000" dirty="0">
                <a:solidFill>
                  <a:prstClr val="black"/>
                </a:solidFill>
                <a:latin typeface="Calibri"/>
              </a:rPr>
              <a:t>Report suspected fraud/abuse to 1-800-247-4422</a:t>
            </a:r>
          </a:p>
        </p:txBody>
      </p:sp>
    </p:spTree>
    <p:extLst>
      <p:ext uri="{BB962C8B-B14F-4D97-AF65-F5344CB8AC3E}">
        <p14:creationId xmlns:p14="http://schemas.microsoft.com/office/powerpoint/2010/main" val="1473295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64</a:t>
            </a:fld>
            <a:endParaRPr lang="en-US" dirty="0">
              <a:solidFill>
                <a:prstClr val="white"/>
              </a:solidFill>
              <a:latin typeface="TradeGothic"/>
              <a:cs typeface="TradeGothic"/>
            </a:endParaRPr>
          </a:p>
        </p:txBody>
      </p:sp>
      <p:sp>
        <p:nvSpPr>
          <p:cNvPr id="7" name="TextBox 6"/>
          <p:cNvSpPr txBox="1"/>
          <p:nvPr/>
        </p:nvSpPr>
        <p:spPr>
          <a:xfrm>
            <a:off x="1753371" y="409698"/>
            <a:ext cx="8555011" cy="707886"/>
          </a:xfrm>
          <a:prstGeom prst="rect">
            <a:avLst/>
          </a:prstGeom>
          <a:noFill/>
        </p:spPr>
        <p:txBody>
          <a:bodyPr wrap="square" rtlCol="0" anchor="ctr">
            <a:spAutoFit/>
          </a:bodyPr>
          <a:lstStyle/>
          <a:p>
            <a:pPr algn="ctr"/>
            <a:r>
              <a:rPr lang="en-US" sz="4000" dirty="0">
                <a:solidFill>
                  <a:prstClr val="white"/>
                </a:solidFill>
                <a:latin typeface="TradeGothic BoldTwo"/>
                <a:cs typeface="TradeGothic BoldTwo"/>
              </a:rPr>
              <a:t>Medicare.gov Homepage</a:t>
            </a: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5" name="TextBox 4"/>
          <p:cNvSpPr txBox="1"/>
          <p:nvPr/>
        </p:nvSpPr>
        <p:spPr>
          <a:xfrm>
            <a:off x="2900310" y="4824943"/>
            <a:ext cx="6261129" cy="369332"/>
          </a:xfrm>
          <a:prstGeom prst="rect">
            <a:avLst/>
          </a:prstGeom>
          <a:noFill/>
        </p:spPr>
        <p:txBody>
          <a:bodyPr wrap="square" rtlCol="0">
            <a:spAutoFit/>
          </a:bodyPr>
          <a:lstStyle/>
          <a:p>
            <a:pPr marL="285750" indent="-285750">
              <a:buClr>
                <a:srgbClr val="C00000"/>
              </a:buClr>
              <a:buFont typeface="Wingdings" pitchFamily="2" charset="2"/>
              <a:buChar char="q"/>
            </a:pPr>
            <a:endParaRPr lang="en-US" dirty="0">
              <a:solidFill>
                <a:prstClr val="black"/>
              </a:solidFill>
              <a:latin typeface="Calibri"/>
            </a:endParaRPr>
          </a:p>
        </p:txBody>
      </p:sp>
      <p:pic>
        <p:nvPicPr>
          <p:cNvPr id="3" name="Picture 2"/>
          <p:cNvPicPr>
            <a:picLocks noChangeAspect="1"/>
          </p:cNvPicPr>
          <p:nvPr/>
        </p:nvPicPr>
        <p:blipFill>
          <a:blip r:embed="rId3"/>
          <a:stretch>
            <a:fillRect/>
          </a:stretch>
        </p:blipFill>
        <p:spPr>
          <a:xfrm>
            <a:off x="1714706" y="1519245"/>
            <a:ext cx="7315200" cy="4993651"/>
          </a:xfrm>
          <a:prstGeom prst="rect">
            <a:avLst/>
          </a:prstGeom>
        </p:spPr>
      </p:pic>
    </p:spTree>
    <p:extLst>
      <p:ext uri="{BB962C8B-B14F-4D97-AF65-F5344CB8AC3E}">
        <p14:creationId xmlns:p14="http://schemas.microsoft.com/office/powerpoint/2010/main" val="8782763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3206" y="6470094"/>
            <a:ext cx="1067294" cy="411871"/>
          </a:xfrm>
        </p:spPr>
        <p:txBody>
          <a:bodyPr/>
          <a:lstStyle/>
          <a:p>
            <a:fld id="{E0A9AE9C-90F2-3141-A964-FFEC2F65B7D8}" type="slidenum">
              <a:rPr lang="en-US">
                <a:solidFill>
                  <a:prstClr val="white"/>
                </a:solidFill>
                <a:latin typeface="TradeGothic"/>
                <a:cs typeface="TradeGothic"/>
              </a:rPr>
              <a:pPr/>
              <a:t>65</a:t>
            </a:fld>
            <a:endParaRPr lang="en-US" dirty="0">
              <a:solidFill>
                <a:prstClr val="white"/>
              </a:solidFill>
              <a:latin typeface="TradeGothic"/>
              <a:cs typeface="TradeGothic"/>
            </a:endParaRPr>
          </a:p>
        </p:txBody>
      </p:sp>
      <p:sp>
        <p:nvSpPr>
          <p:cNvPr id="7" name="TextBox 6"/>
          <p:cNvSpPr txBox="1"/>
          <p:nvPr/>
        </p:nvSpPr>
        <p:spPr>
          <a:xfrm>
            <a:off x="1753368" y="409698"/>
            <a:ext cx="8555011" cy="707886"/>
          </a:xfrm>
          <a:prstGeom prst="rect">
            <a:avLst/>
          </a:prstGeom>
          <a:noFill/>
        </p:spPr>
        <p:txBody>
          <a:bodyPr wrap="square" rtlCol="0" anchor="ctr">
            <a:spAutoFit/>
          </a:bodyPr>
          <a:lstStyle/>
          <a:p>
            <a:pPr algn="ctr"/>
            <a:r>
              <a:rPr lang="en-US" sz="4000" dirty="0">
                <a:solidFill>
                  <a:prstClr val="white"/>
                </a:solidFill>
                <a:latin typeface="TradeGothic BoldTwo"/>
                <a:cs typeface="TradeGothic BoldTwo"/>
              </a:rPr>
              <a:t>Find Health and Drug Plans</a:t>
            </a: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5" name="TextBox 4"/>
          <p:cNvSpPr txBox="1"/>
          <p:nvPr/>
        </p:nvSpPr>
        <p:spPr>
          <a:xfrm>
            <a:off x="2900310" y="4824943"/>
            <a:ext cx="6261129" cy="369332"/>
          </a:xfrm>
          <a:prstGeom prst="rect">
            <a:avLst/>
          </a:prstGeom>
          <a:noFill/>
        </p:spPr>
        <p:txBody>
          <a:bodyPr wrap="square" rtlCol="0">
            <a:spAutoFit/>
          </a:bodyPr>
          <a:lstStyle/>
          <a:p>
            <a:pPr marL="285750" indent="-285750">
              <a:buClr>
                <a:srgbClr val="C00000"/>
              </a:buClr>
              <a:buFont typeface="Wingdings" pitchFamily="2" charset="2"/>
              <a:buChar char="q"/>
            </a:pPr>
            <a:endParaRPr lang="en-US" dirty="0">
              <a:solidFill>
                <a:prstClr val="black"/>
              </a:solidFill>
              <a:latin typeface="Calibri"/>
            </a:endParaRPr>
          </a:p>
        </p:txBody>
      </p:sp>
      <p:pic>
        <p:nvPicPr>
          <p:cNvPr id="2" name="Picture 1"/>
          <p:cNvPicPr>
            <a:picLocks noChangeAspect="1"/>
          </p:cNvPicPr>
          <p:nvPr/>
        </p:nvPicPr>
        <p:blipFill>
          <a:blip r:embed="rId3"/>
          <a:stretch>
            <a:fillRect/>
          </a:stretch>
        </p:blipFill>
        <p:spPr>
          <a:xfrm>
            <a:off x="1684582" y="1463948"/>
            <a:ext cx="8668210" cy="5029200"/>
          </a:xfrm>
          <a:prstGeom prst="rect">
            <a:avLst/>
          </a:prstGeom>
        </p:spPr>
      </p:pic>
    </p:spTree>
    <p:extLst>
      <p:ext uri="{BB962C8B-B14F-4D97-AF65-F5344CB8AC3E}">
        <p14:creationId xmlns:p14="http://schemas.microsoft.com/office/powerpoint/2010/main" val="24048696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4288" y="1289962"/>
            <a:ext cx="8124091" cy="5120640"/>
          </a:xfrm>
        </p:spPr>
      </p:pic>
      <p:sp>
        <p:nvSpPr>
          <p:cNvPr id="6" name="Slide Number Placeholder 5"/>
          <p:cNvSpPr>
            <a:spLocks noGrp="1"/>
          </p:cNvSpPr>
          <p:nvPr>
            <p:ph type="sldNum" sz="quarter" idx="12"/>
          </p:nvPr>
        </p:nvSpPr>
        <p:spPr/>
        <p:txBody>
          <a:bodyPr/>
          <a:lstStyle/>
          <a:p>
            <a:endParaRPr lang="en-US" dirty="0">
              <a:solidFill>
                <a:prstClr val="white"/>
              </a:solidFill>
              <a:latin typeface="TradeGothic"/>
              <a:cs typeface="TradeGothic"/>
            </a:endParaRPr>
          </a:p>
          <a:p>
            <a:fld id="{E0A9AE9C-90F2-3141-A964-FFEC2F65B7D8}" type="slidenum">
              <a:rPr lang="en-US">
                <a:solidFill>
                  <a:prstClr val="white"/>
                </a:solidFill>
                <a:latin typeface="TradeGothic"/>
                <a:cs typeface="TradeGothic"/>
              </a:rPr>
              <a:pPr/>
              <a:t>66</a:t>
            </a:fld>
            <a:endParaRPr lang="en-US" dirty="0">
              <a:solidFill>
                <a:prstClr val="white"/>
              </a:solidFill>
              <a:latin typeface="TradeGothic"/>
              <a:cs typeface="TradeGothic"/>
            </a:endParaRPr>
          </a:p>
        </p:txBody>
      </p:sp>
      <p:sp>
        <p:nvSpPr>
          <p:cNvPr id="7" name="TextBox 6"/>
          <p:cNvSpPr txBox="1"/>
          <p:nvPr/>
        </p:nvSpPr>
        <p:spPr>
          <a:xfrm>
            <a:off x="1753368" y="409698"/>
            <a:ext cx="8555011" cy="707886"/>
          </a:xfrm>
          <a:prstGeom prst="rect">
            <a:avLst/>
          </a:prstGeom>
          <a:noFill/>
        </p:spPr>
        <p:txBody>
          <a:bodyPr wrap="square" rtlCol="0" anchor="ctr">
            <a:spAutoFit/>
          </a:bodyPr>
          <a:lstStyle/>
          <a:p>
            <a:pPr algn="ctr"/>
            <a:r>
              <a:rPr lang="en-US" sz="4000" dirty="0">
                <a:solidFill>
                  <a:prstClr val="white"/>
                </a:solidFill>
                <a:latin typeface="TradeGothic BoldTwo"/>
                <a:cs typeface="TradeGothic BoldTwo"/>
              </a:rPr>
              <a:t>Social Security Homepage: SSA.gov</a:t>
            </a:r>
          </a:p>
        </p:txBody>
      </p:sp>
      <p:cxnSp>
        <p:nvCxnSpPr>
          <p:cNvPr id="18" name="Straight Arrow Connector 17"/>
          <p:cNvCxnSpPr/>
          <p:nvPr/>
        </p:nvCxnSpPr>
        <p:spPr>
          <a:xfrm>
            <a:off x="2900313" y="342506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422892" y="350290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5" name="TextBox 4"/>
          <p:cNvSpPr txBox="1"/>
          <p:nvPr/>
        </p:nvSpPr>
        <p:spPr>
          <a:xfrm>
            <a:off x="2900310" y="4824943"/>
            <a:ext cx="6261129" cy="369332"/>
          </a:xfrm>
          <a:prstGeom prst="rect">
            <a:avLst/>
          </a:prstGeom>
          <a:noFill/>
        </p:spPr>
        <p:txBody>
          <a:bodyPr wrap="square" rtlCol="0">
            <a:spAutoFit/>
          </a:bodyPr>
          <a:lstStyle/>
          <a:p>
            <a:pPr marL="285750" indent="-285750">
              <a:buClr>
                <a:srgbClr val="C00000"/>
              </a:buClr>
              <a:buFont typeface="Wingdings" pitchFamily="2" charset="2"/>
              <a:buChar char="q"/>
            </a:pPr>
            <a:endParaRPr lang="en-US" dirty="0">
              <a:solidFill>
                <a:prstClr val="black"/>
              </a:solidFill>
              <a:latin typeface="Calibri"/>
            </a:endParaRPr>
          </a:p>
        </p:txBody>
      </p:sp>
    </p:spTree>
    <p:extLst>
      <p:ext uri="{BB962C8B-B14F-4D97-AF65-F5344CB8AC3E}">
        <p14:creationId xmlns:p14="http://schemas.microsoft.com/office/powerpoint/2010/main" val="40732675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60054" y="1598063"/>
            <a:ext cx="7201384" cy="4704454"/>
          </a:xfrm>
        </p:spPr>
      </p:pic>
      <p:sp>
        <p:nvSpPr>
          <p:cNvPr id="6" name="Slide Number Placeholder 5"/>
          <p:cNvSpPr>
            <a:spLocks noGrp="1"/>
          </p:cNvSpPr>
          <p:nvPr>
            <p:ph type="sldNum" sz="quarter" idx="12"/>
          </p:nvPr>
        </p:nvSpPr>
        <p:spPr/>
        <p:txBody>
          <a:bodyPr/>
          <a:lstStyle/>
          <a:p>
            <a:endParaRPr lang="en-US" dirty="0">
              <a:solidFill>
                <a:prstClr val="white"/>
              </a:solidFill>
              <a:latin typeface="TradeGothic"/>
              <a:cs typeface="TradeGothic"/>
            </a:endParaRPr>
          </a:p>
          <a:p>
            <a:fld id="{E0A9AE9C-90F2-3141-A964-FFEC2F65B7D8}" type="slidenum">
              <a:rPr lang="en-US">
                <a:solidFill>
                  <a:prstClr val="white"/>
                </a:solidFill>
                <a:latin typeface="TradeGothic"/>
                <a:cs typeface="TradeGothic"/>
              </a:rPr>
              <a:pPr/>
              <a:t>67</a:t>
            </a:fld>
            <a:endParaRPr lang="en-US" dirty="0">
              <a:solidFill>
                <a:prstClr val="white"/>
              </a:solidFill>
              <a:latin typeface="TradeGothic"/>
              <a:cs typeface="TradeGothic"/>
            </a:endParaRPr>
          </a:p>
        </p:txBody>
      </p:sp>
      <p:sp>
        <p:nvSpPr>
          <p:cNvPr id="7" name="TextBox 6"/>
          <p:cNvSpPr txBox="1"/>
          <p:nvPr/>
        </p:nvSpPr>
        <p:spPr>
          <a:xfrm>
            <a:off x="1753368" y="163477"/>
            <a:ext cx="8555011" cy="1200329"/>
          </a:xfrm>
          <a:prstGeom prst="rect">
            <a:avLst/>
          </a:prstGeom>
          <a:noFill/>
        </p:spPr>
        <p:txBody>
          <a:bodyPr wrap="square" rtlCol="0" anchor="ctr">
            <a:spAutoFit/>
          </a:bodyPr>
          <a:lstStyle/>
          <a:p>
            <a:pPr algn="ctr"/>
            <a:r>
              <a:rPr lang="en-US" sz="3600" dirty="0">
                <a:solidFill>
                  <a:prstClr val="white"/>
                </a:solidFill>
                <a:latin typeface="TradeGothic BoldTwo"/>
                <a:cs typeface="TradeGothic BoldTwo"/>
              </a:rPr>
              <a:t>SSA.gov </a:t>
            </a:r>
          </a:p>
          <a:p>
            <a:pPr algn="ctr"/>
            <a:r>
              <a:rPr lang="en-US" sz="3600" dirty="0">
                <a:solidFill>
                  <a:prstClr val="white"/>
                </a:solidFill>
                <a:latin typeface="TradeGothic BoldTwo"/>
                <a:cs typeface="TradeGothic BoldTwo"/>
              </a:rPr>
              <a:t>What you can do Online</a:t>
            </a:r>
          </a:p>
        </p:txBody>
      </p:sp>
      <p:sp>
        <p:nvSpPr>
          <p:cNvPr id="10" name="TextBox 9"/>
          <p:cNvSpPr txBox="1"/>
          <p:nvPr/>
        </p:nvSpPr>
        <p:spPr>
          <a:xfrm>
            <a:off x="5332430" y="3506771"/>
            <a:ext cx="184731" cy="369332"/>
          </a:xfrm>
          <a:prstGeom prst="rect">
            <a:avLst/>
          </a:prstGeom>
          <a:noFill/>
        </p:spPr>
        <p:txBody>
          <a:bodyPr wrap="none" rtlCol="0">
            <a:spAutoFit/>
          </a:bodyPr>
          <a:lstStyle/>
          <a:p>
            <a:endParaRPr lang="en-US" dirty="0">
              <a:solidFill>
                <a:prstClr val="black"/>
              </a:solidFill>
              <a:latin typeface="Calibri"/>
            </a:endParaRPr>
          </a:p>
        </p:txBody>
      </p:sp>
      <p:sp>
        <p:nvSpPr>
          <p:cNvPr id="5" name="TextBox 4"/>
          <p:cNvSpPr txBox="1"/>
          <p:nvPr/>
        </p:nvSpPr>
        <p:spPr>
          <a:xfrm>
            <a:off x="2900310" y="4824943"/>
            <a:ext cx="6261129" cy="369332"/>
          </a:xfrm>
          <a:prstGeom prst="rect">
            <a:avLst/>
          </a:prstGeom>
          <a:noFill/>
        </p:spPr>
        <p:txBody>
          <a:bodyPr wrap="square" rtlCol="0">
            <a:spAutoFit/>
          </a:bodyPr>
          <a:lstStyle/>
          <a:p>
            <a:pPr marL="285750" indent="-285750">
              <a:buClr>
                <a:srgbClr val="C00000"/>
              </a:buClr>
              <a:buFont typeface="Wingdings" pitchFamily="2" charset="2"/>
              <a:buChar char="q"/>
            </a:pPr>
            <a:endParaRPr lang="en-US" dirty="0">
              <a:solidFill>
                <a:prstClr val="black"/>
              </a:solidFill>
              <a:latin typeface="Calibri"/>
            </a:endParaRPr>
          </a:p>
        </p:txBody>
      </p:sp>
    </p:spTree>
    <p:extLst>
      <p:ext uri="{BB962C8B-B14F-4D97-AF65-F5344CB8AC3E}">
        <p14:creationId xmlns:p14="http://schemas.microsoft.com/office/powerpoint/2010/main" val="36689176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IBA-ppt-cover.jpg"/>
          <p:cNvPicPr>
            <a:picLocks noChangeAspect="1"/>
          </p:cNvPicPr>
          <p:nvPr/>
        </p:nvPicPr>
        <p:blipFill>
          <a:blip r:embed="rId2"/>
          <a:stretch>
            <a:fillRect/>
          </a:stretch>
        </p:blipFill>
        <p:spPr>
          <a:xfrm>
            <a:off x="1524000" y="0"/>
            <a:ext cx="9144000" cy="6858000"/>
          </a:xfrm>
          <a:prstGeom prst="rect">
            <a:avLst/>
          </a:prstGeom>
        </p:spPr>
      </p:pic>
      <p:sp>
        <p:nvSpPr>
          <p:cNvPr id="4" name="TextBox 3"/>
          <p:cNvSpPr txBox="1"/>
          <p:nvPr/>
        </p:nvSpPr>
        <p:spPr>
          <a:xfrm>
            <a:off x="3054037" y="4427146"/>
            <a:ext cx="3842719" cy="769441"/>
          </a:xfrm>
          <a:prstGeom prst="rect">
            <a:avLst/>
          </a:prstGeom>
          <a:noFill/>
        </p:spPr>
        <p:txBody>
          <a:bodyPr wrap="none" rtlCol="0">
            <a:spAutoFit/>
          </a:bodyPr>
          <a:lstStyle/>
          <a:p>
            <a:r>
              <a:rPr lang="en-US" sz="4400" b="1" dirty="0">
                <a:solidFill>
                  <a:prstClr val="black"/>
                </a:solidFill>
                <a:latin typeface="Calibri"/>
              </a:rPr>
              <a:t>1-800-247-4422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fontScale="92500" lnSpcReduction="10000"/>
          </a:bodyPr>
          <a:lstStyle/>
          <a:p>
            <a:r>
              <a:rPr lang="en-US" b="1" u="sng" dirty="0"/>
              <a:t>Adult Protection Services</a:t>
            </a:r>
          </a:p>
          <a:p>
            <a:r>
              <a:rPr lang="en-US" b="1" dirty="0"/>
              <a:t>Are mandated by Law to investigate allegations of abuse, neglect, or exploitation of a vulnerable adult (18 or older, who is unable to make, implement, or communicate decisions due to mental/physical impairment).</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427320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fontScale="85000" lnSpcReduction="20000"/>
          </a:bodyPr>
          <a:lstStyle/>
          <a:p>
            <a:r>
              <a:rPr lang="en-US" b="1" u="sng" dirty="0"/>
              <a:t>Adult Protection Services</a:t>
            </a:r>
          </a:p>
          <a:p>
            <a:r>
              <a:rPr lang="en-US" b="1" u="sng" dirty="0"/>
              <a:t>What to report to adult protection (can be anonymous):  </a:t>
            </a:r>
          </a:p>
          <a:p>
            <a:pPr>
              <a:lnSpc>
                <a:spcPct val="90000"/>
              </a:lnSpc>
              <a:defRPr/>
            </a:pPr>
            <a:r>
              <a:rPr lang="en-US" sz="2600" b="1" i="1" u="sng" dirty="0"/>
              <a:t>Physical/Mental </a:t>
            </a:r>
            <a:r>
              <a:rPr lang="en-US" sz="2600" b="1" u="sng" dirty="0"/>
              <a:t>Abuse</a:t>
            </a:r>
            <a:r>
              <a:rPr lang="en-US" sz="2600" dirty="0"/>
              <a:t>:  unexplained bruises, falls, scratches, lacerations, contusions, etc.</a:t>
            </a:r>
          </a:p>
          <a:p>
            <a:pPr>
              <a:lnSpc>
                <a:spcPct val="90000"/>
              </a:lnSpc>
              <a:defRPr/>
            </a:pPr>
            <a:r>
              <a:rPr lang="en-US" sz="2600" b="1" i="1" u="sng" dirty="0"/>
              <a:t>Neglect</a:t>
            </a:r>
            <a:r>
              <a:rPr lang="en-US" sz="2600" b="1" i="1" dirty="0"/>
              <a:t>:</a:t>
            </a:r>
            <a:r>
              <a:rPr lang="en-US" sz="2600" dirty="0"/>
              <a:t>  Malnourishment, no food, no clothing, failure to obtain needed medical care, no heat, no running water.</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190624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fontScale="92500" lnSpcReduction="20000"/>
          </a:bodyPr>
          <a:lstStyle/>
          <a:p>
            <a:r>
              <a:rPr lang="en-US" b="1" u="sng" dirty="0"/>
              <a:t>Adult Protection Services</a:t>
            </a:r>
          </a:p>
          <a:p>
            <a:r>
              <a:rPr lang="en-US" b="1" u="sng" dirty="0"/>
              <a:t>What to report to adult protection:</a:t>
            </a:r>
          </a:p>
          <a:p>
            <a:pPr>
              <a:lnSpc>
                <a:spcPct val="90000"/>
              </a:lnSpc>
              <a:defRPr/>
            </a:pPr>
            <a:r>
              <a:rPr lang="en-US" sz="2400" b="1" i="1" dirty="0"/>
              <a:t>Self-Neglect:  </a:t>
            </a:r>
            <a:r>
              <a:rPr lang="en-US" sz="2400" dirty="0"/>
              <a:t>Social isolation, no food, no heat, no running water, malnourishment, failure to obtain needed medical care</a:t>
            </a:r>
          </a:p>
          <a:p>
            <a:pPr>
              <a:lnSpc>
                <a:spcPct val="90000"/>
              </a:lnSpc>
              <a:defRPr/>
            </a:pPr>
            <a:r>
              <a:rPr lang="en-US" sz="2400" b="1" i="1" dirty="0"/>
              <a:t>Exploitation:  </a:t>
            </a:r>
            <a:r>
              <a:rPr lang="en-US" sz="2400" dirty="0"/>
              <a:t>Unusual account activity, unpaid bills, inappropriate legal documents</a:t>
            </a:r>
          </a:p>
          <a:p>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181339064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1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239</TotalTime>
  <Words>3603</Words>
  <Application>Microsoft Office PowerPoint</Application>
  <PresentationFormat>Widescreen</PresentationFormat>
  <Paragraphs>627</Paragraphs>
  <Slides>68</Slides>
  <Notes>6</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68</vt:i4>
      </vt:variant>
    </vt:vector>
  </HeadingPairs>
  <TitlesOfParts>
    <vt:vector size="82" baseType="lpstr">
      <vt:lpstr>Arial</vt:lpstr>
      <vt:lpstr>Calibri</vt:lpstr>
      <vt:lpstr>Courier New</vt:lpstr>
      <vt:lpstr>Franklin Gothic Demi Cond</vt:lpstr>
      <vt:lpstr>Tahoma</vt:lpstr>
      <vt:lpstr>Times New Roman</vt:lpstr>
      <vt:lpstr>TradeGothic</vt:lpstr>
      <vt:lpstr>TradeGothic BoldTwo</vt:lpstr>
      <vt:lpstr>Tw Cen MT</vt:lpstr>
      <vt:lpstr>Wingdings</vt:lpstr>
      <vt:lpstr>Droplet</vt:lpstr>
      <vt:lpstr>1_Droplet</vt:lpstr>
      <vt:lpstr>Office Theme</vt:lpstr>
      <vt:lpstr>1_Office Theme</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Scams and Schemes</vt:lpstr>
      <vt:lpstr>What is the Senior Medicare Patrol?</vt:lpstr>
      <vt:lpstr>PowerPoint Presentation</vt:lpstr>
      <vt:lpstr>3 Tips to protect yourself  information from the OIG.ssa.gov</vt:lpstr>
      <vt:lpstr>Thank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2019 Medigap Plan Types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Helpful Resources</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on Aging</dc:title>
  <dc:creator>Shawna Wasko</dc:creator>
  <cp:lastModifiedBy>dwert1@mindspring.com</cp:lastModifiedBy>
  <cp:revision>29</cp:revision>
  <dcterms:created xsi:type="dcterms:W3CDTF">2017-02-08T20:49:45Z</dcterms:created>
  <dcterms:modified xsi:type="dcterms:W3CDTF">2019-09-26T16:12:27Z</dcterms:modified>
</cp:coreProperties>
</file>