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05" r:id="rId6"/>
  </p:sldMasterIdLst>
  <p:notesMasterIdLst>
    <p:notesMasterId r:id="rId93"/>
  </p:notesMasterIdLst>
  <p:sldIdLst>
    <p:sldId id="378" r:id="rId7"/>
    <p:sldId id="373" r:id="rId8"/>
    <p:sldId id="385" r:id="rId9"/>
    <p:sldId id="375" r:id="rId10"/>
    <p:sldId id="272" r:id="rId11"/>
    <p:sldId id="311" r:id="rId12"/>
    <p:sldId id="275" r:id="rId13"/>
    <p:sldId id="338" r:id="rId14"/>
    <p:sldId id="340" r:id="rId15"/>
    <p:sldId id="341" r:id="rId16"/>
    <p:sldId id="342" r:id="rId17"/>
    <p:sldId id="355" r:id="rId18"/>
    <p:sldId id="363" r:id="rId19"/>
    <p:sldId id="364" r:id="rId20"/>
    <p:sldId id="365" r:id="rId21"/>
    <p:sldId id="366" r:id="rId22"/>
    <p:sldId id="367" r:id="rId23"/>
    <p:sldId id="389" r:id="rId24"/>
    <p:sldId id="379" r:id="rId25"/>
    <p:sldId id="368" r:id="rId26"/>
    <p:sldId id="369" r:id="rId27"/>
    <p:sldId id="370" r:id="rId28"/>
    <p:sldId id="358" r:id="rId29"/>
    <p:sldId id="407" r:id="rId30"/>
    <p:sldId id="315" r:id="rId31"/>
    <p:sldId id="323" r:id="rId32"/>
    <p:sldId id="324" r:id="rId33"/>
    <p:sldId id="325" r:id="rId34"/>
    <p:sldId id="392" r:id="rId35"/>
    <p:sldId id="400" r:id="rId36"/>
    <p:sldId id="376" r:id="rId37"/>
    <p:sldId id="281" r:id="rId38"/>
    <p:sldId id="401" r:id="rId39"/>
    <p:sldId id="403" r:id="rId40"/>
    <p:sldId id="404" r:id="rId41"/>
    <p:sldId id="405" r:id="rId42"/>
    <p:sldId id="283" r:id="rId43"/>
    <p:sldId id="406" r:id="rId44"/>
    <p:sldId id="284" r:id="rId45"/>
    <p:sldId id="282" r:id="rId46"/>
    <p:sldId id="301" r:id="rId47"/>
    <p:sldId id="302" r:id="rId48"/>
    <p:sldId id="303" r:id="rId49"/>
    <p:sldId id="372" r:id="rId50"/>
    <p:sldId id="360" r:id="rId51"/>
    <p:sldId id="306" r:id="rId52"/>
    <p:sldId id="402" r:id="rId53"/>
    <p:sldId id="390" r:id="rId54"/>
    <p:sldId id="289" r:id="rId55"/>
    <p:sldId id="290" r:id="rId56"/>
    <p:sldId id="359" r:id="rId57"/>
    <p:sldId id="362" r:id="rId58"/>
    <p:sldId id="384" r:id="rId59"/>
    <p:sldId id="328" r:id="rId60"/>
    <p:sldId id="330" r:id="rId61"/>
    <p:sldId id="331" r:id="rId62"/>
    <p:sldId id="332" r:id="rId63"/>
    <p:sldId id="327" r:id="rId64"/>
    <p:sldId id="333" r:id="rId65"/>
    <p:sldId id="334" r:id="rId66"/>
    <p:sldId id="335" r:id="rId67"/>
    <p:sldId id="351" r:id="rId68"/>
    <p:sldId id="408" r:id="rId69"/>
    <p:sldId id="409" r:id="rId70"/>
    <p:sldId id="410" r:id="rId71"/>
    <p:sldId id="411" r:id="rId72"/>
    <p:sldId id="412" r:id="rId73"/>
    <p:sldId id="413" r:id="rId74"/>
    <p:sldId id="414" r:id="rId75"/>
    <p:sldId id="415" r:id="rId76"/>
    <p:sldId id="416" r:id="rId77"/>
    <p:sldId id="417" r:id="rId78"/>
    <p:sldId id="418" r:id="rId79"/>
    <p:sldId id="419" r:id="rId80"/>
    <p:sldId id="420" r:id="rId81"/>
    <p:sldId id="421" r:id="rId82"/>
    <p:sldId id="422" r:id="rId83"/>
    <p:sldId id="423" r:id="rId84"/>
    <p:sldId id="424" r:id="rId85"/>
    <p:sldId id="425" r:id="rId86"/>
    <p:sldId id="426" r:id="rId87"/>
    <p:sldId id="427" r:id="rId88"/>
    <p:sldId id="428" r:id="rId89"/>
    <p:sldId id="429" r:id="rId90"/>
    <p:sldId id="430" r:id="rId91"/>
    <p:sldId id="431"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ot Camp Slides" id="{2791D53B-BDFA-4C4A-B70F-E229CCFB3A92}">
          <p14:sldIdLst>
            <p14:sldId id="378"/>
            <p14:sldId id="373"/>
            <p14:sldId id="385"/>
            <p14:sldId id="375"/>
            <p14:sldId id="272"/>
            <p14:sldId id="311"/>
            <p14:sldId id="275"/>
            <p14:sldId id="338"/>
            <p14:sldId id="340"/>
            <p14:sldId id="341"/>
            <p14:sldId id="342"/>
            <p14:sldId id="355"/>
            <p14:sldId id="363"/>
            <p14:sldId id="364"/>
            <p14:sldId id="365"/>
            <p14:sldId id="366"/>
            <p14:sldId id="367"/>
            <p14:sldId id="389"/>
            <p14:sldId id="379"/>
            <p14:sldId id="368"/>
            <p14:sldId id="369"/>
            <p14:sldId id="370"/>
            <p14:sldId id="358"/>
            <p14:sldId id="407"/>
            <p14:sldId id="315"/>
            <p14:sldId id="323"/>
            <p14:sldId id="324"/>
            <p14:sldId id="325"/>
            <p14:sldId id="392"/>
            <p14:sldId id="400"/>
            <p14:sldId id="376"/>
            <p14:sldId id="281"/>
            <p14:sldId id="401"/>
            <p14:sldId id="403"/>
            <p14:sldId id="404"/>
            <p14:sldId id="405"/>
            <p14:sldId id="283"/>
            <p14:sldId id="406"/>
            <p14:sldId id="284"/>
            <p14:sldId id="282"/>
            <p14:sldId id="301"/>
            <p14:sldId id="302"/>
            <p14:sldId id="303"/>
            <p14:sldId id="372"/>
            <p14:sldId id="360"/>
            <p14:sldId id="306"/>
            <p14:sldId id="402"/>
            <p14:sldId id="390"/>
            <p14:sldId id="289"/>
            <p14:sldId id="290"/>
            <p14:sldId id="359"/>
            <p14:sldId id="362"/>
            <p14:sldId id="384"/>
            <p14:sldId id="328"/>
            <p14:sldId id="330"/>
            <p14:sldId id="331"/>
            <p14:sldId id="332"/>
            <p14:sldId id="327"/>
            <p14:sldId id="333"/>
            <p14:sldId id="334"/>
            <p14:sldId id="335"/>
            <p14:sldId id="351"/>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imberly" initials="PK" lastIdx="3" clrIdx="0">
    <p:extLst>
      <p:ext uri="{19B8F6BF-5375-455C-9EA6-DF929625EA0E}">
        <p15:presenceInfo xmlns:p15="http://schemas.microsoft.com/office/powerpoint/2012/main" userId="S-1-5-21-2587397230-3316739918-3431996274-312034" providerId="AD"/>
      </p:ext>
    </p:extLst>
  </p:cmAuthor>
  <p:cmAuthor id="2" name="Bill Heyob" initials="BH" lastIdx="1" clrIdx="1">
    <p:extLst>
      <p:ext uri="{19B8F6BF-5375-455C-9EA6-DF929625EA0E}">
        <p15:presenceInfo xmlns:p15="http://schemas.microsoft.com/office/powerpoint/2012/main" userId="S-1-5-21-854245398-287218729-839522115-12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D"/>
    <a:srgbClr val="E8EDE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16" autoAdjust="0"/>
    <p:restoredTop sz="56236" autoAdjust="0"/>
  </p:normalViewPr>
  <p:slideViewPr>
    <p:cSldViewPr>
      <p:cViewPr varScale="1">
        <p:scale>
          <a:sx n="36" d="100"/>
          <a:sy n="36" d="100"/>
        </p:scale>
        <p:origin x="1732" y="36"/>
      </p:cViewPr>
      <p:guideLst>
        <p:guide orient="horz" pos="2160"/>
        <p:guide pos="2880"/>
      </p:guideLst>
    </p:cSldViewPr>
  </p:slideViewPr>
  <p:outlineViewPr>
    <p:cViewPr>
      <p:scale>
        <a:sx n="33" d="100"/>
        <a:sy n="33" d="100"/>
      </p:scale>
      <p:origin x="0" y="1474"/>
    </p:cViewPr>
  </p:outlineViewPr>
  <p:notesTextViewPr>
    <p:cViewPr>
      <p:scale>
        <a:sx n="150" d="100"/>
        <a:sy n="150" d="100"/>
      </p:scale>
      <p:origin x="0" y="0"/>
    </p:cViewPr>
  </p:notesTextViewPr>
  <p:sorterViewPr>
    <p:cViewPr varScale="1">
      <p:scale>
        <a:sx n="1" d="1"/>
        <a:sy n="1" d="1"/>
      </p:scale>
      <p:origin x="0" y="-3948"/>
    </p:cViewPr>
  </p:sorterViewPr>
  <p:notesViewPr>
    <p:cSldViewPr>
      <p:cViewPr>
        <p:scale>
          <a:sx n="100" d="100"/>
          <a:sy n="100" d="100"/>
        </p:scale>
        <p:origin x="355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5785413186987994E-2"/>
          <c:y val="0.19876356080489938"/>
          <c:w val="0.72309293724648049"/>
          <c:h val="0.7954022309711285"/>
        </c:manualLayout>
      </c:layout>
      <c:pieChart>
        <c:varyColors val="1"/>
        <c:ser>
          <c:idx val="0"/>
          <c:order val="0"/>
          <c:tx>
            <c:strRef>
              <c:f>Sheet1!$B$1</c:f>
              <c:strCache>
                <c:ptCount val="1"/>
                <c:pt idx="0">
                  <c:v>Sales</c:v>
                </c:pt>
              </c:strCache>
            </c:strRef>
          </c:tx>
          <c:spPr>
            <a:ln>
              <a:noFill/>
            </a:ln>
          </c:spPr>
          <c:explosion val="4"/>
          <c:dPt>
            <c:idx val="0"/>
            <c:bubble3D val="0"/>
            <c:explosion val="0"/>
            <c:spPr>
              <a:solidFill>
                <a:schemeClr val="tx1"/>
              </a:solidFill>
              <a:ln w="19050">
                <a:noFill/>
              </a:ln>
              <a:effectLst/>
            </c:spPr>
            <c:extLst>
              <c:ext xmlns:c16="http://schemas.microsoft.com/office/drawing/2014/chart" uri="{C3380CC4-5D6E-409C-BE32-E72D297353CC}">
                <c16:uniqueId val="{00000001-9143-4BDA-A06A-364011B76EAB}"/>
              </c:ext>
            </c:extLst>
          </c:dPt>
          <c:dPt>
            <c:idx val="1"/>
            <c:bubble3D val="0"/>
            <c:explosion val="8"/>
            <c:spPr>
              <a:solidFill>
                <a:srgbClr val="007D7D"/>
              </a:solidFill>
              <a:ln w="19050">
                <a:noFill/>
              </a:ln>
              <a:effectLst/>
            </c:spPr>
            <c:extLst>
              <c:ext xmlns:c16="http://schemas.microsoft.com/office/drawing/2014/chart" uri="{C3380CC4-5D6E-409C-BE32-E72D297353CC}">
                <c16:uniqueId val="{00000003-9143-4BDA-A06A-364011B76EAB}"/>
              </c:ext>
            </c:extLst>
          </c:dPt>
          <c:dPt>
            <c:idx val="2"/>
            <c:bubble3D val="0"/>
            <c:explosion val="8"/>
            <c:spPr>
              <a:solidFill>
                <a:schemeClr val="accent1">
                  <a:lumMod val="75000"/>
                </a:schemeClr>
              </a:solidFill>
              <a:ln w="19050">
                <a:noFill/>
              </a:ln>
              <a:effectLst/>
            </c:spPr>
            <c:extLst>
              <c:ext xmlns:c16="http://schemas.microsoft.com/office/drawing/2014/chart" uri="{C3380CC4-5D6E-409C-BE32-E72D297353CC}">
                <c16:uniqueId val="{00000005-9143-4BDA-A06A-364011B76EAB}"/>
              </c:ext>
            </c:extLst>
          </c:dPt>
          <c:cat>
            <c:strRef>
              <c:f>Sheet1!$A$2:$A$4</c:f>
              <c:strCache>
                <c:ptCount val="3"/>
                <c:pt idx="0">
                  <c:v>Receive Social Security</c:v>
                </c:pt>
                <c:pt idx="1">
                  <c:v>Receive SSI</c:v>
                </c:pt>
                <c:pt idx="2">
                  <c:v>Receive Both</c:v>
                </c:pt>
              </c:strCache>
            </c:strRef>
          </c:cat>
          <c:val>
            <c:numRef>
              <c:f>Sheet1!$B$2:$B$4</c:f>
              <c:numCache>
                <c:formatCode>General</c:formatCode>
                <c:ptCount val="3"/>
                <c:pt idx="0">
                  <c:v>57700000</c:v>
                </c:pt>
                <c:pt idx="1">
                  <c:v>5538000</c:v>
                </c:pt>
                <c:pt idx="2">
                  <c:v>2752000</c:v>
                </c:pt>
              </c:numCache>
            </c:numRef>
          </c:val>
          <c:extLst>
            <c:ext xmlns:c16="http://schemas.microsoft.com/office/drawing/2014/chart" uri="{C3380CC4-5D6E-409C-BE32-E72D297353CC}">
              <c16:uniqueId val="{00000006-9143-4BDA-A06A-364011B76EAB}"/>
            </c:ext>
          </c:extLst>
        </c:ser>
        <c:dLbls>
          <c:showLegendKey val="0"/>
          <c:showVal val="0"/>
          <c:showCatName val="0"/>
          <c:showSerName val="0"/>
          <c:showPercent val="0"/>
          <c:showBubbleSize val="0"/>
          <c:showLeaderLines val="1"/>
        </c:dLbls>
        <c:firstSliceAng val="4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0512820512819"/>
          <c:y val="0"/>
          <c:w val="0.82905982905982911"/>
          <c:h val="0.89814814814814814"/>
        </c:manualLayout>
      </c:layout>
      <c:pieChart>
        <c:varyColors val="1"/>
        <c:ser>
          <c:idx val="0"/>
          <c:order val="0"/>
          <c:tx>
            <c:strRef>
              <c:f>Sheet1!$B$1</c:f>
              <c:strCache>
                <c:ptCount val="1"/>
                <c:pt idx="0">
                  <c:v>Sales</c:v>
                </c:pt>
              </c:strCache>
            </c:strRef>
          </c:tx>
          <c:explosion val="47"/>
          <c:dPt>
            <c:idx val="0"/>
            <c:bubble3D val="0"/>
            <c:explosion val="0"/>
            <c:spPr>
              <a:solidFill>
                <a:schemeClr val="tx1"/>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22F-452C-B168-360C9E2C1F5D}"/>
              </c:ext>
            </c:extLst>
          </c:dPt>
          <c:dPt>
            <c:idx val="1"/>
            <c:bubble3D val="0"/>
            <c:explosion val="22"/>
            <c:spPr>
              <a:solidFill>
                <a:srgbClr val="007D7D"/>
              </a:solidFill>
              <a:ln>
                <a:solidFill>
                  <a:srgbClr val="007D7D"/>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2F-452C-B168-360C9E2C1F5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2F-452C-B168-360C9E2C1F5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22F-452C-B168-360C9E2C1F5D}"/>
              </c:ext>
            </c:extLst>
          </c:dPt>
          <c:cat>
            <c:strRef>
              <c:f>Sheet1!$A$2:$A$5</c:f>
              <c:strCache>
                <c:ptCount val="2"/>
                <c:pt idx="0">
                  <c:v>1st Qtr</c:v>
                </c:pt>
                <c:pt idx="1">
                  <c:v>2nd Qtr</c:v>
                </c:pt>
              </c:strCache>
            </c:strRef>
          </c:cat>
          <c:val>
            <c:numRef>
              <c:f>Sheet1!$B$2:$B$5</c:f>
              <c:numCache>
                <c:formatCode>General</c:formatCode>
                <c:ptCount val="4"/>
                <c:pt idx="0">
                  <c:v>94</c:v>
                </c:pt>
                <c:pt idx="1">
                  <c:v>6</c:v>
                </c:pt>
              </c:numCache>
            </c:numRef>
          </c:val>
          <c:extLst>
            <c:ext xmlns:c16="http://schemas.microsoft.com/office/drawing/2014/chart" uri="{C3380CC4-5D6E-409C-BE32-E72D297353CC}">
              <c16:uniqueId val="{00000008-B22F-452C-B168-360C9E2C1F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1474527222558716E-2"/>
          <c:y val="5.973333333333334E-2"/>
          <c:w val="0.90433743858940707"/>
          <c:h val="0.73942755905511814"/>
        </c:manualLayout>
      </c:layout>
      <c:lineChart>
        <c:grouping val="standard"/>
        <c:varyColors val="0"/>
        <c:ser>
          <c:idx val="0"/>
          <c:order val="0"/>
          <c:tx>
            <c:strRef>
              <c:f>Sheet1!$B$1</c:f>
              <c:strCache>
                <c:ptCount val="1"/>
                <c:pt idx="0">
                  <c:v>Series 1</c:v>
                </c:pt>
              </c:strCache>
            </c:strRef>
          </c:tx>
          <c:spPr>
            <a:ln w="28575" cap="rnd">
              <a:solidFill>
                <a:srgbClr val="002060"/>
              </a:solidFill>
              <a:round/>
            </a:ln>
            <a:effectLst/>
          </c:spPr>
          <c:marker>
            <c:symbol val="none"/>
          </c:marker>
          <c:cat>
            <c:numRef>
              <c:f>Sheet1!$A$2:$A$97</c:f>
              <c:numCache>
                <c:formatCode>General</c:formatCode>
                <c:ptCount val="96"/>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pt idx="21">
                  <c:v>1941</c:v>
                </c:pt>
                <c:pt idx="22">
                  <c:v>1942</c:v>
                </c:pt>
                <c:pt idx="23">
                  <c:v>1943</c:v>
                </c:pt>
                <c:pt idx="24">
                  <c:v>1944</c:v>
                </c:pt>
                <c:pt idx="25">
                  <c:v>1945</c:v>
                </c:pt>
                <c:pt idx="26">
                  <c:v>1946</c:v>
                </c:pt>
                <c:pt idx="27">
                  <c:v>1947</c:v>
                </c:pt>
                <c:pt idx="28">
                  <c:v>1948</c:v>
                </c:pt>
                <c:pt idx="29">
                  <c:v>1949</c:v>
                </c:pt>
                <c:pt idx="30">
                  <c:v>1950</c:v>
                </c:pt>
                <c:pt idx="31">
                  <c:v>1951</c:v>
                </c:pt>
                <c:pt idx="32">
                  <c:v>1952</c:v>
                </c:pt>
                <c:pt idx="33">
                  <c:v>1953</c:v>
                </c:pt>
                <c:pt idx="34">
                  <c:v>1954</c:v>
                </c:pt>
                <c:pt idx="35">
                  <c:v>1955</c:v>
                </c:pt>
                <c:pt idx="36">
                  <c:v>1956</c:v>
                </c:pt>
                <c:pt idx="37">
                  <c:v>1957</c:v>
                </c:pt>
                <c:pt idx="38">
                  <c:v>1958</c:v>
                </c:pt>
                <c:pt idx="39">
                  <c:v>1959</c:v>
                </c:pt>
                <c:pt idx="40">
                  <c:v>1960</c:v>
                </c:pt>
                <c:pt idx="41">
                  <c:v>1961</c:v>
                </c:pt>
                <c:pt idx="42">
                  <c:v>1962</c:v>
                </c:pt>
                <c:pt idx="43">
                  <c:v>1963</c:v>
                </c:pt>
                <c:pt idx="44">
                  <c:v>1964</c:v>
                </c:pt>
                <c:pt idx="45">
                  <c:v>1965</c:v>
                </c:pt>
                <c:pt idx="46">
                  <c:v>1966</c:v>
                </c:pt>
                <c:pt idx="47">
                  <c:v>1967</c:v>
                </c:pt>
                <c:pt idx="48">
                  <c:v>1968</c:v>
                </c:pt>
                <c:pt idx="49">
                  <c:v>1969</c:v>
                </c:pt>
                <c:pt idx="50">
                  <c:v>1970</c:v>
                </c:pt>
                <c:pt idx="51">
                  <c:v>1971</c:v>
                </c:pt>
                <c:pt idx="52">
                  <c:v>1972</c:v>
                </c:pt>
                <c:pt idx="53">
                  <c:v>1973</c:v>
                </c:pt>
                <c:pt idx="54">
                  <c:v>1974</c:v>
                </c:pt>
                <c:pt idx="55">
                  <c:v>1975</c:v>
                </c:pt>
                <c:pt idx="56">
                  <c:v>1976</c:v>
                </c:pt>
                <c:pt idx="57">
                  <c:v>1977</c:v>
                </c:pt>
                <c:pt idx="58">
                  <c:v>1978</c:v>
                </c:pt>
                <c:pt idx="59">
                  <c:v>1979</c:v>
                </c:pt>
                <c:pt idx="60">
                  <c:v>1980</c:v>
                </c:pt>
                <c:pt idx="61">
                  <c:v>1981</c:v>
                </c:pt>
                <c:pt idx="62">
                  <c:v>1982</c:v>
                </c:pt>
                <c:pt idx="63">
                  <c:v>1983</c:v>
                </c:pt>
                <c:pt idx="64">
                  <c:v>1984</c:v>
                </c:pt>
                <c:pt idx="65">
                  <c:v>1985</c:v>
                </c:pt>
                <c:pt idx="66">
                  <c:v>1986</c:v>
                </c:pt>
                <c:pt idx="67">
                  <c:v>1987</c:v>
                </c:pt>
                <c:pt idx="68">
                  <c:v>1988</c:v>
                </c:pt>
                <c:pt idx="69">
                  <c:v>1989</c:v>
                </c:pt>
                <c:pt idx="70">
                  <c:v>1990</c:v>
                </c:pt>
                <c:pt idx="71">
                  <c:v>1991</c:v>
                </c:pt>
                <c:pt idx="72">
                  <c:v>1992</c:v>
                </c:pt>
                <c:pt idx="73">
                  <c:v>1993</c:v>
                </c:pt>
                <c:pt idx="74">
                  <c:v>1994</c:v>
                </c:pt>
                <c:pt idx="75">
                  <c:v>1995</c:v>
                </c:pt>
                <c:pt idx="76">
                  <c:v>1996</c:v>
                </c:pt>
                <c:pt idx="77">
                  <c:v>1997</c:v>
                </c:pt>
                <c:pt idx="78">
                  <c:v>1998</c:v>
                </c:pt>
                <c:pt idx="79">
                  <c:v>1999</c:v>
                </c:pt>
                <c:pt idx="80">
                  <c:v>2000</c:v>
                </c:pt>
                <c:pt idx="81">
                  <c:v>2001</c:v>
                </c:pt>
                <c:pt idx="82">
                  <c:v>2002</c:v>
                </c:pt>
                <c:pt idx="83">
                  <c:v>2003</c:v>
                </c:pt>
                <c:pt idx="84">
                  <c:v>2004</c:v>
                </c:pt>
                <c:pt idx="85">
                  <c:v>2005</c:v>
                </c:pt>
                <c:pt idx="86">
                  <c:v>2006</c:v>
                </c:pt>
                <c:pt idx="87">
                  <c:v>2007</c:v>
                </c:pt>
                <c:pt idx="88">
                  <c:v>2008</c:v>
                </c:pt>
                <c:pt idx="89">
                  <c:v>2009</c:v>
                </c:pt>
                <c:pt idx="90">
                  <c:v>2010</c:v>
                </c:pt>
                <c:pt idx="91">
                  <c:v>2011</c:v>
                </c:pt>
                <c:pt idx="92">
                  <c:v>2012</c:v>
                </c:pt>
                <c:pt idx="93">
                  <c:v>2013</c:v>
                </c:pt>
                <c:pt idx="94">
                  <c:v>2014</c:v>
                </c:pt>
                <c:pt idx="95">
                  <c:v>2015</c:v>
                </c:pt>
              </c:numCache>
            </c:numRef>
          </c:cat>
          <c:val>
            <c:numRef>
              <c:f>Sheet1!$B$2:$B$97</c:f>
              <c:numCache>
                <c:formatCode>General</c:formatCode>
                <c:ptCount val="96"/>
                <c:pt idx="0">
                  <c:v>3.26</c:v>
                </c:pt>
                <c:pt idx="1">
                  <c:v>3.33</c:v>
                </c:pt>
                <c:pt idx="2">
                  <c:v>3.11</c:v>
                </c:pt>
                <c:pt idx="3">
                  <c:v>3.1</c:v>
                </c:pt>
                <c:pt idx="4">
                  <c:v>3.12</c:v>
                </c:pt>
                <c:pt idx="5">
                  <c:v>3.01</c:v>
                </c:pt>
                <c:pt idx="6">
                  <c:v>2.9</c:v>
                </c:pt>
                <c:pt idx="7">
                  <c:v>2.82</c:v>
                </c:pt>
                <c:pt idx="8">
                  <c:v>2.66</c:v>
                </c:pt>
                <c:pt idx="9">
                  <c:v>2.5299999999999998</c:v>
                </c:pt>
                <c:pt idx="10">
                  <c:v>2.5299999999999998</c:v>
                </c:pt>
                <c:pt idx="11">
                  <c:v>2.4</c:v>
                </c:pt>
                <c:pt idx="12">
                  <c:v>2.17</c:v>
                </c:pt>
                <c:pt idx="13">
                  <c:v>2.17</c:v>
                </c:pt>
                <c:pt idx="14">
                  <c:v>2.23</c:v>
                </c:pt>
                <c:pt idx="15">
                  <c:v>2.19</c:v>
                </c:pt>
                <c:pt idx="16">
                  <c:v>2.15</c:v>
                </c:pt>
                <c:pt idx="17">
                  <c:v>2.17</c:v>
                </c:pt>
                <c:pt idx="18">
                  <c:v>2.2200000000000002</c:v>
                </c:pt>
                <c:pt idx="19">
                  <c:v>2.23</c:v>
                </c:pt>
                <c:pt idx="20">
                  <c:v>2.23</c:v>
                </c:pt>
                <c:pt idx="21">
                  <c:v>2.33</c:v>
                </c:pt>
                <c:pt idx="22">
                  <c:v>2.5499999999999998</c:v>
                </c:pt>
                <c:pt idx="23">
                  <c:v>2.64</c:v>
                </c:pt>
                <c:pt idx="24">
                  <c:v>2.4900000000000002</c:v>
                </c:pt>
                <c:pt idx="25">
                  <c:v>2.42</c:v>
                </c:pt>
                <c:pt idx="26">
                  <c:v>2.86</c:v>
                </c:pt>
                <c:pt idx="27">
                  <c:v>3.18</c:v>
                </c:pt>
                <c:pt idx="28">
                  <c:v>3.03</c:v>
                </c:pt>
                <c:pt idx="29">
                  <c:v>3.04</c:v>
                </c:pt>
                <c:pt idx="30">
                  <c:v>3.03</c:v>
                </c:pt>
                <c:pt idx="31">
                  <c:v>3.2</c:v>
                </c:pt>
                <c:pt idx="32">
                  <c:v>3.29</c:v>
                </c:pt>
                <c:pt idx="33">
                  <c:v>3.35</c:v>
                </c:pt>
                <c:pt idx="34">
                  <c:v>3.46</c:v>
                </c:pt>
                <c:pt idx="35">
                  <c:v>3.5</c:v>
                </c:pt>
                <c:pt idx="36">
                  <c:v>3.6</c:v>
                </c:pt>
                <c:pt idx="37">
                  <c:v>3.68</c:v>
                </c:pt>
                <c:pt idx="38">
                  <c:v>3.63</c:v>
                </c:pt>
                <c:pt idx="39">
                  <c:v>3.64</c:v>
                </c:pt>
                <c:pt idx="40">
                  <c:v>3.61</c:v>
                </c:pt>
                <c:pt idx="41">
                  <c:v>3.56</c:v>
                </c:pt>
                <c:pt idx="42">
                  <c:v>3.42</c:v>
                </c:pt>
                <c:pt idx="43">
                  <c:v>3.3</c:v>
                </c:pt>
                <c:pt idx="44">
                  <c:v>3.17</c:v>
                </c:pt>
                <c:pt idx="45">
                  <c:v>2.88</c:v>
                </c:pt>
                <c:pt idx="46">
                  <c:v>2.67</c:v>
                </c:pt>
                <c:pt idx="47">
                  <c:v>2.5299999999999998</c:v>
                </c:pt>
                <c:pt idx="48">
                  <c:v>2.4300000000000002</c:v>
                </c:pt>
                <c:pt idx="49">
                  <c:v>2.42</c:v>
                </c:pt>
                <c:pt idx="50">
                  <c:v>2.4300000000000002</c:v>
                </c:pt>
                <c:pt idx="51">
                  <c:v>2.25</c:v>
                </c:pt>
                <c:pt idx="52">
                  <c:v>1.99</c:v>
                </c:pt>
                <c:pt idx="53">
                  <c:v>1.86</c:v>
                </c:pt>
                <c:pt idx="54">
                  <c:v>1.82</c:v>
                </c:pt>
                <c:pt idx="55">
                  <c:v>1.77</c:v>
                </c:pt>
                <c:pt idx="56">
                  <c:v>1.74</c:v>
                </c:pt>
                <c:pt idx="57">
                  <c:v>1.8</c:v>
                </c:pt>
                <c:pt idx="58">
                  <c:v>1.76</c:v>
                </c:pt>
                <c:pt idx="59">
                  <c:v>1.82</c:v>
                </c:pt>
                <c:pt idx="60">
                  <c:v>1.82</c:v>
                </c:pt>
                <c:pt idx="61">
                  <c:v>1.8</c:v>
                </c:pt>
                <c:pt idx="62">
                  <c:v>1.81</c:v>
                </c:pt>
                <c:pt idx="63">
                  <c:v>1.78</c:v>
                </c:pt>
                <c:pt idx="64">
                  <c:v>1.79</c:v>
                </c:pt>
                <c:pt idx="65">
                  <c:v>1.83</c:v>
                </c:pt>
                <c:pt idx="66">
                  <c:v>1.83</c:v>
                </c:pt>
                <c:pt idx="67">
                  <c:v>1.86</c:v>
                </c:pt>
                <c:pt idx="68">
                  <c:v>1.92</c:v>
                </c:pt>
                <c:pt idx="69">
                  <c:v>2</c:v>
                </c:pt>
                <c:pt idx="70">
                  <c:v>2.0699999999999998</c:v>
                </c:pt>
                <c:pt idx="71">
                  <c:v>2.06</c:v>
                </c:pt>
                <c:pt idx="72">
                  <c:v>2.04</c:v>
                </c:pt>
                <c:pt idx="73">
                  <c:v>2.02</c:v>
                </c:pt>
                <c:pt idx="74">
                  <c:v>2</c:v>
                </c:pt>
                <c:pt idx="75">
                  <c:v>1.98</c:v>
                </c:pt>
                <c:pt idx="76">
                  <c:v>1.98</c:v>
                </c:pt>
                <c:pt idx="77">
                  <c:v>1.97</c:v>
                </c:pt>
                <c:pt idx="78">
                  <c:v>2</c:v>
                </c:pt>
                <c:pt idx="79">
                  <c:v>2.0099999999999998</c:v>
                </c:pt>
                <c:pt idx="80">
                  <c:v>2.0499999999999998</c:v>
                </c:pt>
                <c:pt idx="81">
                  <c:v>2.0299999999999998</c:v>
                </c:pt>
                <c:pt idx="82">
                  <c:v>2.0299999999999998</c:v>
                </c:pt>
                <c:pt idx="83">
                  <c:v>2.0499999999999998</c:v>
                </c:pt>
                <c:pt idx="84">
                  <c:v>2.06</c:v>
                </c:pt>
                <c:pt idx="85">
                  <c:v>2.06</c:v>
                </c:pt>
                <c:pt idx="86">
                  <c:v>2.11</c:v>
                </c:pt>
                <c:pt idx="87">
                  <c:v>2.12</c:v>
                </c:pt>
                <c:pt idx="88">
                  <c:v>2.0699999999999998</c:v>
                </c:pt>
                <c:pt idx="89">
                  <c:v>2</c:v>
                </c:pt>
                <c:pt idx="90">
                  <c:v>1.93</c:v>
                </c:pt>
                <c:pt idx="91">
                  <c:v>1.89</c:v>
                </c:pt>
                <c:pt idx="92">
                  <c:v>1.87</c:v>
                </c:pt>
                <c:pt idx="93">
                  <c:v>1.85</c:v>
                </c:pt>
                <c:pt idx="94">
                  <c:v>1.86</c:v>
                </c:pt>
                <c:pt idx="95">
                  <c:v>1.87</c:v>
                </c:pt>
              </c:numCache>
            </c:numRef>
          </c:val>
          <c:smooth val="0"/>
          <c:extLst>
            <c:ext xmlns:c16="http://schemas.microsoft.com/office/drawing/2014/chart" uri="{C3380CC4-5D6E-409C-BE32-E72D297353CC}">
              <c16:uniqueId val="{00000000-38AC-4C83-8F15-7900EA915192}"/>
            </c:ext>
          </c:extLst>
        </c:ser>
        <c:dLbls>
          <c:showLegendKey val="0"/>
          <c:showVal val="0"/>
          <c:showCatName val="0"/>
          <c:showSerName val="0"/>
          <c:showPercent val="0"/>
          <c:showBubbleSize val="0"/>
        </c:dLbls>
        <c:smooth val="0"/>
        <c:axId val="355234176"/>
        <c:axId val="516980272"/>
      </c:lineChart>
      <c:dateAx>
        <c:axId val="35523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516980272"/>
        <c:crosses val="autoZero"/>
        <c:auto val="0"/>
        <c:lblOffset val="100"/>
        <c:baseTimeUnit val="days"/>
        <c:majorUnit val="10"/>
        <c:majorTimeUnit val="days"/>
      </c:dateAx>
      <c:valAx>
        <c:axId val="51698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355234176"/>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7600A-837D-4358-BA75-6B94984E007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E7F5B82-F9AC-4A81-989A-A067B690C07B}">
      <dgm:prSet phldrT="[Text]" custT="1"/>
      <dgm:spPr>
        <a:solidFill>
          <a:srgbClr val="002060"/>
        </a:solidFill>
      </dgm:spPr>
      <dgm:t>
        <a:bodyPr/>
        <a:lstStyle/>
        <a:p>
          <a:r>
            <a:rPr lang="en-US" sz="3200" b="1" dirty="0">
              <a:solidFill>
                <a:schemeClr val="bg1"/>
              </a:solidFill>
              <a:effectLst/>
            </a:rPr>
            <a:t>Medicare</a:t>
          </a:r>
        </a:p>
        <a:p>
          <a:r>
            <a:rPr lang="en-US" sz="3200" b="1" dirty="0">
              <a:solidFill>
                <a:schemeClr val="bg1"/>
              </a:solidFill>
              <a:effectLst/>
            </a:rPr>
            <a:t>Enrollment</a:t>
          </a:r>
        </a:p>
      </dgm:t>
    </dgm:pt>
    <dgm:pt modelId="{ACAF8AA3-2B0F-4C80-945C-55C2686BE510}" type="parTrans" cxnId="{0E6F67E6-CF19-4A18-875C-6D2066C58CF0}">
      <dgm:prSet/>
      <dgm:spPr/>
      <dgm:t>
        <a:bodyPr/>
        <a:lstStyle/>
        <a:p>
          <a:endParaRPr lang="en-US"/>
        </a:p>
      </dgm:t>
    </dgm:pt>
    <dgm:pt modelId="{3B4F46B4-C0CE-4C71-9C4E-6BF8423D912E}" type="sibTrans" cxnId="{0E6F67E6-CF19-4A18-875C-6D2066C58CF0}">
      <dgm:prSet/>
      <dgm:spPr/>
      <dgm:t>
        <a:bodyPr/>
        <a:lstStyle/>
        <a:p>
          <a:endParaRPr lang="en-US"/>
        </a:p>
      </dgm:t>
    </dgm:pt>
    <dgm:pt modelId="{C516833F-C01D-4A0C-851B-95FB8AD17C92}">
      <dgm:prSet phldrT="[Text]" custT="1"/>
      <dgm:spPr>
        <a:solidFill>
          <a:srgbClr val="007D7D"/>
        </a:solidFill>
        <a:ln>
          <a:noFill/>
        </a:ln>
      </dgm:spPr>
      <dgm:t>
        <a:bodyPr/>
        <a:lstStyle/>
        <a:p>
          <a:r>
            <a:rPr lang="en-US" sz="1800" b="1" dirty="0">
              <a:effectLst/>
            </a:rPr>
            <a:t>Initial Enrollment Period</a:t>
          </a:r>
        </a:p>
        <a:p>
          <a:r>
            <a:rPr lang="en-US" sz="1600" b="0" i="0" dirty="0">
              <a:effectLst/>
            </a:rPr>
            <a:t>Begins 3 months before your 65</a:t>
          </a:r>
          <a:r>
            <a:rPr lang="en-US" sz="1600" b="0" i="0" baseline="30000" dirty="0">
              <a:effectLst/>
            </a:rPr>
            <a:t>th</a:t>
          </a:r>
          <a:r>
            <a:rPr lang="en-US" sz="1600" b="0" i="0" dirty="0">
              <a:effectLst/>
            </a:rPr>
            <a:t> birthday and ends 3 months after that birthday</a:t>
          </a:r>
        </a:p>
      </dgm:t>
    </dgm:pt>
    <dgm:pt modelId="{8F973F28-AD9D-49B4-A4EC-ED70C7B16919}" type="parTrans" cxnId="{8CD4AE0A-E787-45E1-B2B4-3BD4E85D9A4E}">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F0FA7E48-5B35-4C92-ACBC-1054437BEDF6}" type="sibTrans" cxnId="{8CD4AE0A-E787-45E1-B2B4-3BD4E85D9A4E}">
      <dgm:prSet/>
      <dgm:spPr/>
      <dgm:t>
        <a:bodyPr/>
        <a:lstStyle/>
        <a:p>
          <a:endParaRPr lang="en-US"/>
        </a:p>
      </dgm:t>
    </dgm:pt>
    <dgm:pt modelId="{B2108377-422E-49F2-A541-A1CC0F198C45}">
      <dgm:prSet phldrT="[Text]" custT="1"/>
      <dgm:spPr>
        <a:solidFill>
          <a:srgbClr val="007D7D"/>
        </a:solidFill>
        <a:ln>
          <a:noFill/>
        </a:ln>
      </dgm:spPr>
      <dgm:t>
        <a:bodyPr/>
        <a:lstStyle/>
        <a:p>
          <a:r>
            <a:rPr lang="en-US" sz="1800" b="1" dirty="0">
              <a:effectLst/>
            </a:rPr>
            <a:t>Special Enrollment Period</a:t>
          </a:r>
        </a:p>
        <a:p>
          <a:r>
            <a:rPr lang="en-US" sz="1600" b="0" dirty="0">
              <a:effectLst/>
            </a:rPr>
            <a:t>If 65 or older and covered under a group health plan based on your – or your spouse’s – current work.</a:t>
          </a:r>
        </a:p>
      </dgm:t>
    </dgm:pt>
    <dgm:pt modelId="{AC458FC1-E2FF-4BBC-83FF-C2CAFDCCF21C}" type="parTrans" cxnId="{64EC085D-4122-4D7B-B086-8F5B9D8EBD69}">
      <dgm:prSet/>
      <dgm:spPr/>
      <dgm:t>
        <a:bodyPr/>
        <a:lstStyle/>
        <a:p>
          <a:endParaRPr lang="en-US"/>
        </a:p>
      </dgm:t>
    </dgm:pt>
    <dgm:pt modelId="{7386045D-BF18-4E24-8CE0-14BFD857DF58}" type="sibTrans" cxnId="{64EC085D-4122-4D7B-B086-8F5B9D8EBD69}">
      <dgm:prSet/>
      <dgm:spPr/>
      <dgm:t>
        <a:bodyPr/>
        <a:lstStyle/>
        <a:p>
          <a:endParaRPr lang="en-US"/>
        </a:p>
      </dgm:t>
    </dgm:pt>
    <dgm:pt modelId="{3276D49B-4EC9-4595-AC96-DBCDA8EEFF81}">
      <dgm:prSet phldrT="[Text]" custT="1"/>
      <dgm:spPr>
        <a:solidFill>
          <a:srgbClr val="007D7D"/>
        </a:solidFill>
        <a:ln>
          <a:noFill/>
        </a:ln>
      </dgm:spPr>
      <dgm:t>
        <a:bodyPr/>
        <a:lstStyle/>
        <a:p>
          <a:r>
            <a:rPr lang="en-US" sz="1800" b="1" dirty="0">
              <a:effectLst/>
            </a:rPr>
            <a:t>General Enrollment Period</a:t>
          </a:r>
        </a:p>
        <a:p>
          <a:r>
            <a:rPr lang="en-US" sz="1600" b="0" dirty="0">
              <a:effectLst/>
            </a:rPr>
            <a:t>January 1 – March 31</a:t>
          </a:r>
        </a:p>
      </dgm:t>
    </dgm:pt>
    <dgm:pt modelId="{8E6ADD7A-DBF4-48F4-8F03-269AE451D862}" type="parTrans" cxnId="{492D821F-8E98-482F-A5DD-722674F6E3D9}">
      <dgm:prSet/>
      <dgm:spPr/>
      <dgm:t>
        <a:bodyPr/>
        <a:lstStyle/>
        <a:p>
          <a:endParaRPr lang="en-US"/>
        </a:p>
      </dgm:t>
    </dgm:pt>
    <dgm:pt modelId="{7449F124-7194-40F4-B647-268CAAEFDC05}" type="sibTrans" cxnId="{492D821F-8E98-482F-A5DD-722674F6E3D9}">
      <dgm:prSet/>
      <dgm:spPr/>
      <dgm:t>
        <a:bodyPr/>
        <a:lstStyle/>
        <a:p>
          <a:endParaRPr lang="en-US"/>
        </a:p>
      </dgm:t>
    </dgm:pt>
    <dgm:pt modelId="{120DE3C2-FE22-47A5-B40B-DB61DB686108}" type="pres">
      <dgm:prSet presAssocID="{5EF7600A-837D-4358-BA75-6B94984E007B}" presName="Name0" presStyleCnt="0">
        <dgm:presLayoutVars>
          <dgm:chMax val="1"/>
          <dgm:chPref val="1"/>
          <dgm:dir/>
          <dgm:animOne val="branch"/>
          <dgm:animLvl val="lvl"/>
        </dgm:presLayoutVars>
      </dgm:prSet>
      <dgm:spPr/>
    </dgm:pt>
    <dgm:pt modelId="{95B3725F-8B3D-4BC9-9B4F-E861E9B79ACB}" type="pres">
      <dgm:prSet presAssocID="{0E7F5B82-F9AC-4A81-989A-A067B690C07B}" presName="singleCycle" presStyleCnt="0"/>
      <dgm:spPr/>
    </dgm:pt>
    <dgm:pt modelId="{A6C25DDA-CB5E-4BF0-95C4-78E75D4A3FDE}" type="pres">
      <dgm:prSet presAssocID="{0E7F5B82-F9AC-4A81-989A-A067B690C07B}" presName="singleCenter" presStyleLbl="node1" presStyleIdx="0" presStyleCnt="4" custScaleX="144445" custLinFactNeighborX="497" custLinFactNeighborY="-4454">
        <dgm:presLayoutVars>
          <dgm:chMax val="7"/>
          <dgm:chPref val="7"/>
        </dgm:presLayoutVars>
      </dgm:prSet>
      <dgm:spPr/>
    </dgm:pt>
    <dgm:pt modelId="{EDFAEF77-D570-4216-9A8B-A89908389279}" type="pres">
      <dgm:prSet presAssocID="{8F973F28-AD9D-49B4-A4EC-ED70C7B16919}" presName="Name56" presStyleLbl="parChTrans1D2" presStyleIdx="0" presStyleCnt="3"/>
      <dgm:spPr/>
    </dgm:pt>
    <dgm:pt modelId="{5FB8FC8E-7200-4E32-A09D-3B72A5540356}" type="pres">
      <dgm:prSet presAssocID="{C516833F-C01D-4A0C-851B-95FB8AD17C92}" presName="text0" presStyleLbl="node1" presStyleIdx="1" presStyleCnt="4" custScaleX="293593" custScaleY="105395" custRadScaleRad="87466" custRadScaleInc="1826">
        <dgm:presLayoutVars>
          <dgm:bulletEnabled val="1"/>
        </dgm:presLayoutVars>
      </dgm:prSet>
      <dgm:spPr/>
    </dgm:pt>
    <dgm:pt modelId="{E3BF4CE7-F726-4EDC-8EA0-888B24095D33}" type="pres">
      <dgm:prSet presAssocID="{AC458FC1-E2FF-4BBC-83FF-C2CAFDCCF21C}" presName="Name56" presStyleLbl="parChTrans1D2" presStyleIdx="1" presStyleCnt="3"/>
      <dgm:spPr/>
    </dgm:pt>
    <dgm:pt modelId="{3AD1ECCC-EBD4-4A56-BBE5-5465A4994D68}" type="pres">
      <dgm:prSet presAssocID="{B2108377-422E-49F2-A541-A1CC0F198C45}" presName="text0" presStyleLbl="node1" presStyleIdx="2" presStyleCnt="4" custScaleX="232260" custScaleY="158032" custRadScaleRad="104657" custRadScaleInc="-35263">
        <dgm:presLayoutVars>
          <dgm:bulletEnabled val="1"/>
        </dgm:presLayoutVars>
      </dgm:prSet>
      <dgm:spPr/>
    </dgm:pt>
    <dgm:pt modelId="{F8F9306F-2EF9-4D02-A6C7-1CF0CBD6235D}" type="pres">
      <dgm:prSet presAssocID="{8E6ADD7A-DBF4-48F4-8F03-269AE451D862}" presName="Name56" presStyleLbl="parChTrans1D2" presStyleIdx="2" presStyleCnt="3"/>
      <dgm:spPr/>
    </dgm:pt>
    <dgm:pt modelId="{627BF894-179B-4FA4-B588-D591A4700B16}" type="pres">
      <dgm:prSet presAssocID="{3276D49B-4EC9-4595-AC96-DBCDA8EEFF81}" presName="text0" presStyleLbl="node1" presStyleIdx="3" presStyleCnt="4" custScaleX="223004" custScaleY="157807" custRadScaleRad="101193" custRadScaleInc="34754">
        <dgm:presLayoutVars>
          <dgm:bulletEnabled val="1"/>
        </dgm:presLayoutVars>
      </dgm:prSet>
      <dgm:spPr/>
    </dgm:pt>
  </dgm:ptLst>
  <dgm:cxnLst>
    <dgm:cxn modelId="{5B302808-BCE1-4C0D-B0FE-B189F8625D43}" type="presOf" srcId="{0E7F5B82-F9AC-4A81-989A-A067B690C07B}" destId="{A6C25DDA-CB5E-4BF0-95C4-78E75D4A3FDE}" srcOrd="0" destOrd="0" presId="urn:microsoft.com/office/officeart/2008/layout/RadialCluster"/>
    <dgm:cxn modelId="{8CD4AE0A-E787-45E1-B2B4-3BD4E85D9A4E}" srcId="{0E7F5B82-F9AC-4A81-989A-A067B690C07B}" destId="{C516833F-C01D-4A0C-851B-95FB8AD17C92}" srcOrd="0" destOrd="0" parTransId="{8F973F28-AD9D-49B4-A4EC-ED70C7B16919}" sibTransId="{F0FA7E48-5B35-4C92-ACBC-1054437BEDF6}"/>
    <dgm:cxn modelId="{C05C7916-873D-4642-92F4-78EAB26E9800}" type="presOf" srcId="{3276D49B-4EC9-4595-AC96-DBCDA8EEFF81}" destId="{627BF894-179B-4FA4-B588-D591A4700B16}" srcOrd="0" destOrd="0" presId="urn:microsoft.com/office/officeart/2008/layout/RadialCluster"/>
    <dgm:cxn modelId="{492D821F-8E98-482F-A5DD-722674F6E3D9}" srcId="{0E7F5B82-F9AC-4A81-989A-A067B690C07B}" destId="{3276D49B-4EC9-4595-AC96-DBCDA8EEFF81}" srcOrd="2" destOrd="0" parTransId="{8E6ADD7A-DBF4-48F4-8F03-269AE451D862}" sibTransId="{7449F124-7194-40F4-B647-268CAAEFDC05}"/>
    <dgm:cxn modelId="{12DCC722-FBD9-40F4-8263-615D0F146E37}" type="presOf" srcId="{B2108377-422E-49F2-A541-A1CC0F198C45}" destId="{3AD1ECCC-EBD4-4A56-BBE5-5465A4994D68}" srcOrd="0" destOrd="0" presId="urn:microsoft.com/office/officeart/2008/layout/RadialCluster"/>
    <dgm:cxn modelId="{01D7B635-EF68-4DD7-BF6A-BD6CD1FB4CD6}" type="presOf" srcId="{8E6ADD7A-DBF4-48F4-8F03-269AE451D862}" destId="{F8F9306F-2EF9-4D02-A6C7-1CF0CBD6235D}" srcOrd="0" destOrd="0" presId="urn:microsoft.com/office/officeart/2008/layout/RadialCluster"/>
    <dgm:cxn modelId="{CD3BAF38-9825-4946-B672-43A579C5DDD8}" type="presOf" srcId="{8F973F28-AD9D-49B4-A4EC-ED70C7B16919}" destId="{EDFAEF77-D570-4216-9A8B-A89908389279}" srcOrd="0" destOrd="0" presId="urn:microsoft.com/office/officeart/2008/layout/RadialCluster"/>
    <dgm:cxn modelId="{64EC085D-4122-4D7B-B086-8F5B9D8EBD69}" srcId="{0E7F5B82-F9AC-4A81-989A-A067B690C07B}" destId="{B2108377-422E-49F2-A541-A1CC0F198C45}" srcOrd="1" destOrd="0" parTransId="{AC458FC1-E2FF-4BBC-83FF-C2CAFDCCF21C}" sibTransId="{7386045D-BF18-4E24-8CE0-14BFD857DF58}"/>
    <dgm:cxn modelId="{B44B2FA2-DB9E-4D13-916C-37F5153AE0AA}" type="presOf" srcId="{C516833F-C01D-4A0C-851B-95FB8AD17C92}" destId="{5FB8FC8E-7200-4E32-A09D-3B72A5540356}" srcOrd="0" destOrd="0" presId="urn:microsoft.com/office/officeart/2008/layout/RadialCluster"/>
    <dgm:cxn modelId="{DAAF61BA-EACD-417B-8C75-0264D5287B8D}" type="presOf" srcId="{AC458FC1-E2FF-4BBC-83FF-C2CAFDCCF21C}" destId="{E3BF4CE7-F726-4EDC-8EA0-888B24095D33}" srcOrd="0" destOrd="0" presId="urn:microsoft.com/office/officeart/2008/layout/RadialCluster"/>
    <dgm:cxn modelId="{0E6F67E6-CF19-4A18-875C-6D2066C58CF0}" srcId="{5EF7600A-837D-4358-BA75-6B94984E007B}" destId="{0E7F5B82-F9AC-4A81-989A-A067B690C07B}" srcOrd="0" destOrd="0" parTransId="{ACAF8AA3-2B0F-4C80-945C-55C2686BE510}" sibTransId="{3B4F46B4-C0CE-4C71-9C4E-6BF8423D912E}"/>
    <dgm:cxn modelId="{695FCEF2-95B0-4115-9A48-0EF370071DF0}" type="presOf" srcId="{5EF7600A-837D-4358-BA75-6B94984E007B}" destId="{120DE3C2-FE22-47A5-B40B-DB61DB686108}" srcOrd="0" destOrd="0" presId="urn:microsoft.com/office/officeart/2008/layout/RadialCluster"/>
    <dgm:cxn modelId="{61AB277C-281F-4BFD-BE65-CBC96E70D47D}" type="presParOf" srcId="{120DE3C2-FE22-47A5-B40B-DB61DB686108}" destId="{95B3725F-8B3D-4BC9-9B4F-E861E9B79ACB}" srcOrd="0" destOrd="0" presId="urn:microsoft.com/office/officeart/2008/layout/RadialCluster"/>
    <dgm:cxn modelId="{A6624F82-E8CD-4E4E-B703-892E27A017C4}" type="presParOf" srcId="{95B3725F-8B3D-4BC9-9B4F-E861E9B79ACB}" destId="{A6C25DDA-CB5E-4BF0-95C4-78E75D4A3FDE}" srcOrd="0" destOrd="0" presId="urn:microsoft.com/office/officeart/2008/layout/RadialCluster"/>
    <dgm:cxn modelId="{B18138E3-405A-4054-8BE8-B4A4A1879522}" type="presParOf" srcId="{95B3725F-8B3D-4BC9-9B4F-E861E9B79ACB}" destId="{EDFAEF77-D570-4216-9A8B-A89908389279}" srcOrd="1" destOrd="0" presId="urn:microsoft.com/office/officeart/2008/layout/RadialCluster"/>
    <dgm:cxn modelId="{1D25A61B-3660-47AA-8594-698F3B90D0E6}" type="presParOf" srcId="{95B3725F-8B3D-4BC9-9B4F-E861E9B79ACB}" destId="{5FB8FC8E-7200-4E32-A09D-3B72A5540356}" srcOrd="2" destOrd="0" presId="urn:microsoft.com/office/officeart/2008/layout/RadialCluster"/>
    <dgm:cxn modelId="{DFA149B4-35F9-4F6C-A1CE-EDB3C9C355BD}" type="presParOf" srcId="{95B3725F-8B3D-4BC9-9B4F-E861E9B79ACB}" destId="{E3BF4CE7-F726-4EDC-8EA0-888B24095D33}" srcOrd="3" destOrd="0" presId="urn:microsoft.com/office/officeart/2008/layout/RadialCluster"/>
    <dgm:cxn modelId="{288B7DA3-5953-48C3-ACCC-3647400A0EED}" type="presParOf" srcId="{95B3725F-8B3D-4BC9-9B4F-E861E9B79ACB}" destId="{3AD1ECCC-EBD4-4A56-BBE5-5465A4994D68}" srcOrd="4" destOrd="0" presId="urn:microsoft.com/office/officeart/2008/layout/RadialCluster"/>
    <dgm:cxn modelId="{EE1323D5-D806-402E-B821-12CB4C2221EC}" type="presParOf" srcId="{95B3725F-8B3D-4BC9-9B4F-E861E9B79ACB}" destId="{F8F9306F-2EF9-4D02-A6C7-1CF0CBD6235D}" srcOrd="5" destOrd="0" presId="urn:microsoft.com/office/officeart/2008/layout/RadialCluster"/>
    <dgm:cxn modelId="{2879D313-B0C0-4325-AADF-8B07E9445990}" type="presParOf" srcId="{95B3725F-8B3D-4BC9-9B4F-E861E9B79ACB}" destId="{627BF894-179B-4FA4-B588-D591A4700B16}"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5DDA-CB5E-4BF0-95C4-78E75D4A3FDE}">
      <dsp:nvSpPr>
        <dsp:cNvPr id="0" name=""/>
        <dsp:cNvSpPr/>
      </dsp:nvSpPr>
      <dsp:spPr>
        <a:xfrm>
          <a:off x="3064427" y="2346983"/>
          <a:ext cx="2557125" cy="177031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rPr>
            <a:t>Medicare</a:t>
          </a:r>
        </a:p>
        <a:p>
          <a:pPr marL="0" lvl="0" indent="0" algn="ctr" defTabSz="1422400">
            <a:lnSpc>
              <a:spcPct val="90000"/>
            </a:lnSpc>
            <a:spcBef>
              <a:spcPct val="0"/>
            </a:spcBef>
            <a:spcAft>
              <a:spcPct val="35000"/>
            </a:spcAft>
            <a:buNone/>
          </a:pPr>
          <a:r>
            <a:rPr lang="en-US" sz="3200" b="1" kern="1200" dirty="0">
              <a:solidFill>
                <a:schemeClr val="bg1"/>
              </a:solidFill>
              <a:effectLst/>
            </a:rPr>
            <a:t>Enrollment</a:t>
          </a:r>
        </a:p>
      </dsp:txBody>
      <dsp:txXfrm>
        <a:off x="3150846" y="2433402"/>
        <a:ext cx="2384287" cy="1597472"/>
      </dsp:txXfrm>
    </dsp:sp>
    <dsp:sp modelId="{EDFAEF77-D570-4216-9A8B-A89908389279}">
      <dsp:nvSpPr>
        <dsp:cNvPr id="0" name=""/>
        <dsp:cNvSpPr/>
      </dsp:nvSpPr>
      <dsp:spPr>
        <a:xfrm rot="16229693">
          <a:off x="4040256" y="2033910"/>
          <a:ext cx="626168" cy="0"/>
        </a:xfrm>
        <a:custGeom>
          <a:avLst/>
          <a:gdLst/>
          <a:ahLst/>
          <a:cxnLst/>
          <a:rect l="0" t="0" r="0" b="0"/>
          <a:pathLst>
            <a:path>
              <a:moveTo>
                <a:pt x="0" y="0"/>
              </a:moveTo>
              <a:lnTo>
                <a:pt x="62616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8FC8E-7200-4E32-A09D-3B72A5540356}">
      <dsp:nvSpPr>
        <dsp:cNvPr id="0" name=""/>
        <dsp:cNvSpPr/>
      </dsp:nvSpPr>
      <dsp:spPr>
        <a:xfrm>
          <a:off x="2620278" y="470739"/>
          <a:ext cx="3482330" cy="1250098"/>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Initial Enrollment Period</a:t>
          </a:r>
        </a:p>
        <a:p>
          <a:pPr marL="0" lvl="0" indent="0" algn="ctr" defTabSz="800100">
            <a:lnSpc>
              <a:spcPct val="90000"/>
            </a:lnSpc>
            <a:spcBef>
              <a:spcPct val="0"/>
            </a:spcBef>
            <a:spcAft>
              <a:spcPct val="35000"/>
            </a:spcAft>
            <a:buNone/>
          </a:pPr>
          <a:r>
            <a:rPr lang="en-US" sz="1600" b="0" i="0" kern="1200" dirty="0">
              <a:effectLst/>
            </a:rPr>
            <a:t>Begins 3 months before your 65</a:t>
          </a:r>
          <a:r>
            <a:rPr lang="en-US" sz="1600" b="0" i="0" kern="1200" baseline="30000" dirty="0">
              <a:effectLst/>
            </a:rPr>
            <a:t>th</a:t>
          </a:r>
          <a:r>
            <a:rPr lang="en-US" sz="1600" b="0" i="0" kern="1200" dirty="0">
              <a:effectLst/>
            </a:rPr>
            <a:t> birthday and ends 3 months after that birthday</a:t>
          </a:r>
        </a:p>
      </dsp:txBody>
      <dsp:txXfrm>
        <a:off x="2681303" y="531764"/>
        <a:ext cx="3360280" cy="1128048"/>
      </dsp:txXfrm>
    </dsp:sp>
    <dsp:sp modelId="{E3BF4CE7-F726-4EDC-8EA0-888B24095D33}">
      <dsp:nvSpPr>
        <dsp:cNvPr id="0" name=""/>
        <dsp:cNvSpPr/>
      </dsp:nvSpPr>
      <dsp:spPr>
        <a:xfrm rot="822890">
          <a:off x="5619647" y="3560010"/>
          <a:ext cx="133631" cy="0"/>
        </a:xfrm>
        <a:custGeom>
          <a:avLst/>
          <a:gdLst/>
          <a:ahLst/>
          <a:cxnLst/>
          <a:rect l="0" t="0" r="0" b="0"/>
          <a:pathLst>
            <a:path>
              <a:moveTo>
                <a:pt x="0" y="0"/>
              </a:moveTo>
              <a:lnTo>
                <a:pt x="13363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1ECCC-EBD4-4A56-BBE5-5465A4994D68}">
      <dsp:nvSpPr>
        <dsp:cNvPr id="0" name=""/>
        <dsp:cNvSpPr/>
      </dsp:nvSpPr>
      <dsp:spPr>
        <a:xfrm>
          <a:off x="5751373" y="2974794"/>
          <a:ext cx="2754854" cy="1874430"/>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Special Enrollment Period</a:t>
          </a:r>
        </a:p>
        <a:p>
          <a:pPr marL="0" lvl="0" indent="0" algn="ctr" defTabSz="800100">
            <a:lnSpc>
              <a:spcPct val="90000"/>
            </a:lnSpc>
            <a:spcBef>
              <a:spcPct val="0"/>
            </a:spcBef>
            <a:spcAft>
              <a:spcPct val="35000"/>
            </a:spcAft>
            <a:buNone/>
          </a:pPr>
          <a:r>
            <a:rPr lang="en-US" sz="1600" b="0" kern="1200" dirty="0">
              <a:effectLst/>
            </a:rPr>
            <a:t>If 65 or older and covered under a group health plan based on your – or your spouse’s – current work.</a:t>
          </a:r>
        </a:p>
      </dsp:txBody>
      <dsp:txXfrm>
        <a:off x="5842875" y="3066296"/>
        <a:ext cx="2571850" cy="1691426"/>
      </dsp:txXfrm>
    </dsp:sp>
    <dsp:sp modelId="{F8F9306F-2EF9-4D02-A6C7-1CF0CBD6235D}">
      <dsp:nvSpPr>
        <dsp:cNvPr id="0" name=""/>
        <dsp:cNvSpPr/>
      </dsp:nvSpPr>
      <dsp:spPr>
        <a:xfrm rot="9965189">
          <a:off x="2918868" y="3566631"/>
          <a:ext cx="147726" cy="0"/>
        </a:xfrm>
        <a:custGeom>
          <a:avLst/>
          <a:gdLst/>
          <a:ahLst/>
          <a:cxnLst/>
          <a:rect l="0" t="0" r="0" b="0"/>
          <a:pathLst>
            <a:path>
              <a:moveTo>
                <a:pt x="0" y="0"/>
              </a:moveTo>
              <a:lnTo>
                <a:pt x="1477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BF894-179B-4FA4-B588-D591A4700B16}">
      <dsp:nvSpPr>
        <dsp:cNvPr id="0" name=""/>
        <dsp:cNvSpPr/>
      </dsp:nvSpPr>
      <dsp:spPr>
        <a:xfrm>
          <a:off x="275966" y="2976137"/>
          <a:ext cx="2645068" cy="187176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General Enrollment Period</a:t>
          </a:r>
        </a:p>
        <a:p>
          <a:pPr marL="0" lvl="0" indent="0" algn="ctr" defTabSz="800100">
            <a:lnSpc>
              <a:spcPct val="90000"/>
            </a:lnSpc>
            <a:spcBef>
              <a:spcPct val="0"/>
            </a:spcBef>
            <a:spcAft>
              <a:spcPct val="35000"/>
            </a:spcAft>
            <a:buNone/>
          </a:pPr>
          <a:r>
            <a:rPr lang="en-US" sz="1600" b="0" kern="1200" dirty="0">
              <a:effectLst/>
            </a:rPr>
            <a:t>January 1 – March 31</a:t>
          </a:r>
        </a:p>
      </dsp:txBody>
      <dsp:txXfrm>
        <a:off x="367338" y="3067509"/>
        <a:ext cx="2462324" cy="168901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drawing1.xml><?xml version="1.0" encoding="utf-8"?>
<c:userShapes xmlns:c="http://schemas.openxmlformats.org/drawingml/2006/chart">
  <cdr:relSizeAnchor xmlns:cdr="http://schemas.openxmlformats.org/drawingml/2006/chartDrawing">
    <cdr:from>
      <cdr:x>0.26761</cdr:x>
      <cdr:y>0.63333</cdr:y>
    </cdr:from>
    <cdr:to>
      <cdr:x>0.67606</cdr:x>
      <cdr:y>0.83333</cdr:y>
    </cdr:to>
    <cdr:sp macro="" textlink="">
      <cdr:nvSpPr>
        <cdr:cNvPr id="2" name="TextBox 1"/>
        <cdr:cNvSpPr txBox="1"/>
      </cdr:nvSpPr>
      <cdr:spPr>
        <a:xfrm xmlns:a="http://schemas.openxmlformats.org/drawingml/2006/main">
          <a:off x="1447800" y="2895600"/>
          <a:ext cx="2209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bg1"/>
              </a:solidFill>
            </a:rPr>
            <a:t>Social Security</a:t>
          </a:r>
        </a:p>
        <a:p xmlns:a="http://schemas.openxmlformats.org/drawingml/2006/main">
          <a:r>
            <a:rPr lang="en-US" sz="2400" dirty="0">
              <a:solidFill>
                <a:schemeClr val="bg1"/>
              </a:solidFill>
            </a:rPr>
            <a:t>57.7 million</a:t>
          </a:r>
        </a:p>
      </cdr:txBody>
    </cdr:sp>
  </cdr:relSizeAnchor>
  <cdr:relSizeAnchor xmlns:cdr="http://schemas.openxmlformats.org/drawingml/2006/chartDrawing">
    <cdr:from>
      <cdr:x>0.69014</cdr:x>
      <cdr:y>0.15</cdr:y>
    </cdr:from>
    <cdr:to>
      <cdr:x>1</cdr:x>
      <cdr:y>0.31904</cdr:y>
    </cdr:to>
    <cdr:sp macro="" textlink="">
      <cdr:nvSpPr>
        <cdr:cNvPr id="3" name="TextBox 1"/>
        <cdr:cNvSpPr txBox="1"/>
      </cdr:nvSpPr>
      <cdr:spPr>
        <a:xfrm xmlns:a="http://schemas.openxmlformats.org/drawingml/2006/main">
          <a:off x="3733800" y="685800"/>
          <a:ext cx="1676400" cy="7728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chemeClr val="accent1">
                  <a:lumMod val="75000"/>
                </a:schemeClr>
              </a:solidFill>
            </a:rPr>
            <a:t>Both</a:t>
          </a:r>
        </a:p>
        <a:p xmlns:a="http://schemas.openxmlformats.org/drawingml/2006/main">
          <a:r>
            <a:rPr lang="en-US" sz="2400" dirty="0">
              <a:solidFill>
                <a:schemeClr val="accent1">
                  <a:lumMod val="75000"/>
                </a:schemeClr>
              </a:solidFill>
            </a:rPr>
            <a:t>2.7 million</a:t>
          </a:r>
        </a:p>
      </cdr:txBody>
    </cdr:sp>
  </cdr:relSizeAnchor>
  <cdr:relSizeAnchor xmlns:cdr="http://schemas.openxmlformats.org/drawingml/2006/chartDrawing">
    <cdr:from>
      <cdr:x>0.42254</cdr:x>
      <cdr:y>0</cdr:y>
    </cdr:from>
    <cdr:to>
      <cdr:x>0.78874</cdr:x>
      <cdr:y>0.16875</cdr:y>
    </cdr:to>
    <cdr:sp macro="" textlink="">
      <cdr:nvSpPr>
        <cdr:cNvPr id="4" name="TextBox 1"/>
        <cdr:cNvSpPr txBox="1"/>
      </cdr:nvSpPr>
      <cdr:spPr>
        <a:xfrm xmlns:a="http://schemas.openxmlformats.org/drawingml/2006/main">
          <a:off x="2286000" y="0"/>
          <a:ext cx="1981215" cy="771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rgbClr val="007D7D"/>
              </a:solidFill>
            </a:rPr>
            <a:t>SSI</a:t>
          </a:r>
        </a:p>
        <a:p xmlns:a="http://schemas.openxmlformats.org/drawingml/2006/main">
          <a:r>
            <a:rPr lang="en-US" sz="2400" dirty="0">
              <a:solidFill>
                <a:srgbClr val="007D7D"/>
              </a:solidFill>
            </a:rPr>
            <a:t>5.5 million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E2B55-7368-4ED0-8184-9A69BA72962C}" type="datetimeFigureOut">
              <a:rPr lang="en-US" smtClean="0"/>
              <a:t>7/5/2017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D8C53-ECBC-44FC-9144-A8C38BDE651D}" type="slidenum">
              <a:rPr lang="en-US" smtClean="0"/>
              <a:t>‹#›</a:t>
            </a:fld>
            <a:endParaRPr lang="en-US"/>
          </a:p>
        </p:txBody>
      </p:sp>
    </p:spTree>
    <p:extLst>
      <p:ext uri="{BB962C8B-B14F-4D97-AF65-F5344CB8AC3E}">
        <p14:creationId xmlns:p14="http://schemas.microsoft.com/office/powerpoint/2010/main" val="416068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sa.gov/OACT/ProgData/benefits/ra_mbc201512.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sa.gov/OACT/ProgData/icp.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sa.gov/pubs/EN-05-10085.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ocial_Security_(United_State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sa.gov/pubs/EN-05-10003.pdf" TargetMode="External"/><Relationship Id="rId4" Type="http://schemas.openxmlformats.org/officeDocument/2006/relationships/hyperlink" Target="https://en.wikipedia.org/wiki/Medicare_(United_State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34610"/>
            <a:fld id="{8E9F95B4-1FCC-46AE-A4E2-342D3367DB8A}" type="slidenum">
              <a:rPr lang="en-US" smtClean="0">
                <a:solidFill>
                  <a:prstClr val="black"/>
                </a:solidFill>
              </a:rPr>
              <a:pPr defTabSz="934610"/>
              <a:t>1</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85800" y="4191000"/>
            <a:ext cx="5486400" cy="472440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rPr>
              <a:t>For more than 80 years, Social Security has helped secure today and tomorrow by providing benefits and financial protection for millions of people throughout their life’s journey. </a:t>
            </a:r>
            <a:endParaRPr lang="en-US" sz="1100" dirty="0"/>
          </a:p>
          <a:p>
            <a:endParaRPr lang="en-US" sz="1100" dirty="0"/>
          </a:p>
          <a:p>
            <a:r>
              <a:rPr lang="en-US" sz="1100" dirty="0"/>
              <a:t>Social Security touches the lives of every American, both directly and indirectly. As you consider the information that you are about to receive , I encourage you to think about all the ways Social Security has been linked to your life – and the lives of your loved ones. </a:t>
            </a:r>
            <a:endParaRPr lang="en-US" sz="1100" dirty="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F024D30-3B1D-474E-836A-5A5533A6B66C}" type="slidenum">
              <a:rPr lang="en-US" smtClean="0"/>
              <a:pPr/>
              <a:t>10</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85800" y="4354643"/>
            <a:ext cx="5486400" cy="4114800"/>
          </a:xfrm>
          <a:noFill/>
          <a:ln/>
        </p:spPr>
        <p:txBody>
          <a:bodyPr/>
          <a:lstStyle/>
          <a:p>
            <a:pPr eaLnBrk="1" hangingPunct="1"/>
            <a:r>
              <a:rPr lang="en-US" dirty="0"/>
              <a:t>The combined pressures of a massive baby boomer generation and increasing life expectancy will result in an American population with almost 20% of our projected population over the age of 65 by the year 2035.</a:t>
            </a:r>
          </a:p>
        </p:txBody>
      </p:sp>
    </p:spTree>
    <p:extLst>
      <p:ext uri="{BB962C8B-B14F-4D97-AF65-F5344CB8AC3E}">
        <p14:creationId xmlns:p14="http://schemas.microsoft.com/office/powerpoint/2010/main" val="334296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9E78684-CB7D-491E-92EC-13610A8767A0}" type="slidenum">
              <a:rPr lang="en-US" smtClean="0"/>
              <a:pPr/>
              <a:t>11</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09600" y="4267200"/>
            <a:ext cx="5715000" cy="4648200"/>
          </a:xfrm>
          <a:noFill/>
          <a:ln/>
        </p:spPr>
        <p:txBody>
          <a:bodyPr/>
          <a:lstStyle/>
          <a:p>
            <a:r>
              <a:rPr lang="en-US" sz="1000" kern="1200" dirty="0">
                <a:solidFill>
                  <a:schemeClr val="tx1"/>
                </a:solidFill>
              </a:rPr>
              <a:t>When you work, 85 cents of every Social Security tax dollar you pay goes to a trust fund that pays monthly benefits to current retirees and their families and to surviving spouses and children of workers who have died. The other 15 cents goes to a trust fund that pays benefits to people with disabilities and their families. From these trust funds, Social Security also pays the costs of managing the Social Security programs.</a:t>
            </a:r>
          </a:p>
          <a:p>
            <a:endParaRPr lang="en-US" sz="1000" kern="1200" dirty="0">
              <a:solidFill>
                <a:schemeClr val="tx1"/>
              </a:solidFill>
            </a:endParaRPr>
          </a:p>
          <a:p>
            <a:r>
              <a:rPr lang="en-US" sz="1000" kern="1200" dirty="0">
                <a:solidFill>
                  <a:schemeClr val="tx1"/>
                </a:solidFill>
                <a:effectLst/>
              </a:rPr>
              <a:t>The Social Security Administration is one of the most efficient agencies in the federal government. For each dollar we receive, we spend less than one penny to manage the program.</a:t>
            </a:r>
          </a:p>
          <a:p>
            <a:endParaRPr lang="en-US" sz="1000" kern="1200" dirty="0">
              <a:solidFill>
                <a:schemeClr val="tx1"/>
              </a:solidFill>
              <a:effectLst/>
            </a:endParaRPr>
          </a:p>
          <a:p>
            <a:r>
              <a:rPr lang="en-US" sz="1000" dirty="0">
                <a:latin typeface="+mj-lt"/>
              </a:rPr>
              <a:t>There are two Social Security trust funds – Old-Age and Survivors Insurance (OASI) and Disability Insurance (DI).</a:t>
            </a:r>
          </a:p>
          <a:p>
            <a:r>
              <a:rPr lang="en-US" sz="1000" dirty="0">
                <a:latin typeface="+mj-lt"/>
              </a:rPr>
              <a:t>Whether you’re just starting your career or are close to retirement, it’s important to understand these programs are directly dependent on the availability of asset reserves in their respective trust funds to pay benefits.</a:t>
            </a:r>
          </a:p>
          <a:p>
            <a:endParaRPr lang="en-US" sz="1000" dirty="0">
              <a:latin typeface="+mj-lt"/>
            </a:endParaRPr>
          </a:p>
          <a:p>
            <a:r>
              <a:rPr lang="en-US" sz="1000" dirty="0">
                <a:latin typeface="+mj-lt"/>
              </a:rPr>
              <a:t>Social Security has evolved over time to meet the changing needs of the public. </a:t>
            </a:r>
          </a:p>
          <a:p>
            <a:r>
              <a:rPr lang="en-US" sz="1000" dirty="0">
                <a:latin typeface="+mj-lt"/>
              </a:rPr>
              <a:t>Historically, the OASI and DI Trust Funds have reached times when dedicated tax revenue fell short of the cost of providing benefits and when the trust funds have reached the brink of asset reserve depletion. However, Congress approved the Social Security Amendments of 1977 and 1983, which reversed the cash flow of the program to positive levels and caused the substantial buildup of assets to the $2.8 trillion that exists today.</a:t>
            </a:r>
          </a:p>
          <a:p>
            <a:r>
              <a:rPr lang="en-US" sz="1000" dirty="0">
                <a:latin typeface="+mj-lt"/>
              </a:rPr>
              <a:t>The 1983 amendments included an increase in the normal retirement age from 65 to 67 and introduced Social Security benefits income taxation with revenue credited to the trust funds.</a:t>
            </a:r>
          </a:p>
          <a:p>
            <a:endParaRPr lang="en-US" sz="1000" dirty="0">
              <a:latin typeface="+mj-lt"/>
            </a:endParaRPr>
          </a:p>
          <a:p>
            <a:r>
              <a:rPr lang="en-US" sz="1000" dirty="0">
                <a:latin typeface="+mj-lt"/>
              </a:rPr>
              <a:t>The Social Security Trust Fund is fully funded until 2034.</a:t>
            </a:r>
          </a:p>
          <a:p>
            <a:r>
              <a:rPr lang="en-US" sz="1000" dirty="0">
                <a:latin typeface="+mj-lt"/>
              </a:rPr>
              <a:t>Even if legislative changes are not made before 2034, Social Security will still be able to pay 79 percent of each benefit due. </a:t>
            </a:r>
          </a:p>
          <a:p>
            <a:endParaRPr lang="en-US" sz="1000" dirty="0">
              <a:latin typeface="+mj-lt"/>
            </a:endParaRPr>
          </a:p>
          <a:p>
            <a:r>
              <a:rPr lang="en-US" altLang="en-US" sz="1000" dirty="0">
                <a:latin typeface="+mj-lt"/>
                <a:cs typeface="Arial" pitchFamily="34" charset="0"/>
              </a:rPr>
              <a:t>The Social Security Administration’s Chief Actuary has a website with a wealth of data regarding the status of our Trust Funds. It includes online publications as well as a list of proposals to modify the Social Security program. </a:t>
            </a:r>
          </a:p>
          <a:p>
            <a:endParaRPr lang="en-US" altLang="en-US" sz="1000" dirty="0">
              <a:latin typeface="+mj-lt"/>
              <a:cs typeface="Arial" pitchFamily="34" charset="0"/>
            </a:endParaRPr>
          </a:p>
          <a:p>
            <a:r>
              <a:rPr lang="en-US" altLang="en-US" sz="1000" dirty="0">
                <a:latin typeface="+mj-lt"/>
                <a:cs typeface="Arial" pitchFamily="34" charset="0"/>
              </a:rPr>
              <a:t>Here, you can also find online benefit calculators, information about Social Security Cost-of-Living Adjustments (COLA’s), and Congressional testimony and other communications by our Office of the Chief Actuary staff.  Just visit SocialSecurity.gov/OACT.</a:t>
            </a:r>
          </a:p>
          <a:p>
            <a:endParaRPr lang="en-US" sz="1000" dirty="0">
              <a:latin typeface="+mj-lt"/>
            </a:endParaRPr>
          </a:p>
        </p:txBody>
      </p:sp>
    </p:spTree>
    <p:extLst>
      <p:ext uri="{BB962C8B-B14F-4D97-AF65-F5344CB8AC3E}">
        <p14:creationId xmlns:p14="http://schemas.microsoft.com/office/powerpoint/2010/main" val="323909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78"/>
              </a:spcBef>
              <a:buClr>
                <a:srgbClr val="FA1200"/>
              </a:buClr>
            </a:pPr>
            <a:r>
              <a:rPr lang="en-US" sz="1200" b="0" dirty="0">
                <a:cs typeface="Arial" charset="0"/>
              </a:rPr>
              <a:t>You</a:t>
            </a:r>
            <a:r>
              <a:rPr lang="en-US" sz="1200" b="0" baseline="0" dirty="0">
                <a:cs typeface="Arial" charset="0"/>
              </a:rPr>
              <a:t> have three options, once you are ready to put in your application and start up your monthly benefits.</a:t>
            </a:r>
            <a:r>
              <a:rPr lang="en-US" sz="1200" b="0" dirty="0">
                <a:cs typeface="Arial" charset="0"/>
              </a:rPr>
              <a:t> </a:t>
            </a:r>
          </a:p>
          <a:p>
            <a:pPr>
              <a:spcBef>
                <a:spcPts val="1171"/>
              </a:spcBef>
              <a:buClr>
                <a:srgbClr val="FA1200"/>
              </a:buClr>
              <a:defRPr/>
            </a:pPr>
            <a:r>
              <a:rPr lang="en-US" altLang="en-US" b="0" dirty="0">
                <a:cs typeface="Arial" charset="0"/>
              </a:rPr>
              <a:t>You can apply within 3 months of when you want your benefits to begin. </a:t>
            </a:r>
          </a:p>
          <a:p>
            <a:pPr>
              <a:spcBef>
                <a:spcPts val="1171"/>
              </a:spcBef>
              <a:buClr>
                <a:srgbClr val="FA1200"/>
              </a:buClr>
              <a:defRPr/>
            </a:pPr>
            <a:endParaRPr lang="en-US" altLang="en-US" b="0" dirty="0">
              <a:cs typeface="Arial" charset="0"/>
            </a:endParaRPr>
          </a:p>
          <a:p>
            <a:pPr>
              <a:spcBef>
                <a:spcPts val="1171"/>
              </a:spcBef>
              <a:buClr>
                <a:srgbClr val="FA1200"/>
              </a:buClr>
              <a:defRPr/>
            </a:pPr>
            <a:r>
              <a:rPr lang="en-US" altLang="en-US" b="0" dirty="0">
                <a:cs typeface="Arial" charset="0"/>
              </a:rPr>
              <a:t>You have three options, when it comes time. </a:t>
            </a:r>
          </a:p>
          <a:p>
            <a:pPr>
              <a:spcBef>
                <a:spcPts val="1171"/>
              </a:spcBef>
              <a:buClr>
                <a:srgbClr val="FA1200"/>
              </a:buClr>
              <a:defRPr/>
            </a:pPr>
            <a:endParaRPr lang="en-US" altLang="en-US" b="0" dirty="0">
              <a:cs typeface="Arial" charset="0"/>
            </a:endParaRPr>
          </a:p>
          <a:p>
            <a:pPr marL="170901" indent="-170901">
              <a:spcBef>
                <a:spcPts val="1171"/>
              </a:spcBef>
              <a:buClr>
                <a:srgbClr val="FA1200"/>
              </a:buClr>
              <a:buFontTx/>
              <a:buChar char="•"/>
              <a:defRPr/>
            </a:pPr>
            <a:r>
              <a:rPr lang="en-US" altLang="en-US" b="0" dirty="0">
                <a:cs typeface="Arial" charset="0"/>
              </a:rPr>
              <a:t>Your first option is to apply online at www.socialsecurity.gov. This is the most convenient way to apply.</a:t>
            </a:r>
          </a:p>
          <a:p>
            <a:pPr marL="170901" indent="-170901">
              <a:spcBef>
                <a:spcPts val="1171"/>
              </a:spcBef>
              <a:buClr>
                <a:srgbClr val="FA1200"/>
              </a:buClr>
              <a:buFontTx/>
              <a:buChar char="•"/>
              <a:defRPr/>
            </a:pPr>
            <a:r>
              <a:rPr lang="en-US" altLang="en-US" b="0" dirty="0">
                <a:cs typeface="Arial" charset="0"/>
              </a:rPr>
              <a:t>Your second option is to call Social Security to schedule an appointment to apply over the telephone on a day and time that is convenient for you.  </a:t>
            </a:r>
          </a:p>
          <a:p>
            <a:pPr marL="170901" indent="-170901">
              <a:spcBef>
                <a:spcPts val="1171"/>
              </a:spcBef>
              <a:buClr>
                <a:srgbClr val="FA1200"/>
              </a:buClr>
              <a:buFontTx/>
              <a:buChar char="•"/>
              <a:defRPr/>
            </a:pPr>
            <a:r>
              <a:rPr lang="en-US" altLang="en-US" b="0" dirty="0">
                <a:cs typeface="Arial" charset="0"/>
              </a:rPr>
              <a:t>Your third option is to call Social Security to schedule an appointment to apply in-person at your local Social Security office with a face-to-face appointment.</a:t>
            </a:r>
          </a:p>
          <a:p>
            <a:endParaRPr lang="en-US" b="0" dirty="0"/>
          </a:p>
          <a:p>
            <a:r>
              <a:rPr lang="en-US" sz="1200" kern="1200" dirty="0">
                <a:solidFill>
                  <a:schemeClr val="tx1"/>
                </a:solidFill>
                <a:effectLst/>
                <a:latin typeface="+mn-lt"/>
                <a:ea typeface="+mn-ea"/>
                <a:cs typeface="+mn-cs"/>
              </a:rPr>
              <a:t>Applying online is still the most convenient way to apply for benefits.  You can apply for retirement benefits in as little as 15 minutes.</a:t>
            </a:r>
            <a:endParaRPr lang="en-US" b="0" dirty="0"/>
          </a:p>
        </p:txBody>
      </p:sp>
      <p:sp>
        <p:nvSpPr>
          <p:cNvPr id="4" name="Slide Number Placeholder 3"/>
          <p:cNvSpPr>
            <a:spLocks noGrp="1"/>
          </p:cNvSpPr>
          <p:nvPr>
            <p:ph type="sldNum" sz="quarter" idx="10"/>
          </p:nvPr>
        </p:nvSpPr>
        <p:spPr/>
        <p:txBody>
          <a:bodyPr/>
          <a:lstStyle/>
          <a:p>
            <a:fld id="{CFD9E258-0B83-4639-8B99-8C7D4571410F}" type="slidenum">
              <a:rPr lang="en-US" smtClean="0"/>
              <a:t>12</a:t>
            </a:fld>
            <a:endParaRPr lang="en-US"/>
          </a:p>
        </p:txBody>
      </p:sp>
    </p:spTree>
    <p:extLst>
      <p:ext uri="{BB962C8B-B14F-4D97-AF65-F5344CB8AC3E}">
        <p14:creationId xmlns:p14="http://schemas.microsoft.com/office/powerpoint/2010/main" val="131727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The Social Security website is a valuable resource of information about all of Social Security’s programs and is accessible from a computer, tablet and smartphone.  We encourage you to use our online retirement planning tools to plan for a secure financial future. </a:t>
            </a:r>
          </a:p>
        </p:txBody>
      </p:sp>
      <p:sp>
        <p:nvSpPr>
          <p:cNvPr id="176132" name="Footer Placeholder 5"/>
          <p:cNvSpPr>
            <a:spLocks noGrp="1"/>
          </p:cNvSpPr>
          <p:nvPr>
            <p:ph type="ftr" sz="quarter" idx="4"/>
          </p:nvPr>
        </p:nvSpPr>
        <p:spPr>
          <a:xfrm>
            <a:off x="0" y="8621713"/>
            <a:ext cx="3429000" cy="67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solidFill>
                  <a:srgbClr val="000000"/>
                </a:solidFill>
              </a:rPr>
              <a:t>Produced by the Social Security Administration Office of Communications/ Office of External Affairs</a:t>
            </a:r>
          </a:p>
        </p:txBody>
      </p:sp>
      <p:sp>
        <p:nvSpPr>
          <p:cNvPr id="17613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7613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20</a:t>
            </a:r>
          </a:p>
        </p:txBody>
      </p:sp>
    </p:spTree>
    <p:extLst>
      <p:ext uri="{BB962C8B-B14F-4D97-AF65-F5344CB8AC3E}">
        <p14:creationId xmlns:p14="http://schemas.microsoft.com/office/powerpoint/2010/main" val="1819389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i="1" kern="1200" dirty="0">
                <a:solidFill>
                  <a:schemeClr val="tx1"/>
                </a:solidFill>
                <a:effectLst/>
                <a:latin typeface="+mn-lt"/>
                <a:ea typeface="+mn-ea"/>
                <a:cs typeface="+mn-cs"/>
              </a:rPr>
              <a:t>my</a:t>
            </a:r>
            <a:r>
              <a:rPr lang="en-US" sz="1200" kern="1200" dirty="0">
                <a:solidFill>
                  <a:schemeClr val="tx1"/>
                </a:solidFill>
                <a:effectLst/>
                <a:latin typeface="+mn-lt"/>
                <a:ea typeface="+mn-ea"/>
                <a:cs typeface="+mn-cs"/>
              </a:rPr>
              <a:t> Social Security is a convenient and secure suite of services designed to put you in control of your personal Social Security information, as well as help you manage your benefits when you are ready.  Your account gives you the information you need whenever you want.  All without calling or visiting a field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my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my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my Social Security account provides a variety of information to help you and your family. If you need help setting up your account, we have a 4-minute walkthrough video on our YouTube page.</a:t>
            </a:r>
          </a:p>
          <a:p>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51430185-CC52-4369-893A-8AC9BACCD8B6}" type="slidenum">
              <a:rPr lang="en-US" altLang="en-US" sz="1100" b="0" smtClean="0">
                <a:solidFill>
                  <a:srgbClr val="000000"/>
                </a:solidFill>
              </a:rPr>
              <a:pPr/>
              <a:t>14</a:t>
            </a:fld>
            <a:endParaRPr lang="en-US" altLang="en-US" sz="1100" b="0">
              <a:solidFill>
                <a:srgbClr val="000000"/>
              </a:solidFill>
            </a:endParaRPr>
          </a:p>
        </p:txBody>
      </p:sp>
      <p:sp>
        <p:nvSpPr>
          <p:cNvPr id="1781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391081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So what can you do with a</a:t>
            </a:r>
            <a:r>
              <a:rPr lang="en-US" altLang="en-US" b="0" baseline="0" dirty="0">
                <a:latin typeface="Arial" panose="020B0604020202020204" pitchFamily="34" charset="0"/>
              </a:rPr>
              <a:t> </a:t>
            </a:r>
            <a:r>
              <a:rPr lang="en-US" altLang="en-US" b="0" i="1" baseline="0" dirty="0">
                <a:latin typeface="Arial" panose="020B0604020202020204" pitchFamily="34" charset="0"/>
              </a:rPr>
              <a:t>my</a:t>
            </a:r>
            <a:r>
              <a:rPr lang="en-US" altLang="en-US" b="0" baseline="0" dirty="0">
                <a:latin typeface="Arial" panose="020B0604020202020204" pitchFamily="34" charset="0"/>
              </a:rPr>
              <a:t> Social Security account?</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Your online</a:t>
            </a:r>
            <a:r>
              <a:rPr lang="en-US" altLang="en-US" b="0" i="1" dirty="0">
                <a:latin typeface="Arial" panose="020B0604020202020204" pitchFamily="34" charset="0"/>
              </a:rPr>
              <a:t> my</a:t>
            </a:r>
            <a:r>
              <a:rPr lang="en-US" altLang="en-US" b="0" dirty="0">
                <a:latin typeface="Arial" panose="020B0604020202020204" pitchFamily="34" charset="0"/>
              </a:rPr>
              <a:t> Social Security account provides a wealth of information to help you and your family plan for your financial future.</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If you receive</a:t>
            </a:r>
            <a:r>
              <a:rPr lang="en-US" altLang="en-US" b="0" baseline="0" dirty="0">
                <a:latin typeface="Arial" panose="020B0604020202020204" pitchFamily="34" charset="0"/>
              </a:rPr>
              <a:t> benefits or have Medicare, you can…</a:t>
            </a:r>
            <a:endParaRPr lang="en-US" altLang="en-US" b="0" dirty="0">
              <a:latin typeface="Arial" panose="020B0604020202020204" pitchFamily="34" charset="0"/>
            </a:endParaRPr>
          </a:p>
        </p:txBody>
      </p:sp>
      <p:sp>
        <p:nvSpPr>
          <p:cNvPr id="18022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022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22</a:t>
            </a:r>
          </a:p>
        </p:txBody>
      </p:sp>
    </p:spTree>
    <p:extLst>
      <p:ext uri="{BB962C8B-B14F-4D97-AF65-F5344CB8AC3E}">
        <p14:creationId xmlns:p14="http://schemas.microsoft.com/office/powerpoint/2010/main" val="326513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If you do </a:t>
            </a:r>
            <a:r>
              <a:rPr lang="en-US" altLang="en-US" b="0" u="sng" dirty="0">
                <a:latin typeface="Arial" panose="020B0604020202020204" pitchFamily="34" charset="0"/>
              </a:rPr>
              <a:t>not</a:t>
            </a:r>
            <a:r>
              <a:rPr lang="en-US" altLang="en-US" b="0" dirty="0">
                <a:latin typeface="Arial" panose="020B0604020202020204" pitchFamily="34" charset="0"/>
              </a:rPr>
              <a:t> receive</a:t>
            </a:r>
            <a:r>
              <a:rPr lang="en-US" altLang="en-US" b="0" baseline="0" dirty="0">
                <a:latin typeface="Arial" panose="020B0604020202020204" pitchFamily="34" charset="0"/>
              </a:rPr>
              <a:t> benefits, you can…</a:t>
            </a:r>
            <a:endParaRPr lang="en-US" altLang="en-US" b="0" dirty="0">
              <a:latin typeface="Arial" panose="020B0604020202020204" pitchFamily="34" charset="0"/>
            </a:endParaRPr>
          </a:p>
        </p:txBody>
      </p:sp>
      <p:sp>
        <p:nvSpPr>
          <p:cNvPr id="182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22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23</a:t>
            </a:r>
          </a:p>
        </p:txBody>
      </p:sp>
    </p:spTree>
    <p:extLst>
      <p:ext uri="{BB962C8B-B14F-4D97-AF65-F5344CB8AC3E}">
        <p14:creationId xmlns:p14="http://schemas.microsoft.com/office/powerpoint/2010/main" val="379045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81" indent="-17198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To open a my Social Security account, you have to be at least 18 years of age, have a valid e-mail address, a Social Security number, and a U.S. mailing address.</a:t>
            </a:r>
          </a:p>
          <a:p>
            <a:pPr marL="171981" indent="-171981">
              <a:buFont typeface="Arial" panose="020B0604020202020204" pitchFamily="34" charset="0"/>
              <a:buChar char="•"/>
              <a:defRPr/>
            </a:pPr>
            <a:endParaRPr 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b="0" dirty="0">
                <a:latin typeface="Arial" panose="020B0604020202020204" pitchFamily="34" charset="0"/>
                <a:cs typeface="Arial" panose="020B0604020202020204" pitchFamily="34" charset="0"/>
              </a:rPr>
              <a:t>To open your account, go to </a:t>
            </a:r>
            <a:r>
              <a:rPr lang="en-US" b="0" i="1" dirty="0">
                <a:latin typeface="Arial" panose="020B0604020202020204" pitchFamily="34" charset="0"/>
                <a:cs typeface="Arial" panose="020B0604020202020204" pitchFamily="34" charset="0"/>
              </a:rPr>
              <a:t>socialsecurity.gov/</a:t>
            </a:r>
            <a:r>
              <a:rPr lang="en-US" b="0" i="1" dirty="0" err="1">
                <a:latin typeface="Arial" panose="020B0604020202020204" pitchFamily="34" charset="0"/>
                <a:cs typeface="Arial" panose="020B0604020202020204" pitchFamily="34" charset="0"/>
              </a:rPr>
              <a:t>myaccount</a:t>
            </a:r>
            <a:r>
              <a:rPr lang="en-US" b="0" i="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and select “Sign In or Create an Account.”</a:t>
            </a:r>
          </a:p>
          <a:p>
            <a:pPr marL="171981" indent="-171981">
              <a:buFont typeface="Arial" panose="020B0604020202020204" pitchFamily="34" charset="0"/>
              <a:buChar char="•"/>
              <a:defRPr/>
            </a:pPr>
            <a:endParaRPr lang="en-US" alt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altLang="en-US" b="0" dirty="0"/>
              <a:t>You will have to provide some personal Social Security information about yourself and give us answers to some questions only you are likely to know to verify your identity.</a:t>
            </a:r>
          </a:p>
          <a:p>
            <a:pPr marL="171981" indent="-171981">
              <a:buFont typeface="Arial" panose="020B0604020202020204" pitchFamily="34" charset="0"/>
              <a:buChar char="•"/>
              <a:defRPr/>
            </a:pPr>
            <a:endParaRPr lang="en-US" altLang="en-US" b="0" dirty="0"/>
          </a:p>
          <a:p>
            <a:pPr marL="171981" indent="-171981">
              <a:buFont typeface="Arial" panose="020B0604020202020204" pitchFamily="34" charset="0"/>
              <a:buChar char="•"/>
              <a:defRPr/>
            </a:pPr>
            <a:r>
              <a:rPr lang="en-US" altLang="en-US" b="0" dirty="0"/>
              <a:t>Next, you choose a “username” and an 8-character “password” to access your online account.  This process protects you and keeps your personal Social Security information private.</a:t>
            </a:r>
          </a:p>
          <a:p>
            <a:pPr>
              <a:buFont typeface="Arial" panose="020B0604020202020204" pitchFamily="34" charset="0"/>
              <a:buNone/>
              <a:defRPr/>
            </a:pPr>
            <a:endParaRPr lang="en-US" altLang="en-US" b="0" dirty="0"/>
          </a:p>
          <a:p>
            <a:pPr marL="171981" indent="-171981">
              <a:buFont typeface="Arial" panose="020B0604020202020204" pitchFamily="34" charset="0"/>
              <a:buChar char="•"/>
              <a:defRPr/>
            </a:pPr>
            <a:r>
              <a:rPr lang="en-US" b="0" dirty="0"/>
              <a:t>You will also notice the option of adding an extra level of security to your account.  By selecting “Yes, let’s start now” you are prompted to select an additional question to answer.  With this feature, you will receive a temporary code via text message each time you attempt to log in.  And you will use this code with your account password. Keep in mind that your cell phone provider’s message rates may apply. </a:t>
            </a:r>
          </a:p>
          <a:p>
            <a:pPr marL="0" indent="0">
              <a:buFont typeface="Arial" panose="020B0604020202020204" pitchFamily="34" charset="0"/>
              <a:buNone/>
              <a:defRPr/>
            </a:pPr>
            <a:endParaRPr lang="en-US" altLang="en-US" b="0" dirty="0"/>
          </a:p>
          <a:p>
            <a:pPr>
              <a:defRPr/>
            </a:pPr>
            <a:endParaRPr lang="en-US" b="0" dirty="0">
              <a:latin typeface="+mn-lt"/>
            </a:endParaRPr>
          </a:p>
          <a:p>
            <a:pPr>
              <a:defRPr/>
            </a:pPr>
            <a:r>
              <a:rPr lang="en-US" b="0" dirty="0">
                <a:latin typeface="+mn-lt"/>
              </a:rPr>
              <a:t> </a:t>
            </a:r>
          </a:p>
          <a:p>
            <a:pPr>
              <a:defRPr/>
            </a:pPr>
            <a:endParaRPr lang="en-US" b="0" dirty="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4AFD3967-BFFC-46A3-AB63-67A83AC4596B}" type="slidenum">
              <a:rPr lang="en-US" altLang="en-US" sz="1100" b="0" smtClean="0">
                <a:solidFill>
                  <a:schemeClr val="tx1"/>
                </a:solidFill>
              </a:rPr>
              <a:pPr/>
              <a:t>17</a:t>
            </a:fld>
            <a:endParaRPr lang="en-US" altLang="en-US" sz="1100" b="0">
              <a:solidFill>
                <a:schemeClr val="tx1"/>
              </a:solidFill>
            </a:endParaRPr>
          </a:p>
        </p:txBody>
      </p:sp>
      <p:sp>
        <p:nvSpPr>
          <p:cNvPr id="1843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a:solidFill>
                  <a:schemeClr val="tx1"/>
                </a:solidFill>
              </a:rPr>
              <a:t>Produced by the Social Security Administration Office of Communications/ Office of External Affairs</a:t>
            </a:r>
          </a:p>
        </p:txBody>
      </p:sp>
      <p:sp>
        <p:nvSpPr>
          <p:cNvPr id="18432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175071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most people think of Social Security, they think of retirement benefits —</a:t>
            </a:r>
            <a:r>
              <a:rPr lang="en-US" sz="1200" kern="1200" dirty="0">
                <a:solidFill>
                  <a:schemeClr val="tx1"/>
                </a:solidFill>
                <a:effectLst/>
                <a:latin typeface="+mn-lt"/>
                <a:ea typeface="+mn-ea"/>
                <a:cs typeface="+mn-cs"/>
              </a:rPr>
              <a:t>with good reason. Social Security is a lifeline for most retirees, keeping tens of millions out of poverty.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we will talk about retirement, </a:t>
            </a:r>
            <a:r>
              <a:rPr lang="en-US" sz="1200" kern="1200" dirty="0">
                <a:solidFill>
                  <a:schemeClr val="tx1"/>
                </a:solidFill>
                <a:effectLst/>
                <a:latin typeface="+mn-lt"/>
                <a:ea typeface="+mn-ea"/>
                <a:cs typeface="+mn-cs"/>
              </a:rPr>
              <a:t>share some important details about retirement planning and discuss how Social Security is here to help secure today and tomorrow with financial benefits, information, and tools.</a:t>
            </a:r>
          </a:p>
        </p:txBody>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611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19</a:t>
            </a:fld>
            <a:endParaRPr lang="en-US">
              <a:solidFill>
                <a:prstClr val="black"/>
              </a:solidFill>
            </a:endParaRPr>
          </a:p>
        </p:txBody>
      </p:sp>
      <p:sp>
        <p:nvSpPr>
          <p:cNvPr id="5" name="Notes Placeholder 4"/>
          <p:cNvSpPr>
            <a:spLocks noGrp="1"/>
          </p:cNvSpPr>
          <p:nvPr>
            <p:ph type="body" sz="quarter" idx="11"/>
          </p:nvPr>
        </p:nvSpPr>
        <p:spPr/>
        <p:txBody>
          <a:bodyPr/>
          <a:lstStyle/>
          <a:p>
            <a:r>
              <a:rPr lang="en-US" sz="1200" kern="1200" dirty="0">
                <a:solidFill>
                  <a:schemeClr val="tx1"/>
                </a:solidFill>
                <a:effectLst/>
                <a:latin typeface="+mn-lt"/>
                <a:ea typeface="+mn-ea"/>
                <a:cs typeface="+mn-cs"/>
              </a:rPr>
              <a:t>As of December 2016, 41 million retired workers were receiving 56.1 billion dollars in Social Security benefits per month.  At the same time, 3 million dependents of retired workers were receiving 2.1 billion dollars in monthly Social Security benefits</a:t>
            </a:r>
            <a:endParaRPr lang="en-US" dirty="0"/>
          </a:p>
        </p:txBody>
      </p:sp>
    </p:spTree>
    <p:extLst>
      <p:ext uri="{BB962C8B-B14F-4D97-AF65-F5344CB8AC3E}">
        <p14:creationId xmlns:p14="http://schemas.microsoft.com/office/powerpoint/2010/main" val="396301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2196"/>
            <a:ext cx="5486400" cy="4490803"/>
          </a:xfrm>
        </p:spPr>
        <p:txBody>
          <a:bodyPr/>
          <a:lstStyle/>
          <a:p>
            <a:r>
              <a:rPr lang="en-US" sz="1300" dirty="0"/>
              <a:t>This image illustrates the number of beneficiaries we pay. Currently, more than one in every six people in America is receiving a Social Security benefit. The majority of our beneficiaries are retired.</a:t>
            </a:r>
          </a:p>
          <a:p>
            <a:endParaRPr lang="en-US" sz="1300" dirty="0"/>
          </a:p>
          <a:p>
            <a:r>
              <a:rPr lang="en-US" sz="1300" dirty="0"/>
              <a:t>But Social Security is more than retirement...it is a family protection plan (almost 1/3 of the beneficiaries are disabled, dependents of disabled, or survivors).</a:t>
            </a:r>
          </a:p>
          <a:p>
            <a:endParaRPr lang="en-US" sz="1300" dirty="0"/>
          </a:p>
          <a:p>
            <a:r>
              <a:rPr lang="en-US" sz="1300" dirty="0"/>
              <a:t>Source: https://www.ssa.gov/policy/docs/quickfacts/stat_snapshot/</a:t>
            </a:r>
          </a:p>
          <a:p>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09FF06F-A4AB-4568-908E-312721F9CB5F}" type="slidenum">
              <a:rPr lang="en-US" smtClean="0"/>
              <a:pPr>
                <a:defRPr/>
              </a:pPr>
              <a:t>2</a:t>
            </a:fld>
            <a:endParaRPr lang="en-US" dirty="0"/>
          </a:p>
        </p:txBody>
      </p:sp>
    </p:spTree>
    <p:extLst>
      <p:ext uri="{BB962C8B-B14F-4D97-AF65-F5344CB8AC3E}">
        <p14:creationId xmlns:p14="http://schemas.microsoft.com/office/powerpoint/2010/main" val="161498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20</a:t>
            </a:fld>
            <a:endParaRPr lang="en-US" dirty="0"/>
          </a:p>
        </p:txBody>
      </p:sp>
      <p:sp>
        <p:nvSpPr>
          <p:cNvPr id="5" name="Notes Placeholder 4"/>
          <p:cNvSpPr>
            <a:spLocks noGrp="1"/>
          </p:cNvSpPr>
          <p:nvPr>
            <p:ph type="body" sz="quarter" idx="11"/>
          </p:nvPr>
        </p:nvSpPr>
        <p:spPr>
          <a:xfrm>
            <a:off x="685800" y="4343400"/>
            <a:ext cx="5486400" cy="4572000"/>
          </a:xfrm>
        </p:spPr>
        <p:txBody>
          <a:bodyPr/>
          <a:lstStyle/>
          <a:p>
            <a:pPr lvl="0"/>
            <a:r>
              <a:rPr lang="en-US" dirty="0"/>
              <a:t>Credits are the "building blocks" Social Security uses to find out whether you have the minimum amount of covered work to qualify for each type of Social Security benefit.</a:t>
            </a:r>
          </a:p>
          <a:p>
            <a:r>
              <a:rPr lang="en-US" dirty="0"/>
              <a:t>If you stop working before you have enough credits to qualify for benefits, your credits will stay on your record. If you return to work later on, you can add more credits so you can qualify.</a:t>
            </a:r>
          </a:p>
          <a:p>
            <a:endParaRPr lang="en-US" dirty="0"/>
          </a:p>
          <a:p>
            <a:r>
              <a:rPr lang="en-US" dirty="0"/>
              <a:t>No benefits can be paid if you do not have enough credits.</a:t>
            </a:r>
          </a:p>
          <a:p>
            <a:pPr lvl="0"/>
            <a:endParaRPr lang="en-US" dirty="0"/>
          </a:p>
          <a:p>
            <a:pPr lvl="0"/>
            <a:r>
              <a:rPr lang="en-US" dirty="0"/>
              <a:t>In 2017, you must earn $1,300 in covered earnings to get one Social Security or Medicare work credit and $5,200 to get the maximum four credits for the year.</a:t>
            </a:r>
          </a:p>
          <a:p>
            <a:r>
              <a:rPr lang="en-US" dirty="0"/>
              <a:t> </a:t>
            </a:r>
          </a:p>
          <a:p>
            <a:pPr lvl="0"/>
            <a:r>
              <a:rPr lang="en-US" dirty="0"/>
              <a:t>When you work and pay Social Security taxes, you earn up to a maximum of four "credits" for each year.</a:t>
            </a:r>
          </a:p>
          <a:p>
            <a:r>
              <a:rPr lang="en-US" dirty="0"/>
              <a:t> </a:t>
            </a:r>
          </a:p>
          <a:p>
            <a:pPr lvl="0"/>
            <a:r>
              <a:rPr lang="en-US" dirty="0"/>
              <a:t>During your lifetime, you will probably earn more credits than the minimum number you need to be eligible for benefits; however, these extra credits do not increase your benefit amount. </a:t>
            </a:r>
          </a:p>
          <a:p>
            <a:r>
              <a:rPr lang="en-US" dirty="0"/>
              <a:t> </a:t>
            </a:r>
          </a:p>
          <a:p>
            <a:pPr lvl="0"/>
            <a:r>
              <a:rPr lang="en-US" dirty="0"/>
              <a:t>Your average earnings during your working years determine how much your monthly payment will be.</a:t>
            </a:r>
          </a:p>
          <a:p>
            <a:pPr lvl="0"/>
            <a:endParaRPr lang="en-US" dirty="0"/>
          </a:p>
        </p:txBody>
      </p:sp>
    </p:spTree>
    <p:extLst>
      <p:ext uri="{BB962C8B-B14F-4D97-AF65-F5344CB8AC3E}">
        <p14:creationId xmlns:p14="http://schemas.microsoft.com/office/powerpoint/2010/main" val="162070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21</a:t>
            </a:fld>
            <a:endParaRPr lang="en-US" dirty="0"/>
          </a:p>
        </p:txBody>
      </p:sp>
      <p:sp>
        <p:nvSpPr>
          <p:cNvPr id="5" name="Notes Placeholder 4"/>
          <p:cNvSpPr>
            <a:spLocks noGrp="1"/>
          </p:cNvSpPr>
          <p:nvPr>
            <p:ph type="body" sz="quarter" idx="11"/>
          </p:nvPr>
        </p:nvSpPr>
        <p:spPr/>
        <p:txBody>
          <a:bodyPr/>
          <a:lstStyle/>
          <a:p>
            <a:pPr lvl="0"/>
            <a:r>
              <a:rPr lang="en-US" dirty="0"/>
              <a:t>Credits are based on your total wages and self-employment income during the year, no matter when you did the actual work. You might work all year to earn four credits, or you might earn enough for all four in a much shorter length of time.</a:t>
            </a:r>
          </a:p>
          <a:p>
            <a:pPr marL="0" lvl="2" indent="0" algn="l" eaLnBrk="1" hangingPunct="1">
              <a:spcBef>
                <a:spcPct val="50000"/>
              </a:spcBef>
              <a:buFont typeface="Arial" panose="020B0604020202020204" pitchFamily="34" charset="0"/>
              <a:buNone/>
              <a:defRPr/>
            </a:pPr>
            <a:r>
              <a:rPr lang="en-US" altLang="en-US" b="0" dirty="0"/>
              <a:t>We are looking for the highest 35 years during a worker's lifetime of earnings, regardless of when earned. </a:t>
            </a:r>
          </a:p>
          <a:p>
            <a:pPr marL="0" lvl="2" indent="0" algn="l" eaLnBrk="1" hangingPunct="1">
              <a:spcBef>
                <a:spcPct val="50000"/>
              </a:spcBef>
              <a:buFont typeface="Arial" panose="020B0604020202020204" pitchFamily="34" charset="0"/>
              <a:buNone/>
              <a:defRPr/>
            </a:pPr>
            <a:r>
              <a:rPr lang="en-US" sz="1200" kern="1200" dirty="0">
                <a:solidFill>
                  <a:schemeClr val="tx1"/>
                </a:solidFill>
                <a:effectLst/>
                <a:latin typeface="+mn-lt"/>
                <a:ea typeface="+mn-ea"/>
                <a:cs typeface="+mn-cs"/>
              </a:rPr>
              <a:t>Using this formula means that a worker who qualifies for a retirement benefit with just 10 years of work would have a lower benefit payment than someone who worked longer.  That’s because we are looking at the highest 35 years of earnings.  In this example, there would be 25 years with zero earnings.</a:t>
            </a:r>
            <a:endParaRPr lang="en-US" altLang="en-US" b="0" dirty="0"/>
          </a:p>
        </p:txBody>
      </p:sp>
    </p:spTree>
    <p:extLst>
      <p:ext uri="{BB962C8B-B14F-4D97-AF65-F5344CB8AC3E}">
        <p14:creationId xmlns:p14="http://schemas.microsoft.com/office/powerpoint/2010/main" val="2781844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0" dirty="0"/>
              <a:t>Choosing when to retire is an important and personal decision. Financial experts say you’ll need 70-80% of your preretirement income to have a comfortable retirement. </a:t>
            </a:r>
            <a:r>
              <a:rPr lang="en-US" sz="1050" dirty="0"/>
              <a:t>You’ll want to choose a retirement age based on your circumstances so you’ll have enough income when you need it.</a:t>
            </a:r>
          </a:p>
          <a:p>
            <a:endParaRPr lang="en-US" sz="1050" dirty="0"/>
          </a:p>
          <a:p>
            <a:r>
              <a:rPr lang="en-US" sz="1050" dirty="0"/>
              <a:t>As you can see on this chart, your monthly</a:t>
            </a:r>
            <a:r>
              <a:rPr lang="en-US" sz="1050" baseline="0" dirty="0"/>
              <a:t> retirement benefit will be higher if you delay starting it. </a:t>
            </a:r>
            <a:r>
              <a:rPr lang="en-US" sz="1100" b="0" i="0" u="none" strike="noStrike" kern="1200" baseline="0" dirty="0">
                <a:solidFill>
                  <a:schemeClr val="tx1"/>
                </a:solidFill>
              </a:rPr>
              <a:t>We calculate your basic Social Security benefit — the amount you would receive at your full retirement age — based on your lifetime earnings. </a:t>
            </a:r>
          </a:p>
          <a:p>
            <a:endParaRPr lang="en-US" sz="1100" b="0" i="0" u="none" strike="noStrike" kern="1200" baseline="0" dirty="0">
              <a:solidFill>
                <a:schemeClr val="tx1"/>
              </a:solidFill>
            </a:endParaRPr>
          </a:p>
          <a:p>
            <a:r>
              <a:rPr lang="en-US" sz="1100" b="0" i="0" u="none" strike="noStrike" kern="1200" baseline="0" dirty="0">
                <a:solidFill>
                  <a:schemeClr val="tx1"/>
                </a:solidFill>
              </a:rPr>
              <a:t>However, the actual amount you receive each month depends on when you start receiving benefits. You can start your retirement benefit at any point from age 62 up until age 70, and your benefit will be higher the longer you delay starting it. This adjustment is usually permanent: it sets the base for the benefits you’ll get for the rest of your life. </a:t>
            </a:r>
          </a:p>
          <a:p>
            <a:endParaRPr lang="en-US" sz="1100" dirty="0"/>
          </a:p>
          <a:p>
            <a:r>
              <a:rPr lang="en-US" sz="1100" dirty="0"/>
              <a:t>You</a:t>
            </a:r>
            <a:r>
              <a:rPr lang="en-US" sz="1100" baseline="0" dirty="0"/>
              <a:t> may receive an</a:t>
            </a:r>
            <a:r>
              <a:rPr lang="en-US" sz="1100" dirty="0"/>
              <a:t> annual cost-of-living adjustments</a:t>
            </a:r>
            <a:r>
              <a:rPr lang="en-US" sz="1100" baseline="0" dirty="0"/>
              <a:t> </a:t>
            </a:r>
            <a:r>
              <a:rPr lang="en-US" sz="1100" b="0" i="0" u="none" strike="noStrike" kern="1200" baseline="0" dirty="0">
                <a:solidFill>
                  <a:schemeClr val="tx1"/>
                </a:solidFill>
              </a:rPr>
              <a:t>and, depending on your work history, may receive higher benefits if you continue to work. </a:t>
            </a:r>
            <a:endParaRPr lang="en-US" sz="1100" dirty="0"/>
          </a:p>
          <a:p>
            <a:endParaRPr lang="en-US" sz="1100" b="0" i="0" u="none" strike="noStrike" kern="1200" baseline="0" dirty="0">
              <a:solidFill>
                <a:schemeClr val="tx1"/>
              </a:solidFill>
            </a:endParaRPr>
          </a:p>
          <a:p>
            <a:r>
              <a:rPr lang="en-US" sz="1050" dirty="0"/>
              <a:t>Let’s say your full retirement age is 66 and your monthly benefit starting at that age is $1,000. If you choose to start getting benefits at age 62, we’ll reduce your monthly benefit 25 percent to $750 to account for the longer period of time you receive benefits. If you choose to delay getting benefits until age 70, you would increase your monthly benefit to $1,320. This increase is from delayed retirement credits you earn for your decision to postpone receiving benefits past your full retirement age. The benefit at age 70 in this example is 32 percent more than you would receive each month if you had chosen to start getting benefits at full retirement age. </a:t>
            </a:r>
          </a:p>
        </p:txBody>
      </p:sp>
      <p:sp>
        <p:nvSpPr>
          <p:cNvPr id="14541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6</a:t>
            </a:r>
          </a:p>
        </p:txBody>
      </p:sp>
    </p:spTree>
    <p:extLst>
      <p:ext uri="{BB962C8B-B14F-4D97-AF65-F5344CB8AC3E}">
        <p14:creationId xmlns:p14="http://schemas.microsoft.com/office/powerpoint/2010/main" val="388424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23</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1172316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24</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3964527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6898BC5-AD4A-40C3-A616-F875FCE69157}" type="slidenum">
              <a:rPr lang="en-US" smtClean="0"/>
              <a:pPr/>
              <a:t>25</a:t>
            </a:fld>
            <a:endParaRPr lang="en-US" dirty="0"/>
          </a:p>
        </p:txBody>
      </p:sp>
      <p:sp>
        <p:nvSpPr>
          <p:cNvPr id="124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267200"/>
            <a:ext cx="5486400" cy="4114800"/>
          </a:xfrm>
        </p:spPr>
        <p:txBody>
          <a:bodyPr/>
          <a:lstStyle/>
          <a:p>
            <a:pPr eaLnBrk="1" hangingPunct="1">
              <a:defRPr/>
            </a:pPr>
            <a:r>
              <a:rPr lang="en-US" altLang="en-US" b="0" dirty="0"/>
              <a:t>You can use the online </a:t>
            </a:r>
            <a:r>
              <a:rPr lang="en-US" altLang="en-US" b="0" i="1" dirty="0"/>
              <a:t>Retirement Estimator </a:t>
            </a:r>
            <a:r>
              <a:rPr lang="en-US" altLang="en-US" b="0" dirty="0"/>
              <a:t>at www.socialsecurity.gov/estimator to get immediate and personalized benefit estimates to help you plan for your retirement. </a:t>
            </a:r>
          </a:p>
          <a:p>
            <a:pPr marL="285719" indent="-285719" eaLnBrk="1" hangingPunct="1">
              <a:buFont typeface="Arial" panose="020B0604020202020204" pitchFamily="34" charset="0"/>
              <a:buChar char="•"/>
              <a:defRPr/>
            </a:pPr>
            <a:endParaRPr lang="en-US" altLang="en-US" b="0" dirty="0"/>
          </a:p>
          <a:p>
            <a:pPr marL="285719" indent="-285719" eaLnBrk="1" hangingPunct="1">
              <a:buFont typeface="Arial" panose="020B0604020202020204" pitchFamily="34" charset="0"/>
              <a:buChar char="•"/>
              <a:defRPr/>
            </a:pPr>
            <a:r>
              <a:rPr lang="en-US" altLang="en-US" b="0" dirty="0"/>
              <a:t>It’s a convenient, secure and quick financial planning tool.</a:t>
            </a:r>
          </a:p>
          <a:p>
            <a:pPr eaLnBrk="1" hangingPunct="1">
              <a:defRPr/>
            </a:pPr>
            <a:endParaRPr lang="en-US" altLang="en-US" b="0" dirty="0"/>
          </a:p>
          <a:p>
            <a:pPr marL="285719" indent="-285719" eaLnBrk="1" hangingPunct="1">
              <a:buFont typeface="Arial" panose="020B0604020202020204" pitchFamily="34" charset="0"/>
              <a:buChar char="•"/>
              <a:defRPr/>
            </a:pPr>
            <a:r>
              <a:rPr lang="en-US" altLang="en-US" b="0" dirty="0"/>
              <a:t>The </a:t>
            </a:r>
            <a:r>
              <a:rPr lang="en-US" altLang="en-US" b="0" i="1" dirty="0"/>
              <a:t>Retirement Estimator, </a:t>
            </a:r>
            <a:r>
              <a:rPr lang="en-US" altLang="en-US" b="0" dirty="0"/>
              <a:t>is an interactive tool that allows you to create “what if” scenarios.</a:t>
            </a:r>
          </a:p>
          <a:p>
            <a:pPr marL="285719" indent="-285719" eaLnBrk="1" hangingPunct="1">
              <a:buFont typeface="Arial" panose="020B0604020202020204" pitchFamily="34" charset="0"/>
              <a:buChar char="•"/>
              <a:defRPr/>
            </a:pPr>
            <a:endParaRPr lang="en-US" altLang="en-US" b="0" i="1" dirty="0"/>
          </a:p>
          <a:p>
            <a:pPr marL="285719" indent="-285719" eaLnBrk="1" hangingPunct="1">
              <a:buFont typeface="Arial" panose="020B0604020202020204" pitchFamily="34" charset="0"/>
              <a:buChar char="•"/>
              <a:defRPr/>
            </a:pPr>
            <a:r>
              <a:rPr lang="en-US" altLang="en-US" b="0" dirty="0"/>
              <a:t>You can, for example, change your “stop work” dates or “expected future earnings” to create and compare different retirement options.</a:t>
            </a:r>
          </a:p>
          <a:p>
            <a:endParaRPr lang="en-US" b="0" dirty="0"/>
          </a:p>
        </p:txBody>
      </p:sp>
    </p:spTree>
    <p:extLst>
      <p:ext uri="{BB962C8B-B14F-4D97-AF65-F5344CB8AC3E}">
        <p14:creationId xmlns:p14="http://schemas.microsoft.com/office/powerpoint/2010/main" val="1693930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715000" cy="4267200"/>
          </a:xfrm>
        </p:spPr>
        <p:txBody>
          <a:bodyPr/>
          <a:lstStyle/>
          <a:p>
            <a:r>
              <a:rPr lang="en-US" sz="950" dirty="0"/>
              <a:t>The first thing we recommend is that you visit SocialSecurity.gov/pubs and search for the publication entitled, </a:t>
            </a:r>
            <a:r>
              <a:rPr lang="en-US" sz="950" i="1" dirty="0"/>
              <a:t>How Work Affects Your Benefits</a:t>
            </a:r>
            <a:r>
              <a:rPr lang="en-US" sz="950" dirty="0"/>
              <a:t>. It explains the rules you must follow in order to avoid an overpayment, and it gives some great examples for different scenarios that could apply to your individual situation.</a:t>
            </a:r>
          </a:p>
          <a:p>
            <a:endParaRPr lang="en-US" sz="950" dirty="0"/>
          </a:p>
          <a:p>
            <a:r>
              <a:rPr lang="en-US" sz="950" dirty="0"/>
              <a:t>You can get Social Security retirement or survivors benefits and work at the same time. However, if you’re younger than full retirement age, and earn more than certain amounts, your monthly benefit remains the same but the total amount of benefits you receive for the year will be reduced. The amount that your annual benefits are reduced, however, isn’t truly lost. Your monthly benefit will be increased at your full retirement age to account for benefits withheld due to earlier earnings.</a:t>
            </a:r>
          </a:p>
          <a:p>
            <a:endParaRPr lang="en-US" sz="950" dirty="0"/>
          </a:p>
          <a:p>
            <a:r>
              <a:rPr lang="en-US" sz="950" dirty="0"/>
              <a:t>Note that spouses and survivors, who receive benefits because they have minor or disabled children in their care, don’t receive increased benefits at full retirement age if benefits were withheld because of work. I should also mention that different rules apply if you work outside the United States. Contact us if you’re working (or plan to work) outside the country.</a:t>
            </a:r>
          </a:p>
          <a:p>
            <a:endParaRPr lang="en-US" sz="950" dirty="0"/>
          </a:p>
          <a:p>
            <a:r>
              <a:rPr lang="en-US" sz="950" dirty="0"/>
              <a:t>But for most of you, here’s how this works. If you work, and are full retirement age or older, you may keep all of your benefits, no matter how much you earn.</a:t>
            </a:r>
          </a:p>
          <a:p>
            <a:endParaRPr lang="en-US" sz="950" i="1" dirty="0"/>
          </a:p>
          <a:p>
            <a:pPr marL="0" indent="0">
              <a:buFontTx/>
              <a:buNone/>
              <a:defRPr/>
            </a:pPr>
            <a:r>
              <a:rPr lang="en-US" altLang="en-US" sz="1000" b="0" dirty="0">
                <a:latin typeface="Arial" panose="020B0604020202020204" pitchFamily="34" charset="0"/>
              </a:rPr>
              <a:t>If you’re younger than full retirement age, there is a limit to how much you can earn and still receive full Social Security benefits. If you’re younger than full retirement age, we must deduct $1 from your benefits for each $2 you earn above the annual limit. For 2017, that limit is </a:t>
            </a:r>
            <a:r>
              <a:rPr lang="en-US" altLang="en-US" sz="1000" b="0" u="sng" dirty="0">
                <a:latin typeface="Arial" panose="020B0604020202020204" pitchFamily="34" charset="0"/>
              </a:rPr>
              <a:t>$16,920</a:t>
            </a:r>
            <a:r>
              <a:rPr lang="en-US" altLang="en-US" sz="1000" b="0" dirty="0">
                <a:latin typeface="Arial" panose="020B0604020202020204" pitchFamily="34" charset="0"/>
              </a:rPr>
              <a:t>.</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If you reach full retirement age during 2017, we must deduct $1 from your benefits for each $3 you earn above </a:t>
            </a:r>
            <a:r>
              <a:rPr lang="en-US" altLang="en-US" sz="1000" b="0" u="sng" dirty="0">
                <a:latin typeface="Arial" panose="020B0604020202020204" pitchFamily="34" charset="0"/>
              </a:rPr>
              <a:t>$44,880 </a:t>
            </a:r>
            <a:r>
              <a:rPr lang="en-US" altLang="en-US" sz="1000" b="0" dirty="0">
                <a:latin typeface="Arial" panose="020B0604020202020204" pitchFamily="34" charset="0"/>
              </a:rPr>
              <a:t>until the month you reach full retirement age.</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Starting with the month you reach full retirement age, there is </a:t>
            </a:r>
            <a:r>
              <a:rPr lang="en-US" altLang="en-US" sz="1000" b="0" u="sng" dirty="0">
                <a:latin typeface="Arial" panose="020B0604020202020204" pitchFamily="34" charset="0"/>
              </a:rPr>
              <a:t>no limit </a:t>
            </a:r>
            <a:r>
              <a:rPr lang="en-US" altLang="en-US" sz="1000" b="0" dirty="0">
                <a:latin typeface="Arial" panose="020B0604020202020204" pitchFamily="34" charset="0"/>
              </a:rPr>
              <a:t>on how much you can earn and still receive all of your Social Security benefits.</a:t>
            </a:r>
          </a:p>
          <a:p>
            <a:endParaRPr lang="en-US" sz="950" i="1" dirty="0"/>
          </a:p>
        </p:txBody>
      </p:sp>
      <p:sp>
        <p:nvSpPr>
          <p:cNvPr id="4" name="Slide Number Placeholder 3"/>
          <p:cNvSpPr>
            <a:spLocks noGrp="1"/>
          </p:cNvSpPr>
          <p:nvPr>
            <p:ph type="sldNum" sz="quarter" idx="10"/>
          </p:nvPr>
        </p:nvSpPr>
        <p:spPr/>
        <p:txBody>
          <a:bodyPr/>
          <a:lstStyle/>
          <a:p>
            <a:fld id="{7AA6493C-F506-43B6-9B4D-1CDB5879358C}" type="slidenum">
              <a:rPr lang="en-US" smtClean="0"/>
              <a:t>26</a:t>
            </a:fld>
            <a:endParaRPr lang="en-US"/>
          </a:p>
        </p:txBody>
      </p:sp>
    </p:spTree>
    <p:extLst>
      <p:ext uri="{BB962C8B-B14F-4D97-AF65-F5344CB8AC3E}">
        <p14:creationId xmlns:p14="http://schemas.microsoft.com/office/powerpoint/2010/main" val="137979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114800"/>
          </a:xfrm>
        </p:spPr>
        <p:txBody>
          <a:bodyPr/>
          <a:lstStyle/>
          <a:p>
            <a:r>
              <a:rPr lang="en-US" sz="900" dirty="0"/>
              <a:t>This table provides you with some quick examples to demonstrate how much someone could receive in Social Security benefits for the year 2017, based on his or her monthly benefits and estimated earnings.</a:t>
            </a:r>
          </a:p>
          <a:p>
            <a:endParaRPr lang="en-US" sz="900" dirty="0"/>
          </a:p>
          <a:p>
            <a:r>
              <a:rPr lang="en-US" sz="900" dirty="0"/>
              <a:t>In this example, we have a person whose monthly retirement, spousal, or survivor benefit is $700.</a:t>
            </a:r>
          </a:p>
          <a:p>
            <a:endParaRPr lang="en-US" sz="900" dirty="0"/>
          </a:p>
          <a:p>
            <a:r>
              <a:rPr lang="en-US" sz="900" dirty="0"/>
              <a:t>In the first row, you see that as long as the person doesn’t earn more than the 2017 limit of $16,920, all benefits are paid for the year ($700 x 12 = $8,400).</a:t>
            </a:r>
          </a:p>
          <a:p>
            <a:endParaRPr lang="en-US" sz="900" dirty="0"/>
          </a:p>
          <a:p>
            <a:r>
              <a:rPr lang="en-US" sz="900" dirty="0"/>
              <a:t>In the second row, the person earns a little more than the limit. We take the earned amount, the $17,000, and subtract the limit of $16,920, which leaves $80.  Since the offset is $1 in withholdings for every $2 over the limit, we divide $80 in half, leaving $40 to be withheld before he or she is paid Social Security.  $40 is the amount that Social Security must withhold up front before the person receives any Social Security payments in 2017.  The yearly benefit amount would then be $8,360, or $8,400 minus $40.</a:t>
            </a:r>
          </a:p>
          <a:p>
            <a:endParaRPr lang="en-US" sz="900" dirty="0"/>
          </a:p>
          <a:p>
            <a:r>
              <a:rPr lang="en-US" sz="900" dirty="0"/>
              <a:t>In the third row, the person earns $20,000 in gross wages and/or net profit from self employment (which is all that we consider when applying the earnings limit). $20,000 minus the limit of $16,920 means the person went over by $3,080. Since the offset is $1 in withholdings for every $2 over the limit, we divide $3,080 in half, leaving $1,540 to be withheld before he or she is paid Social Security in 2016. $8,400 minus $1,540 equals $6,860 in yearly benefits for this individual, even though the person earned more than $3,000 over the Social Security earnings limit!</a:t>
            </a:r>
          </a:p>
          <a:p>
            <a:endParaRPr lang="en-US" sz="900" dirty="0"/>
          </a:p>
          <a:p>
            <a:r>
              <a:rPr lang="en-US" sz="900" dirty="0"/>
              <a:t>So, as you can see, you CAN work and still get some Social Security benefits prior to your full retirement age. And remember that once you reach full retirement age, all of this goes away. You can earn as much as you desire without any worries about a Social Security earnings limit, once you reach full retirement age. But keep in mind that, as we mentioned earlier, the IRS may still apply taxes to your Social Security benefits.</a:t>
            </a:r>
          </a:p>
          <a:p>
            <a:endParaRPr lang="en-US" sz="900" dirty="0"/>
          </a:p>
          <a:p>
            <a:r>
              <a:rPr lang="en-US" sz="900" dirty="0"/>
              <a:t>We do realize that  sometimes people who retire in mid-year already have earned more than the annual earnings limit. That’s why there is a special rule that applies to earnings for one year, usually the first year of retirement. Under this rule, you can get a full Social Security check for any whole month you’re retired, regardless of your yearly earnings. </a:t>
            </a:r>
            <a:r>
              <a:rPr lang="en-US" sz="900" dirty="0">
                <a:solidFill>
                  <a:srgbClr val="FF0000"/>
                </a:solidFill>
              </a:rPr>
              <a:t>In 2016, a person younger than full retirement age for the entire year is considered retired if monthly earnings are $1,310 or less. </a:t>
            </a:r>
          </a:p>
          <a:p>
            <a:endParaRPr lang="en-US" sz="900" dirty="0"/>
          </a:p>
          <a:p>
            <a:r>
              <a:rPr lang="en-US" sz="900" b="1" dirty="0"/>
              <a:t>NOTE: </a:t>
            </a:r>
            <a:r>
              <a:rPr lang="en-US" sz="900" b="1" kern="1200" dirty="0">
                <a:solidFill>
                  <a:schemeClr val="tx1"/>
                </a:solidFill>
                <a:effectLst/>
              </a:rPr>
              <a:t>the $700 benefit seems a bit low for an average benefit but it is just an illustrative example. There are definitely people receiving benefits at that $700 level. According to </a:t>
            </a:r>
            <a:r>
              <a:rPr lang="en-US" sz="900" b="1" u="sng" kern="1200" dirty="0">
                <a:solidFill>
                  <a:schemeClr val="tx1"/>
                </a:solidFill>
                <a:effectLst/>
                <a:hlinkClick r:id="rId3"/>
              </a:rPr>
              <a:t>https://www.ssa.gov/OACT/ProgData/benefits/ra_mbc201512.html</a:t>
            </a:r>
            <a:r>
              <a:rPr lang="en-US" sz="900" b="1" kern="1200" dirty="0">
                <a:solidFill>
                  <a:schemeClr val="tx1"/>
                </a:solidFill>
                <a:effectLst/>
              </a:rPr>
              <a:t> , there were 1.7 million OABs receiving between $600 and $699 per month, and another 2.3 million between $700 and $799. </a:t>
            </a:r>
            <a:endParaRPr lang="en-US" sz="900" b="1" dirty="0"/>
          </a:p>
        </p:txBody>
      </p:sp>
      <p:sp>
        <p:nvSpPr>
          <p:cNvPr id="4" name="Slide Number Placeholder 3"/>
          <p:cNvSpPr>
            <a:spLocks noGrp="1"/>
          </p:cNvSpPr>
          <p:nvPr>
            <p:ph type="sldNum" sz="quarter" idx="10"/>
          </p:nvPr>
        </p:nvSpPr>
        <p:spPr/>
        <p:txBody>
          <a:bodyPr/>
          <a:lstStyle/>
          <a:p>
            <a:fld id="{7AA6493C-F506-43B6-9B4D-1CDB5879358C}" type="slidenum">
              <a:rPr lang="en-US" smtClean="0"/>
              <a:t>27</a:t>
            </a:fld>
            <a:endParaRPr lang="en-US"/>
          </a:p>
        </p:txBody>
      </p:sp>
    </p:spTree>
    <p:extLst>
      <p:ext uri="{BB962C8B-B14F-4D97-AF65-F5344CB8AC3E}">
        <p14:creationId xmlns:p14="http://schemas.microsoft.com/office/powerpoint/2010/main" val="3969187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130BDA0-DED2-4F32-AEFD-0F48A8073953}" type="slidenum">
              <a:rPr lang="en-US" smtClean="0"/>
              <a:pPr/>
              <a:t>28</a:t>
            </a:fld>
            <a:endParaRPr lang="en-US" dirty="0"/>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No one pays federal income tax on more than 85 percent of his or her Social Security benefits based on Internal Revenue Service (IRS) rules.</a:t>
            </a:r>
          </a:p>
          <a:p>
            <a:endParaRPr lang="en-US" sz="1000" dirty="0"/>
          </a:p>
          <a:p>
            <a:r>
              <a:rPr lang="en-US" sz="1000" dirty="0"/>
              <a:t>If you: </a:t>
            </a:r>
          </a:p>
          <a:p>
            <a:r>
              <a:rPr lang="en-US" sz="1000" b="1" dirty="0"/>
              <a:t>file a federal tax return as an "individual"</a:t>
            </a:r>
            <a:r>
              <a:rPr lang="en-US" sz="1000" dirty="0"/>
              <a:t> and your </a:t>
            </a:r>
            <a:r>
              <a:rPr lang="en-US" sz="1000" i="1" dirty="0"/>
              <a:t>combined income</a:t>
            </a:r>
            <a:r>
              <a:rPr lang="en-US" sz="1000" b="1" i="1" dirty="0"/>
              <a:t>*</a:t>
            </a:r>
            <a:r>
              <a:rPr lang="en-US" sz="1000" dirty="0"/>
              <a:t> is </a:t>
            </a:r>
          </a:p>
          <a:p>
            <a:pPr marL="616894" lvl="1" indent="-168244">
              <a:buFont typeface="Arial" panose="020B0604020202020204" pitchFamily="34" charset="0"/>
              <a:buChar char="•"/>
            </a:pPr>
            <a:r>
              <a:rPr lang="en-US" sz="1000" dirty="0"/>
              <a:t>between $25,000 and $34,000, you may have to pay income tax on up to 50 percent of your benefits. </a:t>
            </a:r>
          </a:p>
          <a:p>
            <a:pPr marL="616894" lvl="1" indent="-168244">
              <a:buFont typeface="Arial" panose="020B0604020202020204" pitchFamily="34" charset="0"/>
              <a:buChar char="•"/>
            </a:pPr>
            <a:r>
              <a:rPr lang="en-US" sz="1000" dirty="0"/>
              <a:t>more than $34,000, up to 85 percent of your benefits may be taxable.</a:t>
            </a:r>
          </a:p>
          <a:p>
            <a:r>
              <a:rPr lang="en-US" sz="1000" b="1" dirty="0"/>
              <a:t>file a joint return</a:t>
            </a:r>
            <a:r>
              <a:rPr lang="en-US" sz="1000" dirty="0"/>
              <a:t>, and you and your spouse have a </a:t>
            </a:r>
            <a:r>
              <a:rPr lang="en-US" sz="1000" i="1" dirty="0"/>
              <a:t>combined income</a:t>
            </a:r>
            <a:r>
              <a:rPr lang="en-US" sz="1000" b="1" i="1" dirty="0"/>
              <a:t>*</a:t>
            </a:r>
            <a:r>
              <a:rPr lang="en-US" sz="1000" dirty="0"/>
              <a:t> that is </a:t>
            </a:r>
          </a:p>
          <a:p>
            <a:pPr marL="616894" lvl="1" indent="-168244">
              <a:buFont typeface="Arial" panose="020B0604020202020204" pitchFamily="34" charset="0"/>
              <a:buChar char="•"/>
            </a:pPr>
            <a:r>
              <a:rPr lang="en-US" sz="1000" dirty="0"/>
              <a:t>between $32,000 and $44,000, you may have to pay income tax on up to 50 percent of your benefits </a:t>
            </a:r>
          </a:p>
          <a:p>
            <a:pPr marL="616894" lvl="1" indent="-168244">
              <a:buFont typeface="Arial" panose="020B0604020202020204" pitchFamily="34" charset="0"/>
              <a:buChar char="•"/>
            </a:pPr>
            <a:r>
              <a:rPr lang="en-US" sz="1000" dirty="0"/>
              <a:t>more than $44,000, up to 85 percent of your benefits may be taxable.</a:t>
            </a:r>
          </a:p>
          <a:p>
            <a:r>
              <a:rPr lang="en-US" sz="1000" b="1" dirty="0"/>
              <a:t>are married and file a separate tax return</a:t>
            </a:r>
            <a:r>
              <a:rPr lang="en-US" sz="1000" dirty="0"/>
              <a:t>, you probably will pay taxes on your benefits. </a:t>
            </a:r>
          </a:p>
          <a:p>
            <a:pPr lvl="1" algn="ctr"/>
            <a:endParaRPr lang="en-US" sz="1000" dirty="0"/>
          </a:p>
          <a:p>
            <a:pPr lvl="1" algn="ctr"/>
            <a:endParaRPr lang="en-US" sz="1000" dirty="0"/>
          </a:p>
          <a:p>
            <a:r>
              <a:rPr lang="en-US" sz="1000" dirty="0"/>
              <a:t>Every January you will receive a </a:t>
            </a:r>
            <a:r>
              <a:rPr lang="en-US" sz="1000" i="1" dirty="0"/>
              <a:t>Social Security Benefit Statement</a:t>
            </a:r>
            <a:r>
              <a:rPr lang="en-US" sz="1000" dirty="0"/>
              <a:t> (Form SSA-1099) showing the amount of benefits you received in the previous year. You can use this </a:t>
            </a:r>
            <a:r>
              <a:rPr lang="en-US" sz="1000" i="1" dirty="0"/>
              <a:t>Benefit Statement</a:t>
            </a:r>
            <a:r>
              <a:rPr lang="en-US" sz="1000" dirty="0"/>
              <a:t> when you complete your federal income tax return to find out if your benefits are subject to tax.</a:t>
            </a:r>
          </a:p>
          <a:p>
            <a:endParaRPr lang="en-US" sz="1000" dirty="0"/>
          </a:p>
          <a:p>
            <a:r>
              <a:rPr lang="en-US" sz="1000" dirty="0"/>
              <a:t>Note that if you currently live in the United States and you misplaced or didn’t  receive a form SSA-1099 or SSA-1042S, you can now can get an instant replacement form by using your online my Social Security account. If you don’t already have an account, you can create one online. To get your replacement form SSA-1099 or SSA-1042S, click the link that says “Sign In or Create an Account.” Once you are logged in to your account, select the "Replacement Documents" tab to request the form.</a:t>
            </a:r>
          </a:p>
          <a:p>
            <a:r>
              <a:rPr lang="en-US" sz="1000" dirty="0"/>
              <a:t>If you do have to pay taxes on your Social Security benefits, you can make quarterly estimated tax payments to the IRS </a:t>
            </a:r>
            <a:r>
              <a:rPr lang="en-US" sz="1000" b="1" dirty="0"/>
              <a:t>or</a:t>
            </a:r>
            <a:r>
              <a:rPr lang="en-US" sz="1000" dirty="0"/>
              <a:t> choose to have federal taxes withheld from your benefits. For more information about taxation of Social Security benefits, read page 14 of our </a:t>
            </a:r>
            <a:r>
              <a:rPr lang="en-US" sz="1000" i="1" dirty="0"/>
              <a:t>Retirement Benefits</a:t>
            </a:r>
            <a:r>
              <a:rPr lang="en-US" sz="1000" dirty="0"/>
              <a:t> booklet or visit the IRS.gov website and search for Publication 915, </a:t>
            </a:r>
            <a:r>
              <a:rPr lang="en-US" sz="1000" i="1" dirty="0"/>
              <a:t>Social Security and Equivalent Railroad Retirement Benefits</a:t>
            </a:r>
            <a:r>
              <a:rPr lang="en-US" sz="1000" dirty="0"/>
              <a:t>. You can also find some basic information on our website, SocialSecurity.gov, by typing the word “taxes” in the search box.</a:t>
            </a:r>
          </a:p>
          <a:p>
            <a:endParaRPr lang="en-US" sz="1000" dirty="0"/>
          </a:p>
          <a:p>
            <a:endParaRPr lang="en-US" altLang="en-US" sz="1000" dirty="0">
              <a:latin typeface="Arial" pitchFamily="34" charset="0"/>
              <a:cs typeface="Arial" pitchFamily="34" charset="0"/>
            </a:endParaRPr>
          </a:p>
        </p:txBody>
      </p:sp>
    </p:spTree>
    <p:extLst>
      <p:ext uri="{BB962C8B-B14F-4D97-AF65-F5344CB8AC3E}">
        <p14:creationId xmlns:p14="http://schemas.microsoft.com/office/powerpoint/2010/main" val="2031216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130BDA0-DED2-4F32-AEFD-0F48A8073953}" type="slidenum">
              <a:rPr lang="en-US" smtClean="0"/>
              <a:pPr/>
              <a:t>29</a:t>
            </a:fld>
            <a:endParaRPr lang="en-US" dirty="0"/>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a:endParaRPr lang="en-US" sz="850" dirty="0"/>
          </a:p>
        </p:txBody>
      </p:sp>
    </p:spTree>
    <p:extLst>
      <p:ext uri="{BB962C8B-B14F-4D97-AF65-F5344CB8AC3E}">
        <p14:creationId xmlns:p14="http://schemas.microsoft.com/office/powerpoint/2010/main" val="345121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271CACD-B5B8-4BEA-963C-02F2D56D8335}" type="slidenum">
              <a:rPr lang="en-US" smtClean="0">
                <a:solidFill>
                  <a:prstClr val="black"/>
                </a:solidFill>
              </a:rPr>
              <a:pPr/>
              <a:t>3</a:t>
            </a:fld>
            <a:endParaRPr lang="en-US" dirty="0">
              <a:solidFill>
                <a:prstClr val="black"/>
              </a:solidFill>
            </a:endParaRPr>
          </a:p>
        </p:txBody>
      </p:sp>
      <p:sp>
        <p:nvSpPr>
          <p:cNvPr id="1034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342606"/>
            <a:ext cx="54864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Security is an intergenerational transfer system: today’s workers help pay for current retirees’ and other beneficiaries’ benefits, not their own future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There’s no account set aside with your name and contributions on it.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0464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a:t>
            </a:r>
            <a:r>
              <a:rPr lang="en-US" baseline="0" dirty="0"/>
              <a:t> marriage means a new name. If you legally change your name due to marriage, divorce, or any other reason, make sure that getting an updated Social Security card is on your To Do list. That way, we can continue to accurately keep track of your earnings so you get the benefits you deserve. </a:t>
            </a:r>
            <a:endParaRPr lang="en-US" dirty="0"/>
          </a:p>
          <a:p>
            <a:endParaRPr lang="en-US" dirty="0"/>
          </a:p>
          <a:p>
            <a:r>
              <a:rPr lang="en-US" dirty="0"/>
              <a:t>In this section, we will look at the benefits available to spouses, divorced spouses and children, and learn about the Government Pension Offset.</a:t>
            </a:r>
          </a:p>
        </p:txBody>
      </p:sp>
      <p:sp>
        <p:nvSpPr>
          <p:cNvPr id="4" name="Slide Number Placeholder 3"/>
          <p:cNvSpPr>
            <a:spLocks noGrp="1"/>
          </p:cNvSpPr>
          <p:nvPr>
            <p:ph type="sldNum" sz="quarter" idx="10"/>
          </p:nvPr>
        </p:nvSpPr>
        <p:spPr/>
        <p:txBody>
          <a:bodyPr/>
          <a:lstStyle/>
          <a:p>
            <a:fld id="{7AA6493C-F506-43B6-9B4D-1CDB5879358C}" type="slidenum">
              <a:rPr lang="en-US" smtClean="0"/>
              <a:t>30</a:t>
            </a:fld>
            <a:endParaRPr lang="en-US"/>
          </a:p>
        </p:txBody>
      </p:sp>
    </p:spTree>
    <p:extLst>
      <p:ext uri="{BB962C8B-B14F-4D97-AF65-F5344CB8AC3E}">
        <p14:creationId xmlns:p14="http://schemas.microsoft.com/office/powerpoint/2010/main" val="89517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31</a:t>
            </a:fld>
            <a:endParaRPr lang="en-US">
              <a:solidFill>
                <a:prstClr val="black"/>
              </a:solidFill>
            </a:endParaRPr>
          </a:p>
        </p:txBody>
      </p:sp>
      <p:sp>
        <p:nvSpPr>
          <p:cNvPr id="5" name="Notes Placeholder 4"/>
          <p:cNvSpPr>
            <a:spLocks noGrp="1"/>
          </p:cNvSpPr>
          <p:nvPr>
            <p:ph type="body" sz="quarter" idx="11"/>
          </p:nvPr>
        </p:nvSpPr>
        <p:spPr/>
        <p:txBody>
          <a:bodyPr/>
          <a:lstStyle/>
          <a:p>
            <a:r>
              <a:rPr lang="en-US" sz="1200" kern="1200" dirty="0">
                <a:solidFill>
                  <a:schemeClr val="tx1"/>
                </a:solidFill>
                <a:effectLst/>
                <a:latin typeface="+mn-lt"/>
                <a:ea typeface="+mn-ea"/>
                <a:cs typeface="+mn-cs"/>
              </a:rPr>
              <a:t>As of December 2016, 3 million dependents of retired workers were receiving 2.1 billion dollars in Social Security benefits each month.  At the same time, 1.8 million dependents of disabled workers were receiving 640</a:t>
            </a:r>
            <a:r>
              <a:rPr lang="en-US" sz="1200" kern="1200" baseline="0" dirty="0">
                <a:solidFill>
                  <a:schemeClr val="tx1"/>
                </a:solidFill>
                <a:effectLst/>
                <a:latin typeface="+mn-lt"/>
                <a:ea typeface="+mn-ea"/>
                <a:cs typeface="+mn-cs"/>
              </a:rPr>
              <a:t> million</a:t>
            </a:r>
            <a:r>
              <a:rPr lang="en-US" sz="1200" kern="1200" dirty="0">
                <a:solidFill>
                  <a:schemeClr val="tx1"/>
                </a:solidFill>
                <a:effectLst/>
                <a:latin typeface="+mn-lt"/>
                <a:ea typeface="+mn-ea"/>
                <a:cs typeface="+mn-cs"/>
              </a:rPr>
              <a:t> dollars in monthly Social Security benefits.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for all values is December 2016 beneficiary data found at </a:t>
            </a:r>
            <a:r>
              <a:rPr lang="en-US" sz="1200" u="sng" kern="1200" dirty="0">
                <a:solidFill>
                  <a:schemeClr val="tx1"/>
                </a:solidFill>
                <a:effectLst/>
                <a:latin typeface="+mn-lt"/>
                <a:ea typeface="+mn-ea"/>
                <a:cs typeface="+mn-cs"/>
                <a:hlinkClick r:id="rId3"/>
              </a:rPr>
              <a:t>https://www.ssa.gov/OACT/ProgData/icp.html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a:p>
            <a:r>
              <a:rPr lang="en-US" dirty="0"/>
              <a:t>When</a:t>
            </a:r>
            <a:r>
              <a:rPr lang="en-US" baseline="0" dirty="0"/>
              <a:t> you are doing your financial planning, please remember that we pay benefits to children whose parents are eligible for Social Security retirement, disability, or survivor benefits. The child (or children) must be unmarried and under age 18, or under age 19 if still in high school. To receive benefits on a parent’s record past that point, the child must be unmarried and have a disability that began prior to age 22.</a:t>
            </a:r>
          </a:p>
          <a:p>
            <a:endParaRPr lang="en-US" baseline="0" dirty="0"/>
          </a:p>
          <a:p>
            <a:r>
              <a:rPr lang="en-US" baseline="0" dirty="0"/>
              <a:t>SSI, on the other hand, only pays benefits to the individual; not to his or her children.</a:t>
            </a:r>
          </a:p>
          <a:p>
            <a:endParaRPr lang="en-US" baseline="0" dirty="0"/>
          </a:p>
          <a:p>
            <a:r>
              <a:rPr lang="en-US" baseline="0" dirty="0"/>
              <a:t>You can find more information on our benefit planners page www.ssa.gov/planners. Here you can find planners to help spouses, divorced spouses, children, widows and widowers.</a:t>
            </a:r>
            <a:endParaRPr lang="en-US" dirty="0"/>
          </a:p>
          <a:p>
            <a:endParaRPr lang="en-US" dirty="0"/>
          </a:p>
        </p:txBody>
      </p:sp>
    </p:spTree>
    <p:extLst>
      <p:ext uri="{BB962C8B-B14F-4D97-AF65-F5344CB8AC3E}">
        <p14:creationId xmlns:p14="http://schemas.microsoft.com/office/powerpoint/2010/main" val="79071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32</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075544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solidFill>
                  <a:prstClr val="black"/>
                </a:solidFill>
              </a:rPr>
              <a:pPr/>
              <a:t>33</a:t>
            </a:fld>
            <a:endParaRPr lang="en-US" sz="900" dirty="0">
              <a:solidFill>
                <a:prstClr val="black"/>
              </a:solidFill>
            </a:endParaRPr>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r>
              <a:rPr lang="en-US" sz="900" dirty="0"/>
              <a:t>This chart gives an example of how much a $1,000 retirement benefit and a $500 retirement benefit would be reduced if someone took the benefit at age 62. </a:t>
            </a:r>
          </a:p>
          <a:p>
            <a:endParaRPr lang="en-US" sz="900" dirty="0"/>
          </a:p>
          <a:p>
            <a:pPr defTabSz="897301">
              <a:defRPr/>
            </a:pPr>
            <a:r>
              <a:rPr lang="en-US" sz="90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900" dirty="0"/>
          </a:p>
          <a:p>
            <a:pPr defTabSz="897301">
              <a:defRPr/>
            </a:pPr>
            <a:r>
              <a:rPr lang="en-US" sz="900" dirty="0"/>
              <a:t>In addition, the Medicare eligibility age of 65 has not changed. We recommend that you apply for Medicare 3 months before your 65</a:t>
            </a:r>
            <a:r>
              <a:rPr lang="en-US" sz="900" baseline="30000" dirty="0"/>
              <a:t>th</a:t>
            </a:r>
            <a:r>
              <a:rPr lang="en-US" sz="900" dirty="0"/>
              <a:t> birthday (unless you are already receiving Social Security benefits when you turn 65, in which case you will be automatically enrolled in Medicare).</a:t>
            </a:r>
            <a:endParaRPr lang="en-US" sz="900" baseline="30000" dirty="0"/>
          </a:p>
          <a:p>
            <a:endParaRPr lang="en-US" sz="900" dirty="0"/>
          </a:p>
          <a:p>
            <a:r>
              <a:rPr lang="en-US" sz="90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2583474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34</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730148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35</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709363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36</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3961539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You may have heard or read about the various filing strategies available to married couples, when it comes to Social Security retirement and spousal benefits. Due to a change in the law, some of those options are changing.</a:t>
            </a:r>
          </a:p>
          <a:p>
            <a:pPr eaLnBrk="0" hangingPunct="0"/>
            <a:endParaRPr lang="en-US" dirty="0"/>
          </a:p>
          <a:p>
            <a:pPr eaLnBrk="0" hangingPunct="0"/>
            <a:r>
              <a:rPr lang="en-US" dirty="0"/>
              <a:t>The first change in the law says that now, if you become eligible for Social Security benefits both as a retiree and as a spouse (or divorced spouse), and you want to go ahead and claim your benefits, you must file for </a:t>
            </a:r>
            <a:r>
              <a:rPr lang="en-US" u="sng" dirty="0"/>
              <a:t>both</a:t>
            </a:r>
            <a:r>
              <a:rPr lang="en-US" dirty="0"/>
              <a:t> benefits.</a:t>
            </a:r>
          </a:p>
          <a:p>
            <a:pPr eaLnBrk="0" hangingPunct="0"/>
            <a:endParaRPr lang="en-US" dirty="0"/>
          </a:p>
          <a:p>
            <a:pPr eaLnBrk="0" hangingPunct="0"/>
            <a:r>
              <a:rPr lang="en-US" dirty="0"/>
              <a:t>This is called “deemed filing,” and it used to apply only prior to Full Retirement Age. Based on the law change, deemed filing now applies at any age for people who turned age 62 after January 1, 2016.</a:t>
            </a:r>
          </a:p>
          <a:p>
            <a:pPr eaLnBrk="0" hangingPunct="0"/>
            <a:endParaRPr lang="en-US" dirty="0"/>
          </a:p>
          <a:p>
            <a:pPr eaLnBrk="0" hangingPunct="0"/>
            <a:r>
              <a:rPr lang="en-US" dirty="0"/>
              <a:t>However, there are two </a:t>
            </a:r>
            <a:r>
              <a:rPr lang="en-US" b="1" dirty="0"/>
              <a:t>exceptions</a:t>
            </a:r>
            <a:r>
              <a:rPr lang="en-US" dirty="0"/>
              <a:t> to the deemed filing provision:</a:t>
            </a:r>
          </a:p>
          <a:p>
            <a:pPr marL="228600" indent="-228600" eaLnBrk="0" hangingPunct="0">
              <a:buFont typeface="+mj-lt"/>
              <a:buAutoNum type="arabicPeriod"/>
            </a:pPr>
            <a:r>
              <a:rPr lang="en-US" u="sng" dirty="0"/>
              <a:t>Child-in-Care Benefits</a:t>
            </a:r>
            <a:r>
              <a:rPr lang="en-US" dirty="0"/>
              <a:t>: When a beneficiary is entitled to spousal benefits based on the child-in-care requirements and is eligible for retirement benefits, he or she may delay filing for the retirement benefit.</a:t>
            </a:r>
          </a:p>
          <a:p>
            <a:pPr marL="228600" indent="-228600" eaLnBrk="0" hangingPunct="0">
              <a:buFont typeface="+mj-lt"/>
              <a:buAutoNum type="arabicPeriod"/>
            </a:pPr>
            <a:r>
              <a:rPr lang="en-US" u="sng" dirty="0"/>
              <a:t>Receiving Both Disability And Spouse’s Benefits: </a:t>
            </a:r>
            <a:r>
              <a:rPr lang="en-US" dirty="0"/>
              <a:t>When a beneficiary is entitled to disability and spouse’s benefits, he or she may delay filing for retirement benefits. If the disability benefits terminate before converting to retirement benefits, deemed filing applies in the month of termination of the disability benefit.</a:t>
            </a:r>
          </a:p>
        </p:txBody>
      </p:sp>
      <p:sp>
        <p:nvSpPr>
          <p:cNvPr id="4" name="Slide Number Placeholder 3"/>
          <p:cNvSpPr>
            <a:spLocks noGrp="1"/>
          </p:cNvSpPr>
          <p:nvPr>
            <p:ph type="sldNum" sz="quarter" idx="10"/>
          </p:nvPr>
        </p:nvSpPr>
        <p:spPr/>
        <p:txBody>
          <a:bodyPr/>
          <a:lstStyle/>
          <a:p>
            <a:fld id="{7AA6493C-F506-43B6-9B4D-1CDB5879358C}" type="slidenum">
              <a:rPr lang="en-US" smtClean="0"/>
              <a:t>37</a:t>
            </a:fld>
            <a:endParaRPr lang="en-US"/>
          </a:p>
        </p:txBody>
      </p:sp>
    </p:spTree>
    <p:extLst>
      <p:ext uri="{BB962C8B-B14F-4D97-AF65-F5344CB8AC3E}">
        <p14:creationId xmlns:p14="http://schemas.microsoft.com/office/powerpoint/2010/main" val="3159298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You may have heard or read about the various filing strategies available to married couples, when it comes to Social Security retirement and spousal benefits. Due to a change in the law, some of those options are changing.</a:t>
            </a:r>
          </a:p>
          <a:p>
            <a:pPr eaLnBrk="0" hangingPunct="0"/>
            <a:endParaRPr lang="en-US" dirty="0"/>
          </a:p>
          <a:p>
            <a:pPr eaLnBrk="0" hangingPunct="0"/>
            <a:r>
              <a:rPr lang="en-US" dirty="0"/>
              <a:t>The first change in the law says that now, if you become eligible for Social Security benefits both as a retiree and as a spouse (or divorced spouse), and you want to go ahead and claim your benefits, you must file for </a:t>
            </a:r>
            <a:r>
              <a:rPr lang="en-US" u="sng" dirty="0"/>
              <a:t>both</a:t>
            </a:r>
            <a:r>
              <a:rPr lang="en-US" dirty="0"/>
              <a:t> benefits.</a:t>
            </a:r>
          </a:p>
          <a:p>
            <a:pPr eaLnBrk="0" hangingPunct="0"/>
            <a:endParaRPr lang="en-US" dirty="0"/>
          </a:p>
          <a:p>
            <a:pPr eaLnBrk="0" hangingPunct="0"/>
            <a:r>
              <a:rPr lang="en-US" dirty="0"/>
              <a:t>This is called “deemed filing,” and it used to apply only prior to Full Retirement Age. Based on the law change, deemed filing now applies at any age for people who turned age 62 after January 1, 2016.</a:t>
            </a:r>
          </a:p>
          <a:p>
            <a:pPr eaLnBrk="0" hangingPunct="0"/>
            <a:endParaRPr lang="en-US" dirty="0"/>
          </a:p>
          <a:p>
            <a:pPr eaLnBrk="0" hangingPunct="0"/>
            <a:r>
              <a:rPr lang="en-US" dirty="0"/>
              <a:t>However, there are two </a:t>
            </a:r>
            <a:r>
              <a:rPr lang="en-US" b="1" dirty="0"/>
              <a:t>exceptions</a:t>
            </a:r>
            <a:r>
              <a:rPr lang="en-US" dirty="0"/>
              <a:t> to the deemed filing provision:</a:t>
            </a:r>
          </a:p>
          <a:p>
            <a:pPr marL="228600" indent="-228600" eaLnBrk="0" hangingPunct="0">
              <a:buFont typeface="+mj-lt"/>
              <a:buAutoNum type="arabicPeriod"/>
            </a:pPr>
            <a:r>
              <a:rPr lang="en-US" u="sng" dirty="0"/>
              <a:t>Child-in-Care Benefits</a:t>
            </a:r>
            <a:r>
              <a:rPr lang="en-US" dirty="0"/>
              <a:t>: When a beneficiary is entitled to spousal benefits based on the child-in-care requirements and is eligible for retirement benefits, he or she may delay filing for the retirement benefit.</a:t>
            </a:r>
          </a:p>
          <a:p>
            <a:pPr marL="228600" indent="-228600" eaLnBrk="0" hangingPunct="0">
              <a:buFont typeface="+mj-lt"/>
              <a:buAutoNum type="arabicPeriod"/>
            </a:pPr>
            <a:r>
              <a:rPr lang="en-US" u="sng" dirty="0"/>
              <a:t>Receiving Both Disability And Spouse’s Benefits: </a:t>
            </a:r>
            <a:r>
              <a:rPr lang="en-US" dirty="0"/>
              <a:t>When a beneficiary is entitled to disability and spouse’s benefits, he or she may delay filing for retirement benefits. If the disability benefits terminate before converting to retirement benefits, deemed filing applies in the month of termination of the disability benefit.</a:t>
            </a:r>
          </a:p>
        </p:txBody>
      </p:sp>
      <p:sp>
        <p:nvSpPr>
          <p:cNvPr id="4" name="Slide Number Placeholder 3"/>
          <p:cNvSpPr>
            <a:spLocks noGrp="1"/>
          </p:cNvSpPr>
          <p:nvPr>
            <p:ph type="sldNum" sz="quarter" idx="10"/>
          </p:nvPr>
        </p:nvSpPr>
        <p:spPr/>
        <p:txBody>
          <a:bodyPr/>
          <a:lstStyle/>
          <a:p>
            <a:fld id="{7AA6493C-F506-43B6-9B4D-1CDB5879358C}" type="slidenum">
              <a:rPr lang="en-US" smtClean="0"/>
              <a:t>38</a:t>
            </a:fld>
            <a:endParaRPr lang="en-US"/>
          </a:p>
        </p:txBody>
      </p:sp>
    </p:spTree>
    <p:extLst>
      <p:ext uri="{BB962C8B-B14F-4D97-AF65-F5344CB8AC3E}">
        <p14:creationId xmlns:p14="http://schemas.microsoft.com/office/powerpoint/2010/main" val="3944572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The second change in the law involves what we call “voluntary suspension.”</a:t>
            </a:r>
          </a:p>
          <a:p>
            <a:pPr eaLnBrk="0" hangingPunct="0"/>
            <a:endParaRPr lang="en-US" dirty="0"/>
          </a:p>
          <a:p>
            <a:pPr eaLnBrk="0" hangingPunct="0"/>
            <a:r>
              <a:rPr lang="en-US" dirty="0"/>
              <a:t>If you take your retirement benefit</a:t>
            </a:r>
            <a:r>
              <a:rPr lang="en-US" baseline="0" dirty="0"/>
              <a:t> and then ask </a:t>
            </a:r>
            <a:r>
              <a:rPr lang="en-US" dirty="0"/>
              <a:t>to suspend it to earn delayed retirement credits, your spouse or dependents (excluding divorced spouses) generally will not be able to receive benefits on your Social Security record while your own benefits are suspended.</a:t>
            </a:r>
          </a:p>
          <a:p>
            <a:pPr eaLnBrk="0" hangingPunct="0"/>
            <a:endParaRPr lang="en-US" dirty="0"/>
          </a:p>
          <a:p>
            <a:pPr eaLnBrk="0" hangingPunct="0"/>
            <a:r>
              <a:rPr lang="en-US" dirty="0"/>
              <a:t>In addition, you will not be able to receive benefits on anyone else’s record during that time.</a:t>
            </a:r>
          </a:p>
          <a:p>
            <a:pPr eaLnBrk="0" hangingPunct="0"/>
            <a:endParaRPr lang="en-US" dirty="0"/>
          </a:p>
          <a:p>
            <a:pPr eaLnBrk="0" hangingPunct="0"/>
            <a:r>
              <a:rPr lang="en-US" dirty="0"/>
              <a:t>We know that some of these rules can be confusing, so we encourage you to visit our website for a comprehensive explanation and see some specific examples that illustrate how this plays out for married couples.</a:t>
            </a:r>
          </a:p>
        </p:txBody>
      </p:sp>
      <p:sp>
        <p:nvSpPr>
          <p:cNvPr id="4" name="Slide Number Placeholder 3"/>
          <p:cNvSpPr>
            <a:spLocks noGrp="1"/>
          </p:cNvSpPr>
          <p:nvPr>
            <p:ph type="sldNum" sz="quarter" idx="10"/>
          </p:nvPr>
        </p:nvSpPr>
        <p:spPr/>
        <p:txBody>
          <a:bodyPr/>
          <a:lstStyle/>
          <a:p>
            <a:fld id="{7AA6493C-F506-43B6-9B4D-1CDB5879358C}" type="slidenum">
              <a:rPr lang="en-US" smtClean="0"/>
              <a:t>39</a:t>
            </a:fld>
            <a:endParaRPr lang="en-US"/>
          </a:p>
        </p:txBody>
      </p:sp>
    </p:spTree>
    <p:extLst>
      <p:ext uri="{BB962C8B-B14F-4D97-AF65-F5344CB8AC3E}">
        <p14:creationId xmlns:p14="http://schemas.microsoft.com/office/powerpoint/2010/main" val="96754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70" eaLnBrk="0" hangingPunct="0">
              <a:defRPr sz="2400" b="1">
                <a:solidFill>
                  <a:srgbClr val="DDDDDD"/>
                </a:solidFill>
                <a:latin typeface="Times New Roman" pitchFamily="18" charset="0"/>
              </a:defRPr>
            </a:lvl1pPr>
            <a:lvl2pPr marL="728982" indent="-280378" defTabSz="909670" eaLnBrk="0" hangingPunct="0">
              <a:defRPr sz="2400" b="1">
                <a:solidFill>
                  <a:srgbClr val="DDDDDD"/>
                </a:solidFill>
                <a:latin typeface="Times New Roman" pitchFamily="18" charset="0"/>
              </a:defRPr>
            </a:lvl2pPr>
            <a:lvl3pPr marL="1121511" indent="-224302" defTabSz="909670" eaLnBrk="0" hangingPunct="0">
              <a:defRPr sz="2400" b="1">
                <a:solidFill>
                  <a:srgbClr val="DDDDDD"/>
                </a:solidFill>
                <a:latin typeface="Times New Roman" pitchFamily="18" charset="0"/>
              </a:defRPr>
            </a:lvl3pPr>
            <a:lvl4pPr marL="1570115" indent="-224302" defTabSz="909670" eaLnBrk="0" hangingPunct="0">
              <a:defRPr sz="2400" b="1">
                <a:solidFill>
                  <a:srgbClr val="DDDDDD"/>
                </a:solidFill>
                <a:latin typeface="Times New Roman" pitchFamily="18" charset="0"/>
              </a:defRPr>
            </a:lvl4pPr>
            <a:lvl5pPr marL="2018720" indent="-224302" defTabSz="909670" eaLnBrk="0" hangingPunct="0">
              <a:defRPr sz="2400" b="1">
                <a:solidFill>
                  <a:srgbClr val="DDDDDD"/>
                </a:solidFill>
                <a:latin typeface="Times New Roman" pitchFamily="18" charset="0"/>
              </a:defRPr>
            </a:lvl5pPr>
            <a:lvl6pPr marL="2467325" indent="-224302" defTabSz="909670" eaLnBrk="0" fontAlgn="base" hangingPunct="0">
              <a:spcBef>
                <a:spcPct val="0"/>
              </a:spcBef>
              <a:spcAft>
                <a:spcPct val="0"/>
              </a:spcAft>
              <a:defRPr sz="2400" b="1">
                <a:solidFill>
                  <a:srgbClr val="DDDDDD"/>
                </a:solidFill>
                <a:latin typeface="Times New Roman" pitchFamily="18" charset="0"/>
              </a:defRPr>
            </a:lvl6pPr>
            <a:lvl7pPr marL="2915929" indent="-224302" defTabSz="909670" eaLnBrk="0" fontAlgn="base" hangingPunct="0">
              <a:spcBef>
                <a:spcPct val="0"/>
              </a:spcBef>
              <a:spcAft>
                <a:spcPct val="0"/>
              </a:spcAft>
              <a:defRPr sz="2400" b="1">
                <a:solidFill>
                  <a:srgbClr val="DDDDDD"/>
                </a:solidFill>
                <a:latin typeface="Times New Roman" pitchFamily="18" charset="0"/>
              </a:defRPr>
            </a:lvl7pPr>
            <a:lvl8pPr marL="3364533" indent="-224302" defTabSz="909670" eaLnBrk="0" fontAlgn="base" hangingPunct="0">
              <a:spcBef>
                <a:spcPct val="0"/>
              </a:spcBef>
              <a:spcAft>
                <a:spcPct val="0"/>
              </a:spcAft>
              <a:defRPr sz="2400" b="1">
                <a:solidFill>
                  <a:srgbClr val="DDDDDD"/>
                </a:solidFill>
                <a:latin typeface="Times New Roman" pitchFamily="18" charset="0"/>
              </a:defRPr>
            </a:lvl8pPr>
            <a:lvl9pPr marL="3813138" indent="-224302" defTabSz="909670" eaLnBrk="0" fontAlgn="base" hangingPunct="0">
              <a:spcBef>
                <a:spcPct val="0"/>
              </a:spcBef>
              <a:spcAft>
                <a:spcPct val="0"/>
              </a:spcAft>
              <a:defRPr sz="2400" b="1">
                <a:solidFill>
                  <a:srgbClr val="DDDDDD"/>
                </a:solidFill>
                <a:latin typeface="Times New Roman" pitchFamily="18" charset="0"/>
              </a:defRPr>
            </a:lvl9pPr>
          </a:lstStyle>
          <a:p>
            <a:pPr eaLnBrk="1" hangingPunct="1">
              <a:defRPr/>
            </a:pPr>
            <a:fld id="{0E712A37-4A70-4F5B-BF5C-DDD880AFE49E}" type="slidenum">
              <a:rPr lang="en-US" sz="1100" b="0">
                <a:solidFill>
                  <a:prstClr val="black"/>
                </a:solidFill>
                <a:latin typeface="Arial" pitchFamily="34" charset="0"/>
              </a:rPr>
              <a:pPr eaLnBrk="1" hangingPunct="1">
                <a:defRPr/>
              </a:pPr>
              <a:t>4</a:t>
            </a:fld>
            <a:endParaRPr lang="en-US" sz="1100" b="0">
              <a:solidFill>
                <a:prstClr val="black"/>
              </a:solidFill>
              <a:latin typeface="Arial" pitchFamily="34" charset="0"/>
            </a:endParaRPr>
          </a:p>
        </p:txBody>
      </p:sp>
      <p:sp>
        <p:nvSpPr>
          <p:cNvPr id="2" name="Notes Placeholder 1"/>
          <p:cNvSpPr>
            <a:spLocks noGrp="1"/>
          </p:cNvSpPr>
          <p:nvPr>
            <p:ph type="body" sz="quarter" idx="10"/>
          </p:nvPr>
        </p:nvSpPr>
        <p:spPr/>
        <p:txBody>
          <a:bodyPr/>
          <a:lstStyle/>
          <a:p>
            <a:r>
              <a:rPr lang="en-US" sz="1200" kern="1200" dirty="0">
                <a:solidFill>
                  <a:schemeClr val="tx1"/>
                </a:solidFill>
                <a:effectLst/>
                <a:latin typeface="+mn-lt"/>
                <a:ea typeface="+mn-ea"/>
                <a:cs typeface="+mn-cs"/>
              </a:rPr>
              <a:t>About 173 million workers will pay Social Security taxes in 2017.  About 94 percent of all workers are covered under Social Security.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9290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638800" cy="4114800"/>
          </a:xfrm>
        </p:spPr>
        <p:txBody>
          <a:bodyPr/>
          <a:lstStyle/>
          <a:p>
            <a:r>
              <a:rPr lang="en-US" sz="1000" dirty="0"/>
              <a:t>If you are divorced, and your marriage lasted 10 years or longer, you can receive benefits on your ex-spouse's record (even if he or she has remarried) if:</a:t>
            </a:r>
          </a:p>
          <a:p>
            <a:pPr marL="171450" indent="-171450">
              <a:buFont typeface="Arial" panose="020B0604020202020204" pitchFamily="34" charset="0"/>
              <a:buChar char="•"/>
            </a:pPr>
            <a:r>
              <a:rPr lang="en-US" sz="1000" dirty="0"/>
              <a:t>You are unmarried; </a:t>
            </a:r>
          </a:p>
          <a:p>
            <a:pPr marL="171450" indent="-171450">
              <a:buFont typeface="Arial" panose="020B0604020202020204" pitchFamily="34" charset="0"/>
              <a:buChar char="•"/>
            </a:pPr>
            <a:r>
              <a:rPr lang="en-US" sz="1000" dirty="0"/>
              <a:t>You are age 62 or older; </a:t>
            </a:r>
          </a:p>
          <a:p>
            <a:pPr marL="171450" indent="-171450">
              <a:buFont typeface="Arial" panose="020B0604020202020204" pitchFamily="34" charset="0"/>
              <a:buChar char="•"/>
            </a:pPr>
            <a:r>
              <a:rPr lang="en-US" sz="1000" dirty="0"/>
              <a:t>Your ex-spouse is entitled to Social Security retirement or disability benefits; </a:t>
            </a:r>
            <a:r>
              <a:rPr lang="en-US" sz="1000" b="0" dirty="0"/>
              <a:t>and</a:t>
            </a:r>
          </a:p>
          <a:p>
            <a:pPr marL="171450" indent="-171450">
              <a:buFont typeface="Arial" panose="020B0604020202020204" pitchFamily="34" charset="0"/>
              <a:buChar char="•"/>
            </a:pPr>
            <a:r>
              <a:rPr lang="en-US" sz="1000" dirty="0"/>
              <a:t>The benefit you are entitled to receive based on your own work is less than the benefit you would receive based on your ex-spouse's work. </a:t>
            </a:r>
          </a:p>
          <a:p>
            <a:endParaRPr lang="en-US" sz="1000" dirty="0"/>
          </a:p>
          <a:p>
            <a:r>
              <a:rPr lang="en-US" sz="1000" dirty="0"/>
              <a:t>Your benefit as a divorced spouse is equal to one-half of your ex-spouse's full retirement amount (or disability benefit) if you start receiving benefits at your full retirement age. The benefits do not include any delayed retirement credits your ex-spouse may receive. </a:t>
            </a:r>
          </a:p>
          <a:p>
            <a:endParaRPr lang="en-US" sz="1000" dirty="0"/>
          </a:p>
          <a:p>
            <a:r>
              <a:rPr lang="en-US" sz="1000" dirty="0"/>
              <a:t>If you remarry, you generally cannot collect benefits on your former spouse's record unless your later marriage ends (whether by death, divorce or annulment). </a:t>
            </a:r>
          </a:p>
          <a:p>
            <a:endParaRPr lang="en-US" sz="1000" dirty="0"/>
          </a:p>
          <a:p>
            <a:r>
              <a:rPr lang="en-US" sz="1000" dirty="0"/>
              <a:t>If your ex-spouse has not applied for retirement benefits, but can qualify for them, you can receive benefits on his or her record if you have been divorced for at least two years. </a:t>
            </a:r>
          </a:p>
          <a:p>
            <a:endParaRPr lang="en-US" sz="1000" dirty="0"/>
          </a:p>
          <a:p>
            <a:r>
              <a:rPr lang="en-US" sz="1000" dirty="0"/>
              <a:t>If you are eligible for retirement benefits on your own record </a:t>
            </a:r>
            <a:r>
              <a:rPr lang="en-US" sz="1000" b="1" dirty="0"/>
              <a:t>and</a:t>
            </a:r>
            <a:r>
              <a:rPr lang="en-US" sz="1000" dirty="0"/>
              <a:t> divorced spouse’s benefits, we will pay the retirement benefit first. If the benefit on your ex-spouse’s record is higher, you will get an additional amount on your ex-spouse’s record so that the combination of benefits equals that higher amount.</a:t>
            </a:r>
          </a:p>
          <a:p>
            <a:endParaRPr lang="en-US" sz="1000" b="1" dirty="0"/>
          </a:p>
          <a:p>
            <a:r>
              <a:rPr lang="en-US" sz="1000" dirty="0"/>
              <a:t>If you were born before January 2, 1954 and have already reached full retirement age, you can choose to receive only the divorced spouse’s benefit and delay receiving your retirement benefit until a later date. If your birthday is January 2, 1954 or later, the option to take only one benefit at full retirement age no longer exists.  If you file for one benefit, you will be effectively filing for all retirement or spousal benefits.</a:t>
            </a:r>
          </a:p>
          <a:p>
            <a:endParaRPr lang="en-US" sz="1000" dirty="0"/>
          </a:p>
        </p:txBody>
      </p:sp>
      <p:sp>
        <p:nvSpPr>
          <p:cNvPr id="4" name="Slide Number Placeholder 3"/>
          <p:cNvSpPr>
            <a:spLocks noGrp="1"/>
          </p:cNvSpPr>
          <p:nvPr>
            <p:ph type="sldNum" sz="quarter" idx="10"/>
          </p:nvPr>
        </p:nvSpPr>
        <p:spPr/>
        <p:txBody>
          <a:bodyPr/>
          <a:lstStyle/>
          <a:p>
            <a:fld id="{7AA6493C-F506-43B6-9B4D-1CDB5879358C}" type="slidenum">
              <a:rPr lang="en-US" smtClean="0"/>
              <a:t>40</a:t>
            </a:fld>
            <a:endParaRPr lang="en-US"/>
          </a:p>
        </p:txBody>
      </p:sp>
    </p:spTree>
    <p:extLst>
      <p:ext uri="{BB962C8B-B14F-4D97-AF65-F5344CB8AC3E}">
        <p14:creationId xmlns:p14="http://schemas.microsoft.com/office/powerpoint/2010/main" val="329543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Life comes with many obstacles and challenges</a:t>
            </a:r>
            <a:r>
              <a:rPr lang="en-US" sz="1200" kern="1200" baseline="0" dirty="0">
                <a:solidFill>
                  <a:schemeClr val="tx1"/>
                </a:solidFill>
                <a:effectLst/>
                <a:latin typeface="+mn-lt"/>
                <a:ea typeface="+mn-ea"/>
                <a:cs typeface="+mn-cs"/>
              </a:rPr>
              <a:t> and t</a:t>
            </a:r>
            <a:r>
              <a:rPr lang="en-US" sz="1200" kern="1200" dirty="0">
                <a:solidFill>
                  <a:schemeClr val="tx1"/>
                </a:solidFill>
                <a:effectLst/>
                <a:latin typeface="+mn-lt"/>
                <a:ea typeface="+mn-ea"/>
                <a:cs typeface="+mn-cs"/>
              </a:rPr>
              <a:t>he loss of a loved one can be both emotionally and financially difficult. Social Security provides a safety net to help if the unexpected happens. In this</a:t>
            </a:r>
            <a:r>
              <a:rPr lang="en-US" sz="1200" kern="1200" baseline="0" dirty="0">
                <a:solidFill>
                  <a:schemeClr val="tx1"/>
                </a:solidFill>
                <a:effectLst/>
                <a:latin typeface="+mn-lt"/>
                <a:ea typeface="+mn-ea"/>
                <a:cs typeface="+mn-cs"/>
              </a:rPr>
              <a:t> next section, we will discuss Social Security’s survivor benefits and eligibility factors.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AA6493C-F506-43B6-9B4D-1CDB5879358C}" type="slidenum">
              <a:rPr lang="en-US" smtClean="0"/>
              <a:t>41</a:t>
            </a:fld>
            <a:endParaRPr lang="en-US"/>
          </a:p>
        </p:txBody>
      </p:sp>
    </p:spTree>
    <p:extLst>
      <p:ext uri="{BB962C8B-B14F-4D97-AF65-F5344CB8AC3E}">
        <p14:creationId xmlns:p14="http://schemas.microsoft.com/office/powerpoint/2010/main" val="313379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take a look at how people become eligible for Social Security survivor benefits.</a:t>
            </a:r>
          </a:p>
          <a:p>
            <a:endParaRPr lang="en-US" sz="1100" dirty="0"/>
          </a:p>
          <a:p>
            <a:r>
              <a:rPr lang="en-US" sz="1100" dirty="0"/>
              <a:t>A child can receive benefit if he or she is not married and is under age 18 (or under age 19 if still in high school). A disabled child can receive benefits beyond age 18 if he or she is not married and was disabled before age 22.</a:t>
            </a:r>
          </a:p>
          <a:p>
            <a:pPr>
              <a:spcBef>
                <a:spcPts val="1178"/>
              </a:spcBef>
              <a:buClr>
                <a:srgbClr val="FF3300"/>
              </a:buClr>
            </a:pPr>
            <a:r>
              <a:rPr lang="en-US" sz="1100" dirty="0"/>
              <a:t>A widow or widower can get full benefits at full retirement age – or reduced benefits at age 60 – or as early as age 50 if disabled – or at any age if caring for child under 16 or a disabled child.</a:t>
            </a:r>
          </a:p>
          <a:p>
            <a:endParaRPr lang="en-US" sz="1100" dirty="0"/>
          </a:p>
          <a:p>
            <a:r>
              <a:rPr lang="en-US" sz="1100" dirty="0"/>
              <a:t>The length of marriage requirement for a widow or widower to be eligible for benefits is 9 months, and for a surviving divorced spouse it is 10 years.</a:t>
            </a:r>
            <a:r>
              <a:rPr lang="en-US" sz="1100" baseline="0" dirty="0"/>
              <a:t> </a:t>
            </a:r>
            <a:r>
              <a:rPr lang="en-US" sz="1100" dirty="0"/>
              <a:t> Please note, there are exceptions to the duration of marriage requirements.</a:t>
            </a:r>
          </a:p>
          <a:p>
            <a:endParaRPr lang="en-US" sz="1100" dirty="0"/>
          </a:p>
          <a:p>
            <a:r>
              <a:rPr lang="en-US" sz="1100" dirty="0"/>
              <a:t>Generally, you cannot get widow’s or widower’s benefits if you </a:t>
            </a:r>
            <a:r>
              <a:rPr lang="en-US" sz="1100" b="1" dirty="0"/>
              <a:t>remarry</a:t>
            </a:r>
            <a:r>
              <a:rPr lang="en-US" sz="1100" dirty="0"/>
              <a:t> before age 60. But remarriage after age 60 (or age 50 if you are disabled) will not prevent you from getting benefit payments based on your </a:t>
            </a:r>
            <a:r>
              <a:rPr lang="en-US" sz="1100" b="1" dirty="0"/>
              <a:t>former</a:t>
            </a:r>
            <a:r>
              <a:rPr lang="en-US" sz="1100" dirty="0"/>
              <a:t> spouse’s work. Also, at age 62 or older, you may get benefits based on your </a:t>
            </a:r>
            <a:r>
              <a:rPr lang="en-US" sz="1100" b="1" dirty="0"/>
              <a:t>new</a:t>
            </a:r>
            <a:r>
              <a:rPr lang="en-US" sz="1100" dirty="0"/>
              <a:t> spouse’s work, if those benefits would be higher.</a:t>
            </a:r>
          </a:p>
          <a:p>
            <a:endParaRPr lang="en-US" sz="1100" dirty="0"/>
          </a:p>
        </p:txBody>
      </p:sp>
      <p:sp>
        <p:nvSpPr>
          <p:cNvPr id="4" name="Slide Number Placeholder 3"/>
          <p:cNvSpPr>
            <a:spLocks noGrp="1"/>
          </p:cNvSpPr>
          <p:nvPr>
            <p:ph type="sldNum" sz="quarter" idx="10"/>
          </p:nvPr>
        </p:nvSpPr>
        <p:spPr/>
        <p:txBody>
          <a:bodyPr/>
          <a:lstStyle/>
          <a:p>
            <a:fld id="{7AA6493C-F506-43B6-9B4D-1CDB5879358C}" type="slidenum">
              <a:rPr lang="en-US" smtClean="0"/>
              <a:t>42</a:t>
            </a:fld>
            <a:endParaRPr lang="en-US"/>
          </a:p>
        </p:txBody>
      </p:sp>
    </p:spTree>
    <p:extLst>
      <p:ext uri="{BB962C8B-B14F-4D97-AF65-F5344CB8AC3E}">
        <p14:creationId xmlns:p14="http://schemas.microsoft.com/office/powerpoint/2010/main" val="52138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how survivor benefits are calculated</a:t>
            </a:r>
          </a:p>
          <a:p>
            <a:pPr>
              <a:spcBef>
                <a:spcPts val="1178"/>
              </a:spcBef>
              <a:buClr>
                <a:srgbClr val="FF3300"/>
              </a:buClr>
            </a:pPr>
            <a:r>
              <a:rPr lang="en-US" dirty="0"/>
              <a:t>So, it is possible to get a reduced survivor benefit on one record at age 60, then apply for a reduced – or unreduced – retirement benefit on the other record at age 62 or older.</a:t>
            </a:r>
          </a:p>
          <a:p>
            <a:pPr>
              <a:spcBef>
                <a:spcPts val="1178"/>
              </a:spcBef>
              <a:buClr>
                <a:srgbClr val="FF3300"/>
              </a:buClr>
            </a:pPr>
            <a:r>
              <a:rPr lang="en-US" dirty="0"/>
              <a:t>Full benefits can be paid by Social Security to both the widow or widower and a divorced widow or widower. In other words, benefits paid to a surviving divorced spouse who is 60 or older (age 50 if disabled) will not affect the benefit rates for other survivors receiving benefits.</a:t>
            </a:r>
          </a:p>
          <a:p>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t>43</a:t>
            </a:fld>
            <a:endParaRPr lang="en-US"/>
          </a:p>
        </p:txBody>
      </p:sp>
    </p:spTree>
    <p:extLst>
      <p:ext uri="{BB962C8B-B14F-4D97-AF65-F5344CB8AC3E}">
        <p14:creationId xmlns:p14="http://schemas.microsoft.com/office/powerpoint/2010/main" val="3126068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hlinkClick r:id="rId3"/>
              </a:rPr>
              <a:t>https://www.ssa.gov/pubs/EN-05-10085.pdf</a:t>
            </a:r>
            <a:endParaRPr lang="en-US" b="1" dirty="0">
              <a:solidFill>
                <a:srgbClr val="FF0000"/>
              </a:solidFill>
            </a:endParaRPr>
          </a:p>
          <a:p>
            <a:endParaRPr lang="en-US" b="1"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Your child can get benefits if they’re your biological child, adopted child, or  dependent stepchild. (Sometimes, your child could also be eligible for benefits on their grandparents’ earnings.)</a:t>
            </a:r>
          </a:p>
          <a:p>
            <a:endParaRPr lang="en-US" b="1" dirty="0">
              <a:solidFill>
                <a:srgbClr val="FF0000"/>
              </a:solidFill>
            </a:endParaRPr>
          </a:p>
          <a:p>
            <a:r>
              <a:rPr lang="en-US" sz="1200" b="0" i="0" u="none" strike="noStrike" kern="1200" baseline="0" dirty="0">
                <a:solidFill>
                  <a:schemeClr val="tx1"/>
                </a:solidFill>
                <a:latin typeface="+mn-lt"/>
                <a:ea typeface="+mn-ea"/>
                <a:cs typeface="+mn-cs"/>
              </a:rPr>
              <a:t>Within a family, a child can receive up to half of the parent’s full retirement or disability benefit. If a child receives survivors benefits, they can get up to 75 percent of the deceased parent’s basic Social Security benefit. There is a limit, however, to the amount of money that we can pay to a family. The family maximum payment is determined as part of every Social Security benefit computation. It can be from 150 to 180 percent of the parent’s full benefit amount. If the total amount payable to all family members exceeds this limit, we reduce each person’s benefit proportionately (except the parent’s) until the total equals the maximum allowable amount.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A8A644D-56E0-46BC-9390-92C53C406CE0}" type="slidenum">
              <a:rPr lang="en-US" smtClean="0"/>
              <a:t>44</a:t>
            </a:fld>
            <a:endParaRPr lang="en-US"/>
          </a:p>
        </p:txBody>
      </p:sp>
    </p:spTree>
    <p:extLst>
      <p:ext uri="{BB962C8B-B14F-4D97-AF65-F5344CB8AC3E}">
        <p14:creationId xmlns:p14="http://schemas.microsoft.com/office/powerpoint/2010/main" val="3863295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b="0" dirty="0">
                <a:latin typeface="Arial" panose="020B0604020202020204" pitchFamily="34" charset="0"/>
              </a:rPr>
              <a:t>Here is a side-by-side comparison of spousal and survivor benefits.</a:t>
            </a:r>
          </a:p>
          <a:p>
            <a:pPr eaLnBrk="1" hangingPunct="1">
              <a:spcBef>
                <a:spcPct val="0"/>
              </a:spcBef>
              <a:defRPr/>
            </a:pPr>
            <a:endParaRPr lang="en-US" altLang="en-US" b="0" dirty="0">
              <a:latin typeface="Arial" panose="020B0604020202020204" pitchFamily="34" charset="0"/>
            </a:endParaRPr>
          </a:p>
          <a:p>
            <a:pPr marL="285719" indent="-285719" eaLnBrk="1" hangingPunct="1">
              <a:spcBef>
                <a:spcPct val="0"/>
              </a:spcBef>
              <a:buFont typeface="Arial" panose="020B0604020202020204" pitchFamily="34" charset="0"/>
              <a:buChar char="•"/>
              <a:defRPr/>
            </a:pPr>
            <a:r>
              <a:rPr lang="en-US" altLang="en-US" b="0" dirty="0">
                <a:latin typeface="Arial" panose="020B0604020202020204" pitchFamily="34" charset="0"/>
              </a:rPr>
              <a:t>The worker and his or her spouse must be married for one year (continuously) immediately before the day on which the application is filed. </a:t>
            </a:r>
          </a:p>
          <a:p>
            <a:pPr marL="285719" indent="-285719" eaLnBrk="1" hangingPunct="1">
              <a:spcBef>
                <a:spcPct val="0"/>
              </a:spcBef>
              <a:buFont typeface="Arial" panose="020B0604020202020204" pitchFamily="34" charset="0"/>
              <a:buChar char="•"/>
              <a:defRPr/>
            </a:pPr>
            <a:endParaRPr lang="en-US" altLang="en-US" b="0" dirty="0">
              <a:latin typeface="Arial" panose="020B0604020202020204" pitchFamily="34" charset="0"/>
            </a:endParaRPr>
          </a:p>
          <a:p>
            <a:pPr marL="285719" indent="-285719" eaLnBrk="1" hangingPunct="1">
              <a:spcBef>
                <a:spcPct val="0"/>
              </a:spcBef>
              <a:buFont typeface="Arial" panose="020B0604020202020204" pitchFamily="34" charset="0"/>
              <a:buChar char="•"/>
              <a:defRPr/>
            </a:pPr>
            <a:r>
              <a:rPr lang="en-US" altLang="en-US" b="0" dirty="0">
                <a:latin typeface="Arial" panose="020B0604020202020204" pitchFamily="34" charset="0"/>
              </a:rPr>
              <a:t>(Note: The one-year requirement can be waived if the spouse is the natural mother or father of the worker’s biological child or if the spouse was entitled or potentially entitled to certain auxiliary or survivor’s benefits in the month before the month of marriage to the worker).</a:t>
            </a:r>
          </a:p>
          <a:p>
            <a:pPr marL="285719" indent="-285719" eaLnBrk="1" hangingPunct="1">
              <a:spcBef>
                <a:spcPct val="0"/>
              </a:spcBef>
              <a:buFont typeface="Arial" panose="020B0604020202020204" pitchFamily="34" charset="0"/>
              <a:buChar char="•"/>
              <a:defRPr/>
            </a:pPr>
            <a:endParaRPr lang="en-US" altLang="en-US" b="0" dirty="0">
              <a:latin typeface="Arial" panose="020B0604020202020204" pitchFamily="34" charset="0"/>
            </a:endParaRPr>
          </a:p>
          <a:p>
            <a:pPr marL="285719" indent="-285719" eaLnBrk="1" hangingPunct="1">
              <a:spcBef>
                <a:spcPct val="0"/>
              </a:spcBef>
              <a:buFont typeface="Arial" panose="020B0604020202020204" pitchFamily="34" charset="0"/>
              <a:buChar char="•"/>
              <a:defRPr/>
            </a:pPr>
            <a:r>
              <a:rPr lang="en-US" altLang="en-US" b="0" dirty="0">
                <a:latin typeface="Arial" panose="020B0604020202020204" pitchFamily="34" charset="0"/>
              </a:rPr>
              <a:t>If a spouse is caring for a child under age 16 of the worker, the spouse could qualify regardless of age. When the youngest child turns 16, the spouse’s benefit will stop, even though the child’s benefit will continue. However, if the child is disabled, the spouse’s benefits will continue as long as the child is under his or her care.  </a:t>
            </a:r>
          </a:p>
          <a:p>
            <a:endParaRPr lang="en-US" b="0" dirty="0"/>
          </a:p>
        </p:txBody>
      </p:sp>
      <p:sp>
        <p:nvSpPr>
          <p:cNvPr id="4" name="Slide Number Placeholder 3"/>
          <p:cNvSpPr>
            <a:spLocks noGrp="1"/>
          </p:cNvSpPr>
          <p:nvPr>
            <p:ph type="sldNum" sz="quarter" idx="10"/>
          </p:nvPr>
        </p:nvSpPr>
        <p:spPr/>
        <p:txBody>
          <a:bodyPr/>
          <a:lstStyle/>
          <a:p>
            <a:fld id="{D8AD8C53-ECBC-44FC-9144-A8C38BDE651D}" type="slidenum">
              <a:rPr lang="en-US" smtClean="0"/>
              <a:t>45</a:t>
            </a:fld>
            <a:endParaRPr lang="en-US"/>
          </a:p>
        </p:txBody>
      </p:sp>
    </p:spTree>
    <p:extLst>
      <p:ext uri="{BB962C8B-B14F-4D97-AF65-F5344CB8AC3E}">
        <p14:creationId xmlns:p14="http://schemas.microsoft.com/office/powerpoint/2010/main" val="3593612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begin receiving survivor benefits,</a:t>
            </a:r>
            <a:r>
              <a:rPr lang="en-US" baseline="0" dirty="0"/>
              <a:t> we recommend that you contact us at age 62 to see if you are eligible for a higher benefit on your own record.</a:t>
            </a:r>
          </a:p>
          <a:p>
            <a:endParaRPr lang="en-US" baseline="0" dirty="0"/>
          </a:p>
          <a:p>
            <a:r>
              <a:rPr lang="en-US" baseline="0" dirty="0"/>
              <a:t>If we calculate your retirement benefit and it is lower than what you are already receiving as a survivor, then we are not going to switch you to over to retirement and reduce your monthly benefit. Remember, retirement and survivor benefits both fall under the same umbrella of financial protection offered by Social Security.</a:t>
            </a:r>
          </a:p>
          <a:p>
            <a:endParaRPr lang="en-US" dirty="0"/>
          </a:p>
          <a:p>
            <a:r>
              <a:rPr lang="en-US" dirty="0"/>
              <a:t>However, if we calculate your retirement and it is higher than what you are already getting as a survivor, YOU HAVE A CHOICE.</a:t>
            </a:r>
          </a:p>
          <a:p>
            <a:endParaRPr lang="en-US" dirty="0"/>
          </a:p>
          <a:p>
            <a:r>
              <a:rPr lang="en-US" dirty="0"/>
              <a:t>You can either switch over immediately for the higher monthly payment, or you can stay on survivor benefits and switch over to retirement later on down the road … when something comes up and you need more money coming in … or as late as age 70 if you want to completely max-out your retirement (by getting all possible delayed retirement credits added to your calculation).</a:t>
            </a:r>
          </a:p>
          <a:p>
            <a:endParaRPr lang="en-US" dirty="0"/>
          </a:p>
          <a:p>
            <a:r>
              <a:rPr lang="en-US" dirty="0"/>
              <a:t>Contact Social Security</a:t>
            </a:r>
            <a:r>
              <a:rPr lang="en-US" baseline="0" dirty="0"/>
              <a:t> to find out if you can switch to get a higher benefit amount. SSA will review your individual situation and make a determination. </a:t>
            </a:r>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t>46</a:t>
            </a:fld>
            <a:endParaRPr lang="en-US"/>
          </a:p>
        </p:txBody>
      </p:sp>
    </p:spTree>
    <p:extLst>
      <p:ext uri="{BB962C8B-B14F-4D97-AF65-F5344CB8AC3E}">
        <p14:creationId xmlns:p14="http://schemas.microsoft.com/office/powerpoint/2010/main" val="3541763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Disability means something different to each of us. More than likely, you know someone who has a disabling condition, whether it be a physical condition, a mental impairment, or both.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Social Security disability benefits provide modest coverage</a:t>
            </a:r>
            <a:r>
              <a:rPr lang="en-US" sz="1200" kern="1200" baseline="0" dirty="0">
                <a:solidFill>
                  <a:schemeClr val="tx1"/>
                </a:solidFill>
                <a:effectLst/>
                <a:latin typeface="+mn-lt"/>
                <a:ea typeface="+mn-ea"/>
                <a:cs typeface="+mn-cs"/>
              </a:rPr>
              <a:t> for severely disabled workers and their dependents, including our wounded warriors.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many of our beneficiaries, their monthly disability payment represents most of their income. Even these modest payments can make a huge difference in the lives of people who can no longer work. They allow people to meet basic needs and the needs of their families. </a:t>
            </a:r>
          </a:p>
          <a:p>
            <a:endParaRPr lang="en-US" dirty="0"/>
          </a:p>
          <a:p>
            <a:r>
              <a:rPr lang="en-US" dirty="0"/>
              <a:t>In this</a:t>
            </a:r>
            <a:r>
              <a:rPr lang="en-US" baseline="0" dirty="0"/>
              <a:t> </a:t>
            </a:r>
            <a:r>
              <a:rPr lang="en-US" dirty="0"/>
              <a:t>section, we will discuss exactly how Social Security defines disability,</a:t>
            </a:r>
            <a:r>
              <a:rPr lang="en-US" baseline="0" dirty="0"/>
              <a:t> </a:t>
            </a:r>
            <a:r>
              <a:rPr lang="en-US" dirty="0"/>
              <a:t>talk about our disability programs,</a:t>
            </a:r>
            <a:r>
              <a:rPr lang="en-US" baseline="0" dirty="0"/>
              <a:t> and </a:t>
            </a:r>
            <a:r>
              <a:rPr lang="en-US" dirty="0"/>
              <a:t>take a look at several initiatives that can get people faster decisions on their disability claims</a:t>
            </a:r>
          </a:p>
        </p:txBody>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268999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Stats: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Social Security disability payments are modest</a:t>
            </a:r>
            <a:r>
              <a:rPr lang="en-US" b="1" dirty="0"/>
              <a:t>. </a:t>
            </a:r>
            <a:r>
              <a:rPr lang="en-US" dirty="0"/>
              <a:t>As of</a:t>
            </a:r>
            <a:r>
              <a:rPr lang="en-US" baseline="0" dirty="0"/>
              <a:t> </a:t>
            </a:r>
            <a:r>
              <a:rPr lang="en-US" dirty="0"/>
              <a:t>December 2016, Social Security paid an average monthly disability benefit of $1,171.15. That is barely enough to keep a beneficiary above the poverty level ($12,060 annually).</a:t>
            </a:r>
            <a:br>
              <a:rPr lang="en-US" dirty="0"/>
            </a:br>
            <a:r>
              <a:rPr lang="en-US" baseline="0" dirty="0"/>
              <a:t>(https://aspe.hhs.gov/poverty-guidelines)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(https://www.ssa.gov/oact/progdata/icp.html)</a:t>
            </a:r>
          </a:p>
          <a:p>
            <a:endParaRPr lang="en-US" dirty="0"/>
          </a:p>
          <a:p>
            <a:r>
              <a:rPr lang="en-US" dirty="0"/>
              <a:t>- 56 million Americans, or 1-in-5 people in this country, live with disabilities.</a:t>
            </a:r>
          </a:p>
          <a:p>
            <a:endParaRPr lang="en-US" dirty="0"/>
          </a:p>
          <a:p>
            <a:r>
              <a:rPr lang="en-US" dirty="0"/>
              <a:t>- 48 million disabled Americans, or 1-in-10 people here, live with </a:t>
            </a:r>
            <a:r>
              <a:rPr lang="en-US" u="sng" dirty="0"/>
              <a:t>severe</a:t>
            </a:r>
            <a:r>
              <a:rPr lang="en-US" dirty="0"/>
              <a:t> disabilities. </a:t>
            </a:r>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48</a:t>
            </a:fld>
            <a:endParaRPr lang="en-US"/>
          </a:p>
        </p:txBody>
      </p:sp>
    </p:spTree>
    <p:extLst>
      <p:ext uri="{BB962C8B-B14F-4D97-AF65-F5344CB8AC3E}">
        <p14:creationId xmlns:p14="http://schemas.microsoft.com/office/powerpoint/2010/main" val="1165633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49</a:t>
            </a:fld>
            <a:endParaRPr lang="en-US"/>
          </a:p>
        </p:txBody>
      </p:sp>
      <p:sp>
        <p:nvSpPr>
          <p:cNvPr id="5" name="Notes Placeholder 4"/>
          <p:cNvSpPr>
            <a:spLocks noGrp="1"/>
          </p:cNvSpPr>
          <p:nvPr>
            <p:ph type="body" sz="quarter" idx="1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Social Security’s disability definition is based on your medical condition and the fact that you are not expected to be able to do any work for at least 12 months or your condition is terminal. This work determination is based on your age, education and work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dirty="0"/>
              <a:t>actual disability definition makes the clear distinction between Social Security’s disability requirements compared to other disability programs, such as Veterans and Workman’s Compensation.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a:buFont typeface="Arial" panose="020B0604020202020204" pitchFamily="34" charset="0"/>
              <a:buNone/>
            </a:pPr>
            <a:r>
              <a:rPr lang="en-US" sz="1300" dirty="0"/>
              <a:t>After becoming eligible for a disability benefit, the law requires us to conduct a medical review to ensure that the beneficiary still qualifies for the program. This generally occurs every 3 to 7 years, depending on the severity of the disability. </a:t>
            </a:r>
          </a:p>
          <a:p>
            <a:pPr defTabSz="897301">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Tree>
    <p:extLst>
      <p:ext uri="{BB962C8B-B14F-4D97-AF65-F5344CB8AC3E}">
        <p14:creationId xmlns:p14="http://schemas.microsoft.com/office/powerpoint/2010/main" val="292930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2"/>
            <a:ext cx="5486400" cy="4500797"/>
          </a:xfrm>
        </p:spPr>
        <p:txBody>
          <a:bodyPr/>
          <a:lstStyle/>
          <a:p>
            <a:pPr lvl="0"/>
            <a:r>
              <a:rPr lang="en-US" sz="1200" kern="1200" dirty="0">
                <a:solidFill>
                  <a:schemeClr val="tx1"/>
                </a:solidFill>
                <a:effectLst/>
                <a:latin typeface="+mn-lt"/>
                <a:ea typeface="+mn-ea"/>
                <a:cs typeface="+mn-cs"/>
              </a:rPr>
              <a:t>Employers collect a </a:t>
            </a:r>
            <a:r>
              <a:rPr lang="en-US" sz="1200" b="1" kern="1200" dirty="0">
                <a:solidFill>
                  <a:schemeClr val="tx1"/>
                </a:solidFill>
                <a:effectLst/>
                <a:latin typeface="+mn-lt"/>
                <a:ea typeface="+mn-ea"/>
                <a:cs typeface="+mn-cs"/>
              </a:rPr>
              <a:t>U.S. federal payroll tax </a:t>
            </a:r>
            <a:r>
              <a:rPr lang="en-US" sz="1200" kern="1200" dirty="0">
                <a:solidFill>
                  <a:schemeClr val="tx1"/>
                </a:solidFill>
                <a:effectLst/>
                <a:latin typeface="+mn-lt"/>
                <a:ea typeface="+mn-ea"/>
                <a:cs typeface="+mn-cs"/>
              </a:rPr>
              <a:t>known as</a:t>
            </a:r>
            <a:r>
              <a:rPr lang="en-US" sz="1200" b="1" kern="1200" dirty="0">
                <a:solidFill>
                  <a:schemeClr val="tx1"/>
                </a:solidFill>
                <a:effectLst/>
                <a:latin typeface="+mn-lt"/>
                <a:ea typeface="+mn-ea"/>
                <a:cs typeface="+mn-cs"/>
              </a:rPr>
              <a:t> Federal Insurance Contributions Act </a:t>
            </a:r>
            <a:r>
              <a:rPr lang="en-US" sz="1200" kern="1200" dirty="0">
                <a:solidFill>
                  <a:schemeClr val="tx1"/>
                </a:solidFill>
                <a:effectLst/>
                <a:latin typeface="+mn-lt"/>
                <a:ea typeface="+mn-ea"/>
                <a:cs typeface="+mn-cs"/>
              </a:rPr>
              <a:t>withholdings or</a:t>
            </a:r>
            <a:r>
              <a:rPr lang="en-US" sz="1200" b="1" kern="1200" dirty="0">
                <a:solidFill>
                  <a:schemeClr val="tx1"/>
                </a:solidFill>
                <a:effectLst/>
                <a:latin typeface="+mn-lt"/>
                <a:ea typeface="+mn-ea"/>
                <a:cs typeface="+mn-cs"/>
              </a:rPr>
              <a:t> FICA</a:t>
            </a:r>
            <a:r>
              <a:rPr lang="en-US" sz="1200" b="1" kern="1200" baseline="0" dirty="0">
                <a:solidFill>
                  <a:schemeClr val="tx1"/>
                </a:solidFill>
                <a:effectLst/>
                <a:latin typeface="+mn-lt"/>
                <a:ea typeface="+mn-ea"/>
                <a:cs typeface="+mn-cs"/>
              </a:rPr>
              <a:t> </a:t>
            </a:r>
            <a:r>
              <a:rPr lang="en-US" dirty="0"/>
              <a:t>and report your earnings electronically. </a:t>
            </a:r>
          </a:p>
          <a:p>
            <a:pPr lvl="0"/>
            <a:r>
              <a:rPr lang="en-US" dirty="0"/>
              <a:t>This is how Social Security tracks your earnings throughout your lifetime, and how you earn Social Security retirement, disability, and survivors coverage for you and your family.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tax is collected from both employees and employers to fund </a:t>
            </a:r>
            <a:r>
              <a:rPr lang="en-US" sz="1200" u="sng" kern="1200" dirty="0">
                <a:solidFill>
                  <a:schemeClr val="tx1"/>
                </a:solidFill>
                <a:effectLst/>
                <a:latin typeface="+mn-lt"/>
                <a:ea typeface="+mn-ea"/>
                <a:cs typeface="+mn-cs"/>
                <a:hlinkClick r:id="rId3" tooltip="Social Security (United States)"/>
              </a:rPr>
              <a:t>Social Security</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4" tooltip="Medicare (United States)"/>
              </a:rPr>
              <a:t>Medicare</a:t>
            </a:r>
            <a:r>
              <a:rPr lang="en-US" sz="1200" kern="1200" dirty="0">
                <a:solidFill>
                  <a:schemeClr val="tx1"/>
                </a:solidFill>
                <a:effectLst/>
                <a:latin typeface="+mn-lt"/>
                <a:ea typeface="+mn-ea"/>
                <a:cs typeface="+mn-cs"/>
              </a:rPr>
              <a:t> — federal programs that provide benefits for retirees, the disabled, spouses,  widows, and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total FICA tax is 15.3 percent of your gross wages. You and your employer both pay 7.65 percent. For Social Security tax, you pay 6.2 percent of your gross wages; for Medicare tax, you pay 1.45 percent of your gross wages. </a:t>
            </a:r>
            <a:endParaRPr lang="en-US" dirty="0"/>
          </a:p>
          <a:p>
            <a:pPr lvl="0"/>
            <a:endParaRPr lang="en-US" dirty="0"/>
          </a:p>
          <a:p>
            <a:pPr lvl="0"/>
            <a:r>
              <a:rPr lang="en-US" dirty="0"/>
              <a:t>The current Social Security system works like this: when you work, you pay taxes into Social Security. The amount of taxes is based on your earnings, up to a certain amount. </a:t>
            </a:r>
            <a:r>
              <a:rPr lang="en-US" b="0" dirty="0">
                <a:solidFill>
                  <a:schemeClr val="tx1"/>
                </a:solidFill>
              </a:rPr>
              <a:t>In 2017, that amount is $127,200. </a:t>
            </a:r>
          </a:p>
          <a:p>
            <a:pPr lvl="0"/>
            <a:r>
              <a:rPr lang="en-US" sz="1200" u="sng" kern="1200" dirty="0">
                <a:solidFill>
                  <a:schemeClr val="tx1"/>
                </a:solidFill>
                <a:effectLst/>
                <a:latin typeface="+mn-lt"/>
                <a:ea typeface="+mn-ea"/>
                <a:cs typeface="+mn-cs"/>
                <a:hlinkClick r:id="rId5"/>
              </a:rPr>
              <a:t>https://www.ssa.gov/pubs/EN-05-10003.pdf</a:t>
            </a:r>
            <a:r>
              <a:rPr lang="en-US" sz="1200" kern="1200" dirty="0">
                <a:solidFill>
                  <a:schemeClr val="tx1"/>
                </a:solidFill>
                <a:effectLst/>
                <a:latin typeface="+mn-lt"/>
                <a:ea typeface="+mn-ea"/>
                <a:cs typeface="+mn-cs"/>
              </a:rPr>
              <a:t>. </a:t>
            </a:r>
            <a:endParaRPr lang="en-US" b="0" dirty="0">
              <a:solidFill>
                <a:schemeClr val="tx1"/>
              </a:solidFill>
            </a:endParaRPr>
          </a:p>
          <a:p>
            <a:pPr lvl="0"/>
            <a:endParaRPr lang="en-US" dirty="0"/>
          </a:p>
          <a:p>
            <a:r>
              <a:rPr lang="en-US" dirty="0"/>
              <a:t>The money you pay in taxes is not held in a personal account for you to use when you get benefits. We use your taxes to pay people who are getting benefits right now.</a:t>
            </a:r>
          </a:p>
          <a:p>
            <a:endParaRPr lang="en-US" dirty="0"/>
          </a:p>
          <a:p>
            <a:r>
              <a:rPr lang="en-US" dirty="0"/>
              <a:t>Any unused money goes to the Social Security trust funds.</a:t>
            </a:r>
          </a:p>
          <a:p>
            <a:endParaRPr lang="en-US" dirty="0"/>
          </a:p>
        </p:txBody>
      </p:sp>
      <p:sp>
        <p:nvSpPr>
          <p:cNvPr id="4" name="Slide Number Placeholder 3"/>
          <p:cNvSpPr>
            <a:spLocks noGrp="1"/>
          </p:cNvSpPr>
          <p:nvPr>
            <p:ph type="sldNum" sz="quarter" idx="10"/>
          </p:nvPr>
        </p:nvSpPr>
        <p:spPr/>
        <p:txBody>
          <a:bodyPr/>
          <a:lstStyle/>
          <a:p>
            <a:fld id="{1A8A644D-56E0-46BC-9390-92C53C406CE0}" type="slidenum">
              <a:rPr lang="en-US" smtClean="0"/>
              <a:t>5</a:t>
            </a:fld>
            <a:endParaRPr lang="en-US" dirty="0"/>
          </a:p>
        </p:txBody>
      </p:sp>
    </p:spTree>
    <p:extLst>
      <p:ext uri="{BB962C8B-B14F-4D97-AF65-F5344CB8AC3E}">
        <p14:creationId xmlns:p14="http://schemas.microsoft.com/office/powerpoint/2010/main" val="2253352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50</a:t>
            </a:fld>
            <a:endParaRPr lang="en-US"/>
          </a:p>
        </p:txBody>
      </p:sp>
      <p:sp>
        <p:nvSpPr>
          <p:cNvPr id="5" name="Notes Placeholder 4"/>
          <p:cNvSpPr>
            <a:spLocks noGrp="1"/>
          </p:cNvSpPr>
          <p:nvPr>
            <p:ph type="body" sz="quarter" idx="1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SSI stands for Supplemental Security Income. </a:t>
            </a:r>
            <a:r>
              <a:rPr lang="en-US" sz="1200" kern="1200" dirty="0">
                <a:solidFill>
                  <a:schemeClr val="tx1"/>
                </a:solidFill>
                <a:effectLst/>
                <a:latin typeface="+mn-lt"/>
                <a:ea typeface="+mn-ea"/>
                <a:cs typeface="+mn-cs"/>
              </a:rPr>
              <a:t>Social Security administers the SSI program, which pays monthly benefits to adults with limited income and resources who are disabled, blind, or age 65 or older. Blind or disabled children may also get SSI. </a:t>
            </a:r>
          </a:p>
          <a:p>
            <a:endParaRPr lang="en-US" sz="1200" dirty="0"/>
          </a:p>
          <a:p>
            <a:r>
              <a:rPr lang="en-US" sz="1200" dirty="0"/>
              <a:t>People who have worked long enough, recently enough, may be able to receive Social Security benefits – such as disability or retirement – and SSI benefits at the same time, if the amount of Social Security benefits in combination with the person’s other income falls below the SSI income limits.</a:t>
            </a:r>
          </a:p>
          <a:p>
            <a:endParaRPr lang="en-US" dirty="0"/>
          </a:p>
        </p:txBody>
      </p:sp>
    </p:spTree>
    <p:extLst>
      <p:ext uri="{BB962C8B-B14F-4D97-AF65-F5344CB8AC3E}">
        <p14:creationId xmlns:p14="http://schemas.microsoft.com/office/powerpoint/2010/main" val="2929301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When you file an application for disability benefits with Social Security, we always check on your eligibility for both of our programs.</a:t>
            </a:r>
          </a:p>
          <a:p>
            <a:r>
              <a:rPr lang="en-US" sz="900" dirty="0"/>
              <a:t>The same medical requirements apply to both programs, but the non-medical requirements differ.</a:t>
            </a:r>
          </a:p>
          <a:p>
            <a:endParaRPr lang="en-US" sz="900" dirty="0"/>
          </a:p>
          <a:p>
            <a:r>
              <a:rPr lang="en-US" sz="900" dirty="0"/>
              <a:t>Staff at your local Social Security field office review your non-medical eligibility. If you meet the non-medical requirements for SSDI, SSI, or both programs, we send your claim – or claims – to a medical examiner who works for the state of Idaho.</a:t>
            </a:r>
          </a:p>
          <a:p>
            <a:endParaRPr lang="en-US" sz="900" dirty="0"/>
          </a:p>
          <a:p>
            <a:r>
              <a:rPr lang="en-US" sz="900" dirty="0"/>
              <a:t>Specifically, the medical examiners work for a state agency called the Disability Determination Service, or DDS. Once the medical examiner makes a medical decision on your application, you receive notification by mail, and your local Social Security field office receives notification electronically. If your claim is approved, you start receiving monthly disability benefits. If denied, you have 60 days to file an appeal.</a:t>
            </a:r>
          </a:p>
          <a:p>
            <a:endParaRPr lang="en-US" sz="900" dirty="0"/>
          </a:p>
          <a:p>
            <a:r>
              <a:rPr lang="en-US" sz="900" dirty="0"/>
              <a:t>For SSDI, you must have recent work history in order to receive benefits. Adults must have worked and earned Social Security credits in 5 out of the 10 years prior to the onset of the disability.</a:t>
            </a:r>
          </a:p>
          <a:p>
            <a:endParaRPr lang="en-US" sz="900" dirty="0"/>
          </a:p>
          <a:p>
            <a:r>
              <a:rPr lang="en-US" sz="900" dirty="0"/>
              <a:t>For younger workers, however, less work is required. For example:</a:t>
            </a:r>
          </a:p>
          <a:p>
            <a:endParaRPr lang="en-US" sz="900" dirty="0"/>
          </a:p>
          <a:p>
            <a:pPr>
              <a:spcBef>
                <a:spcPct val="20000"/>
              </a:spcBef>
              <a:buClr>
                <a:srgbClr val="A8C0F6"/>
              </a:buClr>
              <a:buFont typeface="Wingdings" pitchFamily="2" charset="2"/>
              <a:buChar char="§"/>
            </a:pPr>
            <a:r>
              <a:rPr lang="en-US" altLang="en-US" sz="900" u="sng" dirty="0"/>
              <a:t> Before age 24:</a:t>
            </a:r>
          </a:p>
          <a:p>
            <a:pPr marL="616894" lvl="1" indent="-168244">
              <a:spcBef>
                <a:spcPct val="20000"/>
              </a:spcBef>
              <a:buFont typeface="Arial" panose="020B0604020202020204" pitchFamily="34" charset="0"/>
              <a:buChar char="•"/>
            </a:pPr>
            <a:r>
              <a:rPr lang="en-US" altLang="en-US" sz="900" dirty="0"/>
              <a:t>1 ½ years of work in a three-year period before becoming disabled</a:t>
            </a:r>
          </a:p>
          <a:p>
            <a:pPr>
              <a:spcBef>
                <a:spcPct val="20000"/>
              </a:spcBef>
              <a:buClr>
                <a:srgbClr val="A8C0F6"/>
              </a:buClr>
              <a:buFont typeface="Wingdings" pitchFamily="2" charset="2"/>
              <a:buChar char="§"/>
            </a:pPr>
            <a:r>
              <a:rPr lang="en-US" altLang="en-US" sz="900" dirty="0"/>
              <a:t> </a:t>
            </a:r>
            <a:r>
              <a:rPr lang="en-US" altLang="en-US" sz="900" u="sng" dirty="0"/>
              <a:t>Age 24-31:</a:t>
            </a:r>
          </a:p>
          <a:p>
            <a:pPr lvl="1">
              <a:spcBef>
                <a:spcPct val="20000"/>
              </a:spcBef>
              <a:buClr>
                <a:srgbClr val="A8C0F6"/>
              </a:buClr>
              <a:buFont typeface="Wingdings" pitchFamily="2" charset="2"/>
              <a:buChar char="§"/>
            </a:pPr>
            <a:r>
              <a:rPr lang="en-US" altLang="en-US" sz="900" dirty="0"/>
              <a:t>work during half the time between age 21 and the time the disability began</a:t>
            </a:r>
          </a:p>
          <a:p>
            <a:pPr>
              <a:spcBef>
                <a:spcPct val="20000"/>
              </a:spcBef>
              <a:buClr>
                <a:srgbClr val="A8C0F6"/>
              </a:buClr>
              <a:buFont typeface="Wingdings" pitchFamily="2" charset="2"/>
              <a:buChar char="§"/>
            </a:pPr>
            <a:r>
              <a:rPr lang="en-US" altLang="en-US" sz="900" u="sng" dirty="0"/>
              <a:t>Age 31 or older:</a:t>
            </a:r>
          </a:p>
          <a:p>
            <a:pPr lvl="1">
              <a:spcBef>
                <a:spcPct val="20000"/>
              </a:spcBef>
              <a:buClr>
                <a:srgbClr val="A8C0F6"/>
              </a:buClr>
              <a:buFont typeface="Wingdings" pitchFamily="2" charset="2"/>
              <a:buChar char="§"/>
            </a:pPr>
            <a:r>
              <a:rPr lang="en-US" altLang="en-US" sz="900" dirty="0"/>
              <a:t>work during five out of the 10 years before the disability began</a:t>
            </a:r>
            <a:r>
              <a:rPr lang="en-US" altLang="en-US" sz="900" i="1" dirty="0"/>
              <a:t>   </a:t>
            </a:r>
          </a:p>
          <a:p>
            <a:endParaRPr lang="en-US" sz="900" dirty="0"/>
          </a:p>
          <a:p>
            <a:r>
              <a:rPr lang="en-US" sz="900" dirty="0"/>
              <a:t>However, since you do not need to work and gain insured status for SSI, babies and older people who have never worked can receive SSI benefits. They just need to be blind, disabled, or age 65 or older and have limited income and resources.</a:t>
            </a:r>
          </a:p>
          <a:p>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Social Security has a specific set of rules that apply to disability beneficiaries. If you receive Social Security disability benefits or Supplemental Security Income payments, </a:t>
            </a:r>
            <a:r>
              <a:rPr lang="en-US" sz="900" b="1" dirty="0"/>
              <a:t>you must report all earnings to Social Security</a:t>
            </a:r>
            <a:r>
              <a:rPr lang="en-US" sz="900" dirty="0"/>
              <a:t>. </a:t>
            </a:r>
          </a:p>
          <a:p>
            <a:endParaRPr lang="en-US" sz="900" dirty="0"/>
          </a:p>
          <a:p>
            <a:endParaRPr lang="en-US" sz="900" dirty="0"/>
          </a:p>
        </p:txBody>
      </p:sp>
      <p:sp>
        <p:nvSpPr>
          <p:cNvPr id="4" name="Slide Number Placeholder 3"/>
          <p:cNvSpPr>
            <a:spLocks noGrp="1"/>
          </p:cNvSpPr>
          <p:nvPr>
            <p:ph type="sldNum" sz="quarter" idx="10"/>
          </p:nvPr>
        </p:nvSpPr>
        <p:spPr/>
        <p:txBody>
          <a:bodyPr/>
          <a:lstStyle/>
          <a:p>
            <a:fld id="{D8AD8C53-ECBC-44FC-9144-A8C38BDE651D}" type="slidenum">
              <a:rPr lang="en-US" smtClean="0"/>
              <a:t>51</a:t>
            </a:fld>
            <a:endParaRPr lang="en-US"/>
          </a:p>
        </p:txBody>
      </p:sp>
    </p:spTree>
    <p:extLst>
      <p:ext uri="{BB962C8B-B14F-4D97-AF65-F5344CB8AC3E}">
        <p14:creationId xmlns:p14="http://schemas.microsoft.com/office/powerpoint/2010/main" val="2630985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348" y="4343400"/>
            <a:ext cx="5665304" cy="427594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One of the Social Security Administration’s (SSA) highest priorities is to support the efforts of disabled beneficiaries who want to work by developing policies and services to help them reach their employment goals. Our employment-support provisions are intended to assist you in your efforts to become self-sufficient through work. Employment supports can help you find a job or start a business, protect your cash and medical benefits while you work, or save money to go to school. If your benefits end because of your work and you have to stop working later, employment supports can make it easy to begin receiving benefits again. The Social Security Disability Insurance (SSDI) and Supplemental Security Income (SSI) programs include a number of employment support provisions commonly referred to as </a:t>
            </a:r>
            <a:r>
              <a:rPr lang="en-US" sz="1100" b="1" dirty="0"/>
              <a:t>work incentives</a:t>
            </a:r>
            <a:r>
              <a:rPr lang="en-US" sz="1100" dirty="0"/>
              <a:t>.</a:t>
            </a:r>
          </a:p>
          <a:p>
            <a:endParaRPr lang="en-US" sz="1100" dirty="0"/>
          </a:p>
          <a:p>
            <a:r>
              <a:rPr lang="en-US" sz="1100" dirty="0"/>
              <a:t>The Red Book, which</a:t>
            </a:r>
            <a:r>
              <a:rPr lang="en-US" sz="1100" baseline="0" dirty="0"/>
              <a:t> can be found on our website,</a:t>
            </a:r>
            <a:r>
              <a:rPr lang="en-US" sz="1100" dirty="0"/>
              <a:t> serves as a general reference source about the employment-related provisions of Social Security Disability Insurance and the Supplemental Security Income Programs for educators, advocates, rehabilitation professionals, and counselors who serve people with disabilities. Although you may use the Red Book as a self-help guide, please remember that if you need information specific to your situation regarding eligibility or benefits, you may need to contact us. </a:t>
            </a:r>
          </a:p>
          <a:p>
            <a:endParaRPr lang="en-US" sz="1100" dirty="0"/>
          </a:p>
          <a:p>
            <a:r>
              <a:rPr lang="en-US" sz="1100" dirty="0"/>
              <a:t>We</a:t>
            </a:r>
            <a:r>
              <a:rPr lang="en-US" sz="1100" baseline="0" dirty="0"/>
              <a:t> also have further information on our website about working while disabled. </a:t>
            </a:r>
            <a:r>
              <a:rPr lang="en-US" sz="1100" dirty="0"/>
              <a:t>Just visit socialsecurity.gov/pubs and search</a:t>
            </a:r>
            <a:r>
              <a:rPr lang="en-US" sz="1100" baseline="0" dirty="0"/>
              <a:t> for</a:t>
            </a:r>
            <a:r>
              <a:rPr lang="en-US" sz="1100" dirty="0"/>
              <a:t> </a:t>
            </a:r>
            <a:r>
              <a:rPr lang="en-US" sz="1100" b="1" i="1" dirty="0"/>
              <a:t>Working While Disabled: How We Can Help</a:t>
            </a:r>
            <a:r>
              <a:rPr lang="en-US" sz="1100" dirty="0"/>
              <a:t>. It explains how we can help you transition back to work if your health condition improves. </a:t>
            </a:r>
          </a:p>
          <a:p>
            <a:endParaRPr lang="en-US" sz="1100" dirty="0"/>
          </a:p>
          <a:p>
            <a:endParaRPr lang="en-US" sz="1100" dirty="0"/>
          </a:p>
          <a:p>
            <a:endParaRPr lang="en-US" sz="1050" dirty="0"/>
          </a:p>
        </p:txBody>
      </p:sp>
      <p:sp>
        <p:nvSpPr>
          <p:cNvPr id="4" name="Slide Number Placeholder 3"/>
          <p:cNvSpPr>
            <a:spLocks noGrp="1"/>
          </p:cNvSpPr>
          <p:nvPr>
            <p:ph type="sldNum" sz="quarter" idx="10"/>
          </p:nvPr>
        </p:nvSpPr>
        <p:spPr/>
        <p:txBody>
          <a:bodyPr/>
          <a:lstStyle/>
          <a:p>
            <a:fld id="{7AA6493C-F506-43B6-9B4D-1CDB5879358C}" type="slidenum">
              <a:rPr lang="en-US" smtClean="0"/>
              <a:t>52</a:t>
            </a:fld>
            <a:endParaRPr lang="en-US"/>
          </a:p>
        </p:txBody>
      </p:sp>
    </p:spTree>
    <p:extLst>
      <p:ext uri="{BB962C8B-B14F-4D97-AF65-F5344CB8AC3E}">
        <p14:creationId xmlns:p14="http://schemas.microsoft.com/office/powerpoint/2010/main" val="3748297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02112"/>
            <a:ext cx="5638800" cy="3494088"/>
          </a:xfrm>
        </p:spPr>
        <p:txBody>
          <a:bodyPr/>
          <a:lstStyle/>
          <a:p>
            <a:r>
              <a:rPr lang="en-US" sz="1100" dirty="0"/>
              <a:t>There are several important adjustments to the</a:t>
            </a:r>
            <a:r>
              <a:rPr lang="en-US" sz="1100" baseline="0" dirty="0"/>
              <a:t> work incentive programs </a:t>
            </a:r>
            <a:r>
              <a:rPr lang="en-US" sz="1100" dirty="0"/>
              <a:t>that went into effect January 1, 2017. </a:t>
            </a:r>
            <a:br>
              <a:rPr lang="en-US" sz="1100" dirty="0"/>
            </a:br>
            <a:r>
              <a:rPr lang="en-US" sz="1100" dirty="0"/>
              <a:t>Details about these changes can be found in the Red Book.</a:t>
            </a:r>
          </a:p>
          <a:p>
            <a:endParaRPr lang="en-US" sz="1100" dirty="0"/>
          </a:p>
          <a:p>
            <a:pPr marL="171450" indent="-171450">
              <a:buFont typeface="Arial" panose="020B0604020202020204" pitchFamily="34" charset="0"/>
              <a:buChar char="•"/>
            </a:pPr>
            <a:r>
              <a:rPr lang="en-US" sz="1100" dirty="0"/>
              <a:t>The Substantial Gainful Activity (SGA) amount for individuals with disabilities, other than blindness, increased from $1,130 to $1,170 for 2017.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The SGA amount for individuals who are blind increased from $1,820 to $1,950 for 2017.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The monthly earnings amount that we use to determine if a month counts for the Trial Work Period month is $840 per month in 2017.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The Supplemental Security Income (SSI) Federal Benefit Rate (FBR) is $735 per month for an eligible individual and $1,103 per month for an eligible couple. </a:t>
            </a:r>
          </a:p>
        </p:txBody>
      </p:sp>
      <p:sp>
        <p:nvSpPr>
          <p:cNvPr id="4" name="Slide Number Placeholder 3"/>
          <p:cNvSpPr>
            <a:spLocks noGrp="1"/>
          </p:cNvSpPr>
          <p:nvPr>
            <p:ph type="sldNum" sz="quarter" idx="10"/>
          </p:nvPr>
        </p:nvSpPr>
        <p:spPr/>
        <p:txBody>
          <a:bodyPr/>
          <a:lstStyle/>
          <a:p>
            <a:fld id="{7AA6493C-F506-43B6-9B4D-1CDB5879358C}" type="slidenum">
              <a:rPr lang="en-US" smtClean="0"/>
              <a:t>53</a:t>
            </a:fld>
            <a:endParaRPr lang="en-US"/>
          </a:p>
        </p:txBody>
      </p:sp>
    </p:spTree>
    <p:extLst>
      <p:ext uri="{BB962C8B-B14F-4D97-AF65-F5344CB8AC3E}">
        <p14:creationId xmlns:p14="http://schemas.microsoft.com/office/powerpoint/2010/main" val="698646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Medicare is our country’s health insurance program for people age 65 or older. People younger than age 65 with certain disabilities, or permanent kidney failure, or amyotrophic lateral sclerosis (Lou Gehrig’s disease), can also qualify for Medicare.</a:t>
            </a:r>
          </a:p>
          <a:p>
            <a:endParaRPr lang="en-US" sz="1100" dirty="0"/>
          </a:p>
          <a:p>
            <a:r>
              <a:rPr lang="en-US" sz="1100" u="sng" dirty="0"/>
              <a:t>Medicare has 4 parts:</a:t>
            </a:r>
          </a:p>
          <a:p>
            <a:r>
              <a:rPr lang="en-US" sz="1100" dirty="0"/>
              <a:t>1.</a:t>
            </a:r>
            <a:r>
              <a:rPr lang="en-US" sz="1100" baseline="0" dirty="0"/>
              <a:t> </a:t>
            </a:r>
            <a:r>
              <a:rPr lang="en-US" sz="1100" dirty="0"/>
              <a:t>Part A is Hospital Insurance which covers most inpatient hospital expenses. The 2017 deductible for Part A is $1,316.</a:t>
            </a:r>
          </a:p>
          <a:p>
            <a:endParaRPr lang="en-US" sz="1100" dirty="0"/>
          </a:p>
          <a:p>
            <a:r>
              <a:rPr lang="en-US" sz="1100" dirty="0"/>
              <a:t>2. Part B is Medical Insurance which covers 80% of doctor bills &amp; other outpatient medical expenses after your first $183in approved charges. The 2016 standard monthly premium is $134. There is no monthly premium for Part A if you are insured for retirement benefits. After you retire, your health insurance may require for Medicare to pay first. Many supplemental plans require you to sign up for Medicare Part B. The Medicare premium most beneficiaries pay represents 1/4 of the actual cost, and the Federal government covers the balance of the cost.</a:t>
            </a:r>
          </a:p>
          <a:p>
            <a:endParaRPr lang="en-US" sz="1100" dirty="0"/>
          </a:p>
          <a:p>
            <a:r>
              <a:rPr lang="en-US" sz="1100" dirty="0"/>
              <a:t>3. Part C involves the Medicare Advantage Plans, which are health plan options offered by Medicare-approved private insurance companies . When you join a Medicare advantage plan, you can get the benefits and services covered under Part A, Part B, and in most plans, Part D.</a:t>
            </a:r>
          </a:p>
          <a:p>
            <a:endParaRPr lang="en-US" sz="1100" dirty="0"/>
          </a:p>
          <a:p>
            <a:r>
              <a:rPr lang="en-US" sz="1100" dirty="0"/>
              <a:t>4. Part D is Medicare Prescription Drug Coverage, which covers a major portion of  your prescription drug costs. Your out-of-pocket costs—monthly premiums, annual deductible and prescription co-payments—will vary by plan. You enroll with a Medicare-approved prescription drug provider, not by contacting Social Security. Each Medicare Advantage plan can charge different out-of-pocket costs, but they must follow rules established by Medicare. Medicare-approved prescription drug plans cover a major portion of your prescription drug costs. </a:t>
            </a:r>
          </a:p>
          <a:p>
            <a:endParaRPr lang="en-US" sz="1100" dirty="0"/>
          </a:p>
        </p:txBody>
      </p:sp>
      <p:sp>
        <p:nvSpPr>
          <p:cNvPr id="4" name="Slide Number Placeholder 3"/>
          <p:cNvSpPr>
            <a:spLocks noGrp="1"/>
          </p:cNvSpPr>
          <p:nvPr>
            <p:ph type="sldNum" sz="quarter" idx="10"/>
          </p:nvPr>
        </p:nvSpPr>
        <p:spPr/>
        <p:txBody>
          <a:bodyPr/>
          <a:lstStyle/>
          <a:p>
            <a:fld id="{7AA6493C-F506-43B6-9B4D-1CDB5879358C}" type="slidenum">
              <a:rPr lang="en-US" smtClean="0"/>
              <a:t>54</a:t>
            </a:fld>
            <a:endParaRPr lang="en-US" dirty="0"/>
          </a:p>
        </p:txBody>
      </p:sp>
    </p:spTree>
    <p:extLst>
      <p:ext uri="{BB962C8B-B14F-4D97-AF65-F5344CB8AC3E}">
        <p14:creationId xmlns:p14="http://schemas.microsoft.com/office/powerpoint/2010/main" val="4239446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Medicare has three enrollment periods:</a:t>
            </a:r>
          </a:p>
          <a:p>
            <a:endParaRPr lang="en-US" sz="1000" dirty="0"/>
          </a:p>
          <a:p>
            <a:r>
              <a:rPr lang="en-US" sz="1000" dirty="0"/>
              <a:t>Initial Enrollment Period-- your initial enrollment period has a 7-month enrollment period. It begins three months before your 65th birthday, includes the month you turn age 65, and ends three months after that birthday.</a:t>
            </a:r>
          </a:p>
          <a:p>
            <a:endParaRPr lang="en-US" sz="1000" dirty="0"/>
          </a:p>
          <a:p>
            <a:r>
              <a:rPr lang="en-US" sz="1000" dirty="0"/>
              <a:t>Special Enrollment Period-- If you are age 65 or older, you or your spouse are still working and you are covered under a group health plan based on that current employment, you may not need to apply for Medicare medical insurance (Part B) at age 65. You may qualify for a "Special Enrollment Period" (SEP) that will let you sign up for Part B a the time you retire.</a:t>
            </a:r>
          </a:p>
          <a:p>
            <a:endParaRPr lang="en-US" sz="1000" dirty="0"/>
          </a:p>
          <a:p>
            <a:r>
              <a:rPr lang="en-US" sz="1000" dirty="0"/>
              <a:t>General Enrollment Period - If you didn't sign up for Part A and/or Part B (for which you must pay premiums) when you were first eligible, and you aren’t eligible for a Special Enrollment Period, you can sign up during the General Enrollment Period between January 1–March 31 each year. You may have to pay a late enrollment penalty for as long as you have Part B coverage. </a:t>
            </a:r>
          </a:p>
          <a:p>
            <a:endParaRPr lang="en-US" sz="1000" dirty="0"/>
          </a:p>
          <a:p>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AA6493C-F506-43B6-9B4D-1CDB5879358C}" type="slidenum">
              <a:rPr lang="en-US" smtClean="0"/>
              <a:t>55</a:t>
            </a:fld>
            <a:endParaRPr lang="en-US"/>
          </a:p>
        </p:txBody>
      </p:sp>
    </p:spTree>
    <p:extLst>
      <p:ext uri="{BB962C8B-B14F-4D97-AF65-F5344CB8AC3E}">
        <p14:creationId xmlns:p14="http://schemas.microsoft.com/office/powerpoint/2010/main" val="408552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when your Medicare will become effective if you apply during your initial enrollment period.</a:t>
            </a:r>
          </a:p>
          <a:p>
            <a:endParaRPr lang="en-US" dirty="0"/>
          </a:p>
          <a:p>
            <a:r>
              <a:rPr lang="en-US" dirty="0"/>
              <a:t>If you apply during the 3-month window prior to the month you turn age 65, your Medicare kicks in the 1</a:t>
            </a:r>
            <a:r>
              <a:rPr lang="en-US" baseline="30000" dirty="0"/>
              <a:t>st</a:t>
            </a:r>
            <a:r>
              <a:rPr lang="en-US" dirty="0"/>
              <a:t> day of the month you reach age 65.</a:t>
            </a:r>
          </a:p>
        </p:txBody>
      </p:sp>
      <p:sp>
        <p:nvSpPr>
          <p:cNvPr id="4" name="Slide Number Placeholder 3"/>
          <p:cNvSpPr>
            <a:spLocks noGrp="1"/>
          </p:cNvSpPr>
          <p:nvPr>
            <p:ph type="sldNum" sz="quarter" idx="10"/>
          </p:nvPr>
        </p:nvSpPr>
        <p:spPr/>
        <p:txBody>
          <a:bodyPr/>
          <a:lstStyle/>
          <a:p>
            <a:fld id="{7AA6493C-F506-43B6-9B4D-1CDB5879358C}" type="slidenum">
              <a:rPr lang="en-US" smtClean="0"/>
              <a:t>56</a:t>
            </a:fld>
            <a:endParaRPr lang="en-US"/>
          </a:p>
        </p:txBody>
      </p:sp>
    </p:spTree>
    <p:extLst>
      <p:ext uri="{BB962C8B-B14F-4D97-AF65-F5344CB8AC3E}">
        <p14:creationId xmlns:p14="http://schemas.microsoft.com/office/powerpoint/2010/main" val="467888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57</a:t>
            </a:fld>
            <a:endParaRPr lang="en-US"/>
          </a:p>
        </p:txBody>
      </p:sp>
      <p:sp>
        <p:nvSpPr>
          <p:cNvPr id="5" name="Notes Placeholder 4"/>
          <p:cNvSpPr>
            <a:spLocks noGrp="1"/>
          </p:cNvSpPr>
          <p:nvPr>
            <p:ph type="body" sz="quarter" idx="11"/>
          </p:nvPr>
        </p:nvSpPr>
        <p:spPr/>
        <p:txBody>
          <a:bodyPr/>
          <a:lstStyle/>
          <a:p>
            <a:r>
              <a:rPr lang="en-US" dirty="0"/>
              <a:t>This graphic shows the Medicare premiums for each income bracket.</a:t>
            </a:r>
          </a:p>
          <a:p>
            <a:endParaRPr lang="en-US" dirty="0"/>
          </a:p>
          <a:p>
            <a:r>
              <a:rPr lang="en-US" baseline="0" dirty="0"/>
              <a:t>IRMAA: </a:t>
            </a:r>
            <a:r>
              <a:rPr lang="en-US" dirty="0"/>
              <a:t>If you're in a higher-income household, you may be subject to an income related monthly adjustment amount.</a:t>
            </a:r>
            <a:r>
              <a:rPr lang="en-US" baseline="0" dirty="0"/>
              <a:t> </a:t>
            </a:r>
          </a:p>
          <a:p>
            <a:endParaRPr lang="en-US" baseline="0" dirty="0"/>
          </a:p>
          <a:p>
            <a:endParaRPr lang="en-US" baseline="0" dirty="0"/>
          </a:p>
          <a:p>
            <a:r>
              <a:rPr lang="en-US" baseline="0" dirty="0"/>
              <a:t>HSA Information: You should not have an HSA if you are enrolled in Medicare as there may be negative tax implications. Recommended to contact your tax professional for more information.  </a:t>
            </a:r>
          </a:p>
        </p:txBody>
      </p:sp>
    </p:spTree>
    <p:extLst>
      <p:ext uri="{BB962C8B-B14F-4D97-AF65-F5344CB8AC3E}">
        <p14:creationId xmlns:p14="http://schemas.microsoft.com/office/powerpoint/2010/main" val="106161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keep in mind that although you apply for Medicare by contacting Social Security, and we have some Medicare information on our website, it is actually another federal government agency, Centers for Medicare &amp; Medicaid Services, commonly referred to as “CMS” that administers the program.</a:t>
            </a:r>
          </a:p>
          <a:p>
            <a:r>
              <a:rPr lang="en-US" dirty="0"/>
              <a:t>CMS is your</a:t>
            </a:r>
            <a:r>
              <a:rPr lang="en-US" baseline="0" dirty="0"/>
              <a:t> main source for information regarding Medicare</a:t>
            </a:r>
          </a:p>
          <a:p>
            <a:endParaRPr lang="en-US" baseline="0" dirty="0"/>
          </a:p>
          <a:p>
            <a:r>
              <a:rPr lang="en-US" baseline="0" dirty="0"/>
              <a:t>Social Security helps you apply for Medicare Parts A and B,</a:t>
            </a:r>
            <a:r>
              <a:rPr lang="en-US" dirty="0"/>
              <a:t> and we send your application information electronically to CMS.</a:t>
            </a:r>
          </a:p>
          <a:p>
            <a:endParaRPr lang="en-US" dirty="0"/>
          </a:p>
          <a:p>
            <a:r>
              <a:rPr lang="en-US" dirty="0"/>
              <a:t>We can also take your application for Extra Help with Medicare Part D.</a:t>
            </a:r>
          </a:p>
          <a:p>
            <a:endParaRPr lang="en-US" dirty="0"/>
          </a:p>
          <a:p>
            <a:r>
              <a:rPr lang="en-US" dirty="0"/>
              <a:t>If you sign up for Part B, we deduct the premium from your monthly Social Security benefit – and send it to CMS – before you receive your payment from us each month.</a:t>
            </a:r>
          </a:p>
          <a:p>
            <a:endParaRPr lang="en-US" dirty="0"/>
          </a:p>
          <a:p>
            <a:r>
              <a:rPr lang="en-US" dirty="0"/>
              <a:t>If you enroll in Medicare only, CMS will bill you for your Part B premiums until you go on Social Security.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have any questions regarding the Medicare program, you can call CMS at 1-800-MEDICARE or visit Medicare.gov </a:t>
            </a:r>
          </a:p>
          <a:p>
            <a:r>
              <a:rPr lang="en-US" baseline="0" dirty="0"/>
              <a:t>You can also contact your local SHIBA office. </a:t>
            </a:r>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t>58</a:t>
            </a:fld>
            <a:endParaRPr lang="en-US"/>
          </a:p>
        </p:txBody>
      </p:sp>
    </p:spTree>
    <p:extLst>
      <p:ext uri="{BB962C8B-B14F-4D97-AF65-F5344CB8AC3E}">
        <p14:creationId xmlns:p14="http://schemas.microsoft.com/office/powerpoint/2010/main" val="4003322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sz="1100" dirty="0"/>
              <a:t>Extra Help is available for beneficiaries with limited resources and income to help pay for the costs related to a Medicare prescription drug plan. These costs include monthly premiums, annual deductibles and prescription co-payments. Extra Help is estimated to be worth about $4,000 per year.</a:t>
            </a:r>
          </a:p>
          <a:p>
            <a:endParaRPr lang="en-US" sz="1100" dirty="0"/>
          </a:p>
          <a:p>
            <a:r>
              <a:rPr lang="en-US" sz="1100" dirty="0"/>
              <a:t>You may apply for Extra help online, over the phone, or in your local Social Security office, which will review your application and send you a letter to let you know if you qualify. There are 6 main advantages to applying online for Extra Help:</a:t>
            </a:r>
          </a:p>
          <a:p>
            <a:endParaRPr lang="en-US" sz="1100" dirty="0"/>
          </a:p>
          <a:p>
            <a:pPr marL="228600" indent="-228600">
              <a:buFont typeface="+mj-lt"/>
              <a:buAutoNum type="arabicPeriod"/>
            </a:pPr>
            <a:r>
              <a:rPr lang="en-US" sz="1100" dirty="0"/>
              <a:t>The online application takes you through all of the questions to help you answer them completely</a:t>
            </a:r>
          </a:p>
          <a:p>
            <a:pPr marL="228600" indent="-228600">
              <a:buFont typeface="+mj-lt"/>
              <a:buAutoNum type="arabicPeriod"/>
            </a:pPr>
            <a:endParaRPr lang="en-US" sz="1100" dirty="0"/>
          </a:p>
          <a:p>
            <a:pPr marL="228600" indent="-228600">
              <a:buFont typeface="+mj-lt"/>
              <a:buAutoNum type="arabicPeriod"/>
            </a:pPr>
            <a:r>
              <a:rPr lang="en-US" sz="1100" dirty="0"/>
              <a:t>You can apply from the convenience of any computer, at your own pace</a:t>
            </a:r>
          </a:p>
          <a:p>
            <a:pPr marL="228600" indent="-228600">
              <a:buFont typeface="+mj-lt"/>
              <a:buAutoNum type="arabicPeriod"/>
            </a:pPr>
            <a:r>
              <a:rPr lang="en-US" sz="1100" dirty="0"/>
              <a:t>If you have to take a break, you can stop and return to the application later without losing the information you already filled in</a:t>
            </a:r>
          </a:p>
          <a:p>
            <a:pPr marL="228600" indent="-228600">
              <a:buFont typeface="+mj-lt"/>
              <a:buAutoNum type="arabicPeriod"/>
            </a:pPr>
            <a:endParaRPr lang="en-US" sz="1100" dirty="0"/>
          </a:p>
          <a:p>
            <a:pPr marL="228600" indent="-228600">
              <a:buFont typeface="+mj-lt"/>
              <a:buAutoNum type="arabicPeriod"/>
            </a:pPr>
            <a:r>
              <a:rPr lang="en-US" sz="1100" dirty="0"/>
              <a:t>If you don’t have or use a computer, someone else like a friend, relative, or caregiver can help you fill out the application</a:t>
            </a:r>
          </a:p>
          <a:p>
            <a:pPr marL="228600" indent="-228600">
              <a:buFont typeface="+mj-lt"/>
              <a:buAutoNum type="arabicPeriod"/>
            </a:pPr>
            <a:endParaRPr lang="en-US" sz="1100" dirty="0"/>
          </a:p>
          <a:p>
            <a:pPr marL="228600" indent="-228600">
              <a:buFont typeface="+mj-lt"/>
              <a:buAutoNum type="arabicPeriod"/>
            </a:pPr>
            <a:r>
              <a:rPr lang="en-US" sz="1100" dirty="0"/>
              <a:t>Our online application is safe and secure</a:t>
            </a:r>
          </a:p>
          <a:p>
            <a:pPr marL="228600" indent="-228600">
              <a:buFont typeface="+mj-lt"/>
              <a:buAutoNum type="arabicPeriod"/>
            </a:pPr>
            <a:endParaRPr lang="en-US" sz="1100" dirty="0"/>
          </a:p>
          <a:p>
            <a:pPr marL="228600" indent="-228600">
              <a:buFont typeface="+mj-lt"/>
              <a:buAutoNum type="arabicPeriod"/>
            </a:pPr>
            <a:r>
              <a:rPr lang="en-US" sz="1100" dirty="0"/>
              <a:t>It’s generally much faster to apply online. There’s no mail time as there is with a paper application, so decisions usually can be made more quickly.</a:t>
            </a:r>
          </a:p>
        </p:txBody>
      </p:sp>
      <p:sp>
        <p:nvSpPr>
          <p:cNvPr id="4" name="Slide Number Placeholder 3"/>
          <p:cNvSpPr>
            <a:spLocks noGrp="1"/>
          </p:cNvSpPr>
          <p:nvPr>
            <p:ph type="sldNum" sz="quarter" idx="10"/>
          </p:nvPr>
        </p:nvSpPr>
        <p:spPr/>
        <p:txBody>
          <a:bodyPr/>
          <a:lstStyle/>
          <a:p>
            <a:fld id="{7AA6493C-F506-43B6-9B4D-1CDB5879358C}" type="slidenum">
              <a:rPr lang="en-US" smtClean="0"/>
              <a:t>59</a:t>
            </a:fld>
            <a:endParaRPr lang="en-US"/>
          </a:p>
        </p:txBody>
      </p:sp>
    </p:spTree>
    <p:extLst>
      <p:ext uri="{BB962C8B-B14F-4D97-AF65-F5344CB8AC3E}">
        <p14:creationId xmlns:p14="http://schemas.microsoft.com/office/powerpoint/2010/main" val="217552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have heard of the “three-legged stool” of retirement and these days, we like to remind people about investments and other income, as well.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t>Since Social Security replaces about 40% of preretirement income for the average worker, you need pensions, savings, investments and/or a retirement account such as </a:t>
            </a:r>
            <a:r>
              <a:rPr lang="en-US" altLang="en-US" sz="1200" b="0" dirty="0" err="1"/>
              <a:t>myRA</a:t>
            </a:r>
            <a:r>
              <a:rPr lang="en-US" altLang="en-US" sz="1200" b="0" dirty="0"/>
              <a:t> to have a comfortable retirement.</a:t>
            </a:r>
          </a:p>
          <a:p>
            <a:endParaRPr lang="en-US" dirty="0"/>
          </a:p>
          <a:p>
            <a:r>
              <a:rPr lang="en-US" dirty="0">
                <a:cs typeface="Arial" panose="020B0604020202020204" pitchFamily="34" charset="0"/>
              </a:rPr>
              <a:t>Again, remember that Social Security was never meant to be the only source of income for people when they retire.</a:t>
            </a:r>
          </a:p>
          <a:p>
            <a:endParaRPr lang="en-US" dirty="0">
              <a:cs typeface="Arial" panose="020B0604020202020204" pitchFamily="34" charset="0"/>
            </a:endParaRPr>
          </a:p>
          <a:p>
            <a:r>
              <a:rPr lang="en-US" sz="1200" dirty="0"/>
              <a:t>Social Security provides a foundation on which to build retirement security. While planning for retirement, it is important that you know how much your Social Security benefit is likely to be. Also consider how much monthly income you will receive from your pension and investments. The rest of your pre-retirement income will need to be supplemented by your savings and other income. To help with your retirement income, you may want to visit the MyMoney.gov website.</a:t>
            </a:r>
          </a:p>
          <a:p>
            <a:endParaRPr lang="en-US" sz="1200" dirty="0"/>
          </a:p>
          <a:p>
            <a:r>
              <a:rPr lang="en-US" sz="1200" dirty="0">
                <a:effectLst/>
              </a:rPr>
              <a:t>This is a great website to visit, even if you already have a financial planner who helps you manage your portfolio. It will help</a:t>
            </a:r>
            <a:r>
              <a:rPr lang="en-US" sz="1200" baseline="0" dirty="0">
                <a:effectLst/>
              </a:rPr>
              <a:t> you to be more informed about financial matters, so you can ask better questions to your trusted advisors.</a:t>
            </a:r>
          </a:p>
          <a:p>
            <a:endParaRPr lang="en-US" sz="1200" baseline="0" dirty="0">
              <a:effectLst/>
            </a:endParaRPr>
          </a:p>
          <a:p>
            <a:r>
              <a:rPr lang="en-US" sz="1200" baseline="0" dirty="0">
                <a:effectLst/>
              </a:rPr>
              <a:t>And this site provides free, reliable, unbiased information on a variety of financial topics.</a:t>
            </a:r>
          </a:p>
          <a:p>
            <a:endParaRPr lang="en-US" sz="1200" dirty="0"/>
          </a:p>
          <a:p>
            <a:r>
              <a:rPr lang="en-US" sz="1200" baseline="0" dirty="0">
                <a:effectLst/>
              </a:rPr>
              <a:t>Unlike</a:t>
            </a:r>
            <a:r>
              <a:rPr lang="en-US" sz="1200" dirty="0">
                <a:effectLst/>
              </a:rPr>
              <a:t> the investment advice offered on some private financial companies’ websites, n</a:t>
            </a:r>
            <a:r>
              <a:rPr lang="en-US" sz="1200" baseline="0" dirty="0">
                <a:effectLst/>
              </a:rPr>
              <a:t>o one is trying to sell you anything through this site, which is run by the federal government.</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7AA6493C-F506-43B6-9B4D-1CDB5879358C}" type="slidenum">
              <a:rPr lang="en-US" smtClean="0"/>
              <a:t>6</a:t>
            </a:fld>
            <a:endParaRPr lang="en-US"/>
          </a:p>
        </p:txBody>
      </p:sp>
    </p:spTree>
    <p:extLst>
      <p:ext uri="{BB962C8B-B14F-4D97-AF65-F5344CB8AC3E}">
        <p14:creationId xmlns:p14="http://schemas.microsoft.com/office/powerpoint/2010/main" val="90376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our website to apply for Medicare Parts A and B. If you apply online for Medicare Part A only – and refuse Part B – you can enroll in Part B later.</a:t>
            </a:r>
          </a:p>
          <a:p>
            <a:endParaRPr lang="en-US" dirty="0"/>
          </a:p>
          <a:p>
            <a:r>
              <a:rPr lang="en-US" dirty="0"/>
              <a:t>When you decide to add Part B later, you will not need to file a new application on our website. You just need to complete two forms, which are available via our homepage. Just click on the Forms button.</a:t>
            </a:r>
          </a:p>
          <a:p>
            <a:endParaRPr lang="en-US" dirty="0"/>
          </a:p>
          <a:p>
            <a:r>
              <a:rPr lang="en-US" dirty="0"/>
              <a:t>One form is CMS 40-B (Application for Enrollment in Medicare Part B Medical Insurance), and the other is CMS-L564 (Request for Employment Information). Form 40-B is where you indicate when you want your Part B coverage to start. You will take Form CMS-L564 to your – or your spouse’s – human resources department for them to complete, so that we can see that you have been continuously covered under a group health plan since you turned 65 … and can therefore get Part B without a penalty.</a:t>
            </a:r>
          </a:p>
          <a:p>
            <a:endParaRPr lang="en-US" dirty="0"/>
          </a:p>
          <a:p>
            <a:r>
              <a:rPr lang="en-US" dirty="0"/>
              <a:t>It works best if you give these forms to us at the same time, in an envelope.</a:t>
            </a:r>
          </a:p>
          <a:p>
            <a:endParaRPr lang="en-US" dirty="0"/>
          </a:p>
          <a:p>
            <a:r>
              <a:rPr lang="en-US" dirty="0"/>
              <a:t>You can also call us to ask that we mail these forms to you, if you don’t want to print them from our website.</a:t>
            </a:r>
          </a:p>
          <a:p>
            <a:endParaRPr lang="en-US" dirty="0"/>
          </a:p>
          <a:p>
            <a:r>
              <a:rPr lang="en-US" dirty="0"/>
              <a:t>For a handout that provides additional details on applying for Medicare only, visit ssa.gov/pubs and type in “How to Apply Online for Medicare Only.”</a:t>
            </a:r>
          </a:p>
        </p:txBody>
      </p:sp>
      <p:sp>
        <p:nvSpPr>
          <p:cNvPr id="4" name="Slide Number Placeholder 3"/>
          <p:cNvSpPr>
            <a:spLocks noGrp="1"/>
          </p:cNvSpPr>
          <p:nvPr>
            <p:ph type="sldNum" sz="quarter" idx="10"/>
          </p:nvPr>
        </p:nvSpPr>
        <p:spPr/>
        <p:txBody>
          <a:bodyPr/>
          <a:lstStyle/>
          <a:p>
            <a:fld id="{7AA6493C-F506-43B6-9B4D-1CDB5879358C}" type="slidenum">
              <a:rPr lang="en-US" smtClean="0"/>
              <a:t>60</a:t>
            </a:fld>
            <a:endParaRPr lang="en-US"/>
          </a:p>
        </p:txBody>
      </p:sp>
    </p:spTree>
    <p:extLst>
      <p:ext uri="{BB962C8B-B14F-4D97-AF65-F5344CB8AC3E}">
        <p14:creationId xmlns:p14="http://schemas.microsoft.com/office/powerpoint/2010/main" val="14718440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has a free, secure online service for accessing personalized information about your Medicare benefits and services. It is available at MyMedicare.gov.</a:t>
            </a:r>
          </a:p>
          <a:p>
            <a:endParaRPr lang="en-US" dirty="0"/>
          </a:p>
          <a:p>
            <a:r>
              <a:rPr lang="en-US" dirty="0"/>
              <a:t>After you sign in, you can fill out the Initial Enrollment Questionnaire (IEQ), view claims information, get quality information about your providers, and more.</a:t>
            </a:r>
          </a:p>
          <a:p>
            <a:endParaRPr lang="en-US" dirty="0"/>
          </a:p>
          <a:p>
            <a:r>
              <a:rPr lang="en-US" dirty="0"/>
              <a:t>On the MyMedicare.gov website, you will see the Blue Button, which lets you easily access and download your personal health information as a file to your computer or mobile device.</a:t>
            </a:r>
          </a:p>
          <a:p>
            <a:endParaRPr lang="en-US" dirty="0"/>
          </a:p>
          <a:p>
            <a:r>
              <a:rPr lang="en-US" dirty="0"/>
              <a:t>You must be a registered user on MyMedicare.gov to use the Blue Button feature. </a:t>
            </a:r>
          </a:p>
          <a:p>
            <a:endParaRPr lang="en-US" dirty="0"/>
          </a:p>
          <a:p>
            <a:r>
              <a:rPr lang="en-US" dirty="0"/>
              <a:t>For more information or help</a:t>
            </a:r>
            <a:r>
              <a:rPr lang="en-US" baseline="0" dirty="0"/>
              <a:t> with the site, please contact </a:t>
            </a:r>
            <a:r>
              <a:rPr lang="en-US" dirty="0"/>
              <a:t>the Centers for Medicare &amp; Medicaid Services</a:t>
            </a:r>
            <a:r>
              <a:rPr lang="en-US" baseline="0" dirty="0"/>
              <a:t> at </a:t>
            </a:r>
            <a:r>
              <a:rPr lang="en-US" dirty="0">
                <a:effectLst/>
              </a:rPr>
              <a:t>800-MEDICARE (800-633-4227).</a:t>
            </a:r>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t>61</a:t>
            </a:fld>
            <a:endParaRPr lang="en-US"/>
          </a:p>
        </p:txBody>
      </p:sp>
    </p:spTree>
    <p:extLst>
      <p:ext uri="{BB962C8B-B14F-4D97-AF65-F5344CB8AC3E}">
        <p14:creationId xmlns:p14="http://schemas.microsoft.com/office/powerpoint/2010/main" val="2416079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Social Security, we’re securing today and tomorrow.</a:t>
            </a:r>
          </a:p>
          <a:p>
            <a:endParaRPr lang="en-US" dirty="0"/>
          </a:p>
          <a:p>
            <a:r>
              <a:rPr lang="en-US" dirty="0"/>
              <a:t>Thank you for your participation in today’s program.</a:t>
            </a:r>
          </a:p>
          <a:p>
            <a:endParaRPr lang="en-US" dirty="0"/>
          </a:p>
          <a:p>
            <a:r>
              <a:rPr lang="en-US" dirty="0"/>
              <a:t>We wish you a safe, happy, and successful tomorrow.</a:t>
            </a:r>
          </a:p>
        </p:txBody>
      </p:sp>
      <p:sp>
        <p:nvSpPr>
          <p:cNvPr id="4" name="Slide Number Placeholder 3"/>
          <p:cNvSpPr>
            <a:spLocks noGrp="1"/>
          </p:cNvSpPr>
          <p:nvPr>
            <p:ph type="sldNum" sz="quarter" idx="10"/>
          </p:nvPr>
        </p:nvSpPr>
        <p:spPr/>
        <p:txBody>
          <a:bodyPr/>
          <a:lstStyle/>
          <a:p>
            <a:fld id="{CFD9E258-0B83-4639-8B99-8C7D4571410F}" type="slidenum">
              <a:rPr lang="en-US" smtClean="0"/>
              <a:t>62</a:t>
            </a:fld>
            <a:endParaRPr lang="en-US"/>
          </a:p>
        </p:txBody>
      </p:sp>
    </p:spTree>
    <p:extLst>
      <p:ext uri="{BB962C8B-B14F-4D97-AF65-F5344CB8AC3E}">
        <p14:creationId xmlns:p14="http://schemas.microsoft.com/office/powerpoint/2010/main" val="3935509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BF066F9-18B6-4318-9BAC-A5099B49B6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0CB07CA7-1D7E-4FB3-B4DE-C049C45B0C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Rectangle 2">
            <a:extLst>
              <a:ext uri="{FF2B5EF4-FFF2-40B4-BE49-F238E27FC236}">
                <a16:creationId xmlns:a16="http://schemas.microsoft.com/office/drawing/2014/main" id="{994AC774-C40E-44DC-B21F-108F0358EFDD}"/>
              </a:ext>
            </a:extLst>
          </p:cNvPr>
          <p:cNvSpPr>
            <a:spLocks noGrp="1" noRot="1" noChangeAspect="1" noChangeArrowheads="1" noTextEdit="1"/>
          </p:cNvSpPr>
          <p:nvPr>
            <p:ph type="sldImg"/>
          </p:nvPr>
        </p:nvSpPr>
        <p:spPr>
          <a:xfrm>
            <a:off x="1182688" y="696913"/>
            <a:ext cx="4648200" cy="3486150"/>
          </a:xfrm>
          <a:ln/>
        </p:spPr>
      </p:sp>
      <p:sp>
        <p:nvSpPr>
          <p:cNvPr id="34820" name="Rectangle 3">
            <a:extLst>
              <a:ext uri="{FF2B5EF4-FFF2-40B4-BE49-F238E27FC236}">
                <a16:creationId xmlns:a16="http://schemas.microsoft.com/office/drawing/2014/main" id="{D17761F2-5CBA-4AE7-A8EE-88B293EF8C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01710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BC076B6-5B5D-4B82-9D2A-9B9CA02A7FA4}"/>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66129AC1-D08E-4324-9CFB-794461F66E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Refer to Jose’s presentation</a:t>
            </a:r>
          </a:p>
        </p:txBody>
      </p:sp>
      <p:sp>
        <p:nvSpPr>
          <p:cNvPr id="35844" name="Slide Number Placeholder 3">
            <a:extLst>
              <a:ext uri="{FF2B5EF4-FFF2-40B4-BE49-F238E27FC236}">
                <a16:creationId xmlns:a16="http://schemas.microsoft.com/office/drawing/2014/main" id="{864B2DBB-3DD5-45F9-B60F-E183C311B7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9EF04B10-A495-4C42-8FAE-22B983788A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13951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8A7A482-E503-4AA8-A7C4-0AC02A605ADF}"/>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1E8A628A-A875-4F9B-B020-7FE44D873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Refer to Jose’s prsentation</a:t>
            </a:r>
          </a:p>
        </p:txBody>
      </p:sp>
      <p:sp>
        <p:nvSpPr>
          <p:cNvPr id="36868" name="Slide Number Placeholder 3">
            <a:extLst>
              <a:ext uri="{FF2B5EF4-FFF2-40B4-BE49-F238E27FC236}">
                <a16:creationId xmlns:a16="http://schemas.microsoft.com/office/drawing/2014/main" id="{7CA85A27-1B16-40C5-B028-8FC63F3C2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C9CC0CD-3909-40F2-B27A-B9234EE27D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17966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F1AFE0E-7D01-4A64-9804-BD5376F3F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B166C54-BB96-4AB3-B49F-4736B17F98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1" name="Rectangle 2">
            <a:extLst>
              <a:ext uri="{FF2B5EF4-FFF2-40B4-BE49-F238E27FC236}">
                <a16:creationId xmlns:a16="http://schemas.microsoft.com/office/drawing/2014/main" id="{F253897E-FCCB-4A5E-97D5-7579BB4106E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E9B0B7BB-D6E9-42CE-9843-3CE4AFC07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1830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00943D3-D603-4918-87CF-9BC1600F6B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94E22F9-C356-42B8-AA1B-AACF04483F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5" name="Rectangle 2">
            <a:extLst>
              <a:ext uri="{FF2B5EF4-FFF2-40B4-BE49-F238E27FC236}">
                <a16:creationId xmlns:a16="http://schemas.microsoft.com/office/drawing/2014/main" id="{30D9F923-5319-459E-8AC8-9E53E1630F08}"/>
              </a:ext>
            </a:extLst>
          </p:cNvPr>
          <p:cNvSpPr>
            <a:spLocks noGrp="1" noRot="1" noChangeAspect="1" noChangeArrowheads="1" noTextEdit="1"/>
          </p:cNvSpPr>
          <p:nvPr>
            <p:ph type="sldImg"/>
          </p:nvPr>
        </p:nvSpPr>
        <p:spPr>
          <a:xfrm>
            <a:off x="1143000" y="677863"/>
            <a:ext cx="4725988" cy="3544887"/>
          </a:xfrm>
          <a:ln/>
        </p:spPr>
      </p:sp>
      <p:sp>
        <p:nvSpPr>
          <p:cNvPr id="38916" name="Rectangle 3">
            <a:extLst>
              <a:ext uri="{FF2B5EF4-FFF2-40B4-BE49-F238E27FC236}">
                <a16:creationId xmlns:a16="http://schemas.microsoft.com/office/drawing/2014/main" id="{124C7E52-BF0A-494C-BC93-4C5EE21DA229}"/>
              </a:ext>
            </a:extLst>
          </p:cNvPr>
          <p:cNvSpPr>
            <a:spLocks noGrp="1" noChangeArrowheads="1"/>
          </p:cNvSpPr>
          <p:nvPr>
            <p:ph type="body" idx="1"/>
          </p:nvPr>
        </p:nvSpPr>
        <p:spPr>
          <a:xfrm>
            <a:off x="925513" y="4446588"/>
            <a:ext cx="5159375"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450"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194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5BFF287-59CC-45A0-BF0E-0CD852E97E65}"/>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9A1A1C1D-F6B4-4E04-BFDF-97F76D343B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Income limit $2,219 ($2,199)</a:t>
            </a:r>
          </a:p>
        </p:txBody>
      </p:sp>
      <p:sp>
        <p:nvSpPr>
          <p:cNvPr id="39940" name="Slide Number Placeholder 3">
            <a:extLst>
              <a:ext uri="{FF2B5EF4-FFF2-40B4-BE49-F238E27FC236}">
                <a16:creationId xmlns:a16="http://schemas.microsoft.com/office/drawing/2014/main" id="{19445E92-44A0-43D1-85B8-A7DB7A7C5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89B09CF-2D9A-4675-8BD2-988FE7F8A7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41667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522E62F-3A50-46B1-B9A3-83280A2FA6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02FE702-019D-490F-AC59-998A63645F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3" name="Rectangle 2">
            <a:extLst>
              <a:ext uri="{FF2B5EF4-FFF2-40B4-BE49-F238E27FC236}">
                <a16:creationId xmlns:a16="http://schemas.microsoft.com/office/drawing/2014/main" id="{C7F024FD-6AA6-49AA-BEF6-DC07A83913C3}"/>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DB7C0C39-2466-4327-9F34-426A5E9FC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Include Resource Assessment in the packet</a:t>
            </a:r>
          </a:p>
          <a:p>
            <a:pPr eaLnBrk="1" hangingPunct="1"/>
            <a:r>
              <a:rPr lang="en-US" altLang="en-US">
                <a:latin typeface="Arial" panose="020B0604020202020204" pitchFamily="34" charset="0"/>
              </a:rPr>
              <a:t>Linda’s Part</a:t>
            </a:r>
          </a:p>
        </p:txBody>
      </p:sp>
    </p:spTree>
    <p:extLst>
      <p:ext uri="{BB962C8B-B14F-4D97-AF65-F5344CB8AC3E}">
        <p14:creationId xmlns:p14="http://schemas.microsoft.com/office/powerpoint/2010/main" val="324939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709" y="4343400"/>
            <a:ext cx="5486400" cy="4114800"/>
          </a:xfrm>
        </p:spPr>
        <p:txBody>
          <a:bodyPr/>
          <a:lstStyle/>
          <a:p>
            <a:r>
              <a:rPr lang="en-US" sz="1050" dirty="0"/>
              <a:t>The U.S. Department</a:t>
            </a:r>
            <a:r>
              <a:rPr lang="en-US" sz="1050" baseline="0" dirty="0"/>
              <a:t> of the </a:t>
            </a:r>
            <a:r>
              <a:rPr lang="en-US" sz="1050" dirty="0"/>
              <a:t>Treasury has developed </a:t>
            </a:r>
            <a:r>
              <a:rPr lang="en-US" sz="1050" i="1" dirty="0" err="1"/>
              <a:t>my</a:t>
            </a:r>
            <a:r>
              <a:rPr lang="en-US" sz="1050" dirty="0" err="1"/>
              <a:t>RA</a:t>
            </a:r>
            <a:r>
              <a:rPr lang="en-US" sz="1050" dirty="0"/>
              <a:t>, a retirement savings account for individuals looking for a simple, safe, and affordable way to save for their retirement.</a:t>
            </a:r>
          </a:p>
          <a:p>
            <a:endParaRPr lang="en-US" sz="1050" i="1" dirty="0"/>
          </a:p>
          <a:p>
            <a:r>
              <a:rPr lang="en-US" sz="1050" i="1" dirty="0" err="1"/>
              <a:t>my</a:t>
            </a:r>
            <a:r>
              <a:rPr lang="en-US" sz="1050" dirty="0" err="1"/>
              <a:t>RA</a:t>
            </a:r>
            <a:r>
              <a:rPr lang="en-US" sz="1050" dirty="0"/>
              <a:t> is a Roth IRA that invests in new U.S. Treasury retirement savings bonds. You can open an account, build up savings to $15,000, then transfer or roll over savings to a private-sector Roth IRA.</a:t>
            </a:r>
          </a:p>
          <a:p>
            <a:endParaRPr lang="en-US" sz="1050" dirty="0"/>
          </a:p>
          <a:p>
            <a:r>
              <a:rPr lang="en-US" sz="1050" dirty="0"/>
              <a:t>I don’t know about your situation, but millions of people don’t have access to a retirement savings plan at work or find it difficult to start saving money. Over thirty percent of all American households have no retirement savings. </a:t>
            </a:r>
            <a:r>
              <a:rPr lang="en-US" sz="1050" i="1" dirty="0" err="1"/>
              <a:t>my</a:t>
            </a:r>
            <a:r>
              <a:rPr lang="en-US" sz="1050" dirty="0" err="1"/>
              <a:t>RA</a:t>
            </a:r>
            <a:r>
              <a:rPr lang="en-US" sz="1050" dirty="0"/>
              <a:t> removes some common barriers to saving. </a:t>
            </a:r>
          </a:p>
          <a:p>
            <a:endParaRPr lang="en-US" sz="1050" dirty="0"/>
          </a:p>
          <a:p>
            <a:r>
              <a:rPr lang="en-US" sz="1050" dirty="0"/>
              <a:t>With </a:t>
            </a:r>
            <a:r>
              <a:rPr lang="en-US" sz="1050" i="1" dirty="0" err="1"/>
              <a:t>my</a:t>
            </a:r>
            <a:r>
              <a:rPr lang="en-US" sz="1050" dirty="0" err="1"/>
              <a:t>RA</a:t>
            </a:r>
            <a:r>
              <a:rPr lang="en-US" sz="1050" dirty="0"/>
              <a:t>:</a:t>
            </a:r>
          </a:p>
          <a:p>
            <a:pPr marL="168244" indent="-168244">
              <a:buFont typeface="Arial" panose="020B0604020202020204" pitchFamily="34" charset="0"/>
              <a:buChar char="•"/>
            </a:pPr>
            <a:r>
              <a:rPr lang="en-US" sz="1050" dirty="0"/>
              <a:t>There’s no cost and no fees to open and maintain an account; </a:t>
            </a:r>
          </a:p>
          <a:p>
            <a:pPr marL="168244" indent="-168244">
              <a:buFont typeface="Arial" panose="020B0604020202020204" pitchFamily="34" charset="0"/>
              <a:buChar char="•"/>
            </a:pPr>
            <a:r>
              <a:rPr lang="en-US" sz="1050" dirty="0"/>
              <a:t>The investment will not lose money; </a:t>
            </a:r>
          </a:p>
          <a:p>
            <a:pPr marL="168244" indent="-168244">
              <a:buFont typeface="Arial" panose="020B0604020202020204" pitchFamily="34" charset="0"/>
              <a:buChar char="•"/>
            </a:pPr>
            <a:r>
              <a:rPr lang="en-US" sz="1050" dirty="0"/>
              <a:t>U.S. Treasury backs the investment; </a:t>
            </a:r>
          </a:p>
          <a:p>
            <a:pPr marL="168244" indent="-168244">
              <a:buFont typeface="Arial" panose="020B0604020202020204" pitchFamily="34" charset="0"/>
              <a:buChar char="•"/>
            </a:pPr>
            <a:r>
              <a:rPr lang="en-US" sz="1050" dirty="0"/>
              <a:t>Account owners choose how much to save ($2, $20, $200 – whatever fits their budget); </a:t>
            </a:r>
          </a:p>
          <a:p>
            <a:pPr marL="168244" indent="-168244">
              <a:buFont typeface="Arial" panose="020B0604020202020204" pitchFamily="34" charset="0"/>
              <a:buChar char="•"/>
            </a:pPr>
            <a:r>
              <a:rPr lang="en-US" sz="1050" dirty="0"/>
              <a:t>If account owners change jobs, the account stays with them; and </a:t>
            </a:r>
          </a:p>
          <a:p>
            <a:pPr marL="168244" indent="-168244">
              <a:buFont typeface="Arial" panose="020B0604020202020204" pitchFamily="34" charset="0"/>
              <a:buChar char="•"/>
            </a:pPr>
            <a:r>
              <a:rPr lang="en-US" sz="1050" dirty="0"/>
              <a:t>Account owners can withdraw the money they put in without tax and penalty. </a:t>
            </a:r>
          </a:p>
          <a:p>
            <a:endParaRPr lang="en-US" sz="1050" dirty="0"/>
          </a:p>
          <a:p>
            <a:r>
              <a:rPr lang="en-US" sz="1050" dirty="0"/>
              <a:t>There are several ways to fund a </a:t>
            </a:r>
            <a:r>
              <a:rPr lang="en-US" sz="1050" i="1" dirty="0" err="1"/>
              <a:t>my</a:t>
            </a:r>
            <a:r>
              <a:rPr lang="en-US" sz="1050" dirty="0" err="1"/>
              <a:t>RA</a:t>
            </a:r>
            <a:r>
              <a:rPr lang="en-US" sz="1050" dirty="0"/>
              <a:t> account:</a:t>
            </a:r>
          </a:p>
          <a:p>
            <a:endParaRPr lang="en-US" sz="1050" dirty="0"/>
          </a:p>
          <a:p>
            <a:pPr marL="168244" indent="-168244">
              <a:buFont typeface="Arial" panose="020B0604020202020204" pitchFamily="34" charset="0"/>
              <a:buChar char="•"/>
            </a:pPr>
            <a:r>
              <a:rPr lang="en-US" sz="1050" dirty="0"/>
              <a:t>From a paycheck. Account owners can set up automatic direct deposits with their employer(s) to their </a:t>
            </a:r>
            <a:r>
              <a:rPr lang="en-US" sz="1050" i="1" dirty="0" err="1"/>
              <a:t>my</a:t>
            </a:r>
            <a:r>
              <a:rPr lang="en-US" sz="1050" dirty="0" err="1"/>
              <a:t>RA</a:t>
            </a:r>
            <a:r>
              <a:rPr lang="en-US" sz="1050" dirty="0"/>
              <a:t>. </a:t>
            </a:r>
          </a:p>
          <a:p>
            <a:pPr marL="168244" indent="-168244">
              <a:buFont typeface="Arial" panose="020B0604020202020204" pitchFamily="34" charset="0"/>
              <a:buChar char="•"/>
            </a:pPr>
            <a:r>
              <a:rPr lang="en-US" sz="1050" dirty="0"/>
              <a:t>From a checking or savings account. Account owners can set up recurring or one-time contributions from their checking or savings accounts to their </a:t>
            </a:r>
            <a:r>
              <a:rPr lang="en-US" sz="1050" i="1" dirty="0" err="1"/>
              <a:t>my</a:t>
            </a:r>
            <a:r>
              <a:rPr lang="en-US" sz="1050" dirty="0" err="1"/>
              <a:t>RA</a:t>
            </a:r>
            <a:r>
              <a:rPr lang="en-US" sz="1050" dirty="0"/>
              <a:t>. </a:t>
            </a:r>
          </a:p>
          <a:p>
            <a:pPr marL="168244" indent="-168244">
              <a:buFont typeface="Arial" panose="020B0604020202020204" pitchFamily="34" charset="0"/>
              <a:buChar char="•"/>
            </a:pPr>
            <a:r>
              <a:rPr lang="en-US" sz="1050" dirty="0"/>
              <a:t>From a federal tax refund. At tax time, account owners can direct all or part of their federal tax return to their </a:t>
            </a:r>
            <a:r>
              <a:rPr lang="en-US" sz="1050" i="1" dirty="0" err="1"/>
              <a:t>my</a:t>
            </a:r>
            <a:r>
              <a:rPr lang="en-US" sz="1050" dirty="0" err="1"/>
              <a:t>RA</a:t>
            </a:r>
            <a:r>
              <a:rPr lang="en-US" sz="1050" dirty="0"/>
              <a:t>. </a:t>
            </a:r>
          </a:p>
          <a:p>
            <a:endParaRPr lang="en-US" sz="1050" dirty="0"/>
          </a:p>
          <a:p>
            <a:r>
              <a:rPr lang="en-US" sz="1050" dirty="0"/>
              <a:t>Employers do not manage employee </a:t>
            </a:r>
            <a:r>
              <a:rPr lang="en-US" sz="1050" i="1" dirty="0" err="1"/>
              <a:t>my</a:t>
            </a:r>
            <a:r>
              <a:rPr lang="en-US" sz="1050" dirty="0" err="1"/>
              <a:t>RA</a:t>
            </a:r>
            <a:r>
              <a:rPr lang="en-US" sz="1050" dirty="0"/>
              <a:t> accounts, contribute to them, or match employee contributions. At no cost to them, employers simply facilitate an ongoing payroll deduction from the employee’s paycheck to the designated </a:t>
            </a:r>
            <a:r>
              <a:rPr lang="en-US" sz="1050" i="1" dirty="0" err="1"/>
              <a:t>my</a:t>
            </a:r>
            <a:r>
              <a:rPr lang="en-US" sz="1050" dirty="0" err="1"/>
              <a:t>RA</a:t>
            </a:r>
            <a:r>
              <a:rPr lang="en-US" sz="1050" dirty="0"/>
              <a:t> account in the amount the employee chooses.</a:t>
            </a:r>
          </a:p>
          <a:p>
            <a:endParaRPr lang="en-US" sz="1050" dirty="0"/>
          </a:p>
          <a:p>
            <a:r>
              <a:rPr lang="en-US" sz="1050" dirty="0"/>
              <a:t>You can sign up for a </a:t>
            </a:r>
            <a:r>
              <a:rPr lang="en-US" sz="1050" i="1" dirty="0" err="1"/>
              <a:t>my</a:t>
            </a:r>
            <a:r>
              <a:rPr lang="en-US" sz="1050" dirty="0" err="1"/>
              <a:t>RA</a:t>
            </a:r>
            <a:r>
              <a:rPr lang="en-US" sz="1050" dirty="0"/>
              <a:t> account today by visiting www.</a:t>
            </a:r>
            <a:r>
              <a:rPr lang="en-US" sz="1050" i="1" dirty="0"/>
              <a:t>my</a:t>
            </a:r>
            <a:r>
              <a:rPr lang="en-US" sz="1050" dirty="0"/>
              <a:t>RA.gov or calling 855-406-6972 for questions and assistance.</a:t>
            </a:r>
          </a:p>
        </p:txBody>
      </p:sp>
      <p:sp>
        <p:nvSpPr>
          <p:cNvPr id="4" name="Slide Number Placeholder 3"/>
          <p:cNvSpPr>
            <a:spLocks noGrp="1"/>
          </p:cNvSpPr>
          <p:nvPr>
            <p:ph type="sldNum" sz="quarter" idx="10"/>
          </p:nvPr>
        </p:nvSpPr>
        <p:spPr/>
        <p:txBody>
          <a:bodyPr/>
          <a:lstStyle/>
          <a:p>
            <a:fld id="{7AA6493C-F506-43B6-9B4D-1CDB5879358C}" type="slidenum">
              <a:rPr lang="en-US" smtClean="0"/>
              <a:t>7</a:t>
            </a:fld>
            <a:endParaRPr lang="en-US"/>
          </a:p>
        </p:txBody>
      </p:sp>
    </p:spTree>
    <p:extLst>
      <p:ext uri="{BB962C8B-B14F-4D97-AF65-F5344CB8AC3E}">
        <p14:creationId xmlns:p14="http://schemas.microsoft.com/office/powerpoint/2010/main" val="3315844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80802A8-FA92-48F8-976A-EEEE8758D8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F0022C5-F33C-4D3D-9D88-79B4632385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7" name="Rectangle 2">
            <a:extLst>
              <a:ext uri="{FF2B5EF4-FFF2-40B4-BE49-F238E27FC236}">
                <a16:creationId xmlns:a16="http://schemas.microsoft.com/office/drawing/2014/main" id="{8EF91BF7-CC42-45F6-9B66-02596DEC6A9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2ECEBBCD-9F7A-428D-A118-CA2EF3FCF0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$5813</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728738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0564BB6-E0EB-44A1-A45F-ADA12D7E1147}"/>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2516E4E1-D27A-4845-A03E-CA5CA8C2F9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Currently QMB is $1010 ($990), slmb $1208 ($1188), QI $1357 ($1337)</a:t>
            </a:r>
          </a:p>
        </p:txBody>
      </p:sp>
      <p:sp>
        <p:nvSpPr>
          <p:cNvPr id="43012" name="Slide Number Placeholder 3">
            <a:extLst>
              <a:ext uri="{FF2B5EF4-FFF2-40B4-BE49-F238E27FC236}">
                <a16:creationId xmlns:a16="http://schemas.microsoft.com/office/drawing/2014/main" id="{E42C7874-F9AF-4927-BB79-9EF570085E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895CF41-A4E8-4365-BDE5-C7CB7326E2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094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Social Security has continuously revised and transformed over time to meet the changing needs of the </a:t>
            </a:r>
            <a:r>
              <a:rPr lang="en-US" dirty="0"/>
              <a:t>public. The combined OASI and DI Trust Funds will be able to pay all benefits in full and on time until 2034. </a:t>
            </a:r>
          </a:p>
          <a:p>
            <a:pPr>
              <a:defRPr/>
            </a:pPr>
            <a:endParaRPr lang="en-US" dirty="0">
              <a:solidFill>
                <a:srgbClr val="FF0000"/>
              </a:solidFill>
            </a:endParaRPr>
          </a:p>
          <a:p>
            <a:r>
              <a:rPr lang="en-US" dirty="0"/>
              <a:t>In the next section, we will look at a</a:t>
            </a:r>
            <a:r>
              <a:rPr lang="en-US" baseline="0" dirty="0"/>
              <a:t> few </a:t>
            </a:r>
            <a:r>
              <a:rPr lang="en-US" dirty="0"/>
              <a:t>life expectancy statistics, dive a little deeper into Social Security in the Future.</a:t>
            </a:r>
          </a:p>
        </p:txBody>
      </p:sp>
      <p:sp>
        <p:nvSpPr>
          <p:cNvPr id="4" name="Slide Number Placeholder 3"/>
          <p:cNvSpPr>
            <a:spLocks noGrp="1"/>
          </p:cNvSpPr>
          <p:nvPr>
            <p:ph type="sldNum" sz="quarter" idx="10"/>
          </p:nvPr>
        </p:nvSpPr>
        <p:spPr/>
        <p:txBody>
          <a:bodyPr/>
          <a:lstStyle/>
          <a:p>
            <a:fld id="{7AA6493C-F506-43B6-9B4D-1CDB5879358C}" type="slidenum">
              <a:rPr lang="en-US" smtClean="0"/>
              <a:t>8</a:t>
            </a:fld>
            <a:endParaRPr lang="en-US"/>
          </a:p>
        </p:txBody>
      </p:sp>
    </p:spTree>
    <p:extLst>
      <p:ext uri="{BB962C8B-B14F-4D97-AF65-F5344CB8AC3E}">
        <p14:creationId xmlns:p14="http://schemas.microsoft.com/office/powerpoint/2010/main" val="118637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F3597A-2006-4F7C-881E-C2C435267A6C}" type="slidenum">
              <a:rPr lang="en-US" smtClean="0"/>
              <a:pPr/>
              <a:t>9</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483420" y="4341191"/>
            <a:ext cx="5891159" cy="4117631"/>
          </a:xfrm>
          <a:noFill/>
          <a:ln/>
        </p:spPr>
        <p:txBody>
          <a:bodyPr/>
          <a:lstStyle/>
          <a:p>
            <a:pPr marL="0" lvl="2" eaLnBrk="1" hangingPunct="1"/>
            <a:r>
              <a:rPr lang="en-US" sz="1150" dirty="0"/>
              <a:t>The fertility rate in 1920 was about 3.2 children for all women of childbearing age. However, the rate declined dramatically during the depression.</a:t>
            </a:r>
          </a:p>
          <a:p>
            <a:pPr marL="0" lvl="2" eaLnBrk="1" hangingPunct="1"/>
            <a:endParaRPr lang="en-US" sz="1150" dirty="0"/>
          </a:p>
          <a:p>
            <a:pPr marL="0" lvl="2" eaLnBrk="1" hangingPunct="1"/>
            <a:r>
              <a:rPr lang="en-US" sz="1150" dirty="0"/>
              <a:t>Then, after World War II, a major increase in the fertility rate took place. We know the people born during that time of increase as the baby boomer generation.</a:t>
            </a:r>
          </a:p>
          <a:p>
            <a:pPr marL="0" lvl="2" eaLnBrk="1" hangingPunct="1"/>
            <a:endParaRPr lang="en-US" sz="1150" dirty="0"/>
          </a:p>
          <a:p>
            <a:pPr marL="0" lvl="2" eaLnBrk="1" hangingPunct="1"/>
            <a:r>
              <a:rPr lang="en-US" sz="1150" dirty="0"/>
              <a:t>But since 1960, there has been a major decline in the rate. This means there will be fewer future workers to support this large generation of baby boomer retirees.</a:t>
            </a:r>
          </a:p>
          <a:p>
            <a:pPr marL="0" lvl="2" eaLnBrk="1" hangingPunct="1"/>
            <a:endParaRPr lang="en-US" sz="1150" dirty="0"/>
          </a:p>
          <a:p>
            <a:pPr marL="0" lvl="2" defTabSz="897301">
              <a:defRPr/>
            </a:pPr>
            <a:r>
              <a:rPr lang="en-US" sz="1150" dirty="0"/>
              <a:t>Because of the changing demographics, over the years we have seen the ratio of workers to beneficiaries change.</a:t>
            </a:r>
          </a:p>
          <a:p>
            <a:pPr marL="0" lvl="2" defTabSz="897301">
              <a:defRPr/>
            </a:pPr>
            <a:endParaRPr lang="en-US" sz="1150" dirty="0"/>
          </a:p>
          <a:p>
            <a:pPr marL="0" lvl="2">
              <a:defRPr/>
            </a:pPr>
            <a:r>
              <a:rPr lang="en-US" sz="1150" dirty="0"/>
              <a:t>In 1960 there were 5 people working for every 1 person drawing Social Security benefits, but today that radio is about 3 </a:t>
            </a:r>
            <a:r>
              <a:rPr lang="en-US" sz="1150" dirty="0">
                <a:cs typeface="Arial" panose="020B0604020202020204" pitchFamily="34" charset="0"/>
              </a:rPr>
              <a:t>workers for each Social Security beneficiary. By 2035, </a:t>
            </a:r>
            <a:r>
              <a:rPr lang="en-US" sz="1150" dirty="0"/>
              <a:t>when the baby boomer generation is in full retirement, </a:t>
            </a:r>
            <a:r>
              <a:rPr lang="en-US" sz="1150" dirty="0">
                <a:cs typeface="Arial" panose="020B0604020202020204" pitchFamily="34" charset="0"/>
              </a:rPr>
              <a:t>there will be approximately 2 workers for each beneficiary.</a:t>
            </a:r>
          </a:p>
        </p:txBody>
      </p:sp>
    </p:spTree>
    <p:extLst>
      <p:ext uri="{BB962C8B-B14F-4D97-AF65-F5344CB8AC3E}">
        <p14:creationId xmlns:p14="http://schemas.microsoft.com/office/powerpoint/2010/main" val="111283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2441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966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81980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7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129961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24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001823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82860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40918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7404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3366">
                  <a:tint val="75000"/>
                </a:srgbClr>
              </a:solidFill>
            </a:endParaRPr>
          </a:p>
        </p:txBody>
      </p:sp>
      <p:sp>
        <p:nvSpPr>
          <p:cNvPr id="8" name="Footer Placeholder 7"/>
          <p:cNvSpPr>
            <a:spLocks noGrp="1"/>
          </p:cNvSpPr>
          <p:nvPr>
            <p:ph type="ftr" sz="quarter" idx="11"/>
          </p:nvPr>
        </p:nvSpPr>
        <p:spPr/>
        <p:txBody>
          <a:bodyPr/>
          <a:lstStyle/>
          <a:p>
            <a:endParaRPr lang="en-US">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20645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7175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272668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976722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663970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113661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1797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3690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8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83532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C2F7A-0BC2-45CD-B1E6-259487529269}"/>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C0F6C9B-4290-4B55-B3EF-39D6411B3124}"/>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0AA9E5D-04B5-469B-A5D7-28E31CBBD608}"/>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2AB282E5-B3A2-41FA-8EC0-FEEC79F4C51F}"/>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52DED701-2171-42A8-B79F-6FA42A12EA53}"/>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40C1A8A0-3A93-4F12-8B6E-7FD94883388E}"/>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162BFAD9-DC21-4C6A-AE99-1E68C3D246F7}" type="slidenum">
              <a:rPr lang="en-US" altLang="en-US"/>
              <a:pPr/>
              <a:t>‹#›</a:t>
            </a:fld>
            <a:endParaRPr lang="en-US" altLang="en-US"/>
          </a:p>
        </p:txBody>
      </p:sp>
    </p:spTree>
    <p:extLst>
      <p:ext uri="{BB962C8B-B14F-4D97-AF65-F5344CB8AC3E}">
        <p14:creationId xmlns:p14="http://schemas.microsoft.com/office/powerpoint/2010/main" val="320992188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5FB08B3-E13C-416A-9A44-7D708031A943}"/>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0C9A9111-77D0-4661-8D87-7F94BAEEC3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C3C0F90-7058-4A52-971F-D6BE9E751FCB}"/>
              </a:ext>
            </a:extLst>
          </p:cNvPr>
          <p:cNvSpPr>
            <a:spLocks noGrp="1"/>
          </p:cNvSpPr>
          <p:nvPr>
            <p:ph type="sldNum" sz="quarter" idx="12"/>
          </p:nvPr>
        </p:nvSpPr>
        <p:spPr/>
        <p:txBody>
          <a:bodyPr/>
          <a:lstStyle>
            <a:lvl1pPr>
              <a:defRPr/>
            </a:lvl1pPr>
          </a:lstStyle>
          <a:p>
            <a:fld id="{CE8F3219-5F97-48DF-AB6E-FF11C8F94CA0}" type="slidenum">
              <a:rPr lang="en-US" altLang="en-US"/>
              <a:pPr/>
              <a:t>‹#›</a:t>
            </a:fld>
            <a:endParaRPr lang="en-US" altLang="en-US"/>
          </a:p>
        </p:txBody>
      </p:sp>
    </p:spTree>
    <p:extLst>
      <p:ext uri="{BB962C8B-B14F-4D97-AF65-F5344CB8AC3E}">
        <p14:creationId xmlns:p14="http://schemas.microsoft.com/office/powerpoint/2010/main" val="277446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45919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D3F1B-6E4D-42C4-8CD5-FE82E089229A}"/>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CF8DBDE-9A33-4256-AC71-44F776D0B3E7}"/>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4F21FFA-1F63-4658-967A-BBAA5CA0237D}"/>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5A3DEC23-F02E-4E1D-8FF3-1922B4F16548}"/>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FB94C7AB-8D2A-45AB-8F8E-92955BD38166}"/>
              </a:ext>
            </a:extLst>
          </p:cNvPr>
          <p:cNvSpPr>
            <a:spLocks noGrp="1"/>
          </p:cNvSpPr>
          <p:nvPr>
            <p:ph type="sldNum" sz="quarter" idx="11"/>
          </p:nvPr>
        </p:nvSpPr>
        <p:spPr>
          <a:xfrm>
            <a:off x="0" y="1752600"/>
            <a:ext cx="1295400" cy="701675"/>
          </a:xfrm>
        </p:spPr>
        <p:txBody>
          <a:bodyPr>
            <a:noAutofit/>
          </a:bodyPr>
          <a:lstStyle>
            <a:lvl1pPr>
              <a:defRPr sz="2400"/>
            </a:lvl1pPr>
          </a:lstStyle>
          <a:p>
            <a:fld id="{A74FC7E9-41FD-449A-8C90-C87C725E15C3}" type="slidenum">
              <a:rPr lang="en-US" altLang="en-US"/>
              <a:pPr/>
              <a:t>‹#›</a:t>
            </a:fld>
            <a:endParaRPr lang="en-US" altLang="en-US"/>
          </a:p>
        </p:txBody>
      </p:sp>
      <p:sp>
        <p:nvSpPr>
          <p:cNvPr id="9" name="Footer Placeholder 13">
            <a:extLst>
              <a:ext uri="{FF2B5EF4-FFF2-40B4-BE49-F238E27FC236}">
                <a16:creationId xmlns:a16="http://schemas.microsoft.com/office/drawing/2014/main" id="{D8471780-8EF9-466F-B817-0670A4445EE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306311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49B5ACE-F390-4AF0-B7E0-F03E5D556823}"/>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1D3AD4FE-8CDB-43AB-8F5D-7048BDD73FBE}"/>
              </a:ext>
            </a:extLst>
          </p:cNvPr>
          <p:cNvSpPr>
            <a:spLocks noGrp="1"/>
          </p:cNvSpPr>
          <p:nvPr>
            <p:ph type="sldNum" sz="quarter" idx="11"/>
          </p:nvPr>
        </p:nvSpPr>
        <p:spPr/>
        <p:txBody>
          <a:bodyPr/>
          <a:lstStyle>
            <a:lvl1pPr>
              <a:defRPr/>
            </a:lvl1pPr>
          </a:lstStyle>
          <a:p>
            <a:fld id="{7DE5D1DC-C6E2-47C8-A2F5-B787E528192F}" type="slidenum">
              <a:rPr lang="en-US" altLang="en-US"/>
              <a:pPr/>
              <a:t>‹#›</a:t>
            </a:fld>
            <a:endParaRPr lang="en-US" altLang="en-US"/>
          </a:p>
        </p:txBody>
      </p:sp>
      <p:sp>
        <p:nvSpPr>
          <p:cNvPr id="7" name="Footer Placeholder 11">
            <a:extLst>
              <a:ext uri="{FF2B5EF4-FFF2-40B4-BE49-F238E27FC236}">
                <a16:creationId xmlns:a16="http://schemas.microsoft.com/office/drawing/2014/main" id="{01D80E2F-AC15-42B2-A46B-63DA247C6949}"/>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71213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ABD91483-A5CC-48FA-946E-B9A4BC41A546}"/>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A2E7E8D7-BBBD-40DD-9C4E-E2F326011093}"/>
              </a:ext>
            </a:extLst>
          </p:cNvPr>
          <p:cNvSpPr>
            <a:spLocks noGrp="1"/>
          </p:cNvSpPr>
          <p:nvPr>
            <p:ph type="sldNum" sz="quarter" idx="11"/>
          </p:nvPr>
        </p:nvSpPr>
        <p:spPr/>
        <p:txBody>
          <a:bodyPr/>
          <a:lstStyle>
            <a:lvl1pPr>
              <a:defRPr/>
            </a:lvl1pPr>
          </a:lstStyle>
          <a:p>
            <a:fld id="{D2D7D989-E49E-4AD9-8352-E5B52BF122CC}" type="slidenum">
              <a:rPr lang="en-US" altLang="en-US"/>
              <a:pPr/>
              <a:t>‹#›</a:t>
            </a:fld>
            <a:endParaRPr lang="en-US" altLang="en-US"/>
          </a:p>
        </p:txBody>
      </p:sp>
      <p:sp>
        <p:nvSpPr>
          <p:cNvPr id="9" name="Footer Placeholder 13">
            <a:extLst>
              <a:ext uri="{FF2B5EF4-FFF2-40B4-BE49-F238E27FC236}">
                <a16:creationId xmlns:a16="http://schemas.microsoft.com/office/drawing/2014/main" id="{FE83065A-E706-4AE8-941B-AB3015DB0B42}"/>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87632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B9C5FA8B-7AEA-46DE-A563-8951CCDF21C2}"/>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1CAB8812-6986-4E3F-A7AF-1F063126C0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C4331BE-2DFA-4FAD-9685-AB0A65CD5391}"/>
              </a:ext>
            </a:extLst>
          </p:cNvPr>
          <p:cNvSpPr>
            <a:spLocks noGrp="1"/>
          </p:cNvSpPr>
          <p:nvPr>
            <p:ph type="sldNum" sz="quarter" idx="12"/>
          </p:nvPr>
        </p:nvSpPr>
        <p:spPr/>
        <p:txBody>
          <a:bodyPr/>
          <a:lstStyle>
            <a:lvl1pPr>
              <a:defRPr/>
            </a:lvl1pPr>
          </a:lstStyle>
          <a:p>
            <a:fld id="{D853C793-7DAC-4F5B-A684-3CDB01686490}" type="slidenum">
              <a:rPr lang="en-US" altLang="en-US"/>
              <a:pPr/>
              <a:t>‹#›</a:t>
            </a:fld>
            <a:endParaRPr lang="en-US" altLang="en-US"/>
          </a:p>
        </p:txBody>
      </p:sp>
    </p:spTree>
    <p:extLst>
      <p:ext uri="{BB962C8B-B14F-4D97-AF65-F5344CB8AC3E}">
        <p14:creationId xmlns:p14="http://schemas.microsoft.com/office/powerpoint/2010/main" val="2174845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D5CA6-84A9-4DD0-BD52-2A7A0A0032DB}"/>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AE0CF578-50F6-4748-91F6-FA709729E0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7F3A804-B24F-4862-A446-713EDEC8A3C6}"/>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23310B5A-1A6A-4017-B85B-3E4090F44995}" type="slidenum">
              <a:rPr lang="en-US" altLang="en-US"/>
              <a:pPr/>
              <a:t>‹#›</a:t>
            </a:fld>
            <a:endParaRPr lang="en-US" altLang="en-US"/>
          </a:p>
        </p:txBody>
      </p:sp>
    </p:spTree>
    <p:extLst>
      <p:ext uri="{BB962C8B-B14F-4D97-AF65-F5344CB8AC3E}">
        <p14:creationId xmlns:p14="http://schemas.microsoft.com/office/powerpoint/2010/main" val="2664180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7054460-B468-4034-A90E-29AF02203877}"/>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5E0A3891-3907-4E16-B533-6D3091ECF8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C650F07-0FFD-4161-AC87-0BE1C0DCDB5B}"/>
              </a:ext>
            </a:extLst>
          </p:cNvPr>
          <p:cNvSpPr>
            <a:spLocks noGrp="1"/>
          </p:cNvSpPr>
          <p:nvPr>
            <p:ph type="sldNum" sz="quarter" idx="12"/>
          </p:nvPr>
        </p:nvSpPr>
        <p:spPr/>
        <p:txBody>
          <a:bodyPr/>
          <a:lstStyle>
            <a:lvl1pPr>
              <a:defRPr/>
            </a:lvl1pPr>
          </a:lstStyle>
          <a:p>
            <a:fld id="{F9BE2484-3A80-4A38-B7A1-B19BF3F4255E}" type="slidenum">
              <a:rPr lang="en-US" altLang="en-US"/>
              <a:pPr/>
              <a:t>‹#›</a:t>
            </a:fld>
            <a:endParaRPr lang="en-US" altLang="en-US"/>
          </a:p>
        </p:txBody>
      </p:sp>
    </p:spTree>
    <p:extLst>
      <p:ext uri="{BB962C8B-B14F-4D97-AF65-F5344CB8AC3E}">
        <p14:creationId xmlns:p14="http://schemas.microsoft.com/office/powerpoint/2010/main" val="161683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F2A167-87D9-4B86-B67D-50737F18AF38}"/>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3DA8D84-A79A-47D9-835B-799DA4EE9893}"/>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DA0AE72-96B3-48B5-A2B4-4A9F878A1D2D}"/>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4050FD41-D3F0-4076-A98A-E80184D28EC1}"/>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D91ED286-CD51-41E2-9F0C-7C4BC7675818}"/>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37431380-4BCE-489D-AC62-A2ACDB09DB19}"/>
              </a:ext>
            </a:extLst>
          </p:cNvPr>
          <p:cNvSpPr>
            <a:spLocks noGrp="1"/>
          </p:cNvSpPr>
          <p:nvPr>
            <p:ph type="sldNum" sz="quarter" idx="11"/>
          </p:nvPr>
        </p:nvSpPr>
        <p:spPr>
          <a:xfrm>
            <a:off x="0" y="4667250"/>
            <a:ext cx="1447800" cy="663575"/>
          </a:xfrm>
        </p:spPr>
        <p:txBody>
          <a:bodyPr/>
          <a:lstStyle>
            <a:lvl1pPr>
              <a:defRPr sz="2800"/>
            </a:lvl1pPr>
          </a:lstStyle>
          <a:p>
            <a:fld id="{FD85B895-FEC6-4604-A19B-7FA6AFBB3F45}" type="slidenum">
              <a:rPr lang="en-US" altLang="en-US"/>
              <a:pPr/>
              <a:t>‹#›</a:t>
            </a:fld>
            <a:endParaRPr lang="en-US" altLang="en-US"/>
          </a:p>
        </p:txBody>
      </p:sp>
      <p:sp>
        <p:nvSpPr>
          <p:cNvPr id="11" name="Footer Placeholder 13">
            <a:extLst>
              <a:ext uri="{FF2B5EF4-FFF2-40B4-BE49-F238E27FC236}">
                <a16:creationId xmlns:a16="http://schemas.microsoft.com/office/drawing/2014/main" id="{4A8D6F5B-23E2-4F70-818A-FE9720DFD6FF}"/>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49698804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0AE6880-6C26-4AC8-82D5-D9A47BD3479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E1F83852-63E0-43E1-989F-9C78812FD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87AECDBB-5A16-4874-BC7C-D9D655F5FFEC}"/>
              </a:ext>
            </a:extLst>
          </p:cNvPr>
          <p:cNvSpPr>
            <a:spLocks noGrp="1"/>
          </p:cNvSpPr>
          <p:nvPr>
            <p:ph type="sldNum" sz="quarter" idx="12"/>
          </p:nvPr>
        </p:nvSpPr>
        <p:spPr/>
        <p:txBody>
          <a:bodyPr/>
          <a:lstStyle>
            <a:lvl1pPr>
              <a:defRPr/>
            </a:lvl1pPr>
          </a:lstStyle>
          <a:p>
            <a:fld id="{A9E9D7CE-7570-469B-9F8F-6AD25C65D4E3}" type="slidenum">
              <a:rPr lang="en-US" altLang="en-US"/>
              <a:pPr/>
              <a:t>‹#›</a:t>
            </a:fld>
            <a:endParaRPr lang="en-US" altLang="en-US"/>
          </a:p>
        </p:txBody>
      </p:sp>
    </p:spTree>
    <p:extLst>
      <p:ext uri="{BB962C8B-B14F-4D97-AF65-F5344CB8AC3E}">
        <p14:creationId xmlns:p14="http://schemas.microsoft.com/office/powerpoint/2010/main" val="1734571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4D9552-9ECF-46E8-9BE8-AD63D6BABA77}"/>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7B01F221-3D10-4B0D-856F-16A6BB791BA1}"/>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5F3ACE6C-2CBC-41DA-8129-146649AABBDF}"/>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635C45-B8BD-4DA0-AD4A-A5AED561ABBB}"/>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991AB95-8745-45ED-BF1B-33E52006E591}"/>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460901-23D6-4008-A960-CAACF8C2A3B2}"/>
              </a:ext>
            </a:extLst>
          </p:cNvPr>
          <p:cNvSpPr>
            <a:spLocks noGrp="1"/>
          </p:cNvSpPr>
          <p:nvPr>
            <p:ph type="sldNum" sz="quarter" idx="12"/>
          </p:nvPr>
        </p:nvSpPr>
        <p:spPr>
          <a:xfrm rot="5400000">
            <a:off x="5989638" y="144462"/>
            <a:ext cx="533400" cy="244475"/>
          </a:xfrm>
        </p:spPr>
        <p:txBody>
          <a:bodyPr/>
          <a:lstStyle>
            <a:lvl1pPr>
              <a:defRPr/>
            </a:lvl1pPr>
          </a:lstStyle>
          <a:p>
            <a:fld id="{AA1ABBDD-EED0-4D7F-99B3-E57EFC3EFD7B}" type="slidenum">
              <a:rPr lang="en-US" altLang="en-US"/>
              <a:pPr/>
              <a:t>‹#›</a:t>
            </a:fld>
            <a:endParaRPr lang="en-US" altLang="en-US"/>
          </a:p>
        </p:txBody>
      </p:sp>
    </p:spTree>
    <p:extLst>
      <p:ext uri="{BB962C8B-B14F-4D97-AF65-F5344CB8AC3E}">
        <p14:creationId xmlns:p14="http://schemas.microsoft.com/office/powerpoint/2010/main" val="356944231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E66A3D5-CF29-427F-A924-FE34BEC4AFE7}"/>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E3C8E1F0-F315-4712-9BE1-B17D647210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D6BB6F4-27A9-437B-B6E4-122EFE38F19B}"/>
              </a:ext>
            </a:extLst>
          </p:cNvPr>
          <p:cNvSpPr>
            <a:spLocks noGrp="1"/>
          </p:cNvSpPr>
          <p:nvPr>
            <p:ph type="sldNum" sz="quarter" idx="12"/>
          </p:nvPr>
        </p:nvSpPr>
        <p:spPr/>
        <p:txBody>
          <a:bodyPr/>
          <a:lstStyle>
            <a:lvl1pPr>
              <a:defRPr/>
            </a:lvl1pPr>
          </a:lstStyle>
          <a:p>
            <a:fld id="{CD7EF118-2C21-4283-A08E-AB1251B1BC38}" type="slidenum">
              <a:rPr lang="en-US" altLang="en-US"/>
              <a:pPr/>
              <a:t>‹#›</a:t>
            </a:fld>
            <a:endParaRPr lang="en-US" altLang="en-US"/>
          </a:p>
        </p:txBody>
      </p:sp>
    </p:spTree>
    <p:extLst>
      <p:ext uri="{BB962C8B-B14F-4D97-AF65-F5344CB8AC3E}">
        <p14:creationId xmlns:p14="http://schemas.microsoft.com/office/powerpoint/2010/main" val="199980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564226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D1F88C0-7593-47DC-9555-DF38E46F9D55}"/>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E308964E-F484-4334-A0B6-69F1821FCE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9CA11A4F-AFF8-47F2-B2F5-60A57299F978}"/>
              </a:ext>
            </a:extLst>
          </p:cNvPr>
          <p:cNvSpPr>
            <a:spLocks noGrp="1"/>
          </p:cNvSpPr>
          <p:nvPr>
            <p:ph type="sldNum" sz="quarter" idx="12"/>
          </p:nvPr>
        </p:nvSpPr>
        <p:spPr/>
        <p:txBody>
          <a:bodyPr/>
          <a:lstStyle>
            <a:lvl1pPr>
              <a:defRPr/>
            </a:lvl1pPr>
          </a:lstStyle>
          <a:p>
            <a:fld id="{41AECC47-7CA4-403B-871F-DD973C840622}" type="slidenum">
              <a:rPr lang="en-US" altLang="en-US"/>
              <a:pPr/>
              <a:t>‹#›</a:t>
            </a:fld>
            <a:endParaRPr lang="en-US" altLang="en-US"/>
          </a:p>
        </p:txBody>
      </p:sp>
    </p:spTree>
    <p:extLst>
      <p:ext uri="{BB962C8B-B14F-4D97-AF65-F5344CB8AC3E}">
        <p14:creationId xmlns:p14="http://schemas.microsoft.com/office/powerpoint/2010/main" val="586604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7BE0C4ED-B057-4178-9EC1-BF93E11FC215}"/>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EE07D846-5FBA-4333-87F9-5060FFD9A9A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05D506B2-3DE5-4F4B-896A-63ED9465EE7A}"/>
              </a:ext>
            </a:extLst>
          </p:cNvPr>
          <p:cNvSpPr>
            <a:spLocks noGrp="1"/>
          </p:cNvSpPr>
          <p:nvPr>
            <p:ph type="sldNum" sz="quarter" idx="12"/>
          </p:nvPr>
        </p:nvSpPr>
        <p:spPr/>
        <p:txBody>
          <a:bodyPr/>
          <a:lstStyle>
            <a:lvl1pPr>
              <a:defRPr/>
            </a:lvl1pPr>
          </a:lstStyle>
          <a:p>
            <a:fld id="{9B7F8F8D-A1ED-469D-A402-98C01A30F537}" type="slidenum">
              <a:rPr lang="en-US" altLang="en-US"/>
              <a:pPr/>
              <a:t>‹#›</a:t>
            </a:fld>
            <a:endParaRPr lang="en-US" altLang="en-US"/>
          </a:p>
        </p:txBody>
      </p:sp>
    </p:spTree>
    <p:extLst>
      <p:ext uri="{BB962C8B-B14F-4D97-AF65-F5344CB8AC3E}">
        <p14:creationId xmlns:p14="http://schemas.microsoft.com/office/powerpoint/2010/main" val="2841793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normAutofit/>
          </a:bodyPr>
          <a:lstStyle/>
          <a:p>
            <a:pPr lvl="0"/>
            <a:endParaRPr lang="en-US" noProof="0"/>
          </a:p>
        </p:txBody>
      </p:sp>
      <p:sp>
        <p:nvSpPr>
          <p:cNvPr id="5" name="Date Placeholder 13">
            <a:extLst>
              <a:ext uri="{FF2B5EF4-FFF2-40B4-BE49-F238E27FC236}">
                <a16:creationId xmlns:a16="http://schemas.microsoft.com/office/drawing/2014/main" id="{69AAE271-D390-4753-98F1-8CB83BF5E5A1}"/>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01C6C108-33C7-49F0-A8CA-CB3180C5B1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487C52E9-D66E-4A21-8490-89D40CCE096D}"/>
              </a:ext>
            </a:extLst>
          </p:cNvPr>
          <p:cNvSpPr>
            <a:spLocks noGrp="1"/>
          </p:cNvSpPr>
          <p:nvPr>
            <p:ph type="sldNum" sz="quarter" idx="12"/>
          </p:nvPr>
        </p:nvSpPr>
        <p:spPr/>
        <p:txBody>
          <a:bodyPr/>
          <a:lstStyle>
            <a:lvl1pPr>
              <a:defRPr/>
            </a:lvl1pPr>
          </a:lstStyle>
          <a:p>
            <a:fld id="{E56477DF-DCE3-4DE9-9013-26CB6994F13C}" type="slidenum">
              <a:rPr lang="en-US" altLang="en-US"/>
              <a:pPr/>
              <a:t>‹#›</a:t>
            </a:fld>
            <a:endParaRPr lang="en-US" altLang="en-US"/>
          </a:p>
        </p:txBody>
      </p:sp>
    </p:spTree>
    <p:extLst>
      <p:ext uri="{BB962C8B-B14F-4D97-AF65-F5344CB8AC3E}">
        <p14:creationId xmlns:p14="http://schemas.microsoft.com/office/powerpoint/2010/main" val="319275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4705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91812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31069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402181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49268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38563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3653926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A90968E9-40E7-498F-9D42-1CE8EA907EC5}"/>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EE908503-A3A0-494B-89A4-2C2C2D8522F3}"/>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060F3ED-B084-4045-BFA7-E3A82B799422}"/>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79AE6C3F-FADF-4833-9AE4-C7F081E15893}"/>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E3AE4D18-78B0-484E-928D-057173E77A4F}"/>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92207E15-0F65-40F3-B01C-A74517443FF1}"/>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3EA26088-6887-4E04-B635-268C21266C4C}"/>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B3E0C4C3-1662-45E1-B22D-FDD7BA777CED}"/>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fld id="{E1FCE8EF-A421-4AED-9B23-3CCF066D2CDE}" type="slidenum">
              <a:rPr lang="en-US" altLang="en-US"/>
              <a:pPr/>
              <a:t>‹#›</a:t>
            </a:fld>
            <a:endParaRPr lang="en-US" altLang="en-US"/>
          </a:p>
        </p:txBody>
      </p:sp>
    </p:spTree>
    <p:extLst>
      <p:ext uri="{BB962C8B-B14F-4D97-AF65-F5344CB8AC3E}">
        <p14:creationId xmlns:p14="http://schemas.microsoft.com/office/powerpoint/2010/main" val="10168624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ssa.gov/planners/retire/gpo-wep.html" TargetMode="External"/><Relationship Id="rId4" Type="http://schemas.openxmlformats.org/officeDocument/2006/relationships/hyperlink" Target="https://www.ssa.gov/planners/retire/creditsa.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ssa.gov/planners/retire/retirechart.html"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8.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3" Type="http://schemas.openxmlformats.org/officeDocument/2006/relationships/hyperlink" Target="http://www.healthandwelfare.idaho.gov/" TargetMode="External"/><Relationship Id="rId2" Type="http://schemas.openxmlformats.org/officeDocument/2006/relationships/notesSlide" Target="../notesSlides/notesSlide64.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hyperlink" Target="http://www.idalink.idaho.gov/"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2.xml"/><Relationship Id="rId1" Type="http://schemas.openxmlformats.org/officeDocument/2006/relationships/vmlDrawing" Target="../drawings/vmlDrawing2.vml"/><Relationship Id="rId5" Type="http://schemas.openxmlformats.org/officeDocument/2006/relationships/image" Target="../media/image45.wmf"/><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2" Type="http://schemas.openxmlformats.org/officeDocument/2006/relationships/hyperlink" Target="http://www.idaholegalaid.org/" TargetMode="Externa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livebetteridaho.org/" TargetMode="Externa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healthandwelfare.idaho.gov/" TargetMode="External"/><Relationship Id="rId1" Type="http://schemas.openxmlformats.org/officeDocument/2006/relationships/slideLayout" Target="../slideLayouts/slideLayout39.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10600" cy="1143000"/>
          </a:xfr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35594" y="6553200"/>
            <a:ext cx="2608406" cy="276999"/>
          </a:xfrm>
          <a:prstGeom prst="rect">
            <a:avLst/>
          </a:prstGeom>
          <a:noFill/>
        </p:spPr>
        <p:txBody>
          <a:bodyPr wrap="none" rtlCol="0">
            <a:spAutoFit/>
          </a:bodyPr>
          <a:lstStyle/>
          <a:p>
            <a:r>
              <a:rPr lang="en-US" sz="1200" dirty="0">
                <a:solidFill>
                  <a:schemeClr val="bg1"/>
                </a:solidFill>
              </a:rPr>
              <a:t>Produced at U.S. taxpayer expense</a:t>
            </a:r>
          </a:p>
        </p:txBody>
      </p:sp>
      <p:sp>
        <p:nvSpPr>
          <p:cNvPr id="3" name="TextBox 2"/>
          <p:cNvSpPr txBox="1"/>
          <p:nvPr/>
        </p:nvSpPr>
        <p:spPr>
          <a:xfrm>
            <a:off x="4381500" y="6488668"/>
            <a:ext cx="304800"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9143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02947"/>
            <a:ext cx="9144000" cy="769441"/>
          </a:xfrm>
          <a:prstGeom prst="rect">
            <a:avLst/>
          </a:prstGeom>
          <a:noFill/>
          <a:ln>
            <a:noFill/>
          </a:ln>
        </p:spPr>
        <p:txBody>
          <a:bodyPr wrap="square" rtlCol="0">
            <a:spAutoFit/>
          </a:bodyPr>
          <a:lstStyle/>
          <a:p>
            <a:pPr algn="ctr"/>
            <a:r>
              <a:rPr lang="en-US" sz="4400" b="1" dirty="0">
                <a:latin typeface="+mj-lt"/>
              </a:rPr>
              <a:t>Life Expectancy Statistics</a:t>
            </a:r>
          </a:p>
        </p:txBody>
      </p:sp>
      <p:sp>
        <p:nvSpPr>
          <p:cNvPr id="4" name="TextBox 3"/>
          <p:cNvSpPr txBox="1"/>
          <p:nvPr/>
        </p:nvSpPr>
        <p:spPr>
          <a:xfrm>
            <a:off x="266700" y="2054709"/>
            <a:ext cx="8610600"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t>A </a:t>
            </a:r>
            <a:r>
              <a:rPr lang="en-US" sz="2200" b="1" dirty="0"/>
              <a:t>man</a:t>
            </a:r>
            <a:r>
              <a:rPr lang="en-US" sz="2200" dirty="0"/>
              <a:t> reaching age 65 today can expect to live, on average, until age </a:t>
            </a:r>
            <a:r>
              <a:rPr lang="en-US" sz="2200" b="1" dirty="0"/>
              <a:t>84.3</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 </a:t>
            </a:r>
            <a:r>
              <a:rPr lang="en-US" sz="2200" b="1" dirty="0"/>
              <a:t>woman</a:t>
            </a:r>
            <a:r>
              <a:rPr lang="en-US" sz="2200" dirty="0"/>
              <a:t> turning age 65 today can expect to live, on average, until age </a:t>
            </a:r>
            <a:r>
              <a:rPr lang="en-US" sz="2200" b="1" dirty="0"/>
              <a:t>86.6</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And those are just averages. About one out of every four 65-year-olds today will live past age </a:t>
            </a:r>
            <a:r>
              <a:rPr lang="en-US" sz="2200" b="1" dirty="0"/>
              <a:t>90</a:t>
            </a:r>
            <a:r>
              <a:rPr lang="en-US" sz="2200" dirty="0"/>
              <a:t>, and one out of 10 will live past age </a:t>
            </a:r>
            <a:r>
              <a:rPr lang="en-US" sz="2200" b="1" dirty="0"/>
              <a:t>95</a:t>
            </a:r>
            <a:r>
              <a:rPr lang="en-US" sz="2200" dirty="0"/>
              <a:t>.</a:t>
            </a:r>
          </a:p>
        </p:txBody>
      </p:sp>
      <p:sp>
        <p:nvSpPr>
          <p:cNvPr id="5" name="TextBox 4"/>
          <p:cNvSpPr txBox="1"/>
          <p:nvPr/>
        </p:nvSpPr>
        <p:spPr>
          <a:xfrm>
            <a:off x="0" y="5481935"/>
            <a:ext cx="9144000" cy="461665"/>
          </a:xfrm>
          <a:prstGeom prst="rect">
            <a:avLst/>
          </a:prstGeom>
          <a:solidFill>
            <a:schemeClr val="tx1"/>
          </a:solidFill>
        </p:spPr>
        <p:txBody>
          <a:bodyPr wrap="square" rtlCol="0">
            <a:spAutoFit/>
          </a:bodyPr>
          <a:lstStyle/>
          <a:p>
            <a:pPr algn="ctr"/>
            <a:r>
              <a:rPr lang="en-US" sz="2400" dirty="0">
                <a:solidFill>
                  <a:schemeClr val="bg1"/>
                </a:solidFill>
              </a:rPr>
              <a:t>socialsecurity.gov/planners/lifeexpectancy.html</a:t>
            </a:r>
          </a:p>
        </p:txBody>
      </p:sp>
      <p:sp>
        <p:nvSpPr>
          <p:cNvPr id="2" name="TextBox 1"/>
          <p:cNvSpPr txBox="1"/>
          <p:nvPr/>
        </p:nvSpPr>
        <p:spPr>
          <a:xfrm>
            <a:off x="4312508" y="6488668"/>
            <a:ext cx="488092" cy="369332"/>
          </a:xfrm>
          <a:prstGeom prst="rect">
            <a:avLst/>
          </a:prstGeom>
          <a:noFill/>
        </p:spPr>
        <p:txBody>
          <a:bodyPr wrap="square" rtlCol="0">
            <a:spAutoFit/>
          </a:bodyPr>
          <a:lstStyle/>
          <a:p>
            <a:pPr algn="ctr"/>
            <a:r>
              <a:rPr lang="en-US" dirty="0">
                <a:solidFill>
                  <a:srgbClr val="002060"/>
                </a:solidFill>
              </a:rPr>
              <a:t>10</a:t>
            </a:r>
          </a:p>
        </p:txBody>
      </p:sp>
    </p:spTree>
    <p:extLst>
      <p:ext uri="{BB962C8B-B14F-4D97-AF65-F5344CB8AC3E}">
        <p14:creationId xmlns:p14="http://schemas.microsoft.com/office/powerpoint/2010/main" val="41465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 y="1886902"/>
            <a:ext cx="8610600" cy="3447098"/>
          </a:xfrm>
          <a:prstGeom prst="rect">
            <a:avLst/>
          </a:prstGeom>
          <a:noFill/>
        </p:spPr>
        <p:txBody>
          <a:bodyPr wrap="square" rtlCol="0">
            <a:spAutoFit/>
          </a:bodyPr>
          <a:lstStyle/>
          <a:p>
            <a:pPr marL="342900" indent="-342900">
              <a:buFont typeface="Arial" panose="020B0604020202020204" pitchFamily="34" charset="0"/>
              <a:buChar char="•"/>
            </a:pPr>
            <a:r>
              <a:rPr lang="en-US" sz="2200" dirty="0"/>
              <a:t>The two Social Security trust funds – Old-Age and Survivors Insurance (OASI) and Disability Insurance (DI) will be able to pay all benefits in full and on time until 2034.</a:t>
            </a:r>
          </a:p>
          <a:p>
            <a:pPr lvl="2"/>
            <a:endParaRPr lang="en-US" sz="2000" dirty="0"/>
          </a:p>
          <a:p>
            <a:pPr marL="342900" indent="-342900">
              <a:buFont typeface="Arial" panose="020B0604020202020204" pitchFamily="34" charset="0"/>
              <a:buChar char="•"/>
            </a:pPr>
            <a:r>
              <a:rPr lang="en-US" sz="2200" dirty="0"/>
              <a:t>The trust funds have reached the brink of depletion of asset reserves in the past, but Congress made substantial modifications to avoid this.</a:t>
            </a:r>
          </a:p>
          <a:p>
            <a:endParaRPr lang="en-US" sz="2200" dirty="0"/>
          </a:p>
          <a:p>
            <a:pPr marL="342900" indent="-342900">
              <a:buFont typeface="Arial" panose="020B0604020202020204" pitchFamily="34" charset="0"/>
              <a:buChar char="•"/>
            </a:pPr>
            <a:r>
              <a:rPr lang="en-US" sz="2200" dirty="0"/>
              <a:t>Even if legislative changes are not made before 2034, the trust funds will still be able to pay 79 percent of each benefit due.</a:t>
            </a:r>
          </a:p>
        </p:txBody>
      </p:sp>
      <p:sp>
        <p:nvSpPr>
          <p:cNvPr id="8" name="TextBox 7"/>
          <p:cNvSpPr txBox="1"/>
          <p:nvPr/>
        </p:nvSpPr>
        <p:spPr>
          <a:xfrm>
            <a:off x="0" y="914400"/>
            <a:ext cx="9144000" cy="769441"/>
          </a:xfrm>
          <a:prstGeom prst="rect">
            <a:avLst/>
          </a:prstGeom>
          <a:noFill/>
          <a:ln>
            <a:noFill/>
          </a:ln>
        </p:spPr>
        <p:txBody>
          <a:bodyPr wrap="square" rtlCol="0">
            <a:spAutoFit/>
          </a:bodyPr>
          <a:lstStyle/>
          <a:p>
            <a:pPr algn="ctr"/>
            <a:r>
              <a:rPr lang="en-US" sz="4400" b="1" dirty="0">
                <a:latin typeface="+mj-lt"/>
              </a:rPr>
              <a:t>Social Security in the Future</a:t>
            </a:r>
          </a:p>
        </p:txBody>
      </p:sp>
      <p:sp>
        <p:nvSpPr>
          <p:cNvPr id="2" name="TextBox 1"/>
          <p:cNvSpPr txBox="1"/>
          <p:nvPr/>
        </p:nvSpPr>
        <p:spPr>
          <a:xfrm>
            <a:off x="4305300" y="6488668"/>
            <a:ext cx="533400" cy="369332"/>
          </a:xfrm>
          <a:prstGeom prst="rect">
            <a:avLst/>
          </a:prstGeom>
          <a:noFill/>
        </p:spPr>
        <p:txBody>
          <a:bodyPr wrap="square" rtlCol="0">
            <a:spAutoFit/>
          </a:bodyPr>
          <a:lstStyle/>
          <a:p>
            <a:pPr algn="ctr"/>
            <a:r>
              <a:rPr lang="en-US" dirty="0">
                <a:solidFill>
                  <a:srgbClr val="002060"/>
                </a:solidFill>
              </a:rPr>
              <a:t>11</a:t>
            </a:r>
          </a:p>
        </p:txBody>
      </p:sp>
    </p:spTree>
    <p:extLst>
      <p:ext uri="{BB962C8B-B14F-4D97-AF65-F5344CB8AC3E}">
        <p14:creationId xmlns:p14="http://schemas.microsoft.com/office/powerpoint/2010/main" val="108781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655"/>
            <a:ext cx="8610600" cy="1143000"/>
          </a:xfrm>
        </p:spPr>
        <p:txBody>
          <a:bodyPr>
            <a:normAutofit/>
          </a:bodyPr>
          <a:lstStyle/>
          <a:p>
            <a:r>
              <a:rPr lang="en-US" altLang="en-US" sz="4800" b="1" dirty="0">
                <a:cs typeface="Calibri" pitchFamily="34" charset="0"/>
              </a:rPr>
              <a:t>Applying for Benefits</a:t>
            </a:r>
            <a:endParaRPr lang="en-US" sz="4800" dirty="0"/>
          </a:p>
        </p:txBody>
      </p:sp>
      <p:sp>
        <p:nvSpPr>
          <p:cNvPr id="4" name="Content Placeholder 2"/>
          <p:cNvSpPr txBox="1">
            <a:spLocks/>
          </p:cNvSpPr>
          <p:nvPr/>
        </p:nvSpPr>
        <p:spPr>
          <a:xfrm>
            <a:off x="609600" y="1371600"/>
            <a:ext cx="784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3 options available to apply:</a:t>
            </a:r>
          </a:p>
          <a:p>
            <a:pPr marL="0" indent="0">
              <a:lnSpc>
                <a:spcPct val="150000"/>
              </a:lnSpc>
              <a:buFont typeface="Arial" panose="020B0604020202020204" pitchFamily="34" charset="0"/>
              <a:buNone/>
            </a:pPr>
            <a:r>
              <a:rPr lang="en-US" sz="1400" dirty="0"/>
              <a:t>	</a:t>
            </a:r>
            <a:r>
              <a:rPr lang="en-US" dirty="0"/>
              <a:t>Online</a:t>
            </a:r>
          </a:p>
          <a:p>
            <a:pPr marL="0" indent="0">
              <a:lnSpc>
                <a:spcPct val="150000"/>
              </a:lnSpc>
              <a:buFont typeface="Arial" panose="020B0604020202020204" pitchFamily="34" charset="0"/>
              <a:buNone/>
            </a:pPr>
            <a:r>
              <a:rPr lang="en-US" dirty="0"/>
              <a:t>	By phone 1-800-772-1213</a:t>
            </a:r>
          </a:p>
          <a:p>
            <a:pPr marL="0" indent="0">
              <a:lnSpc>
                <a:spcPct val="150000"/>
              </a:lnSpc>
              <a:buFont typeface="Arial" panose="020B0604020202020204" pitchFamily="34" charset="0"/>
              <a:buNone/>
            </a:pPr>
            <a:r>
              <a:rPr lang="en-US" dirty="0"/>
              <a:t>	At our office</a:t>
            </a:r>
            <a:br>
              <a:rPr lang="en-US" sz="2400" dirty="0"/>
            </a:br>
            <a:r>
              <a:rPr lang="en-US" sz="2400" i="1" dirty="0"/>
              <a:t>You choose the most convenient option for you!</a:t>
            </a:r>
            <a:br>
              <a:rPr lang="en-US" sz="2400" i="1" dirty="0"/>
            </a:br>
            <a:r>
              <a:rPr lang="en-US" sz="1400" i="1" dirty="0"/>
              <a:t>Note: </a:t>
            </a:r>
            <a:r>
              <a:rPr lang="en-US" sz="1400" dirty="0"/>
              <a:t>Child and survivor claims can only be done by phone or in a field office (</a:t>
            </a:r>
            <a:r>
              <a:rPr lang="en-US" sz="1400" u="sng" dirty="0"/>
              <a:t>not online</a:t>
            </a:r>
            <a:r>
              <a:rPr lang="en-US" sz="1400" dirty="0"/>
              <a:t>) at this time.</a:t>
            </a:r>
          </a:p>
        </p:txBody>
      </p:sp>
      <p:pic>
        <p:nvPicPr>
          <p:cNvPr id="5" name="Picture 2" descr="D:\Documents\Work Order Files\16-5PP Universal PPT\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965" y="2120335"/>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Documents\Work Order Files\16-5PP Universal PPT\pho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72" y="3014136"/>
            <a:ext cx="492369"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ocuments\Work Order Files\16-5PP Universal PPT\Untitled-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091" y="3775563"/>
            <a:ext cx="605730" cy="6313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3467100" y="6494934"/>
            <a:ext cx="2133600" cy="365125"/>
          </a:xfrm>
        </p:spPr>
        <p:txBody>
          <a:bodyPr/>
          <a:lstStyle/>
          <a:p>
            <a:pPr algn="ctr"/>
            <a:fld id="{9221CDAF-7AA6-4807-B601-63BF3B41F162}" type="slidenum">
              <a:rPr lang="en-US" sz="1800" smtClean="0">
                <a:solidFill>
                  <a:srgbClr val="002060"/>
                </a:solidFill>
              </a:rPr>
              <a:pPr algn="ctr"/>
              <a:t>12</a:t>
            </a:fld>
            <a:endParaRPr lang="en-US" sz="1800" dirty="0">
              <a:solidFill>
                <a:srgbClr val="002060"/>
              </a:solidFill>
            </a:endParaRPr>
          </a:p>
        </p:txBody>
      </p:sp>
    </p:spTree>
    <p:extLst>
      <p:ext uri="{BB962C8B-B14F-4D97-AF65-F5344CB8AC3E}">
        <p14:creationId xmlns:p14="http://schemas.microsoft.com/office/powerpoint/2010/main" val="320964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78" y="-61576"/>
            <a:ext cx="9160578" cy="6919576"/>
          </a:xfrm>
          <a:prstGeom prst="rect">
            <a:avLst/>
          </a:prstGeom>
        </p:spPr>
      </p:pic>
      <p:sp>
        <p:nvSpPr>
          <p:cNvPr id="3" name="Slide Number Placeholder 2"/>
          <p:cNvSpPr>
            <a:spLocks noGrp="1"/>
          </p:cNvSpPr>
          <p:nvPr>
            <p:ph type="sldNum" sz="quarter" idx="12"/>
          </p:nvPr>
        </p:nvSpPr>
        <p:spPr>
          <a:xfrm>
            <a:off x="3496911" y="6478459"/>
            <a:ext cx="2133600" cy="365125"/>
          </a:xfrm>
        </p:spPr>
        <p:txBody>
          <a:bodyPr/>
          <a:lstStyle/>
          <a:p>
            <a:pPr algn="ctr"/>
            <a:fld id="{9221CDAF-7AA6-4807-B601-63BF3B41F162}" type="slidenum">
              <a:rPr lang="en-US" sz="1800" smtClean="0">
                <a:solidFill>
                  <a:srgbClr val="002060"/>
                </a:solidFill>
              </a:rPr>
              <a:pPr algn="ctr"/>
              <a:t>13</a:t>
            </a:fld>
            <a:endParaRPr lang="en-US" sz="1800" dirty="0">
              <a:solidFill>
                <a:srgbClr val="002060"/>
              </a:solidFill>
            </a:endParaRPr>
          </a:p>
        </p:txBody>
      </p:sp>
    </p:spTree>
    <p:extLst>
      <p:ext uri="{BB962C8B-B14F-4D97-AF65-F5344CB8AC3E}">
        <p14:creationId xmlns:p14="http://schemas.microsoft.com/office/powerpoint/2010/main" val="17925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5"/>
          <p:cNvSpPr txBox="1">
            <a:spLocks noChangeArrowheads="1"/>
          </p:cNvSpPr>
          <p:nvPr/>
        </p:nvSpPr>
        <p:spPr bwMode="auto">
          <a:xfrm>
            <a:off x="-12700" y="5481935"/>
            <a:ext cx="91567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400" b="0" dirty="0">
                <a:solidFill>
                  <a:srgbClr val="FFFFFF"/>
                </a:solidFill>
              </a:rPr>
              <a:t>socialsecurity.gov/</a:t>
            </a:r>
            <a:r>
              <a:rPr lang="en-US" altLang="en-US" sz="2400" b="0" dirty="0" err="1">
                <a:solidFill>
                  <a:srgbClr val="FFFFFF"/>
                </a:solidFill>
              </a:rPr>
              <a:t>myaccount</a:t>
            </a:r>
            <a:endParaRPr lang="en-US" altLang="en-US" sz="2400" b="0" dirty="0">
              <a:solidFill>
                <a:srgbClr val="FFFFFF"/>
              </a:solidFill>
            </a:endParaRPr>
          </a:p>
        </p:txBody>
      </p:sp>
      <p:sp>
        <p:nvSpPr>
          <p:cNvPr id="177155" name="Title 1"/>
          <p:cNvSpPr txBox="1">
            <a:spLocks/>
          </p:cNvSpPr>
          <p:nvPr/>
        </p:nvSpPr>
        <p:spPr bwMode="auto">
          <a:xfrm>
            <a:off x="0" y="-1"/>
            <a:ext cx="91313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4800" i="1" dirty="0">
                <a:solidFill>
                  <a:srgbClr val="D12229"/>
                </a:solidFill>
                <a:latin typeface="Georgia" panose="02040502050405020303" pitchFamily="18" charset="0"/>
              </a:rPr>
              <a:t>my</a:t>
            </a:r>
            <a:r>
              <a:rPr lang="en-US" altLang="en-US" sz="4800" i="1" dirty="0">
                <a:solidFill>
                  <a:srgbClr val="002060"/>
                </a:solidFill>
                <a:latin typeface="Georgia" panose="02040502050405020303" pitchFamily="18" charset="0"/>
              </a:rPr>
              <a:t> </a:t>
            </a:r>
            <a:r>
              <a:rPr lang="en-US" altLang="en-US" sz="4800" dirty="0">
                <a:solidFill>
                  <a:srgbClr val="0054A6"/>
                </a:solidFill>
                <a:latin typeface="Georgia" panose="02040502050405020303" pitchFamily="18" charset="0"/>
              </a:rPr>
              <a:t>Social Security</a:t>
            </a:r>
          </a:p>
        </p:txBody>
      </p:sp>
      <p:pic>
        <p:nvPicPr>
          <p:cNvPr id="17715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3138"/>
            <a:ext cx="91313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3498850" y="6503172"/>
            <a:ext cx="2133600" cy="365125"/>
          </a:xfrm>
        </p:spPr>
        <p:txBody>
          <a:bodyPr/>
          <a:lstStyle/>
          <a:p>
            <a:pPr algn="ctr"/>
            <a:fld id="{9221CDAF-7AA6-4807-B601-63BF3B41F162}" type="slidenum">
              <a:rPr lang="en-US" sz="1800" smtClean="0">
                <a:solidFill>
                  <a:srgbClr val="002060"/>
                </a:solidFill>
              </a:rPr>
              <a:pPr algn="ctr"/>
              <a:t>14</a:t>
            </a:fld>
            <a:endParaRPr lang="en-US" sz="1800" dirty="0">
              <a:solidFill>
                <a:srgbClr val="002060"/>
              </a:solidFill>
            </a:endParaRPr>
          </a:p>
        </p:txBody>
      </p:sp>
    </p:spTree>
    <p:extLst>
      <p:ext uri="{BB962C8B-B14F-4D97-AF65-F5344CB8AC3E}">
        <p14:creationId xmlns:p14="http://schemas.microsoft.com/office/powerpoint/2010/main" val="717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5" name="TextBox 4"/>
          <p:cNvSpPr txBox="1"/>
          <p:nvPr/>
        </p:nvSpPr>
        <p:spPr>
          <a:xfrm>
            <a:off x="0" y="1008995"/>
            <a:ext cx="9067800" cy="4401205"/>
          </a:xfrm>
          <a:prstGeom prst="rect">
            <a:avLst/>
          </a:prstGeom>
          <a:noFill/>
        </p:spPr>
        <p:txBody>
          <a:bodyPr wrap="square">
            <a:spAutoFit/>
          </a:bodyPr>
          <a:lstStyle/>
          <a:p>
            <a:pPr>
              <a:defRPr/>
            </a:pPr>
            <a:r>
              <a:rPr lang="en-US" sz="2400" dirty="0">
                <a:solidFill>
                  <a:schemeClr val="tx1"/>
                </a:solidFill>
                <a:latin typeface="+mn-lt"/>
              </a:rPr>
              <a:t>If you receive benefits or have Medicare,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your benefit and payment information and your earnings record;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Change your address and phone number;</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Start or change direct deposit of your benefit payment;</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Medicare card; and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replacement SSA-1099 or SSA-1042S for tax season.</a:t>
            </a:r>
          </a:p>
        </p:txBody>
      </p:sp>
      <p:sp>
        <p:nvSpPr>
          <p:cNvPr id="2" name="Slide Number Placeholder 1"/>
          <p:cNvSpPr>
            <a:spLocks noGrp="1"/>
          </p:cNvSpPr>
          <p:nvPr>
            <p:ph type="sldNum" sz="quarter" idx="12"/>
          </p:nvPr>
        </p:nvSpPr>
        <p:spPr>
          <a:xfrm>
            <a:off x="3467100" y="6478459"/>
            <a:ext cx="2133600" cy="365125"/>
          </a:xfrm>
        </p:spPr>
        <p:txBody>
          <a:bodyPr/>
          <a:lstStyle/>
          <a:p>
            <a:pPr algn="ctr"/>
            <a:fld id="{9221CDAF-7AA6-4807-B601-63BF3B41F162}" type="slidenum">
              <a:rPr lang="en-US" sz="1800" smtClean="0">
                <a:solidFill>
                  <a:srgbClr val="002060"/>
                </a:solidFill>
              </a:rPr>
              <a:pPr algn="ctr"/>
              <a:t>15</a:t>
            </a:fld>
            <a:endParaRPr lang="en-US" sz="1800">
              <a:solidFill>
                <a:srgbClr val="002060"/>
              </a:solidFill>
            </a:endParaRPr>
          </a:p>
        </p:txBody>
      </p:sp>
    </p:spTree>
    <p:extLst>
      <p:ext uri="{BB962C8B-B14F-4D97-AF65-F5344CB8AC3E}">
        <p14:creationId xmlns:p14="http://schemas.microsoft.com/office/powerpoint/2010/main" val="28768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2" name="TextBox 1"/>
          <p:cNvSpPr txBox="1"/>
          <p:nvPr/>
        </p:nvSpPr>
        <p:spPr>
          <a:xfrm>
            <a:off x="0" y="914400"/>
            <a:ext cx="9144000" cy="4862870"/>
          </a:xfrm>
          <a:prstGeom prst="rect">
            <a:avLst/>
          </a:prstGeom>
          <a:noFill/>
        </p:spPr>
        <p:txBody>
          <a:bodyPr wrap="square">
            <a:spAutoFit/>
          </a:bodyPr>
          <a:lstStyle/>
          <a:p>
            <a:pPr>
              <a:defRPr/>
            </a:pPr>
            <a:r>
              <a:rPr lang="en-US" sz="2400" dirty="0">
                <a:solidFill>
                  <a:schemeClr val="tx1"/>
                </a:solidFill>
                <a:latin typeface="+mn-lt"/>
              </a:rPr>
              <a:t>If you do not receive benefits,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dirty="0"/>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the status of your </a:t>
            </a:r>
            <a:r>
              <a:rPr lang="en-US" sz="2000" dirty="0"/>
              <a:t>retirement, disability or Medicare </a:t>
            </a:r>
            <a:r>
              <a:rPr lang="en-US" sz="2000" b="0" dirty="0">
                <a:solidFill>
                  <a:schemeClr val="tx1"/>
                </a:solidFill>
                <a:latin typeface="+mn-lt"/>
              </a:rPr>
              <a:t>application or appeal;</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not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your Social Security Statement to review:</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Estimates of your future retirement, disability, and survivor benefits;</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Your earnings to verify the amounts that we posted are correct; and</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The estimated Social Security and Medicare taxes you’ve paid.</a:t>
            </a:r>
          </a:p>
        </p:txBody>
      </p:sp>
      <p:sp>
        <p:nvSpPr>
          <p:cNvPr id="3" name="Slide Number Placeholder 2"/>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16</a:t>
            </a:fld>
            <a:endParaRPr lang="en-US" sz="1800">
              <a:solidFill>
                <a:srgbClr val="002060"/>
              </a:solidFill>
            </a:endParaRPr>
          </a:p>
        </p:txBody>
      </p:sp>
    </p:spTree>
    <p:extLst>
      <p:ext uri="{BB962C8B-B14F-4D97-AF65-F5344CB8AC3E}">
        <p14:creationId xmlns:p14="http://schemas.microsoft.com/office/powerpoint/2010/main" val="3148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Oval 19"/>
          <p:cNvSpPr>
            <a:spLocks noChangeArrowheads="1"/>
          </p:cNvSpPr>
          <p:nvPr/>
        </p:nvSpPr>
        <p:spPr bwMode="auto">
          <a:xfrm>
            <a:off x="2223276" y="3679788"/>
            <a:ext cx="892212"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299" name="Oval 18"/>
          <p:cNvSpPr>
            <a:spLocks noChangeArrowheads="1"/>
          </p:cNvSpPr>
          <p:nvPr/>
        </p:nvSpPr>
        <p:spPr bwMode="auto">
          <a:xfrm>
            <a:off x="2221687" y="45941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0228" name="TextBox 11"/>
          <p:cNvSpPr txBox="1">
            <a:spLocks noChangeArrowheads="1"/>
          </p:cNvSpPr>
          <p:nvPr/>
        </p:nvSpPr>
        <p:spPr bwMode="auto">
          <a:xfrm>
            <a:off x="3048000" y="2066260"/>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Visit </a:t>
            </a:r>
            <a:r>
              <a:rPr lang="en-US" altLang="en-US" sz="2400" b="0" i="1" dirty="0">
                <a:solidFill>
                  <a:srgbClr val="002060"/>
                </a:solidFill>
                <a:latin typeface="+mn-lt"/>
                <a:cs typeface="Times New Roman" panose="02020603050405020304" pitchFamily="18" charset="0"/>
              </a:rPr>
              <a:t>socialsecurity.gov/</a:t>
            </a:r>
            <a:r>
              <a:rPr lang="en-US" altLang="en-US" sz="2400" b="0" i="1" dirty="0" err="1">
                <a:solidFill>
                  <a:srgbClr val="002060"/>
                </a:solidFill>
                <a:latin typeface="+mn-lt"/>
                <a:cs typeface="Times New Roman" panose="02020603050405020304" pitchFamily="18" charset="0"/>
              </a:rPr>
              <a:t>myaccount</a:t>
            </a:r>
            <a:endParaRPr lang="en-US" altLang="en-US" sz="2400" b="0" i="1" dirty="0">
              <a:solidFill>
                <a:srgbClr val="002060"/>
              </a:solidFill>
              <a:latin typeface="+mn-lt"/>
              <a:cs typeface="Times New Roman" panose="02020603050405020304" pitchFamily="18" charset="0"/>
            </a:endParaRPr>
          </a:p>
        </p:txBody>
      </p:sp>
      <p:sp>
        <p:nvSpPr>
          <p:cNvPr id="183301" name="Rectangle 5"/>
          <p:cNvSpPr>
            <a:spLocks noChangeArrowheads="1"/>
          </p:cNvSpPr>
          <p:nvPr/>
        </p:nvSpPr>
        <p:spPr bwMode="auto">
          <a:xfrm>
            <a:off x="0" y="9667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3600" b="1" dirty="0">
                <a:solidFill>
                  <a:srgbClr val="002060"/>
                </a:solidFill>
                <a:latin typeface="+mj-lt"/>
                <a:cs typeface="Times New Roman" panose="02020603050405020304" pitchFamily="18" charset="0"/>
              </a:rPr>
              <a:t>How to open a </a:t>
            </a:r>
            <a:r>
              <a:rPr lang="en-US" altLang="en-US" sz="3600" b="0" i="1" dirty="0">
                <a:solidFill>
                  <a:srgbClr val="D12229"/>
                </a:solidFill>
                <a:latin typeface="Georgia" panose="02040502050405020303" pitchFamily="18" charset="0"/>
                <a:cs typeface="Times New Roman" panose="02020603050405020304" pitchFamily="18" charset="0"/>
              </a:rPr>
              <a:t>my</a:t>
            </a:r>
            <a:r>
              <a:rPr lang="en-US" altLang="en-US" sz="3600" b="0" i="1" dirty="0">
                <a:solidFill>
                  <a:srgbClr val="002060"/>
                </a:solidFill>
                <a:latin typeface="Georgia" panose="02040502050405020303" pitchFamily="18" charset="0"/>
                <a:cs typeface="Times New Roman" panose="02020603050405020304" pitchFamily="18" charset="0"/>
              </a:rPr>
              <a:t> </a:t>
            </a:r>
            <a:r>
              <a:rPr lang="en-US" altLang="en-US" sz="3600" b="0" dirty="0">
                <a:solidFill>
                  <a:srgbClr val="0054A6"/>
                </a:solidFill>
                <a:latin typeface="Georgia" panose="02040502050405020303" pitchFamily="18" charset="0"/>
                <a:cs typeface="Times New Roman" panose="02020603050405020304" pitchFamily="18" charset="0"/>
              </a:rPr>
              <a:t>Social Security</a:t>
            </a:r>
            <a:r>
              <a:rPr lang="en-US" altLang="en-US" sz="3600" b="0" dirty="0">
                <a:solidFill>
                  <a:srgbClr val="6089CC"/>
                </a:solidFill>
                <a:latin typeface="Arial" panose="020B0604020202020204" pitchFamily="34" charset="0"/>
                <a:cs typeface="Times New Roman" panose="02020603050405020304" pitchFamily="18" charset="0"/>
              </a:rPr>
              <a:t> </a:t>
            </a:r>
            <a:r>
              <a:rPr lang="en-US" altLang="en-US" sz="3600" b="1" dirty="0">
                <a:solidFill>
                  <a:srgbClr val="002060"/>
                </a:solidFill>
                <a:latin typeface="+mj-lt"/>
                <a:cs typeface="Times New Roman" panose="02020603050405020304" pitchFamily="18" charset="0"/>
              </a:rPr>
              <a:t>account</a:t>
            </a:r>
            <a:endParaRPr lang="en-US" altLang="en-US" sz="3600" b="1" dirty="0">
              <a:solidFill>
                <a:srgbClr val="DDDDDD"/>
              </a:solidFill>
              <a:latin typeface="+mj-lt"/>
              <a:cs typeface="Times New Roman" panose="02020603050405020304" pitchFamily="18" charset="0"/>
            </a:endParaRPr>
          </a:p>
        </p:txBody>
      </p:sp>
      <p:sp>
        <p:nvSpPr>
          <p:cNvPr id="183302" name="Oval 8"/>
          <p:cNvSpPr>
            <a:spLocks noChangeArrowheads="1"/>
          </p:cNvSpPr>
          <p:nvPr/>
        </p:nvSpPr>
        <p:spPr bwMode="auto">
          <a:xfrm>
            <a:off x="2221686" y="2765388"/>
            <a:ext cx="892216"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3" name="TextBox 11"/>
          <p:cNvSpPr txBox="1">
            <a:spLocks noChangeArrowheads="1"/>
          </p:cNvSpPr>
          <p:nvPr/>
        </p:nvSpPr>
        <p:spPr bwMode="auto">
          <a:xfrm>
            <a:off x="2221687" y="29204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2</a:t>
            </a:r>
          </a:p>
        </p:txBody>
      </p:sp>
      <p:sp>
        <p:nvSpPr>
          <p:cNvPr id="183304" name="Oval 10"/>
          <p:cNvSpPr>
            <a:spLocks noChangeArrowheads="1"/>
          </p:cNvSpPr>
          <p:nvPr/>
        </p:nvSpPr>
        <p:spPr bwMode="auto">
          <a:xfrm>
            <a:off x="2221687" y="18509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5" name="TextBox 11"/>
          <p:cNvSpPr txBox="1">
            <a:spLocks noChangeArrowheads="1"/>
          </p:cNvSpPr>
          <p:nvPr/>
        </p:nvSpPr>
        <p:spPr bwMode="auto">
          <a:xfrm>
            <a:off x="2221687" y="20060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1</a:t>
            </a:r>
          </a:p>
        </p:txBody>
      </p:sp>
      <p:sp>
        <p:nvSpPr>
          <p:cNvPr id="180234" name="TextBox 11"/>
          <p:cNvSpPr txBox="1">
            <a:spLocks noChangeArrowheads="1"/>
          </p:cNvSpPr>
          <p:nvPr/>
        </p:nvSpPr>
        <p:spPr bwMode="auto">
          <a:xfrm>
            <a:off x="3128964" y="2895600"/>
            <a:ext cx="5481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Select:</a:t>
            </a:r>
            <a:r>
              <a:rPr lang="en-US" altLang="en-US" sz="2400" dirty="0">
                <a:solidFill>
                  <a:srgbClr val="002060"/>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Sign In or Create an</a:t>
            </a:r>
            <a:r>
              <a:rPr lang="en-US" altLang="en-US" sz="2400" b="0" dirty="0">
                <a:solidFill>
                  <a:srgbClr val="0054A6"/>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Account</a:t>
            </a:r>
            <a:r>
              <a:rPr lang="en-US" altLang="en-US" sz="2400" b="0" dirty="0">
                <a:solidFill>
                  <a:srgbClr val="0054A6"/>
                </a:solidFill>
                <a:latin typeface="+mn-lt"/>
                <a:cs typeface="Times New Roman" panose="02020603050405020304" pitchFamily="18" charset="0"/>
              </a:rPr>
              <a:t> </a:t>
            </a:r>
            <a:endParaRPr lang="en-US" altLang="en-US" sz="2400" b="0" dirty="0">
              <a:solidFill>
                <a:srgbClr val="002060"/>
              </a:solidFill>
              <a:latin typeface="+mn-lt"/>
              <a:cs typeface="Times New Roman" panose="02020603050405020304" pitchFamily="18" charset="0"/>
            </a:endParaRPr>
          </a:p>
        </p:txBody>
      </p:sp>
      <p:sp>
        <p:nvSpPr>
          <p:cNvPr id="180235" name="TextBox 11"/>
          <p:cNvSpPr txBox="1">
            <a:spLocks noChangeArrowheads="1"/>
          </p:cNvSpPr>
          <p:nvPr/>
        </p:nvSpPr>
        <p:spPr bwMode="auto">
          <a:xfrm>
            <a:off x="3128964" y="3733800"/>
            <a:ext cx="5481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Provide some personal information to verify your identity.</a:t>
            </a:r>
          </a:p>
        </p:txBody>
      </p:sp>
      <p:sp>
        <p:nvSpPr>
          <p:cNvPr id="180236" name="TextBox 11"/>
          <p:cNvSpPr txBox="1">
            <a:spLocks noChangeArrowheads="1"/>
          </p:cNvSpPr>
          <p:nvPr/>
        </p:nvSpPr>
        <p:spPr bwMode="auto">
          <a:xfrm>
            <a:off x="3238500" y="4702175"/>
            <a:ext cx="5372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Choose a “username” and “password” to create your account.</a:t>
            </a:r>
          </a:p>
        </p:txBody>
      </p:sp>
      <p:sp>
        <p:nvSpPr>
          <p:cNvPr id="183309" name="TextBox 11"/>
          <p:cNvSpPr txBox="1">
            <a:spLocks noChangeArrowheads="1"/>
          </p:cNvSpPr>
          <p:nvPr/>
        </p:nvSpPr>
        <p:spPr bwMode="auto">
          <a:xfrm>
            <a:off x="2220102" y="47492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4</a:t>
            </a:r>
          </a:p>
        </p:txBody>
      </p:sp>
      <p:sp>
        <p:nvSpPr>
          <p:cNvPr id="183310" name="TextBox 11"/>
          <p:cNvSpPr txBox="1">
            <a:spLocks noChangeArrowheads="1"/>
          </p:cNvSpPr>
          <p:nvPr/>
        </p:nvSpPr>
        <p:spPr bwMode="auto">
          <a:xfrm>
            <a:off x="2209800" y="38348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3</a:t>
            </a:r>
          </a:p>
        </p:txBody>
      </p:sp>
      <p:sp>
        <p:nvSpPr>
          <p:cNvPr id="2" name="TextBox 1"/>
          <p:cNvSpPr txBox="1"/>
          <p:nvPr/>
        </p:nvSpPr>
        <p:spPr>
          <a:xfrm>
            <a:off x="4152900" y="6488668"/>
            <a:ext cx="838200" cy="369332"/>
          </a:xfrm>
          <a:prstGeom prst="rect">
            <a:avLst/>
          </a:prstGeom>
          <a:noFill/>
        </p:spPr>
        <p:txBody>
          <a:bodyPr wrap="square" rtlCol="0">
            <a:spAutoFit/>
          </a:bodyPr>
          <a:lstStyle/>
          <a:p>
            <a:pPr algn="ctr"/>
            <a:r>
              <a:rPr lang="en-US" dirty="0"/>
              <a:t>17</a:t>
            </a:r>
          </a:p>
        </p:txBody>
      </p:sp>
    </p:spTree>
    <p:extLst>
      <p:ext uri="{BB962C8B-B14F-4D97-AF65-F5344CB8AC3E}">
        <p14:creationId xmlns:p14="http://schemas.microsoft.com/office/powerpoint/2010/main" val="37799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814113"/>
          </a:xfrm>
          <a:prstGeom prst="rect">
            <a:avLst/>
          </a:prstGeom>
        </p:spPr>
      </p:pic>
      <p:sp>
        <p:nvSpPr>
          <p:cNvPr id="15" name="Rectangle 14"/>
          <p:cNvSpPr/>
          <p:nvPr/>
        </p:nvSpPr>
        <p:spPr>
          <a:xfrm>
            <a:off x="118817" y="152400"/>
            <a:ext cx="8906365" cy="769441"/>
          </a:xfrm>
          <a:prstGeom prst="rect">
            <a:avLst/>
          </a:prstGeom>
          <a:noFill/>
        </p:spPr>
        <p:txBody>
          <a:bodyPr wrap="square">
            <a:spAutoFit/>
          </a:bodyPr>
          <a:lstStyle/>
          <a:p>
            <a:pPr algn="ctr"/>
            <a:r>
              <a:rPr lang="en-US" sz="4400" dirty="0">
                <a:solidFill>
                  <a:srgbClr val="003366">
                    <a:lumMod val="75000"/>
                  </a:srgbClr>
                </a:solidFill>
                <a:latin typeface="Times"/>
              </a:rPr>
              <a:t>Retirement!</a:t>
            </a:r>
          </a:p>
        </p:txBody>
      </p:sp>
      <p:sp>
        <p:nvSpPr>
          <p:cNvPr id="3" name="Rectangle 2"/>
          <p:cNvSpPr/>
          <p:nvPr/>
        </p:nvSpPr>
        <p:spPr>
          <a:xfrm>
            <a:off x="0" y="5814113"/>
            <a:ext cx="9144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66"/>
              </a:solidFill>
            </a:endParaRPr>
          </a:p>
        </p:txBody>
      </p:sp>
      <p:sp>
        <p:nvSpPr>
          <p:cNvPr id="4" name="Slide Number Placeholder 3"/>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18</a:t>
            </a:fld>
            <a:endParaRPr lang="en-US" sz="1800">
              <a:solidFill>
                <a:srgbClr val="002060"/>
              </a:solidFill>
            </a:endParaRPr>
          </a:p>
        </p:txBody>
      </p:sp>
    </p:spTree>
    <p:extLst>
      <p:ext uri="{BB962C8B-B14F-4D97-AF65-F5344CB8AC3E}">
        <p14:creationId xmlns:p14="http://schemas.microsoft.com/office/powerpoint/2010/main" val="25536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2847" y="48161"/>
            <a:ext cx="8592553" cy="707886"/>
          </a:xfrm>
          <a:prstGeom prst="rect">
            <a:avLst/>
          </a:prstGeom>
        </p:spPr>
        <p:txBody>
          <a:bodyPr wrap="square">
            <a:spAutoFit/>
          </a:bodyPr>
          <a:lstStyle/>
          <a:p>
            <a:pPr algn="ctr"/>
            <a:r>
              <a:rPr lang="en-US" sz="4000" b="1" dirty="0">
                <a:solidFill>
                  <a:srgbClr val="003366"/>
                </a:solidFill>
                <a:latin typeface="Times"/>
              </a:rPr>
              <a:t>Retirement Benefit Statistics</a:t>
            </a:r>
          </a:p>
        </p:txBody>
      </p:sp>
      <p:sp>
        <p:nvSpPr>
          <p:cNvPr id="2" name="TextBox 1"/>
          <p:cNvSpPr txBox="1"/>
          <p:nvPr/>
        </p:nvSpPr>
        <p:spPr>
          <a:xfrm>
            <a:off x="2362200" y="1202829"/>
            <a:ext cx="6172200" cy="1815882"/>
          </a:xfrm>
          <a:prstGeom prst="rect">
            <a:avLst/>
          </a:prstGeom>
          <a:noFill/>
        </p:spPr>
        <p:txBody>
          <a:bodyPr wrap="square" rtlCol="0">
            <a:spAutoFit/>
          </a:bodyPr>
          <a:lstStyle/>
          <a:p>
            <a:r>
              <a:rPr lang="en-US" sz="2800" dirty="0">
                <a:solidFill>
                  <a:srgbClr val="003366"/>
                </a:solidFill>
              </a:rPr>
              <a:t>As of December 2016, </a:t>
            </a:r>
            <a:r>
              <a:rPr lang="en-US" sz="2800" b="1" dirty="0">
                <a:solidFill>
                  <a:srgbClr val="007D7D"/>
                </a:solidFill>
              </a:rPr>
              <a:t>41 million retired workers</a:t>
            </a:r>
            <a:r>
              <a:rPr lang="en-US" sz="2800" dirty="0">
                <a:solidFill>
                  <a:srgbClr val="007D7D"/>
                </a:solidFill>
              </a:rPr>
              <a:t> </a:t>
            </a:r>
            <a:r>
              <a:rPr lang="en-US" sz="2800" dirty="0">
                <a:solidFill>
                  <a:srgbClr val="003366"/>
                </a:solidFill>
              </a:rPr>
              <a:t>were receiving </a:t>
            </a:r>
            <a:r>
              <a:rPr lang="en-US" sz="2800" b="1" dirty="0">
                <a:solidFill>
                  <a:srgbClr val="007D7D"/>
                </a:solidFill>
              </a:rPr>
              <a:t>56.1</a:t>
            </a:r>
            <a:r>
              <a:rPr lang="en-US" sz="2800" b="1" dirty="0">
                <a:solidFill>
                  <a:srgbClr val="31859B">
                    <a:lumMod val="75000"/>
                  </a:srgbClr>
                </a:solidFill>
              </a:rPr>
              <a:t> </a:t>
            </a:r>
            <a:r>
              <a:rPr lang="en-US" sz="2800" b="1" dirty="0">
                <a:solidFill>
                  <a:srgbClr val="007D7D"/>
                </a:solidFill>
              </a:rPr>
              <a:t>billion dollars</a:t>
            </a:r>
            <a:r>
              <a:rPr lang="en-US" sz="2800" dirty="0">
                <a:solidFill>
                  <a:srgbClr val="007D7D"/>
                </a:solidFill>
              </a:rPr>
              <a:t> </a:t>
            </a:r>
            <a:r>
              <a:rPr lang="en-US" sz="2800" dirty="0">
                <a:solidFill>
                  <a:srgbClr val="003366"/>
                </a:solidFill>
              </a:rPr>
              <a:t>in Social Security benefits per month. </a:t>
            </a:r>
          </a:p>
        </p:txBody>
      </p:sp>
      <p:sp>
        <p:nvSpPr>
          <p:cNvPr id="5" name="TextBox 4"/>
          <p:cNvSpPr txBox="1"/>
          <p:nvPr/>
        </p:nvSpPr>
        <p:spPr>
          <a:xfrm>
            <a:off x="2362200" y="3733800"/>
            <a:ext cx="6096000" cy="1815882"/>
          </a:xfrm>
          <a:prstGeom prst="rect">
            <a:avLst/>
          </a:prstGeom>
          <a:noFill/>
        </p:spPr>
        <p:txBody>
          <a:bodyPr wrap="square" rtlCol="0">
            <a:spAutoFit/>
          </a:bodyPr>
          <a:lstStyle/>
          <a:p>
            <a:r>
              <a:rPr lang="en-US" sz="2800" dirty="0">
                <a:solidFill>
                  <a:srgbClr val="003366"/>
                </a:solidFill>
              </a:rPr>
              <a:t>At the same time, </a:t>
            </a:r>
            <a:r>
              <a:rPr lang="en-US" sz="2800" b="1" dirty="0">
                <a:solidFill>
                  <a:srgbClr val="007D7D"/>
                </a:solidFill>
              </a:rPr>
              <a:t>3 million dependents</a:t>
            </a:r>
            <a:r>
              <a:rPr lang="en-US" sz="2800" dirty="0">
                <a:solidFill>
                  <a:srgbClr val="007D7D"/>
                </a:solidFill>
              </a:rPr>
              <a:t> </a:t>
            </a:r>
            <a:r>
              <a:rPr lang="en-US" sz="2800" dirty="0">
                <a:solidFill>
                  <a:srgbClr val="003366"/>
                </a:solidFill>
              </a:rPr>
              <a:t>of retired workers were receiving </a:t>
            </a:r>
            <a:r>
              <a:rPr lang="en-US" sz="2800" b="1" dirty="0">
                <a:solidFill>
                  <a:srgbClr val="007D7D"/>
                </a:solidFill>
              </a:rPr>
              <a:t>2.1 billion dollars</a:t>
            </a:r>
            <a:r>
              <a:rPr lang="en-US" sz="2800" dirty="0">
                <a:solidFill>
                  <a:srgbClr val="007D7D"/>
                </a:solidFill>
              </a:rPr>
              <a:t> </a:t>
            </a:r>
            <a:r>
              <a:rPr lang="en-US" sz="2800" dirty="0">
                <a:solidFill>
                  <a:srgbClr val="003366"/>
                </a:solidFill>
              </a:rPr>
              <a:t>in monthly Social Security benefits.</a:t>
            </a:r>
          </a:p>
        </p:txBody>
      </p:sp>
      <p:sp>
        <p:nvSpPr>
          <p:cNvPr id="3" name="Slide Number Placeholder 2"/>
          <p:cNvSpPr>
            <a:spLocks noGrp="1"/>
          </p:cNvSpPr>
          <p:nvPr>
            <p:ph type="sldNum" sz="quarter" idx="12"/>
          </p:nvPr>
        </p:nvSpPr>
        <p:spPr>
          <a:xfrm>
            <a:off x="3552323" y="6492875"/>
            <a:ext cx="2133600" cy="365125"/>
          </a:xfrm>
        </p:spPr>
        <p:txBody>
          <a:bodyPr/>
          <a:lstStyle/>
          <a:p>
            <a:pPr algn="ctr"/>
            <a:fld id="{9221CDAF-7AA6-4807-B601-63BF3B41F162}" type="slidenum">
              <a:rPr lang="en-US" sz="1800" smtClean="0">
                <a:solidFill>
                  <a:srgbClr val="002060"/>
                </a:solidFill>
              </a:rPr>
              <a:pPr algn="ctr"/>
              <a:t>19</a:t>
            </a:fld>
            <a:endParaRPr lang="en-US" sz="1800">
              <a:solidFill>
                <a:srgbClr val="002060"/>
              </a:solidFill>
            </a:endParaRPr>
          </a:p>
        </p:txBody>
      </p:sp>
    </p:spTree>
    <p:extLst>
      <p:ext uri="{BB962C8B-B14F-4D97-AF65-F5344CB8AC3E}">
        <p14:creationId xmlns:p14="http://schemas.microsoft.com/office/powerpoint/2010/main" val="407237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429" y="144959"/>
            <a:ext cx="8810171" cy="707886"/>
          </a:xfrm>
          <a:prstGeom prst="rect">
            <a:avLst/>
          </a:prstGeom>
          <a:noFill/>
        </p:spPr>
        <p:txBody>
          <a:bodyPr wrap="square" rtlCol="0">
            <a:spAutoFit/>
          </a:bodyPr>
          <a:lstStyle/>
          <a:p>
            <a:pPr algn="ctr">
              <a:spcBef>
                <a:spcPct val="0"/>
              </a:spcBef>
            </a:pPr>
            <a:r>
              <a:rPr lang="en-US" sz="4000" b="1" dirty="0">
                <a:latin typeface="+mj-lt"/>
                <a:ea typeface="+mj-ea"/>
                <a:cs typeface="+mj-cs"/>
              </a:rPr>
              <a:t>66 Million Social Security Beneficiaries</a:t>
            </a:r>
            <a:endParaRPr lang="en-US" sz="4000" dirty="0">
              <a:solidFill>
                <a:schemeClr val="bg1">
                  <a:alpha val="88000"/>
                </a:schemeClr>
              </a:solidFill>
              <a:ea typeface="Permanent Marker" panose="02000000000000000000" pitchFamily="2" charset="0"/>
            </a:endParaRPr>
          </a:p>
        </p:txBody>
      </p:sp>
      <p:graphicFrame>
        <p:nvGraphicFramePr>
          <p:cNvPr id="9" name="Chart 8"/>
          <p:cNvGraphicFramePr/>
          <p:nvPr>
            <p:extLst>
              <p:ext uri="{D42A27DB-BD31-4B8C-83A1-F6EECF244321}">
                <p14:modId xmlns:p14="http://schemas.microsoft.com/office/powerpoint/2010/main" val="3666707372"/>
              </p:ext>
            </p:extLst>
          </p:nvPr>
        </p:nvGraphicFramePr>
        <p:xfrm>
          <a:off x="1981200" y="1066800"/>
          <a:ext cx="54102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253739" y="5410200"/>
            <a:ext cx="1890261" cy="369332"/>
          </a:xfrm>
          <a:prstGeom prst="rect">
            <a:avLst/>
          </a:prstGeom>
        </p:spPr>
        <p:txBody>
          <a:bodyPr wrap="none">
            <a:spAutoFit/>
          </a:bodyPr>
          <a:lstStyle/>
          <a:p>
            <a:r>
              <a:rPr lang="en-US" b="1" dirty="0">
                <a:solidFill>
                  <a:srgbClr val="007D7D">
                    <a:alpha val="88000"/>
                  </a:srgbClr>
                </a:solidFill>
                <a:ea typeface="Permanent Marker" panose="02000000000000000000" pitchFamily="2" charset="0"/>
              </a:rPr>
              <a:t>November 2016</a:t>
            </a:r>
          </a:p>
        </p:txBody>
      </p:sp>
      <p:sp>
        <p:nvSpPr>
          <p:cNvPr id="3" name="Slide Number Placeholder 2"/>
          <p:cNvSpPr>
            <a:spLocks noGrp="1"/>
          </p:cNvSpPr>
          <p:nvPr>
            <p:ph type="sldNum" sz="quarter" idx="12"/>
          </p:nvPr>
        </p:nvSpPr>
        <p:spPr>
          <a:xfrm>
            <a:off x="3519714" y="6492875"/>
            <a:ext cx="2133600" cy="365125"/>
          </a:xfrm>
        </p:spPr>
        <p:txBody>
          <a:bodyPr/>
          <a:lstStyle/>
          <a:p>
            <a:pPr algn="ctr"/>
            <a:fld id="{9221CDAF-7AA6-4807-B601-63BF3B41F162}" type="slidenum">
              <a:rPr lang="en-US" sz="1800" smtClean="0">
                <a:solidFill>
                  <a:srgbClr val="002060"/>
                </a:solidFill>
              </a:rPr>
              <a:pPr algn="ctr"/>
              <a:t>2</a:t>
            </a:fld>
            <a:endParaRPr lang="en-US" sz="1800" dirty="0">
              <a:solidFill>
                <a:srgbClr val="002060"/>
              </a:solidFill>
            </a:endParaRPr>
          </a:p>
        </p:txBody>
      </p:sp>
    </p:spTree>
    <p:extLst>
      <p:ext uri="{BB962C8B-B14F-4D97-AF65-F5344CB8AC3E}">
        <p14:creationId xmlns:p14="http://schemas.microsoft.com/office/powerpoint/2010/main" val="41437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990600"/>
            <a:ext cx="914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3600" b="1" dirty="0">
                <a:solidFill>
                  <a:srgbClr val="002060"/>
                </a:solidFill>
                <a:latin typeface="Times New Roman" panose="02020603050405020304" pitchFamily="18" charset="0"/>
              </a:rPr>
              <a:t>How Do You Qualify for Retirement Benefits?</a:t>
            </a:r>
          </a:p>
        </p:txBody>
      </p:sp>
      <p:sp>
        <p:nvSpPr>
          <p:cNvPr id="5" name="Text Box 4"/>
          <p:cNvSpPr txBox="1">
            <a:spLocks noChangeArrowheads="1"/>
          </p:cNvSpPr>
          <p:nvPr/>
        </p:nvSpPr>
        <p:spPr bwMode="auto">
          <a:xfrm>
            <a:off x="75406" y="1737479"/>
            <a:ext cx="89161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buClr>
                <a:srgbClr val="002060"/>
              </a:buClr>
              <a:defRPr/>
            </a:pPr>
            <a:r>
              <a:rPr lang="en-US" altLang="en-US" sz="2800" b="0" dirty="0">
                <a:solidFill>
                  <a:srgbClr val="002060"/>
                </a:solidFill>
                <a:latin typeface="+mn-lt"/>
              </a:rPr>
              <a:t>By earning “credits” when you work and pay Social Security taxes</a:t>
            </a:r>
          </a:p>
          <a:p>
            <a:pPr>
              <a:spcBef>
                <a:spcPts val="1200"/>
              </a:spcBef>
              <a:buClr>
                <a:srgbClr val="002060"/>
              </a:buClr>
              <a:defRPr/>
            </a:pPr>
            <a:r>
              <a:rPr lang="en-US" altLang="en-US" sz="2800" b="0" dirty="0">
                <a:solidFill>
                  <a:srgbClr val="002060"/>
                </a:solidFill>
                <a:latin typeface="+mn-lt"/>
              </a:rPr>
              <a:t>You need 40 credits (10 years of work) and you must be 62 or older</a:t>
            </a:r>
          </a:p>
          <a:p>
            <a:pPr eaLnBrk="1" hangingPunct="1">
              <a:spcBef>
                <a:spcPts val="1200"/>
              </a:spcBef>
              <a:buClr>
                <a:srgbClr val="002060"/>
              </a:buClr>
              <a:defRPr/>
            </a:pPr>
            <a:r>
              <a:rPr lang="en-US" altLang="en-US" sz="2800" b="0" dirty="0">
                <a:solidFill>
                  <a:srgbClr val="002060"/>
                </a:solidFill>
                <a:latin typeface="+mn-lt"/>
              </a:rPr>
              <a:t>Each $1,300 in earnings gives you one credit</a:t>
            </a:r>
          </a:p>
          <a:p>
            <a:pPr eaLnBrk="1" hangingPunct="1">
              <a:spcBef>
                <a:spcPts val="1200"/>
              </a:spcBef>
              <a:buClr>
                <a:srgbClr val="002060"/>
              </a:buClr>
              <a:defRPr/>
            </a:pPr>
            <a:r>
              <a:rPr lang="en-US" altLang="en-US" sz="2800" b="0" dirty="0">
                <a:solidFill>
                  <a:srgbClr val="002060"/>
                </a:solidFill>
                <a:latin typeface="+mn-lt"/>
              </a:rPr>
              <a:t>You can earn a maximum of 4 credits per year</a:t>
            </a:r>
          </a:p>
        </p:txBody>
      </p:sp>
      <p:sp>
        <p:nvSpPr>
          <p:cNvPr id="6" name="Text Box 6"/>
          <p:cNvSpPr txBox="1">
            <a:spLocks noChangeArrowheads="1"/>
          </p:cNvSpPr>
          <p:nvPr/>
        </p:nvSpPr>
        <p:spPr bwMode="auto">
          <a:xfrm>
            <a:off x="265906" y="51054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000" b="0" i="1" dirty="0">
                <a:solidFill>
                  <a:srgbClr val="002060"/>
                </a:solidFill>
                <a:latin typeface="+mn-lt"/>
              </a:rPr>
              <a:t>Note: To earn 4 credits in 2017, you must earn at least $5,200.00.  </a:t>
            </a:r>
          </a:p>
        </p:txBody>
      </p:sp>
      <p:sp>
        <p:nvSpPr>
          <p:cNvPr id="2" name="TextBox 1"/>
          <p:cNvSpPr txBox="1"/>
          <p:nvPr/>
        </p:nvSpPr>
        <p:spPr>
          <a:xfrm>
            <a:off x="4174040" y="6488668"/>
            <a:ext cx="794331" cy="369332"/>
          </a:xfrm>
          <a:prstGeom prst="rect">
            <a:avLst/>
          </a:prstGeom>
          <a:noFill/>
        </p:spPr>
        <p:txBody>
          <a:bodyPr wrap="square" rtlCol="0">
            <a:spAutoFit/>
          </a:bodyPr>
          <a:lstStyle/>
          <a:p>
            <a:pPr algn="ctr"/>
            <a:r>
              <a:rPr lang="en-US" dirty="0"/>
              <a:t>20</a:t>
            </a:r>
          </a:p>
        </p:txBody>
      </p:sp>
    </p:spTree>
    <p:extLst>
      <p:ext uri="{BB962C8B-B14F-4D97-AF65-F5344CB8AC3E}">
        <p14:creationId xmlns:p14="http://schemas.microsoft.com/office/powerpoint/2010/main" val="228299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9906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3500" b="1" dirty="0">
                <a:solidFill>
                  <a:srgbClr val="002060"/>
                </a:solidFill>
                <a:latin typeface="Times New Roman" panose="02020603050405020304" pitchFamily="18" charset="0"/>
                <a:cs typeface="Times New Roman" panose="02020603050405020304" pitchFamily="18" charset="0"/>
              </a:rPr>
              <a:t>How Social Security Determines Your Benefit?</a:t>
            </a:r>
          </a:p>
        </p:txBody>
      </p:sp>
      <p:sp>
        <p:nvSpPr>
          <p:cNvPr id="8" name="Text Box 8"/>
          <p:cNvSpPr txBox="1">
            <a:spLocks noChangeArrowheads="1"/>
          </p:cNvSpPr>
          <p:nvPr/>
        </p:nvSpPr>
        <p:spPr bwMode="auto">
          <a:xfrm>
            <a:off x="152400" y="1600200"/>
            <a:ext cx="8839200" cy="4001095"/>
          </a:xfrm>
          <a:prstGeom prst="rect">
            <a:avLst/>
          </a:prstGeom>
          <a:noFill/>
          <a:ln w="9525">
            <a:noFill/>
            <a:miter lim="800000"/>
            <a:headEnd/>
            <a:tailEnd/>
          </a:ln>
        </p:spPr>
        <p:txBody>
          <a:bodyPr>
            <a:spAutoFit/>
          </a:bodyPr>
          <a:lstStyle/>
          <a:p>
            <a:pPr algn="ctr" eaLnBrk="1" hangingPunct="1">
              <a:tabLst>
                <a:tab pos="685800" algn="l"/>
                <a:tab pos="1828800" algn="l"/>
              </a:tabLst>
              <a:defRPr/>
            </a:pPr>
            <a:r>
              <a:rPr lang="en-US" sz="2800" b="0" dirty="0">
                <a:solidFill>
                  <a:srgbClr val="002060"/>
                </a:solidFill>
              </a:rPr>
              <a:t>Benefits are based on earnings</a:t>
            </a:r>
          </a:p>
          <a:p>
            <a:pPr algn="ctr" eaLnBrk="1" hangingPunct="1">
              <a:tabLst>
                <a:tab pos="685800" algn="l"/>
                <a:tab pos="1828800" algn="l"/>
              </a:tabLst>
              <a:defRPr/>
            </a:pPr>
            <a:endParaRPr lang="en-US" sz="1600" b="0" dirty="0">
              <a:solidFill>
                <a:srgbClr val="002060"/>
              </a:solidFill>
            </a:endParaRPr>
          </a:p>
          <a:p>
            <a:pPr marL="347663" indent="-347663" eaLnBrk="1" hangingPunct="1">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1 </a:t>
            </a:r>
            <a:r>
              <a:rPr lang="en-US" sz="2800" b="0" dirty="0">
                <a:solidFill>
                  <a:srgbClr val="002060"/>
                </a:solidFill>
              </a:rPr>
              <a:t>-Your wages are adjusted for changes in wage 	levels over time</a:t>
            </a:r>
          </a:p>
          <a:p>
            <a:pPr marL="347663" indent="-347663" eaLnBrk="1" hangingPunct="1">
              <a:spcBef>
                <a:spcPct val="75000"/>
              </a:spcBef>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2 </a:t>
            </a:r>
            <a:r>
              <a:rPr lang="en-US" sz="2800" b="0" dirty="0">
                <a:solidFill>
                  <a:srgbClr val="002060"/>
                </a:solidFill>
              </a:rPr>
              <a:t>-Find the monthly average of your 35 highest</a:t>
            </a:r>
            <a:br>
              <a:rPr lang="en-US" sz="2800" b="0" dirty="0">
                <a:solidFill>
                  <a:srgbClr val="002060"/>
                </a:solidFill>
              </a:rPr>
            </a:br>
            <a:r>
              <a:rPr lang="en-US" sz="2800" b="0" dirty="0">
                <a:solidFill>
                  <a:srgbClr val="002060"/>
                </a:solidFill>
              </a:rPr>
              <a:t>	earnings years</a:t>
            </a:r>
          </a:p>
          <a:p>
            <a:pPr marL="347663" indent="-347663" eaLnBrk="1" hangingPunct="1">
              <a:spcBef>
                <a:spcPct val="75000"/>
              </a:spcBef>
              <a:buClr>
                <a:srgbClr val="002060"/>
              </a:buClr>
              <a:buFont typeface="Arial" panose="020B0604020202020204" pitchFamily="34" charset="0"/>
              <a:buChar char="•"/>
              <a:tabLst>
                <a:tab pos="685800" algn="l"/>
                <a:tab pos="1828800" algn="l"/>
              </a:tabLst>
              <a:defRPr/>
            </a:pPr>
            <a:r>
              <a:rPr lang="en-US" sz="2800" b="0" u="sng" dirty="0">
                <a:solidFill>
                  <a:srgbClr val="002060"/>
                </a:solidFill>
              </a:rPr>
              <a:t>Step 3 </a:t>
            </a:r>
            <a:r>
              <a:rPr lang="en-US" sz="2800" b="0" dirty="0">
                <a:solidFill>
                  <a:srgbClr val="002060"/>
                </a:solidFill>
              </a:rPr>
              <a:t>-Result is “average indexed monthly earnings”</a:t>
            </a:r>
          </a:p>
        </p:txBody>
      </p:sp>
      <p:sp>
        <p:nvSpPr>
          <p:cNvPr id="2" name="TextBox 1"/>
          <p:cNvSpPr txBox="1"/>
          <p:nvPr/>
        </p:nvSpPr>
        <p:spPr>
          <a:xfrm>
            <a:off x="4212934" y="6488668"/>
            <a:ext cx="718131" cy="369332"/>
          </a:xfrm>
          <a:prstGeom prst="rect">
            <a:avLst/>
          </a:prstGeom>
          <a:noFill/>
        </p:spPr>
        <p:txBody>
          <a:bodyPr wrap="square" rtlCol="0">
            <a:spAutoFit/>
          </a:bodyPr>
          <a:lstStyle/>
          <a:p>
            <a:pPr algn="ctr"/>
            <a:r>
              <a:rPr lang="en-US" dirty="0"/>
              <a:t>21</a:t>
            </a:r>
          </a:p>
        </p:txBody>
      </p:sp>
    </p:spTree>
    <p:extLst>
      <p:ext uri="{BB962C8B-B14F-4D97-AF65-F5344CB8AC3E}">
        <p14:creationId xmlns:p14="http://schemas.microsoft.com/office/powerpoint/2010/main" val="3437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1"/>
          <p:cNvSpPr txBox="1">
            <a:spLocks noChangeArrowheads="1"/>
          </p:cNvSpPr>
          <p:nvPr/>
        </p:nvSpPr>
        <p:spPr bwMode="auto">
          <a:xfrm>
            <a:off x="0" y="762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4000" b="1" dirty="0">
                <a:solidFill>
                  <a:srgbClr val="002060"/>
                </a:solidFill>
                <a:latin typeface="Times New Roman" panose="02020603050405020304" pitchFamily="18" charset="0"/>
                <a:cs typeface="Times New Roman" panose="02020603050405020304" pitchFamily="18" charset="0"/>
              </a:rPr>
              <a:t>What Is the Best Age to Retire?</a:t>
            </a:r>
          </a:p>
        </p:txBody>
      </p:sp>
      <p:sp>
        <p:nvSpPr>
          <p:cNvPr id="4" name="TextBox 3"/>
          <p:cNvSpPr txBox="1"/>
          <p:nvPr/>
        </p:nvSpPr>
        <p:spPr>
          <a:xfrm>
            <a:off x="1524000" y="4919246"/>
            <a:ext cx="6477000" cy="338554"/>
          </a:xfrm>
          <a:prstGeom prst="rect">
            <a:avLst/>
          </a:prstGeom>
          <a:noFill/>
        </p:spPr>
        <p:txBody>
          <a:bodyPr>
            <a:spAutoFit/>
          </a:bodyPr>
          <a:lstStyle/>
          <a:p>
            <a:pPr algn="ctr" eaLnBrk="1" hangingPunct="1">
              <a:defRPr/>
            </a:pPr>
            <a:r>
              <a:rPr lang="en-US" sz="1600" b="1" dirty="0">
                <a:solidFill>
                  <a:schemeClr val="tx1"/>
                </a:solidFill>
                <a:latin typeface="+mn-lt"/>
              </a:rPr>
              <a:t>Age You Choose to Start Receiving Benefits</a:t>
            </a:r>
          </a:p>
        </p:txBody>
      </p:sp>
      <p:graphicFrame>
        <p:nvGraphicFramePr>
          <p:cNvPr id="144388" name="Chart 4"/>
          <p:cNvGraphicFramePr>
            <a:graphicFrameLocks/>
          </p:cNvGraphicFramePr>
          <p:nvPr>
            <p:extLst>
              <p:ext uri="{D42A27DB-BD31-4B8C-83A1-F6EECF244321}">
                <p14:modId xmlns:p14="http://schemas.microsoft.com/office/powerpoint/2010/main" val="2245758936"/>
              </p:ext>
            </p:extLst>
          </p:nvPr>
        </p:nvGraphicFramePr>
        <p:xfrm>
          <a:off x="749300" y="773112"/>
          <a:ext cx="7645400" cy="4332288"/>
        </p:xfrm>
        <a:graphic>
          <a:graphicData uri="http://schemas.openxmlformats.org/presentationml/2006/ole">
            <mc:AlternateContent xmlns:mc="http://schemas.openxmlformats.org/markup-compatibility/2006">
              <mc:Choice xmlns:v="urn:schemas-microsoft-com:vml" Requires="v">
                <p:oleObj spid="_x0000_s1227" name="Chart" r:id="rId4" imgW="7657240" imgH="4340728" progId="Excel.Chart.8">
                  <p:embed/>
                </p:oleObj>
              </mc:Choice>
              <mc:Fallback>
                <p:oleObj name="Chart" r:id="rId4" imgW="7657240" imgH="434072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773112"/>
                        <a:ext cx="76454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6"/>
          <p:cNvSpPr txBox="1">
            <a:spLocks noChangeArrowheads="1"/>
          </p:cNvSpPr>
          <p:nvPr/>
        </p:nvSpPr>
        <p:spPr bwMode="auto">
          <a:xfrm>
            <a:off x="76200" y="5427663"/>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800" b="0" i="1" dirty="0">
                <a:solidFill>
                  <a:srgbClr val="002060"/>
                </a:solidFill>
                <a:latin typeface="+mn-lt"/>
              </a:rPr>
              <a:t>Note: This example assumes a benefit of $1,000 at a full retirement age of 66</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22</a:t>
            </a:fld>
            <a:endParaRPr lang="en-US" sz="1800" dirty="0">
              <a:solidFill>
                <a:srgbClr val="002060"/>
              </a:solidFill>
            </a:endParaRPr>
          </a:p>
        </p:txBody>
      </p:sp>
    </p:spTree>
    <p:extLst>
      <p:ext uri="{BB962C8B-B14F-4D97-AF65-F5344CB8AC3E}">
        <p14:creationId xmlns:p14="http://schemas.microsoft.com/office/powerpoint/2010/main" val="3669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4861604"/>
              </p:ext>
            </p:extLst>
          </p:nvPr>
        </p:nvGraphicFramePr>
        <p:xfrm>
          <a:off x="152400" y="152400"/>
          <a:ext cx="8915400" cy="5589538"/>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45808">
                <a:tc>
                  <a:txBody>
                    <a:bodyPr/>
                    <a:lstStyle/>
                    <a:p>
                      <a:r>
                        <a:rPr lang="en-US" sz="2400" dirty="0">
                          <a:solidFill>
                            <a:schemeClr val="bg1"/>
                          </a:solidFill>
                        </a:rPr>
                        <a:t>Year of Birth</a:t>
                      </a:r>
                    </a:p>
                  </a:txBody>
                  <a:tcPr marL="93159" marR="93159" marT="46580" marB="46580">
                    <a:solidFill>
                      <a:srgbClr val="007D7D"/>
                    </a:solidFill>
                  </a:tcPr>
                </a:tc>
                <a:tc>
                  <a:txBody>
                    <a:bodyPr/>
                    <a:lstStyle/>
                    <a:p>
                      <a:r>
                        <a:rPr lang="en-US" sz="2400" dirty="0">
                          <a:solidFill>
                            <a:schemeClr val="bg1"/>
                          </a:solidFill>
                        </a:rPr>
                        <a:t>Full </a:t>
                      </a:r>
                    </a:p>
                    <a:p>
                      <a:r>
                        <a:rPr lang="en-US" sz="2400" dirty="0">
                          <a:solidFill>
                            <a:schemeClr val="bg1"/>
                          </a:solidFill>
                        </a:rPr>
                        <a:t>Retirement </a:t>
                      </a:r>
                    </a:p>
                    <a:p>
                      <a:r>
                        <a:rPr lang="en-US" sz="2400" dirty="0">
                          <a:solidFill>
                            <a:schemeClr val="bg1"/>
                          </a:solidFill>
                        </a:rPr>
                        <a:t>Age</a:t>
                      </a:r>
                    </a:p>
                  </a:txBody>
                  <a:tcPr marL="93159" marR="93159" marT="46580" marB="46580">
                    <a:solidFill>
                      <a:srgbClr val="007D7D"/>
                    </a:solidFill>
                  </a:tcPr>
                </a:tc>
                <a:tc>
                  <a:txBody>
                    <a:bodyPr/>
                    <a:lstStyle/>
                    <a:p>
                      <a:r>
                        <a:rPr lang="en-US" sz="2200" dirty="0">
                          <a:solidFill>
                            <a:schemeClr val="bg1"/>
                          </a:solidFill>
                        </a:rPr>
                        <a:t>A $1000 retirement benefit</a:t>
                      </a:r>
                      <a:r>
                        <a:rPr lang="en-US" sz="2200" baseline="0" dirty="0">
                          <a:solidFill>
                            <a:schemeClr val="bg1"/>
                          </a:solidFill>
                        </a:rPr>
                        <a:t> </a:t>
                      </a:r>
                      <a:r>
                        <a:rPr lang="en-US" sz="2200" dirty="0">
                          <a:solidFill>
                            <a:schemeClr val="bg1"/>
                          </a:solidFill>
                        </a:rPr>
                        <a:t>taken</a:t>
                      </a:r>
                      <a:r>
                        <a:rPr lang="en-US" sz="2200" baseline="0" dirty="0">
                          <a:solidFill>
                            <a:schemeClr val="bg1"/>
                          </a:solidFill>
                        </a:rPr>
                        <a:t> at age 62 </a:t>
                      </a:r>
                      <a:r>
                        <a:rPr lang="en-US" sz="2200" dirty="0">
                          <a:solidFill>
                            <a:schemeClr val="bg1"/>
                          </a:solidFill>
                        </a:rPr>
                        <a:t>would be reduced by</a:t>
                      </a:r>
                    </a:p>
                  </a:txBody>
                  <a:tcPr marL="93159" marR="93159" marT="46580" marB="46580">
                    <a:solidFill>
                      <a:srgbClr val="007D7D"/>
                    </a:solidFill>
                  </a:tcPr>
                </a:tc>
                <a:tc>
                  <a:txBody>
                    <a:bodyPr/>
                    <a:lstStyle/>
                    <a:p>
                      <a:r>
                        <a:rPr lang="en-US" sz="2200" dirty="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403689">
                <a:tc>
                  <a:txBody>
                    <a:bodyPr/>
                    <a:lstStyle/>
                    <a:p>
                      <a:r>
                        <a:rPr lang="en-US" sz="2000" dirty="0"/>
                        <a:t>1943-1954</a:t>
                      </a:r>
                    </a:p>
                  </a:txBody>
                  <a:tcPr marL="93159" marR="93159" marT="46580" marB="46580"/>
                </a:tc>
                <a:tc>
                  <a:txBody>
                    <a:bodyPr/>
                    <a:lstStyle/>
                    <a:p>
                      <a:r>
                        <a:rPr lang="en-US" sz="2000" dirty="0"/>
                        <a:t>66</a:t>
                      </a:r>
                    </a:p>
                  </a:txBody>
                  <a:tcPr marL="93159" marR="93159" marT="46580" marB="46580"/>
                </a:tc>
                <a:tc>
                  <a:txBody>
                    <a:bodyPr/>
                    <a:lstStyle/>
                    <a:p>
                      <a:r>
                        <a:rPr lang="en-US" sz="2000" dirty="0"/>
                        <a:t>25%</a:t>
                      </a:r>
                    </a:p>
                  </a:txBody>
                  <a:tcPr marL="93159" marR="93159" marT="46580" marB="46580"/>
                </a:tc>
                <a:tc>
                  <a:txBody>
                    <a:bodyPr/>
                    <a:lstStyle/>
                    <a:p>
                      <a:r>
                        <a:rPr lang="en-US" sz="2000" dirty="0"/>
                        <a:t>30%</a:t>
                      </a:r>
                    </a:p>
                  </a:txBody>
                  <a:tcPr marL="93159" marR="93159" marT="46580" marB="46580"/>
                </a:tc>
                <a:extLst>
                  <a:ext uri="{0D108BD9-81ED-4DB2-BD59-A6C34878D82A}">
                    <a16:rowId xmlns:a16="http://schemas.microsoft.com/office/drawing/2014/main" val="10001"/>
                  </a:ext>
                </a:extLst>
              </a:tr>
              <a:tr h="543428">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tc>
                  <a:txBody>
                    <a:bodyPr/>
                    <a:lstStyle/>
                    <a:p>
                      <a:r>
                        <a:rPr lang="en-US" sz="2000" dirty="0"/>
                        <a:t>25.83%</a:t>
                      </a:r>
                    </a:p>
                  </a:txBody>
                  <a:tcPr marL="93159" marR="93159" marT="46580" marB="46580"/>
                </a:tc>
                <a:tc>
                  <a:txBody>
                    <a:bodyPr/>
                    <a:lstStyle/>
                    <a:p>
                      <a:r>
                        <a:rPr lang="en-US" sz="2000" dirty="0"/>
                        <a:t>30.83%</a:t>
                      </a:r>
                    </a:p>
                  </a:txBody>
                  <a:tcPr marL="93159" marR="93159" marT="46580" marB="46580"/>
                </a:tc>
                <a:extLst>
                  <a:ext uri="{0D108BD9-81ED-4DB2-BD59-A6C34878D82A}">
                    <a16:rowId xmlns:a16="http://schemas.microsoft.com/office/drawing/2014/main" val="10002"/>
                  </a:ext>
                </a:extLst>
              </a:tr>
              <a:tr h="574480">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tc>
                  <a:txBody>
                    <a:bodyPr/>
                    <a:lstStyle/>
                    <a:p>
                      <a:r>
                        <a:rPr lang="en-US" sz="2000" dirty="0"/>
                        <a:t>26.67%</a:t>
                      </a:r>
                    </a:p>
                  </a:txBody>
                  <a:tcPr marL="93159" marR="93159" marT="46580" marB="46580"/>
                </a:tc>
                <a:tc>
                  <a:txBody>
                    <a:bodyPr/>
                    <a:lstStyle/>
                    <a:p>
                      <a:r>
                        <a:rPr lang="en-US" sz="2000" dirty="0"/>
                        <a:t>31.67%</a:t>
                      </a:r>
                    </a:p>
                  </a:txBody>
                  <a:tcPr marL="93159" marR="93159" marT="46580" marB="46580"/>
                </a:tc>
                <a:extLst>
                  <a:ext uri="{0D108BD9-81ED-4DB2-BD59-A6C34878D82A}">
                    <a16:rowId xmlns:a16="http://schemas.microsoft.com/office/drawing/2014/main" val="10003"/>
                  </a:ext>
                </a:extLst>
              </a:tr>
              <a:tr h="527900">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tc>
                  <a:txBody>
                    <a:bodyPr/>
                    <a:lstStyle/>
                    <a:p>
                      <a:r>
                        <a:rPr lang="en-US" sz="2000" dirty="0"/>
                        <a:t>27.5%</a:t>
                      </a:r>
                    </a:p>
                  </a:txBody>
                  <a:tcPr marL="93159" marR="93159" marT="46580" marB="46580"/>
                </a:tc>
                <a:tc>
                  <a:txBody>
                    <a:bodyPr/>
                    <a:lstStyle/>
                    <a:p>
                      <a:r>
                        <a:rPr lang="en-US" sz="2000" dirty="0"/>
                        <a:t>32.5%</a:t>
                      </a:r>
                    </a:p>
                  </a:txBody>
                  <a:tcPr marL="93159" marR="93159" marT="46580" marB="46580"/>
                </a:tc>
                <a:extLst>
                  <a:ext uri="{0D108BD9-81ED-4DB2-BD59-A6C34878D82A}">
                    <a16:rowId xmlns:a16="http://schemas.microsoft.com/office/drawing/2014/main" val="10004"/>
                  </a:ext>
                </a:extLst>
              </a:tr>
              <a:tr h="558954">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tc>
                  <a:txBody>
                    <a:bodyPr/>
                    <a:lstStyle/>
                    <a:p>
                      <a:r>
                        <a:rPr lang="en-US" sz="2000" dirty="0"/>
                        <a:t>28.33%</a:t>
                      </a:r>
                    </a:p>
                  </a:txBody>
                  <a:tcPr marL="93159" marR="93159" marT="46580" marB="46580"/>
                </a:tc>
                <a:tc>
                  <a:txBody>
                    <a:bodyPr/>
                    <a:lstStyle/>
                    <a:p>
                      <a:r>
                        <a:rPr lang="en-US" sz="2000" dirty="0"/>
                        <a:t>33.33%</a:t>
                      </a:r>
                    </a:p>
                  </a:txBody>
                  <a:tcPr marL="93159" marR="93159" marT="46580" marB="46580"/>
                </a:tc>
                <a:extLst>
                  <a:ext uri="{0D108BD9-81ED-4DB2-BD59-A6C34878D82A}">
                    <a16:rowId xmlns:a16="http://schemas.microsoft.com/office/drawing/2014/main" val="10005"/>
                  </a:ext>
                </a:extLst>
              </a:tr>
              <a:tr h="714219">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tc>
                  <a:txBody>
                    <a:bodyPr/>
                    <a:lstStyle/>
                    <a:p>
                      <a:r>
                        <a:rPr lang="en-US" sz="2000" dirty="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621060">
                <a:tc>
                  <a:txBody>
                    <a:bodyPr/>
                    <a:lstStyle/>
                    <a:p>
                      <a:r>
                        <a:rPr lang="en-US" sz="2000" dirty="0"/>
                        <a:t>1960 +</a:t>
                      </a:r>
                    </a:p>
                  </a:txBody>
                  <a:tcPr marL="93159" marR="93159" marT="46580" marB="46580"/>
                </a:tc>
                <a:tc>
                  <a:txBody>
                    <a:bodyPr/>
                    <a:lstStyle/>
                    <a:p>
                      <a:r>
                        <a:rPr lang="en-US" sz="2000" dirty="0"/>
                        <a:t>67</a:t>
                      </a:r>
                    </a:p>
                  </a:txBody>
                  <a:tcPr marL="93159" marR="93159" marT="46580" marB="46580"/>
                </a:tc>
                <a:tc>
                  <a:txBody>
                    <a:bodyPr/>
                    <a:lstStyle/>
                    <a:p>
                      <a:r>
                        <a:rPr lang="en-US" sz="2000" dirty="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23</a:t>
            </a:fld>
            <a:endParaRPr lang="en-US" sz="1800">
              <a:solidFill>
                <a:srgbClr val="002060"/>
              </a:solidFill>
            </a:endParaRPr>
          </a:p>
        </p:txBody>
      </p:sp>
    </p:spTree>
    <p:extLst>
      <p:ext uri="{BB962C8B-B14F-4D97-AF65-F5344CB8AC3E}">
        <p14:creationId xmlns:p14="http://schemas.microsoft.com/office/powerpoint/2010/main" val="169405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24</a:t>
            </a:fld>
            <a:endParaRPr lang="en-US" sz="180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97709542"/>
              </p:ext>
            </p:extLst>
          </p:nvPr>
        </p:nvGraphicFramePr>
        <p:xfrm>
          <a:off x="51484" y="0"/>
          <a:ext cx="9067802" cy="5791199"/>
        </p:xfrm>
        <a:graphic>
          <a:graphicData uri="http://schemas.openxmlformats.org/drawingml/2006/table">
            <a:tbl>
              <a:tblPr firstRow="1" firstCol="1" bandRow="1">
                <a:tableStyleId>{5C22544A-7EE6-4342-B048-85BDC9FD1C3A}</a:tableStyleId>
              </a:tblPr>
              <a:tblGrid>
                <a:gridCol w="1144401">
                  <a:extLst>
                    <a:ext uri="{9D8B030D-6E8A-4147-A177-3AD203B41FA5}">
                      <a16:colId xmlns:a16="http://schemas.microsoft.com/office/drawing/2014/main" val="20000"/>
                    </a:ext>
                  </a:extLst>
                </a:gridCol>
                <a:gridCol w="1293999">
                  <a:extLst>
                    <a:ext uri="{9D8B030D-6E8A-4147-A177-3AD203B41FA5}">
                      <a16:colId xmlns:a16="http://schemas.microsoft.com/office/drawing/2014/main" val="20001"/>
                    </a:ext>
                  </a:extLst>
                </a:gridCol>
                <a:gridCol w="1826085">
                  <a:extLst>
                    <a:ext uri="{9D8B030D-6E8A-4147-A177-3AD203B41FA5}">
                      <a16:colId xmlns:a16="http://schemas.microsoft.com/office/drawing/2014/main" val="20002"/>
                    </a:ext>
                  </a:extLst>
                </a:gridCol>
                <a:gridCol w="676169">
                  <a:extLst>
                    <a:ext uri="{9D8B030D-6E8A-4147-A177-3AD203B41FA5}">
                      <a16:colId xmlns:a16="http://schemas.microsoft.com/office/drawing/2014/main" val="20003"/>
                    </a:ext>
                  </a:extLst>
                </a:gridCol>
                <a:gridCol w="677968">
                  <a:extLst>
                    <a:ext uri="{9D8B030D-6E8A-4147-A177-3AD203B41FA5}">
                      <a16:colId xmlns:a16="http://schemas.microsoft.com/office/drawing/2014/main" val="20004"/>
                    </a:ext>
                  </a:extLst>
                </a:gridCol>
                <a:gridCol w="677968">
                  <a:extLst>
                    <a:ext uri="{9D8B030D-6E8A-4147-A177-3AD203B41FA5}">
                      <a16:colId xmlns:a16="http://schemas.microsoft.com/office/drawing/2014/main" val="20005"/>
                    </a:ext>
                  </a:extLst>
                </a:gridCol>
                <a:gridCol w="677968">
                  <a:extLst>
                    <a:ext uri="{9D8B030D-6E8A-4147-A177-3AD203B41FA5}">
                      <a16:colId xmlns:a16="http://schemas.microsoft.com/office/drawing/2014/main" val="20006"/>
                    </a:ext>
                  </a:extLst>
                </a:gridCol>
                <a:gridCol w="739109">
                  <a:extLst>
                    <a:ext uri="{9D8B030D-6E8A-4147-A177-3AD203B41FA5}">
                      <a16:colId xmlns:a16="http://schemas.microsoft.com/office/drawing/2014/main" val="20007"/>
                    </a:ext>
                  </a:extLst>
                </a:gridCol>
                <a:gridCol w="739109">
                  <a:extLst>
                    <a:ext uri="{9D8B030D-6E8A-4147-A177-3AD203B41FA5}">
                      <a16:colId xmlns:a16="http://schemas.microsoft.com/office/drawing/2014/main" val="20008"/>
                    </a:ext>
                  </a:extLst>
                </a:gridCol>
                <a:gridCol w="615026">
                  <a:extLst>
                    <a:ext uri="{9D8B030D-6E8A-4147-A177-3AD203B41FA5}">
                      <a16:colId xmlns:a16="http://schemas.microsoft.com/office/drawing/2014/main" val="20009"/>
                    </a:ext>
                  </a:extLst>
                </a:gridCol>
              </a:tblGrid>
              <a:tr h="733910">
                <a:tc rowSpan="2">
                  <a:txBody>
                    <a:bodyPr/>
                    <a:lstStyle/>
                    <a:p>
                      <a:pPr marL="0" marR="0">
                        <a:lnSpc>
                          <a:spcPct val="107000"/>
                        </a:lnSpc>
                        <a:spcBef>
                          <a:spcPts val="0"/>
                        </a:spcBef>
                        <a:spcAft>
                          <a:spcPts val="0"/>
                        </a:spcAft>
                      </a:pPr>
                      <a:r>
                        <a:rPr lang="en-US" sz="1800" dirty="0">
                          <a:effectLst/>
                        </a:rPr>
                        <a:t>Year</a:t>
                      </a:r>
                      <a:br>
                        <a:rPr lang="en-US" sz="1800" dirty="0">
                          <a:effectLst/>
                        </a:rPr>
                      </a:br>
                      <a:r>
                        <a:rPr lang="en-US" sz="1800" dirty="0">
                          <a:effectLst/>
                        </a:rPr>
                        <a:t>of birth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nSpc>
                          <a:spcPct val="107000"/>
                        </a:lnSpc>
                        <a:spcBef>
                          <a:spcPts val="0"/>
                        </a:spcBef>
                        <a:spcAft>
                          <a:spcPts val="0"/>
                        </a:spcAft>
                      </a:pPr>
                      <a:r>
                        <a:rPr lang="en-US" sz="1800" dirty="0">
                          <a:effectLst/>
                        </a:rPr>
                        <a:t>Normal</a:t>
                      </a:r>
                      <a:br>
                        <a:rPr lang="en-US" sz="1800" dirty="0">
                          <a:effectLst/>
                        </a:rPr>
                      </a:br>
                      <a:r>
                        <a:rPr lang="en-US" sz="1800" dirty="0">
                          <a:effectLst/>
                        </a:rPr>
                        <a:t>Retirement</a:t>
                      </a:r>
                      <a:br>
                        <a:rPr lang="en-US" sz="1800" dirty="0">
                          <a:effectLst/>
                        </a:rPr>
                      </a:br>
                      <a:r>
                        <a:rPr lang="en-US" sz="1800" dirty="0">
                          <a:effectLst/>
                        </a:rPr>
                        <a:t>Age (NRA)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gn="ctr">
                        <a:lnSpc>
                          <a:spcPct val="107000"/>
                        </a:lnSpc>
                        <a:spcBef>
                          <a:spcPts val="0"/>
                        </a:spcBef>
                        <a:spcAft>
                          <a:spcPts val="0"/>
                        </a:spcAft>
                      </a:pPr>
                      <a:r>
                        <a:rPr lang="en-US" sz="1800" dirty="0">
                          <a:effectLst/>
                        </a:rPr>
                        <a:t> Increase for each year of delayed retirement (until age 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gridSpan="7">
                  <a:txBody>
                    <a:bodyPr/>
                    <a:lstStyle/>
                    <a:p>
                      <a:pPr marL="0" marR="0" algn="ctr">
                        <a:lnSpc>
                          <a:spcPct val="107000"/>
                        </a:lnSpc>
                        <a:spcBef>
                          <a:spcPts val="0"/>
                        </a:spcBef>
                        <a:spcAft>
                          <a:spcPts val="0"/>
                        </a:spcAft>
                      </a:pPr>
                      <a:r>
                        <a:rPr lang="en-US" sz="1800">
                          <a:effectLst/>
                        </a:rPr>
                        <a:t>Benefit, as a percentage of PIA, beginning at 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42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b="1" dirty="0">
                          <a:effectLst/>
                        </a:rPr>
                        <a:t>62</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63</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64</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65</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66</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67</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70</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1"/>
                  </a:ext>
                </a:extLst>
              </a:tr>
              <a:tr h="393240">
                <a:tc>
                  <a:txBody>
                    <a:bodyPr/>
                    <a:lstStyle/>
                    <a:p>
                      <a:pPr marL="0" marR="0">
                        <a:lnSpc>
                          <a:spcPct val="107000"/>
                        </a:lnSpc>
                        <a:spcBef>
                          <a:spcPts val="0"/>
                        </a:spcBef>
                        <a:spcAft>
                          <a:spcPts val="0"/>
                        </a:spcAft>
                      </a:pPr>
                      <a:r>
                        <a:rPr lang="en-US" sz="1400" b="1" dirty="0">
                          <a:effectLst/>
                        </a:rPr>
                        <a:t>1943-54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2"/>
                  </a:ext>
                </a:extLst>
              </a:tr>
              <a:tr h="681316">
                <a:tc>
                  <a:txBody>
                    <a:bodyPr/>
                    <a:lstStyle/>
                    <a:p>
                      <a:pPr marL="0" marR="0">
                        <a:lnSpc>
                          <a:spcPct val="107000"/>
                        </a:lnSpc>
                        <a:spcBef>
                          <a:spcPts val="0"/>
                        </a:spcBef>
                        <a:spcAft>
                          <a:spcPts val="0"/>
                        </a:spcAft>
                      </a:pPr>
                      <a:r>
                        <a:rPr lang="en-US" sz="1400" b="1">
                          <a:effectLst/>
                        </a:rPr>
                        <a:t>1955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dirty="0">
                          <a:effectLst/>
                        </a:rPr>
                        <a:t>66, 2 mo.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74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79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92 </a:t>
                      </a:r>
                      <a:r>
                        <a:rPr lang="en-US" sz="1400" b="1" baseline="30000">
                          <a:effectLst/>
                        </a:rPr>
                        <a:t>2</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98 </a:t>
                      </a:r>
                      <a:r>
                        <a:rPr lang="en-US" sz="1400" b="1" baseline="30000">
                          <a:effectLst/>
                        </a:rPr>
                        <a:t>8</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130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3"/>
                  </a:ext>
                </a:extLst>
              </a:tr>
              <a:tr h="681316">
                <a:tc>
                  <a:txBody>
                    <a:bodyPr/>
                    <a:lstStyle/>
                    <a:p>
                      <a:pPr marL="0" marR="0">
                        <a:lnSpc>
                          <a:spcPct val="107000"/>
                        </a:lnSpc>
                        <a:spcBef>
                          <a:spcPts val="0"/>
                        </a:spcBef>
                        <a:spcAft>
                          <a:spcPts val="0"/>
                        </a:spcAft>
                      </a:pPr>
                      <a:r>
                        <a:rPr lang="en-US" sz="1400" b="1">
                          <a:effectLst/>
                        </a:rPr>
                        <a:t>1956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4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78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97 </a:t>
                      </a:r>
                      <a:r>
                        <a:rPr lang="en-US" sz="1400" b="1" baseline="30000">
                          <a:effectLst/>
                        </a:rPr>
                        <a:t>7</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129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4"/>
                  </a:ext>
                </a:extLst>
              </a:tr>
              <a:tr h="393240">
                <a:tc>
                  <a:txBody>
                    <a:bodyPr/>
                    <a:lstStyle/>
                    <a:p>
                      <a:pPr marL="0" marR="0">
                        <a:lnSpc>
                          <a:spcPct val="107000"/>
                        </a:lnSpc>
                        <a:spcBef>
                          <a:spcPts val="0"/>
                        </a:spcBef>
                        <a:spcAft>
                          <a:spcPts val="0"/>
                        </a:spcAft>
                      </a:pPr>
                      <a:r>
                        <a:rPr lang="en-US" sz="1400" b="1">
                          <a:effectLst/>
                        </a:rPr>
                        <a:t>1957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6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72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77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104</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5"/>
                  </a:ext>
                </a:extLst>
              </a:tr>
              <a:tr h="681316">
                <a:tc>
                  <a:txBody>
                    <a:bodyPr/>
                    <a:lstStyle/>
                    <a:p>
                      <a:pPr marL="0" marR="0">
                        <a:lnSpc>
                          <a:spcPct val="107000"/>
                        </a:lnSpc>
                        <a:spcBef>
                          <a:spcPts val="0"/>
                        </a:spcBef>
                        <a:spcAft>
                          <a:spcPts val="0"/>
                        </a:spcAft>
                      </a:pPr>
                      <a:r>
                        <a:rPr lang="en-US" sz="1400" b="1">
                          <a:effectLst/>
                        </a:rPr>
                        <a:t>1958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8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71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82 </a:t>
                      </a:r>
                      <a:r>
                        <a:rPr lang="en-US" sz="1400" b="1" baseline="30000" dirty="0">
                          <a:effectLst/>
                        </a:rPr>
                        <a:t>2</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88 </a:t>
                      </a:r>
                      <a:r>
                        <a:rPr lang="en-US" sz="1400" b="1" baseline="30000" dirty="0">
                          <a:effectLst/>
                        </a:rPr>
                        <a:t>8</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102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6"/>
                  </a:ext>
                </a:extLst>
              </a:tr>
              <a:tr h="681316">
                <a:tc>
                  <a:txBody>
                    <a:bodyPr/>
                    <a:lstStyle/>
                    <a:p>
                      <a:pPr marL="0" marR="0">
                        <a:lnSpc>
                          <a:spcPct val="107000"/>
                        </a:lnSpc>
                        <a:spcBef>
                          <a:spcPts val="0"/>
                        </a:spcBef>
                        <a:spcAft>
                          <a:spcPts val="0"/>
                        </a:spcAft>
                      </a:pPr>
                      <a:r>
                        <a:rPr lang="en-US" sz="1400" b="1">
                          <a:effectLst/>
                        </a:rPr>
                        <a:t>1959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10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87 </a:t>
                      </a:r>
                      <a:r>
                        <a:rPr lang="en-US" sz="1400" b="1" baseline="30000" dirty="0">
                          <a:effectLst/>
                        </a:rPr>
                        <a:t>7</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101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7"/>
                  </a:ext>
                </a:extLst>
              </a:tr>
              <a:tr h="681316">
                <a:tc>
                  <a:txBody>
                    <a:bodyPr/>
                    <a:lstStyle/>
                    <a:p>
                      <a:pPr marL="0" marR="0">
                        <a:lnSpc>
                          <a:spcPct val="107000"/>
                        </a:lnSpc>
                        <a:spcBef>
                          <a:spcPts val="0"/>
                        </a:spcBef>
                        <a:spcAft>
                          <a:spcPts val="0"/>
                        </a:spcAft>
                      </a:pPr>
                      <a:r>
                        <a:rPr lang="en-US" sz="1400" b="1">
                          <a:effectLst/>
                        </a:rPr>
                        <a:t>1960 and later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124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080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5481935"/>
            <a:ext cx="9164877"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rPr>
              <a:t>socialsecurity.gov/estimator</a:t>
            </a:r>
          </a:p>
        </p:txBody>
      </p:sp>
      <p:sp>
        <p:nvSpPr>
          <p:cNvPr id="2" name="Title 1"/>
          <p:cNvSpPr>
            <a:spLocks noGrp="1"/>
          </p:cNvSpPr>
          <p:nvPr>
            <p:ph type="title"/>
          </p:nvPr>
        </p:nvSpPr>
        <p:spPr>
          <a:xfrm>
            <a:off x="277138" y="827570"/>
            <a:ext cx="8610600" cy="848830"/>
          </a:xfrm>
        </p:spPr>
        <p:txBody>
          <a:bodyPr>
            <a:normAutofit/>
          </a:bodyPr>
          <a:lstStyle/>
          <a:p>
            <a:r>
              <a:rPr lang="en-US" sz="4000" dirty="0"/>
              <a:t>Retirement Estimator</a:t>
            </a:r>
          </a:p>
        </p:txBody>
      </p:sp>
      <p:sp>
        <p:nvSpPr>
          <p:cNvPr id="3" name="Content Placeholder 2"/>
          <p:cNvSpPr>
            <a:spLocks noGrp="1"/>
          </p:cNvSpPr>
          <p:nvPr>
            <p:ph idx="1"/>
          </p:nvPr>
        </p:nvSpPr>
        <p:spPr>
          <a:xfrm>
            <a:off x="0" y="1522300"/>
            <a:ext cx="9144000" cy="3735500"/>
          </a:xfrm>
        </p:spPr>
        <p:txBody>
          <a:bodyPr>
            <a:noAutofit/>
          </a:bodyPr>
          <a:lstStyle/>
          <a:p>
            <a:pPr lvl="1">
              <a:buFont typeface="Arial" panose="020B0604020202020204" pitchFamily="34" charset="0"/>
              <a:buChar char="•"/>
            </a:pPr>
            <a:r>
              <a:rPr lang="en-US" sz="2400" dirty="0"/>
              <a:t>Gives estimates based on your actual Social Security earnings record</a:t>
            </a:r>
          </a:p>
          <a:p>
            <a:pPr lvl="1">
              <a:buFont typeface="Arial" panose="020B0604020202020204" pitchFamily="34" charset="0"/>
              <a:buChar char="•"/>
            </a:pPr>
            <a:r>
              <a:rPr lang="en-US" sz="2400" dirty="0"/>
              <a:t>You can use the Retirement Estimator if:</a:t>
            </a:r>
          </a:p>
          <a:p>
            <a:pPr lvl="2"/>
            <a:r>
              <a:rPr lang="en-US" sz="2000" dirty="0"/>
              <a:t>You have enough </a:t>
            </a:r>
            <a:r>
              <a:rPr lang="en-US" sz="2000" u="sng" dirty="0">
                <a:hlinkClick r:id="rId4"/>
              </a:rPr>
              <a:t>Social Security credits</a:t>
            </a:r>
            <a:r>
              <a:rPr lang="en-US" sz="2000" dirty="0"/>
              <a:t> at this time to qualify for benefits </a:t>
            </a:r>
            <a:r>
              <a:rPr lang="en-US" sz="2000" b="1" dirty="0"/>
              <a:t>and</a:t>
            </a:r>
            <a:r>
              <a:rPr lang="en-US" sz="2000" dirty="0"/>
              <a:t> </a:t>
            </a:r>
          </a:p>
          <a:p>
            <a:pPr lvl="2"/>
            <a:r>
              <a:rPr lang="en-US" sz="2000" dirty="0"/>
              <a:t>You are </a:t>
            </a:r>
            <a:r>
              <a:rPr lang="en-US" sz="2000" b="1" dirty="0"/>
              <a:t>not</a:t>
            </a:r>
            <a:r>
              <a:rPr lang="en-US" sz="2000" dirty="0"/>
              <a:t>: </a:t>
            </a:r>
          </a:p>
          <a:p>
            <a:pPr lvl="3">
              <a:buFont typeface="Arial" panose="020B0604020202020204" pitchFamily="34" charset="0"/>
              <a:buChar char="•"/>
            </a:pPr>
            <a:r>
              <a:rPr lang="en-US" sz="1800" dirty="0"/>
              <a:t>Currently receiving benefits on your own Social Security record; </a:t>
            </a:r>
          </a:p>
          <a:p>
            <a:pPr lvl="3">
              <a:buFont typeface="Arial" panose="020B0604020202020204" pitchFamily="34" charset="0"/>
              <a:buChar char="•"/>
            </a:pPr>
            <a:r>
              <a:rPr lang="en-US" sz="1800" dirty="0"/>
              <a:t>Waiting for a decision about your application for benefits or Medicare; </a:t>
            </a:r>
          </a:p>
          <a:p>
            <a:pPr lvl="3">
              <a:buFont typeface="Arial" panose="020B0604020202020204" pitchFamily="34" charset="0"/>
              <a:buChar char="•"/>
            </a:pPr>
            <a:r>
              <a:rPr lang="en-US" sz="1800" dirty="0"/>
              <a:t>Age 62 or older and receiving benefits on another Social Security record; </a:t>
            </a:r>
            <a:r>
              <a:rPr lang="en-US" sz="1800" b="1" dirty="0"/>
              <a:t>or </a:t>
            </a:r>
            <a:endParaRPr lang="en-US" sz="1800" dirty="0"/>
          </a:p>
          <a:p>
            <a:pPr lvl="3">
              <a:buFont typeface="Arial" panose="020B0604020202020204" pitchFamily="34" charset="0"/>
              <a:buChar char="•"/>
            </a:pPr>
            <a:r>
              <a:rPr lang="en-US" sz="1800" dirty="0"/>
              <a:t>Eligible for a </a:t>
            </a:r>
            <a:r>
              <a:rPr lang="en-US" sz="1800" u="sng" dirty="0">
                <a:hlinkClick r:id="rId5"/>
              </a:rPr>
              <a:t>Pension Based on Work Not Covered By Social Security</a:t>
            </a:r>
            <a:r>
              <a:rPr lang="en-US" sz="1800" dirty="0"/>
              <a:t>.</a:t>
            </a:r>
          </a:p>
        </p:txBody>
      </p:sp>
      <p:sp>
        <p:nvSpPr>
          <p:cNvPr id="5" name="Slide Number Placeholder 4"/>
          <p:cNvSpPr>
            <a:spLocks noGrp="1"/>
          </p:cNvSpPr>
          <p:nvPr>
            <p:ph type="sldNum" sz="quarter" idx="12"/>
          </p:nvPr>
        </p:nvSpPr>
        <p:spPr>
          <a:xfrm>
            <a:off x="3515638" y="6492875"/>
            <a:ext cx="2133600" cy="365125"/>
          </a:xfrm>
        </p:spPr>
        <p:txBody>
          <a:bodyPr/>
          <a:lstStyle/>
          <a:p>
            <a:pPr algn="ctr"/>
            <a:fld id="{9221CDAF-7AA6-4807-B601-63BF3B41F162}" type="slidenum">
              <a:rPr lang="en-US" sz="1800" smtClean="0">
                <a:solidFill>
                  <a:srgbClr val="002060"/>
                </a:solidFill>
              </a:rPr>
              <a:pPr algn="ctr"/>
              <a:t>25</a:t>
            </a:fld>
            <a:endParaRPr lang="en-US" sz="1800" dirty="0">
              <a:solidFill>
                <a:srgbClr val="002060"/>
              </a:solidFill>
            </a:endParaRPr>
          </a:p>
        </p:txBody>
      </p:sp>
    </p:spTree>
    <p:extLst>
      <p:ext uri="{BB962C8B-B14F-4D97-AF65-F5344CB8AC3E}">
        <p14:creationId xmlns:p14="http://schemas.microsoft.com/office/powerpoint/2010/main" val="18346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81836201"/>
              </p:ext>
            </p:extLst>
          </p:nvPr>
        </p:nvGraphicFramePr>
        <p:xfrm>
          <a:off x="152400" y="914400"/>
          <a:ext cx="8861237" cy="3947036"/>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98637">
                  <a:extLst>
                    <a:ext uri="{9D8B030D-6E8A-4147-A177-3AD203B41FA5}">
                      <a16:colId xmlns:a16="http://schemas.microsoft.com/office/drawing/2014/main" val="20002"/>
                    </a:ext>
                  </a:extLst>
                </a:gridCol>
              </a:tblGrid>
              <a:tr h="746576">
                <a:tc>
                  <a:txBody>
                    <a:bodyPr/>
                    <a:lstStyle/>
                    <a:p>
                      <a:pPr algn="ctr"/>
                      <a:r>
                        <a:rPr lang="en-US" sz="2000" dirty="0">
                          <a:solidFill>
                            <a:schemeClr val="bg1"/>
                          </a:solidFill>
                        </a:rPr>
                        <a:t>If you are</a:t>
                      </a:r>
                    </a:p>
                  </a:txBody>
                  <a:tcPr marT="45730" marB="45730" anchor="ctr">
                    <a:solidFill>
                      <a:srgbClr val="007D7D"/>
                    </a:solidFill>
                  </a:tcPr>
                </a:tc>
                <a:tc>
                  <a:txBody>
                    <a:bodyPr/>
                    <a:lstStyle/>
                    <a:p>
                      <a:pPr algn="ctr"/>
                      <a:r>
                        <a:rPr lang="en-US" sz="2000" dirty="0">
                          <a:solidFill>
                            <a:schemeClr val="bg1"/>
                          </a:solidFill>
                        </a:rPr>
                        <a:t>You can</a:t>
                      </a:r>
                      <a:r>
                        <a:rPr lang="en-US" sz="2000" baseline="0" dirty="0">
                          <a:solidFill>
                            <a:schemeClr val="bg1"/>
                          </a:solidFill>
                        </a:rPr>
                        <a:t> make up to</a:t>
                      </a:r>
                      <a:endParaRPr lang="en-US" sz="2000" dirty="0">
                        <a:solidFill>
                          <a:schemeClr val="bg1"/>
                        </a:solidFill>
                      </a:endParaRPr>
                    </a:p>
                  </a:txBody>
                  <a:tcPr marT="45730" marB="45730" anchor="ctr">
                    <a:solidFill>
                      <a:srgbClr val="007D7D"/>
                    </a:solidFill>
                  </a:tcPr>
                </a:tc>
                <a:tc>
                  <a:txBody>
                    <a:bodyPr/>
                    <a:lstStyle/>
                    <a:p>
                      <a:pPr algn="ctr"/>
                      <a:r>
                        <a:rPr lang="en-US" sz="2000" dirty="0">
                          <a:solidFill>
                            <a:schemeClr val="bg1"/>
                          </a:solidFill>
                        </a:rPr>
                        <a:t>If you</a:t>
                      </a:r>
                      <a:r>
                        <a:rPr lang="en-US" sz="2000" baseline="0" dirty="0">
                          <a:solidFill>
                            <a:schemeClr val="bg1"/>
                          </a:solidFill>
                        </a:rPr>
                        <a:t> earn more, some benefits will be withheld</a:t>
                      </a:r>
                      <a:endParaRPr lang="en-US" sz="2000" dirty="0">
                        <a:solidFill>
                          <a:schemeClr val="bg1"/>
                        </a:solidFill>
                      </a:endParaRPr>
                    </a:p>
                  </a:txBody>
                  <a:tcPr marT="45730" marB="45730" anchor="ctr">
                    <a:solidFill>
                      <a:srgbClr val="007D7D"/>
                    </a:solidFill>
                  </a:tcPr>
                </a:tc>
                <a:extLst>
                  <a:ext uri="{0D108BD9-81ED-4DB2-BD59-A6C34878D82A}">
                    <a16:rowId xmlns:a16="http://schemas.microsoft.com/office/drawing/2014/main" val="10000"/>
                  </a:ext>
                </a:extLst>
              </a:tr>
              <a:tr h="746693">
                <a:tc>
                  <a:txBody>
                    <a:bodyPr/>
                    <a:lstStyle/>
                    <a:p>
                      <a:r>
                        <a:rPr lang="en-US" sz="2400" dirty="0"/>
                        <a:t>Under Full Retirement Age</a:t>
                      </a:r>
                    </a:p>
                  </a:txBody>
                  <a:tcPr marT="45730" marB="45730"/>
                </a:tc>
                <a:tc>
                  <a:txBody>
                    <a:bodyPr/>
                    <a:lstStyle/>
                    <a:p>
                      <a:r>
                        <a:rPr lang="en-US" sz="2400" dirty="0"/>
                        <a:t>$16,920/yr. </a:t>
                      </a:r>
                    </a:p>
                  </a:txBody>
                  <a:tcPr marT="45730" marB="45730"/>
                </a:tc>
                <a:tc>
                  <a:txBody>
                    <a:bodyPr/>
                    <a:lstStyle/>
                    <a:p>
                      <a:r>
                        <a:rPr lang="en-US" sz="2400" dirty="0"/>
                        <a:t>$1 for every $2</a:t>
                      </a:r>
                    </a:p>
                  </a:txBody>
                  <a:tcPr marT="45730" marB="45730"/>
                </a:tc>
                <a:extLst>
                  <a:ext uri="{0D108BD9-81ED-4DB2-BD59-A6C34878D82A}">
                    <a16:rowId xmlns:a16="http://schemas.microsoft.com/office/drawing/2014/main" val="10001"/>
                  </a:ext>
                </a:extLst>
              </a:tr>
              <a:tr h="1005896">
                <a:tc>
                  <a:txBody>
                    <a:bodyPr/>
                    <a:lstStyle/>
                    <a:p>
                      <a:r>
                        <a:rPr lang="en-US" sz="2400" dirty="0"/>
                        <a:t>The Year Full Retirement Age is Reached</a:t>
                      </a:r>
                    </a:p>
                  </a:txBody>
                  <a:tcPr marT="45730" marB="45730"/>
                </a:tc>
                <a:tc>
                  <a:txBody>
                    <a:bodyPr/>
                    <a:lstStyle/>
                    <a:p>
                      <a:r>
                        <a:rPr lang="en-US" sz="2400" dirty="0"/>
                        <a:t>$44,880/yr. </a:t>
                      </a:r>
                      <a:br>
                        <a:rPr lang="en-US" sz="2400" dirty="0"/>
                      </a:br>
                      <a:r>
                        <a:rPr lang="en-US" sz="2400" dirty="0"/>
                        <a:t>before month of full</a:t>
                      </a:r>
                      <a:r>
                        <a:rPr lang="en-US" sz="2400" baseline="0" dirty="0"/>
                        <a:t> retirement age</a:t>
                      </a:r>
                      <a:endParaRPr lang="en-US" sz="2400" dirty="0"/>
                    </a:p>
                  </a:txBody>
                  <a:tcPr marT="45730" marB="45730"/>
                </a:tc>
                <a:tc>
                  <a:txBody>
                    <a:bodyPr/>
                    <a:lstStyle/>
                    <a:p>
                      <a:r>
                        <a:rPr lang="en-US" sz="2400" dirty="0"/>
                        <a:t>$1 for every $3</a:t>
                      </a:r>
                    </a:p>
                  </a:txBody>
                  <a:tcPr marT="45730" marB="45730"/>
                </a:tc>
                <a:extLst>
                  <a:ext uri="{0D108BD9-81ED-4DB2-BD59-A6C34878D82A}">
                    <a16:rowId xmlns:a16="http://schemas.microsoft.com/office/drawing/2014/main" val="10002"/>
                  </a:ext>
                </a:extLst>
              </a:tr>
              <a:tr h="967935">
                <a:tc>
                  <a:txBody>
                    <a:bodyPr/>
                    <a:lstStyle/>
                    <a:p>
                      <a:r>
                        <a:rPr lang="en-US" sz="2400" dirty="0"/>
                        <a:t>Month of Full Retirement Age </a:t>
                      </a:r>
                      <a:br>
                        <a:rPr lang="en-US" sz="2400" dirty="0"/>
                      </a:br>
                      <a:r>
                        <a:rPr lang="en-US" sz="2400" dirty="0"/>
                        <a:t>and Above</a:t>
                      </a:r>
                    </a:p>
                  </a:txBody>
                  <a:tcPr marT="45730" marB="45730"/>
                </a:tc>
                <a:tc>
                  <a:txBody>
                    <a:bodyPr/>
                    <a:lstStyle/>
                    <a:p>
                      <a:r>
                        <a:rPr lang="en-US" sz="2400" dirty="0"/>
                        <a:t>No Limit</a:t>
                      </a:r>
                    </a:p>
                    <a:p>
                      <a:endParaRPr lang="en-US" sz="2400" dirty="0"/>
                    </a:p>
                  </a:txBody>
                  <a:tcPr marT="45730" marB="45730"/>
                </a:tc>
                <a:tc>
                  <a:txBody>
                    <a:bodyPr/>
                    <a:lstStyle/>
                    <a:p>
                      <a:r>
                        <a:rPr lang="en-US" sz="2400" dirty="0"/>
                        <a:t>No Limit</a:t>
                      </a:r>
                    </a:p>
                  </a:txBody>
                  <a:tcPr marT="45730" marB="45730"/>
                </a:tc>
                <a:extLst>
                  <a:ext uri="{0D108BD9-81ED-4DB2-BD59-A6C34878D82A}">
                    <a16:rowId xmlns:a16="http://schemas.microsoft.com/office/drawing/2014/main" val="10003"/>
                  </a:ext>
                </a:extLst>
              </a:tr>
            </a:tbl>
          </a:graphicData>
        </a:graphic>
      </p:graphicFrame>
      <p:sp>
        <p:nvSpPr>
          <p:cNvPr id="8" name="TextBox 4"/>
          <p:cNvSpPr txBox="1">
            <a:spLocks noChangeArrowheads="1"/>
          </p:cNvSpPr>
          <p:nvPr/>
        </p:nvSpPr>
        <p:spPr bwMode="auto">
          <a:xfrm>
            <a:off x="990600" y="4876800"/>
            <a:ext cx="735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1800" b="0" dirty="0">
                <a:solidFill>
                  <a:srgbClr val="003366"/>
                </a:solidFill>
              </a:rPr>
              <a:t>Note: If some of your retirement benefits are withheld because of your earnings, your benefits will be increased starting at your full retirement age to take into account those months in which benefits were withheld.</a:t>
            </a:r>
          </a:p>
        </p:txBody>
      </p:sp>
      <p:sp>
        <p:nvSpPr>
          <p:cNvPr id="2" name="Rectangle 1"/>
          <p:cNvSpPr/>
          <p:nvPr/>
        </p:nvSpPr>
        <p:spPr>
          <a:xfrm>
            <a:off x="0" y="76200"/>
            <a:ext cx="9143999" cy="769441"/>
          </a:xfrm>
          <a:prstGeom prst="rect">
            <a:avLst/>
          </a:prstGeom>
        </p:spPr>
        <p:txBody>
          <a:bodyPr wrap="square">
            <a:spAutoFit/>
          </a:bodyPr>
          <a:lstStyle/>
          <a:p>
            <a:pPr algn="ctr"/>
            <a:r>
              <a:rPr lang="en-US" sz="4400" b="1" dirty="0">
                <a:latin typeface="+mj-lt"/>
              </a:rPr>
              <a:t>Working While Receiving Benefits</a:t>
            </a:r>
          </a:p>
        </p:txBody>
      </p:sp>
      <p:sp>
        <p:nvSpPr>
          <p:cNvPr id="3" name="Slide Number Placeholder 2"/>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26</a:t>
            </a:fld>
            <a:endParaRPr lang="en-US" sz="1800" dirty="0">
              <a:solidFill>
                <a:srgbClr val="002060"/>
              </a:solidFill>
            </a:endParaRPr>
          </a:p>
        </p:txBody>
      </p:sp>
    </p:spTree>
    <p:extLst>
      <p:ext uri="{BB962C8B-B14F-4D97-AF65-F5344CB8AC3E}">
        <p14:creationId xmlns:p14="http://schemas.microsoft.com/office/powerpoint/2010/main" val="41421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95714031"/>
              </p:ext>
            </p:extLst>
          </p:nvPr>
        </p:nvGraphicFramePr>
        <p:xfrm>
          <a:off x="533400" y="2057400"/>
          <a:ext cx="8077200" cy="2560320"/>
        </p:xfrm>
        <a:graphic>
          <a:graphicData uri="http://schemas.openxmlformats.org/drawingml/2006/table">
            <a:tbl>
              <a:tblPr firstRow="1" bandRow="1">
                <a:tableStyleId>{69CF1AB2-1976-4502-BF36-3FF5EA218861}</a:tableStyleId>
              </a:tblPr>
              <a:tblGrid>
                <a:gridCol w="2514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70840">
                <a:tc>
                  <a:txBody>
                    <a:bodyPr/>
                    <a:lstStyle/>
                    <a:p>
                      <a:r>
                        <a:rPr lang="en-US" sz="2400" dirty="0">
                          <a:solidFill>
                            <a:schemeClr val="bg1"/>
                          </a:solidFill>
                        </a:rPr>
                        <a:t>If your monthly Social</a:t>
                      </a:r>
                      <a:r>
                        <a:rPr lang="en-US" sz="2400" baseline="0" dirty="0">
                          <a:solidFill>
                            <a:schemeClr val="bg1"/>
                          </a:solidFill>
                        </a:rPr>
                        <a:t> Security Benefit is</a:t>
                      </a:r>
                      <a:endParaRPr lang="en-US" sz="2400" dirty="0">
                        <a:solidFill>
                          <a:schemeClr val="bg1"/>
                        </a:solidFill>
                      </a:endParaRPr>
                    </a:p>
                  </a:txBody>
                  <a:tcPr>
                    <a:solidFill>
                      <a:srgbClr val="007D7D"/>
                    </a:solidFill>
                  </a:tcPr>
                </a:tc>
                <a:tc>
                  <a:txBody>
                    <a:bodyPr/>
                    <a:lstStyle/>
                    <a:p>
                      <a:r>
                        <a:rPr lang="en-US" sz="2400" dirty="0">
                          <a:solidFill>
                            <a:schemeClr val="bg1"/>
                          </a:solidFill>
                        </a:rPr>
                        <a:t>And you</a:t>
                      </a:r>
                      <a:r>
                        <a:rPr lang="en-US" sz="2400" baseline="0" dirty="0">
                          <a:solidFill>
                            <a:schemeClr val="bg1"/>
                          </a:solidFill>
                        </a:rPr>
                        <a:t> earn</a:t>
                      </a:r>
                      <a:endParaRPr lang="en-US" sz="2400" dirty="0">
                        <a:solidFill>
                          <a:schemeClr val="bg1"/>
                        </a:solidFill>
                      </a:endParaRPr>
                    </a:p>
                  </a:txBody>
                  <a:tcPr>
                    <a:solidFill>
                      <a:srgbClr val="007D7D"/>
                    </a:solidFill>
                  </a:tcPr>
                </a:tc>
                <a:tc>
                  <a:txBody>
                    <a:bodyPr/>
                    <a:lstStyle/>
                    <a:p>
                      <a:r>
                        <a:rPr lang="en-US" sz="2400" dirty="0">
                          <a:solidFill>
                            <a:schemeClr val="bg1"/>
                          </a:solidFill>
                        </a:rPr>
                        <a:t>You’ll receive</a:t>
                      </a:r>
                      <a:r>
                        <a:rPr lang="en-US" sz="2400" baseline="0" dirty="0">
                          <a:solidFill>
                            <a:schemeClr val="bg1"/>
                          </a:solidFill>
                        </a:rPr>
                        <a:t> yearly benefits of</a:t>
                      </a:r>
                      <a:endParaRPr lang="en-US" sz="2400" dirty="0">
                        <a:solidFill>
                          <a:schemeClr val="bg1"/>
                        </a:solidFill>
                      </a:endParaRPr>
                    </a:p>
                  </a:txBody>
                  <a:tcPr>
                    <a:solidFill>
                      <a:srgbClr val="007D7D"/>
                    </a:solidFill>
                  </a:tcPr>
                </a:tc>
                <a:extLst>
                  <a:ext uri="{0D108BD9-81ED-4DB2-BD59-A6C34878D82A}">
                    <a16:rowId xmlns:a16="http://schemas.microsoft.com/office/drawing/2014/main" val="10000"/>
                  </a:ext>
                </a:extLst>
              </a:tr>
              <a:tr h="370840">
                <a:tc>
                  <a:txBody>
                    <a:bodyPr/>
                    <a:lstStyle/>
                    <a:p>
                      <a:r>
                        <a:rPr lang="en-US" sz="2400" dirty="0"/>
                        <a:t>$700</a:t>
                      </a:r>
                    </a:p>
                  </a:txBody>
                  <a:tcPr/>
                </a:tc>
                <a:tc>
                  <a:txBody>
                    <a:bodyPr/>
                    <a:lstStyle/>
                    <a:p>
                      <a:r>
                        <a:rPr lang="en-US" sz="2400" dirty="0"/>
                        <a:t>$16,920 or less</a:t>
                      </a:r>
                    </a:p>
                  </a:txBody>
                  <a:tcPr/>
                </a:tc>
                <a:tc>
                  <a:txBody>
                    <a:bodyPr/>
                    <a:lstStyle/>
                    <a:p>
                      <a:r>
                        <a:rPr lang="en-US" sz="2400" dirty="0"/>
                        <a:t>$8,400</a:t>
                      </a:r>
                    </a:p>
                  </a:txBody>
                  <a:tcPr/>
                </a:tc>
                <a:extLst>
                  <a:ext uri="{0D108BD9-81ED-4DB2-BD59-A6C34878D82A}">
                    <a16:rowId xmlns:a16="http://schemas.microsoft.com/office/drawing/2014/main" val="10001"/>
                  </a:ext>
                </a:extLst>
              </a:tr>
              <a:tr h="370840">
                <a:tc>
                  <a:txBody>
                    <a:bodyPr/>
                    <a:lstStyle/>
                    <a:p>
                      <a:r>
                        <a:rPr lang="en-US" sz="2400" dirty="0"/>
                        <a:t>$700</a:t>
                      </a:r>
                    </a:p>
                  </a:txBody>
                  <a:tcPr/>
                </a:tc>
                <a:tc>
                  <a:txBody>
                    <a:bodyPr/>
                    <a:lstStyle/>
                    <a:p>
                      <a:r>
                        <a:rPr lang="en-US" sz="2400" dirty="0"/>
                        <a:t>$17,000</a:t>
                      </a:r>
                    </a:p>
                  </a:txBody>
                  <a:tcPr/>
                </a:tc>
                <a:tc>
                  <a:txBody>
                    <a:bodyPr/>
                    <a:lstStyle/>
                    <a:p>
                      <a:r>
                        <a:rPr lang="en-US" sz="2400" dirty="0"/>
                        <a:t>$8,360</a:t>
                      </a:r>
                    </a:p>
                  </a:txBody>
                  <a:tcPr/>
                </a:tc>
                <a:extLst>
                  <a:ext uri="{0D108BD9-81ED-4DB2-BD59-A6C34878D82A}">
                    <a16:rowId xmlns:a16="http://schemas.microsoft.com/office/drawing/2014/main" val="10002"/>
                  </a:ext>
                </a:extLst>
              </a:tr>
              <a:tr h="370840">
                <a:tc>
                  <a:txBody>
                    <a:bodyPr/>
                    <a:lstStyle/>
                    <a:p>
                      <a:r>
                        <a:rPr lang="en-US" sz="2400" dirty="0"/>
                        <a:t>$700</a:t>
                      </a:r>
                    </a:p>
                  </a:txBody>
                  <a:tcPr/>
                </a:tc>
                <a:tc>
                  <a:txBody>
                    <a:bodyPr/>
                    <a:lstStyle/>
                    <a:p>
                      <a:r>
                        <a:rPr lang="en-US" sz="2400" dirty="0"/>
                        <a:t>$20,000</a:t>
                      </a:r>
                    </a:p>
                  </a:txBody>
                  <a:tcPr/>
                </a:tc>
                <a:tc>
                  <a:txBody>
                    <a:bodyPr/>
                    <a:lstStyle/>
                    <a:p>
                      <a:r>
                        <a:rPr lang="en-US" sz="2400" dirty="0"/>
                        <a:t>$6,860</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0" y="27296"/>
            <a:ext cx="9144000" cy="1323439"/>
          </a:xfrm>
          <a:prstGeom prst="rect">
            <a:avLst/>
          </a:prstGeom>
        </p:spPr>
        <p:txBody>
          <a:bodyPr wrap="square">
            <a:spAutoFit/>
          </a:bodyPr>
          <a:lstStyle/>
          <a:p>
            <a:pPr lvl="0" algn="ctr"/>
            <a:r>
              <a:rPr lang="en-US" sz="4000" b="1" dirty="0">
                <a:latin typeface="+mj-lt"/>
              </a:rPr>
              <a:t>For People Younger Than Full Retirement Age During 2017</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27</a:t>
            </a:fld>
            <a:endParaRPr lang="en-US" sz="1800" dirty="0">
              <a:solidFill>
                <a:srgbClr val="002060"/>
              </a:solidFill>
            </a:endParaRPr>
          </a:p>
        </p:txBody>
      </p:sp>
    </p:spTree>
    <p:extLst>
      <p:ext uri="{BB962C8B-B14F-4D97-AF65-F5344CB8AC3E}">
        <p14:creationId xmlns:p14="http://schemas.microsoft.com/office/powerpoint/2010/main" val="319642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334000"/>
            <a:ext cx="9144000" cy="584775"/>
          </a:xfrm>
          <a:prstGeom prst="rect">
            <a:avLst/>
          </a:prstGeom>
          <a:solidFill>
            <a:schemeClr val="tx1"/>
          </a:solidFill>
        </p:spPr>
        <p:txBody>
          <a:bodyPr wrap="square" rtlCol="0">
            <a:spAutoFit/>
          </a:bodyPr>
          <a:lstStyle/>
          <a:p>
            <a:pPr algn="ctr"/>
            <a:r>
              <a:rPr lang="en-US" sz="1600" dirty="0">
                <a:solidFill>
                  <a:schemeClr val="bg1"/>
                </a:solidFill>
              </a:rPr>
              <a:t>Visit IRS.gov and search for Publication 554, </a:t>
            </a:r>
            <a:r>
              <a:rPr lang="en-US" sz="1600" i="1" dirty="0">
                <a:solidFill>
                  <a:schemeClr val="bg1"/>
                </a:solidFill>
              </a:rPr>
              <a:t>Tax Guide for Seniors</a:t>
            </a:r>
            <a:r>
              <a:rPr lang="en-US" sz="1600" dirty="0">
                <a:solidFill>
                  <a:schemeClr val="bg1"/>
                </a:solidFill>
              </a:rPr>
              <a:t>, and Publication 915, </a:t>
            </a:r>
          </a:p>
          <a:p>
            <a:pPr algn="ctr"/>
            <a:r>
              <a:rPr lang="en-US" sz="1600" i="1" dirty="0">
                <a:solidFill>
                  <a:schemeClr val="bg1"/>
                </a:solidFill>
              </a:rPr>
              <a:t>Social Security And Equivalent Railroad Retirement Benefits </a:t>
            </a:r>
            <a:endParaRPr lang="en-US" sz="1600" dirty="0">
              <a:solidFill>
                <a:schemeClr val="bg1"/>
              </a:solidFill>
            </a:endParaRPr>
          </a:p>
        </p:txBody>
      </p:sp>
      <p:sp>
        <p:nvSpPr>
          <p:cNvPr id="5" name="TextBox 4"/>
          <p:cNvSpPr txBox="1"/>
          <p:nvPr/>
        </p:nvSpPr>
        <p:spPr>
          <a:xfrm>
            <a:off x="1219200" y="934283"/>
            <a:ext cx="7866646" cy="4431983"/>
          </a:xfrm>
          <a:prstGeom prst="rect">
            <a:avLst/>
          </a:prstGeom>
          <a:noFill/>
        </p:spPr>
        <p:txBody>
          <a:bodyPr wrap="square" rtlCol="0">
            <a:spAutoFit/>
          </a:bodyPr>
          <a:lstStyle/>
          <a:p>
            <a:r>
              <a:rPr lang="en-US" dirty="0"/>
              <a:t>If you: </a:t>
            </a:r>
          </a:p>
          <a:p>
            <a:r>
              <a:rPr lang="en-US" sz="2000" b="1" dirty="0"/>
              <a:t>file a federal tax return as an "individual"</a:t>
            </a:r>
            <a:r>
              <a:rPr lang="en-US" sz="2000" dirty="0"/>
              <a:t> and your </a:t>
            </a:r>
            <a:r>
              <a:rPr lang="en-US" sz="2000" i="1" dirty="0"/>
              <a:t>combined income</a:t>
            </a:r>
            <a:r>
              <a:rPr lang="en-US" sz="2000" b="1" i="1" dirty="0"/>
              <a:t>*</a:t>
            </a:r>
            <a:r>
              <a:rPr lang="en-US" sz="2000" dirty="0"/>
              <a:t> is </a:t>
            </a:r>
          </a:p>
          <a:p>
            <a:pPr marL="616894" lvl="1" indent="-168244">
              <a:buFont typeface="Arial" panose="020B0604020202020204" pitchFamily="34" charset="0"/>
              <a:buChar char="•"/>
            </a:pPr>
            <a:r>
              <a:rPr lang="en-US" dirty="0"/>
              <a:t>between $25,000 and $34,000, you may have to pay income tax on up to 50 percent of your benefits. </a:t>
            </a:r>
          </a:p>
          <a:p>
            <a:pPr marL="616894" lvl="1" indent="-168244">
              <a:buFont typeface="Arial" panose="020B0604020202020204" pitchFamily="34" charset="0"/>
              <a:buChar char="•"/>
            </a:pPr>
            <a:r>
              <a:rPr lang="en-US" dirty="0"/>
              <a:t>more than $34,000, up to 85 percent of your benefits may be taxable.</a:t>
            </a:r>
          </a:p>
          <a:p>
            <a:pPr marL="448650" lvl="1"/>
            <a:endParaRPr lang="en-US" sz="1600" dirty="0"/>
          </a:p>
          <a:p>
            <a:r>
              <a:rPr lang="en-US" sz="2000" b="1" dirty="0"/>
              <a:t>file a joint return</a:t>
            </a:r>
            <a:r>
              <a:rPr lang="en-US" sz="2000" dirty="0"/>
              <a:t>, and you and your spouse have a </a:t>
            </a:r>
            <a:r>
              <a:rPr lang="en-US" sz="2000" i="1" dirty="0"/>
              <a:t>combined income</a:t>
            </a:r>
            <a:r>
              <a:rPr lang="en-US" sz="2000" b="1" i="1" dirty="0"/>
              <a:t>*</a:t>
            </a:r>
            <a:r>
              <a:rPr lang="en-US" sz="2000" dirty="0"/>
              <a:t> that is </a:t>
            </a:r>
          </a:p>
          <a:p>
            <a:pPr marL="616894" lvl="1" indent="-168244">
              <a:buFont typeface="Arial" panose="020B0604020202020204" pitchFamily="34" charset="0"/>
              <a:buChar char="•"/>
            </a:pPr>
            <a:r>
              <a:rPr lang="en-US" dirty="0"/>
              <a:t>between $32,000 and $44,000, you may have to pay income tax on up to 50 percent of your benefits </a:t>
            </a:r>
          </a:p>
          <a:p>
            <a:pPr marL="616894" lvl="1" indent="-168244">
              <a:buFont typeface="Arial" panose="020B0604020202020204" pitchFamily="34" charset="0"/>
              <a:buChar char="•"/>
            </a:pPr>
            <a:r>
              <a:rPr lang="en-US" dirty="0"/>
              <a:t>more than $44,000, up to 85 percent of your benefits may be taxable.</a:t>
            </a:r>
          </a:p>
          <a:p>
            <a:pPr marL="448650" lvl="1"/>
            <a:endParaRPr lang="en-US" sz="1600" dirty="0"/>
          </a:p>
          <a:p>
            <a:r>
              <a:rPr lang="en-US" sz="2000" b="1" dirty="0"/>
              <a:t>are married and file a separate tax return</a:t>
            </a:r>
            <a:r>
              <a:rPr lang="en-US" sz="2000" dirty="0"/>
              <a:t>, you probably will pay taxes on your benefits.</a:t>
            </a:r>
            <a:r>
              <a:rPr lang="en-US" dirty="0"/>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10483"/>
            <a:ext cx="1231933" cy="123193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171" y="1573460"/>
            <a:ext cx="407740" cy="40774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048" y="3097460"/>
            <a:ext cx="407740" cy="407740"/>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14" y="4696499"/>
            <a:ext cx="407740" cy="40774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30" y="4697660"/>
            <a:ext cx="407740" cy="40774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22" y="2724150"/>
            <a:ext cx="857250" cy="857250"/>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4" y="4343401"/>
            <a:ext cx="825967" cy="825967"/>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949" y="4343400"/>
            <a:ext cx="825967" cy="825967"/>
          </a:xfrm>
          <a:prstGeom prst="rect">
            <a:avLst/>
          </a:prstGeom>
        </p:spPr>
      </p:pic>
      <p:sp>
        <p:nvSpPr>
          <p:cNvPr id="3" name="Rectangle 2"/>
          <p:cNvSpPr/>
          <p:nvPr/>
        </p:nvSpPr>
        <p:spPr>
          <a:xfrm>
            <a:off x="322847" y="48161"/>
            <a:ext cx="8592553" cy="707886"/>
          </a:xfrm>
          <a:prstGeom prst="rect">
            <a:avLst/>
          </a:prstGeom>
        </p:spPr>
        <p:txBody>
          <a:bodyPr wrap="square">
            <a:spAutoFit/>
          </a:bodyPr>
          <a:lstStyle/>
          <a:p>
            <a:pPr lvl="0" algn="ctr"/>
            <a:r>
              <a:rPr lang="en-US" sz="4000" b="1" dirty="0">
                <a:latin typeface="+mj-lt"/>
              </a:rPr>
              <a:t>Taxation of Social Security Benefits</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28</a:t>
            </a:fld>
            <a:endParaRPr lang="en-US" sz="1800" dirty="0">
              <a:solidFill>
                <a:srgbClr val="002060"/>
              </a:solidFill>
            </a:endParaRPr>
          </a:p>
        </p:txBody>
      </p:sp>
    </p:spTree>
    <p:extLst>
      <p:ext uri="{BB962C8B-B14F-4D97-AF65-F5344CB8AC3E}">
        <p14:creationId xmlns:p14="http://schemas.microsoft.com/office/powerpoint/2010/main" val="21515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ChangeArrowheads="1"/>
          </p:cNvSpPr>
          <p:nvPr/>
        </p:nvSpPr>
        <p:spPr bwMode="auto">
          <a:xfrm>
            <a:off x="838200" y="1371600"/>
            <a:ext cx="8077200" cy="4572000"/>
          </a:xfrm>
          <a:prstGeom prst="rect">
            <a:avLst/>
          </a:prstGeom>
          <a:noFill/>
          <a:ln w="12700">
            <a:noFill/>
            <a:miter lim="800000"/>
            <a:headEnd/>
            <a:tailEnd/>
          </a:ln>
        </p:spPr>
        <p:txBody>
          <a:bodyPr lIns="90488" tIns="44450" rIns="90488" bIns="44450"/>
          <a:lstStyle/>
          <a:p>
            <a:pPr marL="342900" indent="-342900">
              <a:spcBef>
                <a:spcPts val="1200"/>
              </a:spcBef>
              <a:buClr>
                <a:srgbClr val="FF3300"/>
              </a:buClr>
              <a:buFont typeface="Wingdings" pitchFamily="2" charset="2"/>
              <a:buChar char="Ø"/>
            </a:pPr>
            <a:endParaRPr lang="en-US" sz="2800" dirty="0">
              <a:solidFill>
                <a:srgbClr val="002060"/>
              </a:solidFill>
            </a:endParaRPr>
          </a:p>
        </p:txBody>
      </p:sp>
      <p:sp>
        <p:nvSpPr>
          <p:cNvPr id="6" name="TextBox 5"/>
          <p:cNvSpPr txBox="1"/>
          <p:nvPr/>
        </p:nvSpPr>
        <p:spPr>
          <a:xfrm>
            <a:off x="1066800" y="2286000"/>
            <a:ext cx="6385226" cy="1815882"/>
          </a:xfrm>
          <a:prstGeom prst="rect">
            <a:avLst/>
          </a:prstGeom>
          <a:noFill/>
        </p:spPr>
        <p:txBody>
          <a:bodyPr wrap="square" rtlCol="0">
            <a:spAutoFit/>
          </a:bodyPr>
          <a:lstStyle/>
          <a:p>
            <a:pPr lvl="1" algn="ctr"/>
            <a:r>
              <a:rPr lang="en-US" sz="2800" dirty="0"/>
              <a:t>Your adjusted gross income </a:t>
            </a:r>
            <a:br>
              <a:rPr lang="en-US" sz="2800" dirty="0"/>
            </a:br>
            <a:r>
              <a:rPr lang="en-US" sz="2800" dirty="0"/>
              <a:t>+ Nontaxable interest </a:t>
            </a:r>
            <a:br>
              <a:rPr lang="en-US" sz="2800" dirty="0"/>
            </a:br>
            <a:r>
              <a:rPr lang="en-US" sz="2800" dirty="0"/>
              <a:t>+ </a:t>
            </a:r>
            <a:r>
              <a:rPr lang="en-US" sz="2800" u="sng" dirty="0"/>
              <a:t>½ of your Social Security benefits</a:t>
            </a:r>
            <a:r>
              <a:rPr lang="en-US" sz="2800" dirty="0"/>
              <a:t> </a:t>
            </a:r>
            <a:br>
              <a:rPr lang="en-US" sz="2800" dirty="0"/>
            </a:br>
            <a:r>
              <a:rPr lang="en-US" sz="2800" dirty="0"/>
              <a:t>= Your "</a:t>
            </a:r>
            <a:r>
              <a:rPr lang="en-US" sz="2800" b="1" i="1" dirty="0"/>
              <a:t>combined income</a:t>
            </a:r>
            <a:r>
              <a:rPr lang="en-US" sz="2800" dirty="0"/>
              <a:t>“</a:t>
            </a:r>
          </a:p>
        </p:txBody>
      </p:sp>
      <p:sp>
        <p:nvSpPr>
          <p:cNvPr id="3" name="Rectangle 2"/>
          <p:cNvSpPr/>
          <p:nvPr/>
        </p:nvSpPr>
        <p:spPr>
          <a:xfrm>
            <a:off x="322847" y="1017657"/>
            <a:ext cx="8592553" cy="707886"/>
          </a:xfrm>
          <a:prstGeom prst="rect">
            <a:avLst/>
          </a:prstGeom>
        </p:spPr>
        <p:txBody>
          <a:bodyPr wrap="square">
            <a:spAutoFit/>
          </a:bodyPr>
          <a:lstStyle/>
          <a:p>
            <a:pPr lvl="0" algn="ctr"/>
            <a:r>
              <a:rPr lang="en-US" sz="4000" b="1" dirty="0">
                <a:latin typeface="+mj-lt"/>
              </a:rPr>
              <a:t>Taxation of Social Security Benefits</a:t>
            </a:r>
          </a:p>
        </p:txBody>
      </p:sp>
      <p:sp>
        <p:nvSpPr>
          <p:cNvPr id="2" name="TextBox 1"/>
          <p:cNvSpPr txBox="1"/>
          <p:nvPr/>
        </p:nvSpPr>
        <p:spPr>
          <a:xfrm>
            <a:off x="4158669" y="6488668"/>
            <a:ext cx="718131" cy="369332"/>
          </a:xfrm>
          <a:prstGeom prst="rect">
            <a:avLst/>
          </a:prstGeom>
          <a:noFill/>
        </p:spPr>
        <p:txBody>
          <a:bodyPr wrap="square" rtlCol="0">
            <a:spAutoFit/>
          </a:bodyPr>
          <a:lstStyle/>
          <a:p>
            <a:pPr algn="ctr"/>
            <a:r>
              <a:rPr lang="en-US" dirty="0"/>
              <a:t>29</a:t>
            </a:r>
          </a:p>
        </p:txBody>
      </p:sp>
    </p:spTree>
    <p:extLst>
      <p:ext uri="{BB962C8B-B14F-4D97-AF65-F5344CB8AC3E}">
        <p14:creationId xmlns:p14="http://schemas.microsoft.com/office/powerpoint/2010/main" val="261154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830997"/>
          </a:xfrm>
          <a:prstGeom prst="rect">
            <a:avLst/>
          </a:prstGeom>
          <a:noFill/>
          <a:ln>
            <a:noFill/>
          </a:ln>
        </p:spPr>
        <p:txBody>
          <a:bodyPr wrap="square" rtlCol="0">
            <a:spAutoFit/>
          </a:bodyPr>
          <a:lstStyle/>
          <a:p>
            <a:pPr algn="ctr"/>
            <a:r>
              <a:rPr lang="en-US" sz="4800" b="1" dirty="0">
                <a:solidFill>
                  <a:srgbClr val="003366"/>
                </a:solidFill>
                <a:latin typeface="Times"/>
              </a:rPr>
              <a:t>Who Pays for Social Security?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9144000" cy="4020332"/>
          </a:xfrm>
          <a:prstGeom prst="rect">
            <a:avLst/>
          </a:prstGeom>
        </p:spPr>
      </p:pic>
      <p:sp>
        <p:nvSpPr>
          <p:cNvPr id="4" name="Slide Number Placeholder 3"/>
          <p:cNvSpPr>
            <a:spLocks noGrp="1"/>
          </p:cNvSpPr>
          <p:nvPr>
            <p:ph type="sldNum" sz="quarter" idx="12"/>
          </p:nvPr>
        </p:nvSpPr>
        <p:spPr>
          <a:xfrm>
            <a:off x="3505200" y="6494934"/>
            <a:ext cx="2133600" cy="365125"/>
          </a:xfrm>
        </p:spPr>
        <p:txBody>
          <a:bodyPr/>
          <a:lstStyle/>
          <a:p>
            <a:pPr algn="ctr"/>
            <a:r>
              <a:rPr lang="en-US" sz="1800" dirty="0">
                <a:solidFill>
                  <a:srgbClr val="002060"/>
                </a:solidFill>
              </a:rPr>
              <a:t>3</a:t>
            </a:r>
          </a:p>
        </p:txBody>
      </p:sp>
    </p:spTree>
    <p:extLst>
      <p:ext uri="{BB962C8B-B14F-4D97-AF65-F5344CB8AC3E}">
        <p14:creationId xmlns:p14="http://schemas.microsoft.com/office/powerpoint/2010/main" val="226539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34073" cy="5852160"/>
          </a:xfrm>
          <a:prstGeom prst="rect">
            <a:avLst/>
          </a:prstGeom>
        </p:spPr>
      </p:pic>
      <p:sp>
        <p:nvSpPr>
          <p:cNvPr id="17" name="Rectangle 16"/>
          <p:cNvSpPr/>
          <p:nvPr/>
        </p:nvSpPr>
        <p:spPr>
          <a:xfrm>
            <a:off x="228600" y="228600"/>
            <a:ext cx="8906365" cy="769441"/>
          </a:xfrm>
          <a:prstGeom prst="rect">
            <a:avLst/>
          </a:prstGeom>
        </p:spPr>
        <p:txBody>
          <a:bodyPr wrap="square">
            <a:spAutoFit/>
          </a:bodyPr>
          <a:lstStyle/>
          <a:p>
            <a:r>
              <a:rPr lang="en-US" sz="4400" dirty="0">
                <a:solidFill>
                  <a:schemeClr val="tx2">
                    <a:lumMod val="75000"/>
                  </a:schemeClr>
                </a:solidFill>
                <a:latin typeface="+mj-lt"/>
              </a:rPr>
              <a:t>Dependent Benefits</a:t>
            </a:r>
          </a:p>
        </p:txBody>
      </p:sp>
      <p:sp>
        <p:nvSpPr>
          <p:cNvPr id="2" name="Slide Number Placeholder 1"/>
          <p:cNvSpPr>
            <a:spLocks noGrp="1"/>
          </p:cNvSpPr>
          <p:nvPr>
            <p:ph type="sldNum" sz="quarter" idx="12"/>
          </p:nvPr>
        </p:nvSpPr>
        <p:spPr>
          <a:xfrm>
            <a:off x="3500235" y="6492875"/>
            <a:ext cx="2133600" cy="365125"/>
          </a:xfrm>
        </p:spPr>
        <p:txBody>
          <a:bodyPr/>
          <a:lstStyle/>
          <a:p>
            <a:pPr algn="ctr"/>
            <a:fld id="{9221CDAF-7AA6-4807-B601-63BF3B41F162}" type="slidenum">
              <a:rPr lang="en-US" sz="1800" smtClean="0">
                <a:solidFill>
                  <a:srgbClr val="002060"/>
                </a:solidFill>
              </a:rPr>
              <a:pPr algn="ctr"/>
              <a:t>30</a:t>
            </a:fld>
            <a:endParaRPr lang="en-US" sz="1800">
              <a:solidFill>
                <a:srgbClr val="002060"/>
              </a:solidFill>
            </a:endParaRPr>
          </a:p>
        </p:txBody>
      </p:sp>
    </p:spTree>
    <p:extLst>
      <p:ext uri="{BB962C8B-B14F-4D97-AF65-F5344CB8AC3E}">
        <p14:creationId xmlns:p14="http://schemas.microsoft.com/office/powerpoint/2010/main" val="55473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2847" y="48161"/>
            <a:ext cx="8592553" cy="707886"/>
          </a:xfrm>
          <a:prstGeom prst="rect">
            <a:avLst/>
          </a:prstGeom>
        </p:spPr>
        <p:txBody>
          <a:bodyPr wrap="square">
            <a:spAutoFit/>
          </a:bodyPr>
          <a:lstStyle/>
          <a:p>
            <a:pPr algn="ctr"/>
            <a:r>
              <a:rPr lang="en-US" sz="4000" b="1" dirty="0">
                <a:solidFill>
                  <a:srgbClr val="003366"/>
                </a:solidFill>
                <a:latin typeface="Times"/>
              </a:rPr>
              <a:t>Dependent Benefit Statistics</a:t>
            </a:r>
          </a:p>
        </p:txBody>
      </p:sp>
      <p:sp>
        <p:nvSpPr>
          <p:cNvPr id="4" name="TextBox 3"/>
          <p:cNvSpPr txBox="1"/>
          <p:nvPr/>
        </p:nvSpPr>
        <p:spPr>
          <a:xfrm>
            <a:off x="2667000" y="1279029"/>
            <a:ext cx="5943600" cy="1692771"/>
          </a:xfrm>
          <a:prstGeom prst="rect">
            <a:avLst/>
          </a:prstGeom>
          <a:noFill/>
        </p:spPr>
        <p:txBody>
          <a:bodyPr wrap="square" rtlCol="0">
            <a:spAutoFit/>
          </a:bodyPr>
          <a:lstStyle/>
          <a:p>
            <a:r>
              <a:rPr lang="en-US" sz="2600" dirty="0">
                <a:solidFill>
                  <a:srgbClr val="003366"/>
                </a:solidFill>
              </a:rPr>
              <a:t>As of December 2016, </a:t>
            </a:r>
            <a:r>
              <a:rPr lang="en-US" sz="2600" b="1" dirty="0">
                <a:solidFill>
                  <a:srgbClr val="007D7D"/>
                </a:solidFill>
              </a:rPr>
              <a:t>3 million dependents</a:t>
            </a:r>
            <a:r>
              <a:rPr lang="en-US" sz="2600" dirty="0">
                <a:solidFill>
                  <a:srgbClr val="007D7D"/>
                </a:solidFill>
              </a:rPr>
              <a:t> </a:t>
            </a:r>
            <a:r>
              <a:rPr lang="en-US" sz="2600" dirty="0">
                <a:solidFill>
                  <a:srgbClr val="003366"/>
                </a:solidFill>
              </a:rPr>
              <a:t>of retired workers were receiving </a:t>
            </a:r>
            <a:r>
              <a:rPr lang="en-US" sz="2600" b="1" dirty="0">
                <a:solidFill>
                  <a:srgbClr val="007D7D"/>
                </a:solidFill>
              </a:rPr>
              <a:t>2.1 billion dollars</a:t>
            </a:r>
            <a:r>
              <a:rPr lang="en-US" sz="2600" dirty="0">
                <a:solidFill>
                  <a:srgbClr val="007D7D"/>
                </a:solidFill>
              </a:rPr>
              <a:t> </a:t>
            </a:r>
            <a:r>
              <a:rPr lang="en-US" sz="2600" dirty="0">
                <a:solidFill>
                  <a:srgbClr val="003366"/>
                </a:solidFill>
              </a:rPr>
              <a:t>in Social Security benefits each month.</a:t>
            </a:r>
          </a:p>
        </p:txBody>
      </p:sp>
      <p:sp>
        <p:nvSpPr>
          <p:cNvPr id="5" name="TextBox 4"/>
          <p:cNvSpPr txBox="1"/>
          <p:nvPr/>
        </p:nvSpPr>
        <p:spPr>
          <a:xfrm>
            <a:off x="322847" y="3505200"/>
            <a:ext cx="6001753" cy="1692771"/>
          </a:xfrm>
          <a:prstGeom prst="rect">
            <a:avLst/>
          </a:prstGeom>
          <a:noFill/>
        </p:spPr>
        <p:txBody>
          <a:bodyPr wrap="square" rtlCol="0">
            <a:spAutoFit/>
          </a:bodyPr>
          <a:lstStyle/>
          <a:p>
            <a:pPr algn="r"/>
            <a:r>
              <a:rPr lang="en-US" sz="2600" dirty="0">
                <a:solidFill>
                  <a:srgbClr val="003366"/>
                </a:solidFill>
              </a:rPr>
              <a:t>At the same time, </a:t>
            </a:r>
            <a:r>
              <a:rPr lang="en-US" sz="2600" b="1" dirty="0">
                <a:solidFill>
                  <a:srgbClr val="007D7D"/>
                </a:solidFill>
              </a:rPr>
              <a:t>1.8 million dependents</a:t>
            </a:r>
            <a:r>
              <a:rPr lang="en-US" sz="2600" dirty="0">
                <a:solidFill>
                  <a:srgbClr val="007D7D"/>
                </a:solidFill>
              </a:rPr>
              <a:t> </a:t>
            </a:r>
            <a:r>
              <a:rPr lang="en-US" sz="2600" dirty="0">
                <a:solidFill>
                  <a:srgbClr val="003366"/>
                </a:solidFill>
              </a:rPr>
              <a:t>of disabled workers were receiving </a:t>
            </a:r>
            <a:r>
              <a:rPr lang="en-US" sz="2600" b="1" dirty="0">
                <a:solidFill>
                  <a:srgbClr val="007D7D"/>
                </a:solidFill>
              </a:rPr>
              <a:t>640 million dollars</a:t>
            </a:r>
            <a:r>
              <a:rPr lang="en-US" sz="2600" dirty="0">
                <a:solidFill>
                  <a:srgbClr val="007D7D"/>
                </a:solidFill>
              </a:rPr>
              <a:t> </a:t>
            </a:r>
            <a:r>
              <a:rPr lang="en-US" sz="2600" dirty="0">
                <a:solidFill>
                  <a:srgbClr val="003366"/>
                </a:solidFill>
              </a:rPr>
              <a:t>in monthly Social Security benefits.</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a:t>
            </a:r>
          </a:p>
        </p:txBody>
      </p:sp>
      <p:sp>
        <p:nvSpPr>
          <p:cNvPr id="2" name="Slide Number Placeholder 1"/>
          <p:cNvSpPr>
            <a:spLocks noGrp="1"/>
          </p:cNvSpPr>
          <p:nvPr>
            <p:ph type="sldNum" sz="quarter" idx="12"/>
          </p:nvPr>
        </p:nvSpPr>
        <p:spPr>
          <a:xfrm>
            <a:off x="3468130" y="6492875"/>
            <a:ext cx="2133600" cy="365125"/>
          </a:xfrm>
        </p:spPr>
        <p:txBody>
          <a:bodyPr/>
          <a:lstStyle/>
          <a:p>
            <a:pPr algn="ctr"/>
            <a:fld id="{9221CDAF-7AA6-4807-B601-63BF3B41F162}" type="slidenum">
              <a:rPr lang="en-US" sz="1800" smtClean="0">
                <a:solidFill>
                  <a:srgbClr val="002060"/>
                </a:solidFill>
              </a:rPr>
              <a:pPr algn="ctr"/>
              <a:t>31</a:t>
            </a:fld>
            <a:endParaRPr lang="en-US" sz="1800" dirty="0">
              <a:solidFill>
                <a:srgbClr val="002060"/>
              </a:solidFill>
            </a:endParaRPr>
          </a:p>
        </p:txBody>
      </p:sp>
    </p:spTree>
    <p:extLst>
      <p:ext uri="{BB962C8B-B14F-4D97-AF65-F5344CB8AC3E}">
        <p14:creationId xmlns:p14="http://schemas.microsoft.com/office/powerpoint/2010/main" val="8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Benefit is 35%-50% of worker’s unreduced benefit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Reduction for early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If spouse’s own benefit is less than 50% of the worker’s, the benefits are combined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Does not reduce payment to the worker</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a:t>
            </a:r>
          </a:p>
        </p:txBody>
      </p:sp>
      <p:sp>
        <p:nvSpPr>
          <p:cNvPr id="3" name="Slide Number Placeholder 2"/>
          <p:cNvSpPr>
            <a:spLocks noGrp="1"/>
          </p:cNvSpPr>
          <p:nvPr>
            <p:ph type="sldNum" sz="quarter" idx="12"/>
          </p:nvPr>
        </p:nvSpPr>
        <p:spPr>
          <a:xfrm>
            <a:off x="3467100" y="6482578"/>
            <a:ext cx="2133600" cy="365125"/>
          </a:xfrm>
        </p:spPr>
        <p:txBody>
          <a:bodyPr/>
          <a:lstStyle/>
          <a:p>
            <a:pPr algn="ctr"/>
            <a:fld id="{9221CDAF-7AA6-4807-B601-63BF3B41F162}" type="slidenum">
              <a:rPr lang="en-US" sz="1800" smtClean="0">
                <a:solidFill>
                  <a:srgbClr val="002060"/>
                </a:solidFill>
              </a:rPr>
              <a:pPr algn="ctr"/>
              <a:t>32</a:t>
            </a:fld>
            <a:endParaRPr lang="en-US" sz="1800" dirty="0">
              <a:solidFill>
                <a:srgbClr val="002060"/>
              </a:solidFill>
            </a:endParaRPr>
          </a:p>
        </p:txBody>
      </p:sp>
    </p:spTree>
    <p:extLst>
      <p:ext uri="{BB962C8B-B14F-4D97-AF65-F5344CB8AC3E}">
        <p14:creationId xmlns:p14="http://schemas.microsoft.com/office/powerpoint/2010/main" val="198347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solidFill>
                <a:srgbClr val="003366"/>
              </a:solidFill>
            </a:endParaRPr>
          </a:p>
        </p:txBody>
      </p:sp>
      <p:graphicFrame>
        <p:nvGraphicFramePr>
          <p:cNvPr id="3" name="Table 2"/>
          <p:cNvGraphicFramePr>
            <a:graphicFrameLocks noGrp="1"/>
          </p:cNvGraphicFramePr>
          <p:nvPr>
            <p:extLst/>
          </p:nvPr>
        </p:nvGraphicFramePr>
        <p:xfrm>
          <a:off x="152400" y="152400"/>
          <a:ext cx="8915400" cy="5589538"/>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45808">
                <a:tc>
                  <a:txBody>
                    <a:bodyPr/>
                    <a:lstStyle/>
                    <a:p>
                      <a:r>
                        <a:rPr lang="en-US" sz="2400" dirty="0">
                          <a:solidFill>
                            <a:schemeClr val="bg1"/>
                          </a:solidFill>
                        </a:rPr>
                        <a:t>Year of Birth</a:t>
                      </a:r>
                    </a:p>
                  </a:txBody>
                  <a:tcPr marL="93159" marR="93159" marT="46580" marB="46580">
                    <a:solidFill>
                      <a:srgbClr val="007D7D"/>
                    </a:solidFill>
                  </a:tcPr>
                </a:tc>
                <a:tc>
                  <a:txBody>
                    <a:bodyPr/>
                    <a:lstStyle/>
                    <a:p>
                      <a:r>
                        <a:rPr lang="en-US" sz="2400" dirty="0">
                          <a:solidFill>
                            <a:schemeClr val="bg1"/>
                          </a:solidFill>
                        </a:rPr>
                        <a:t>Full </a:t>
                      </a:r>
                    </a:p>
                    <a:p>
                      <a:r>
                        <a:rPr lang="en-US" sz="2400" dirty="0">
                          <a:solidFill>
                            <a:schemeClr val="bg1"/>
                          </a:solidFill>
                        </a:rPr>
                        <a:t>Retirement </a:t>
                      </a:r>
                    </a:p>
                    <a:p>
                      <a:r>
                        <a:rPr lang="en-US" sz="2400" dirty="0">
                          <a:solidFill>
                            <a:schemeClr val="bg1"/>
                          </a:solidFill>
                        </a:rPr>
                        <a:t>Age</a:t>
                      </a:r>
                    </a:p>
                  </a:txBody>
                  <a:tcPr marL="93159" marR="93159" marT="46580" marB="46580">
                    <a:solidFill>
                      <a:srgbClr val="007D7D"/>
                    </a:solidFill>
                  </a:tcPr>
                </a:tc>
                <a:tc>
                  <a:txBody>
                    <a:bodyPr/>
                    <a:lstStyle/>
                    <a:p>
                      <a:r>
                        <a:rPr lang="en-US" sz="2200" dirty="0">
                          <a:solidFill>
                            <a:schemeClr val="bg1"/>
                          </a:solidFill>
                        </a:rPr>
                        <a:t>A $1000 retirement benefit</a:t>
                      </a:r>
                      <a:r>
                        <a:rPr lang="en-US" sz="2200" baseline="0" dirty="0">
                          <a:solidFill>
                            <a:schemeClr val="bg1"/>
                          </a:solidFill>
                        </a:rPr>
                        <a:t> </a:t>
                      </a:r>
                      <a:r>
                        <a:rPr lang="en-US" sz="2200" dirty="0">
                          <a:solidFill>
                            <a:schemeClr val="bg1"/>
                          </a:solidFill>
                        </a:rPr>
                        <a:t>taken</a:t>
                      </a:r>
                      <a:r>
                        <a:rPr lang="en-US" sz="2200" baseline="0" dirty="0">
                          <a:solidFill>
                            <a:schemeClr val="bg1"/>
                          </a:solidFill>
                        </a:rPr>
                        <a:t> at age 62 </a:t>
                      </a:r>
                      <a:r>
                        <a:rPr lang="en-US" sz="2200" dirty="0">
                          <a:solidFill>
                            <a:schemeClr val="bg1"/>
                          </a:solidFill>
                        </a:rPr>
                        <a:t>would be reduced by</a:t>
                      </a:r>
                    </a:p>
                  </a:txBody>
                  <a:tcPr marL="93159" marR="93159" marT="46580" marB="46580">
                    <a:solidFill>
                      <a:srgbClr val="007D7D"/>
                    </a:solidFill>
                  </a:tcPr>
                </a:tc>
                <a:tc>
                  <a:txBody>
                    <a:bodyPr/>
                    <a:lstStyle/>
                    <a:p>
                      <a:r>
                        <a:rPr lang="en-US" sz="2200" dirty="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403689">
                <a:tc>
                  <a:txBody>
                    <a:bodyPr/>
                    <a:lstStyle/>
                    <a:p>
                      <a:r>
                        <a:rPr lang="en-US" sz="2000" dirty="0"/>
                        <a:t>1943-1954</a:t>
                      </a:r>
                    </a:p>
                  </a:txBody>
                  <a:tcPr marL="93159" marR="93159" marT="46580" marB="46580"/>
                </a:tc>
                <a:tc>
                  <a:txBody>
                    <a:bodyPr/>
                    <a:lstStyle/>
                    <a:p>
                      <a:r>
                        <a:rPr lang="en-US" sz="2000" dirty="0"/>
                        <a:t>66</a:t>
                      </a:r>
                    </a:p>
                  </a:txBody>
                  <a:tcPr marL="93159" marR="93159" marT="46580" marB="46580"/>
                </a:tc>
                <a:tc>
                  <a:txBody>
                    <a:bodyPr/>
                    <a:lstStyle/>
                    <a:p>
                      <a:r>
                        <a:rPr lang="en-US" sz="2000" dirty="0"/>
                        <a:t>25%</a:t>
                      </a:r>
                    </a:p>
                  </a:txBody>
                  <a:tcPr marL="93159" marR="93159" marT="46580" marB="46580"/>
                </a:tc>
                <a:tc>
                  <a:txBody>
                    <a:bodyPr/>
                    <a:lstStyle/>
                    <a:p>
                      <a:r>
                        <a:rPr lang="en-US" sz="2000" dirty="0"/>
                        <a:t>30%</a:t>
                      </a:r>
                    </a:p>
                  </a:txBody>
                  <a:tcPr marL="93159" marR="93159" marT="46580" marB="46580"/>
                </a:tc>
                <a:extLst>
                  <a:ext uri="{0D108BD9-81ED-4DB2-BD59-A6C34878D82A}">
                    <a16:rowId xmlns:a16="http://schemas.microsoft.com/office/drawing/2014/main" val="10001"/>
                  </a:ext>
                </a:extLst>
              </a:tr>
              <a:tr h="543428">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tc>
                  <a:txBody>
                    <a:bodyPr/>
                    <a:lstStyle/>
                    <a:p>
                      <a:r>
                        <a:rPr lang="en-US" sz="2000" dirty="0"/>
                        <a:t>25.83%</a:t>
                      </a:r>
                    </a:p>
                  </a:txBody>
                  <a:tcPr marL="93159" marR="93159" marT="46580" marB="46580"/>
                </a:tc>
                <a:tc>
                  <a:txBody>
                    <a:bodyPr/>
                    <a:lstStyle/>
                    <a:p>
                      <a:r>
                        <a:rPr lang="en-US" sz="2000" dirty="0"/>
                        <a:t>30.83%</a:t>
                      </a:r>
                    </a:p>
                  </a:txBody>
                  <a:tcPr marL="93159" marR="93159" marT="46580" marB="46580"/>
                </a:tc>
                <a:extLst>
                  <a:ext uri="{0D108BD9-81ED-4DB2-BD59-A6C34878D82A}">
                    <a16:rowId xmlns:a16="http://schemas.microsoft.com/office/drawing/2014/main" val="10002"/>
                  </a:ext>
                </a:extLst>
              </a:tr>
              <a:tr h="574480">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tc>
                  <a:txBody>
                    <a:bodyPr/>
                    <a:lstStyle/>
                    <a:p>
                      <a:r>
                        <a:rPr lang="en-US" sz="2000" dirty="0"/>
                        <a:t>26.67%</a:t>
                      </a:r>
                    </a:p>
                  </a:txBody>
                  <a:tcPr marL="93159" marR="93159" marT="46580" marB="46580"/>
                </a:tc>
                <a:tc>
                  <a:txBody>
                    <a:bodyPr/>
                    <a:lstStyle/>
                    <a:p>
                      <a:r>
                        <a:rPr lang="en-US" sz="2000" dirty="0"/>
                        <a:t>31.67%</a:t>
                      </a:r>
                    </a:p>
                  </a:txBody>
                  <a:tcPr marL="93159" marR="93159" marT="46580" marB="46580"/>
                </a:tc>
                <a:extLst>
                  <a:ext uri="{0D108BD9-81ED-4DB2-BD59-A6C34878D82A}">
                    <a16:rowId xmlns:a16="http://schemas.microsoft.com/office/drawing/2014/main" val="10003"/>
                  </a:ext>
                </a:extLst>
              </a:tr>
              <a:tr h="527900">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tc>
                  <a:txBody>
                    <a:bodyPr/>
                    <a:lstStyle/>
                    <a:p>
                      <a:r>
                        <a:rPr lang="en-US" sz="2000" dirty="0"/>
                        <a:t>27.5%</a:t>
                      </a:r>
                    </a:p>
                  </a:txBody>
                  <a:tcPr marL="93159" marR="93159" marT="46580" marB="46580"/>
                </a:tc>
                <a:tc>
                  <a:txBody>
                    <a:bodyPr/>
                    <a:lstStyle/>
                    <a:p>
                      <a:r>
                        <a:rPr lang="en-US" sz="2000" dirty="0"/>
                        <a:t>32.5%</a:t>
                      </a:r>
                    </a:p>
                  </a:txBody>
                  <a:tcPr marL="93159" marR="93159" marT="46580" marB="46580"/>
                </a:tc>
                <a:extLst>
                  <a:ext uri="{0D108BD9-81ED-4DB2-BD59-A6C34878D82A}">
                    <a16:rowId xmlns:a16="http://schemas.microsoft.com/office/drawing/2014/main" val="10004"/>
                  </a:ext>
                </a:extLst>
              </a:tr>
              <a:tr h="558954">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tc>
                  <a:txBody>
                    <a:bodyPr/>
                    <a:lstStyle/>
                    <a:p>
                      <a:r>
                        <a:rPr lang="en-US" sz="2000" dirty="0"/>
                        <a:t>28.33%</a:t>
                      </a:r>
                    </a:p>
                  </a:txBody>
                  <a:tcPr marL="93159" marR="93159" marT="46580" marB="46580"/>
                </a:tc>
                <a:tc>
                  <a:txBody>
                    <a:bodyPr/>
                    <a:lstStyle/>
                    <a:p>
                      <a:r>
                        <a:rPr lang="en-US" sz="2000" dirty="0"/>
                        <a:t>33.33%</a:t>
                      </a:r>
                    </a:p>
                  </a:txBody>
                  <a:tcPr marL="93159" marR="93159" marT="46580" marB="46580"/>
                </a:tc>
                <a:extLst>
                  <a:ext uri="{0D108BD9-81ED-4DB2-BD59-A6C34878D82A}">
                    <a16:rowId xmlns:a16="http://schemas.microsoft.com/office/drawing/2014/main" val="10005"/>
                  </a:ext>
                </a:extLst>
              </a:tr>
              <a:tr h="714219">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tc>
                  <a:txBody>
                    <a:bodyPr/>
                    <a:lstStyle/>
                    <a:p>
                      <a:r>
                        <a:rPr lang="en-US" sz="2000" dirty="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621060">
                <a:tc>
                  <a:txBody>
                    <a:bodyPr/>
                    <a:lstStyle/>
                    <a:p>
                      <a:r>
                        <a:rPr lang="en-US" sz="2000" dirty="0"/>
                        <a:t>1960 +</a:t>
                      </a:r>
                    </a:p>
                  </a:txBody>
                  <a:tcPr marL="93159" marR="93159" marT="46580" marB="46580"/>
                </a:tc>
                <a:tc>
                  <a:txBody>
                    <a:bodyPr/>
                    <a:lstStyle/>
                    <a:p>
                      <a:r>
                        <a:rPr lang="en-US" sz="2000" dirty="0"/>
                        <a:t>67</a:t>
                      </a:r>
                    </a:p>
                  </a:txBody>
                  <a:tcPr marL="93159" marR="93159" marT="46580" marB="46580"/>
                </a:tc>
                <a:tc>
                  <a:txBody>
                    <a:bodyPr/>
                    <a:lstStyle/>
                    <a:p>
                      <a:r>
                        <a:rPr lang="en-US" sz="2000" dirty="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33</a:t>
            </a:fld>
            <a:endParaRPr lang="en-US" sz="1800" dirty="0">
              <a:solidFill>
                <a:srgbClr val="002060"/>
              </a:solidFill>
            </a:endParaRPr>
          </a:p>
        </p:txBody>
      </p:sp>
    </p:spTree>
    <p:extLst>
      <p:ext uri="{BB962C8B-B14F-4D97-AF65-F5344CB8AC3E}">
        <p14:creationId xmlns:p14="http://schemas.microsoft.com/office/powerpoint/2010/main" val="232087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Husband turned 66 in 2015 and filed for SSA retirement (qualifies for 100% of his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His benefit is $2000 a month</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did not work. She turned 66 in 2017 and files for spousal benefits (50% of husband’s)</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Her benefit is $1000 a month</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1</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34</a:t>
            </a:fld>
            <a:endParaRPr lang="en-US" sz="1800" dirty="0">
              <a:solidFill>
                <a:srgbClr val="002060"/>
              </a:solidFill>
            </a:endParaRPr>
          </a:p>
        </p:txBody>
      </p:sp>
    </p:spTree>
    <p:extLst>
      <p:ext uri="{BB962C8B-B14F-4D97-AF65-F5344CB8AC3E}">
        <p14:creationId xmlns:p14="http://schemas.microsoft.com/office/powerpoint/2010/main" val="40034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Husband turned 66 in 2015 and filed for SSA retirement (qualifies for 100% of his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His benefit is $2000 a month</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did not work. She turned 62 in 2017 and files for spousal benefits ($1000 reduced by 30% = $300)</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Her benefit is $700 a month (35% of his amount)</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2</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35</a:t>
            </a:fld>
            <a:endParaRPr lang="en-US" sz="1800" dirty="0">
              <a:solidFill>
                <a:srgbClr val="002060"/>
              </a:solidFill>
            </a:endParaRPr>
          </a:p>
        </p:txBody>
      </p:sp>
    </p:spTree>
    <p:extLst>
      <p:ext uri="{BB962C8B-B14F-4D97-AF65-F5344CB8AC3E}">
        <p14:creationId xmlns:p14="http://schemas.microsoft.com/office/powerpoint/2010/main" val="20869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362200"/>
            <a:ext cx="8458200" cy="3276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Wife is 66 and qualifies for $700 on her own record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qualifies for a spousal benefit of $1000 on husband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She does </a:t>
            </a:r>
            <a:r>
              <a:rPr lang="en-US" sz="2400" b="1" u="sng" dirty="0">
                <a:solidFill>
                  <a:srgbClr val="002060"/>
                </a:solidFill>
              </a:rPr>
              <a:t>NOT</a:t>
            </a:r>
            <a:r>
              <a:rPr lang="en-US" sz="2400" dirty="0">
                <a:solidFill>
                  <a:srgbClr val="002060"/>
                </a:solidFill>
              </a:rPr>
              <a:t> receive $1700</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She receives her benefit of $700 and her spousal benefit of $300 to bring her total to $1000</a:t>
            </a:r>
          </a:p>
          <a:p>
            <a:pPr>
              <a:spcBef>
                <a:spcPts val="0"/>
              </a:spcBef>
              <a:buClr>
                <a:schemeClr val="tx1"/>
              </a:buClr>
            </a:pPr>
            <a:endParaRPr lang="en-US" sz="2400" dirty="0">
              <a:solidFill>
                <a:srgbClr val="002060"/>
              </a:solidFill>
            </a:endParaRP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3</a:t>
            </a:r>
          </a:p>
        </p:txBody>
      </p:sp>
      <p:sp>
        <p:nvSpPr>
          <p:cNvPr id="3" name="Slide Number Placeholder 2"/>
          <p:cNvSpPr>
            <a:spLocks noGrp="1"/>
          </p:cNvSpPr>
          <p:nvPr>
            <p:ph type="sldNum" sz="quarter" idx="12"/>
          </p:nvPr>
        </p:nvSpPr>
        <p:spPr>
          <a:xfrm>
            <a:off x="3492357" y="6470221"/>
            <a:ext cx="2133600" cy="365125"/>
          </a:xfrm>
        </p:spPr>
        <p:txBody>
          <a:bodyPr/>
          <a:lstStyle/>
          <a:p>
            <a:pPr algn="ctr"/>
            <a:fld id="{9221CDAF-7AA6-4807-B601-63BF3B41F162}" type="slidenum">
              <a:rPr lang="en-US" sz="1800" smtClean="0">
                <a:solidFill>
                  <a:srgbClr val="002060"/>
                </a:solidFill>
              </a:rPr>
              <a:pPr algn="ctr"/>
              <a:t>36</a:t>
            </a:fld>
            <a:endParaRPr lang="en-US" sz="1800" dirty="0">
              <a:solidFill>
                <a:srgbClr val="002060"/>
              </a:solidFill>
            </a:endParaRPr>
          </a:p>
        </p:txBody>
      </p:sp>
    </p:spTree>
    <p:extLst>
      <p:ext uri="{BB962C8B-B14F-4D97-AF65-F5344CB8AC3E}">
        <p14:creationId xmlns:p14="http://schemas.microsoft.com/office/powerpoint/2010/main" val="17052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8281" y="1669971"/>
            <a:ext cx="8610600" cy="3539430"/>
          </a:xfrm>
          <a:prstGeom prst="rect">
            <a:avLst/>
          </a:prstGeom>
          <a:noFill/>
        </p:spPr>
        <p:txBody>
          <a:bodyPr wrap="square" rtlCol="0">
            <a:spAutoFit/>
          </a:bodyPr>
          <a:lstStyle/>
          <a:p>
            <a:pPr algn="ctr"/>
            <a:r>
              <a:rPr lang="en-US" sz="2800" dirty="0"/>
              <a:t>If you were born before January 2, 1954 and wait to  reach your </a:t>
            </a:r>
            <a:r>
              <a:rPr lang="en-US" sz="2800" dirty="0">
                <a:hlinkClick r:id="rId3"/>
              </a:rPr>
              <a:t>full retirement age</a:t>
            </a:r>
            <a:r>
              <a:rPr lang="en-US" sz="2800" dirty="0"/>
              <a:t>, you can choose to receive only the spouse’s benefit and delay receiving your retirement benefit until a later date. If your birthday is </a:t>
            </a:r>
            <a:r>
              <a:rPr lang="en-US" sz="2800" b="1" dirty="0"/>
              <a:t>January 2, 1954 or later</a:t>
            </a:r>
            <a:r>
              <a:rPr lang="en-US" sz="2800" dirty="0"/>
              <a:t>, the option to take only one benefit at full retirement age no longer exists.  When you file for one benefit, you will be filing for all retirement or spousal benefits. </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socialsecurity.gov/planners/retire/deemedfaq.html</a:t>
            </a:r>
          </a:p>
        </p:txBody>
      </p:sp>
      <p:sp>
        <p:nvSpPr>
          <p:cNvPr id="3" name="Rectangle 2"/>
          <p:cNvSpPr/>
          <p:nvPr/>
        </p:nvSpPr>
        <p:spPr>
          <a:xfrm>
            <a:off x="152400" y="914400"/>
            <a:ext cx="8915400" cy="630942"/>
          </a:xfrm>
          <a:prstGeom prst="rect">
            <a:avLst/>
          </a:prstGeom>
        </p:spPr>
        <p:txBody>
          <a:bodyPr wrap="square">
            <a:spAutoFit/>
          </a:bodyPr>
          <a:lstStyle/>
          <a:p>
            <a:r>
              <a:rPr lang="en-US" sz="3500" b="1" dirty="0">
                <a:solidFill>
                  <a:schemeClr val="tx2">
                    <a:lumMod val="75000"/>
                  </a:schemeClr>
                </a:solidFill>
                <a:latin typeface="+mj-lt"/>
              </a:rPr>
              <a:t>2015 Bi-Partisan Budget Act (BBA) Changes:</a:t>
            </a:r>
          </a:p>
        </p:txBody>
      </p:sp>
      <p:sp>
        <p:nvSpPr>
          <p:cNvPr id="2" name="TextBox 1"/>
          <p:cNvSpPr txBox="1"/>
          <p:nvPr/>
        </p:nvSpPr>
        <p:spPr>
          <a:xfrm>
            <a:off x="4212934" y="6488668"/>
            <a:ext cx="794331" cy="369332"/>
          </a:xfrm>
          <a:prstGeom prst="rect">
            <a:avLst/>
          </a:prstGeom>
          <a:noFill/>
        </p:spPr>
        <p:txBody>
          <a:bodyPr wrap="square" rtlCol="0">
            <a:spAutoFit/>
          </a:bodyPr>
          <a:lstStyle/>
          <a:p>
            <a:pPr algn="ctr"/>
            <a:r>
              <a:rPr lang="en-US" dirty="0">
                <a:solidFill>
                  <a:srgbClr val="002060"/>
                </a:solidFill>
              </a:rPr>
              <a:t>37</a:t>
            </a:r>
          </a:p>
        </p:txBody>
      </p:sp>
    </p:spTree>
    <p:extLst>
      <p:ext uri="{BB962C8B-B14F-4D97-AF65-F5344CB8AC3E}">
        <p14:creationId xmlns:p14="http://schemas.microsoft.com/office/powerpoint/2010/main" val="289073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875216"/>
            <a:ext cx="86106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You were born on July 6, 1951 (age 66)</a:t>
            </a:r>
          </a:p>
          <a:p>
            <a:r>
              <a:rPr lang="en-US" sz="2800" dirty="0"/>
              <a:t> </a:t>
            </a:r>
          </a:p>
          <a:p>
            <a:pPr marL="457200" indent="-457200">
              <a:buFont typeface="Arial" panose="020B0604020202020204" pitchFamily="34" charset="0"/>
              <a:buChar char="•"/>
            </a:pPr>
            <a:r>
              <a:rPr lang="en-US" sz="2800" dirty="0"/>
              <a:t>You qualify for $1000 on your own record at age 66 </a:t>
            </a:r>
            <a:r>
              <a:rPr lang="en-US" sz="2800" u="sng" dirty="0"/>
              <a:t>or</a:t>
            </a:r>
            <a:r>
              <a:rPr lang="en-US" sz="2800" dirty="0"/>
              <a:t> you qualify for $1000 as a spouse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You can take the spousal benefit and let yours sit until age 70 when you would qualify for 132% of your own ($1000 x 132% = $1320) then switch.</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socialsecurity.gov/planners/retire/deemedfaq.html</a:t>
            </a:r>
          </a:p>
        </p:txBody>
      </p:sp>
      <p:sp>
        <p:nvSpPr>
          <p:cNvPr id="3" name="Rectangle 2"/>
          <p:cNvSpPr/>
          <p:nvPr/>
        </p:nvSpPr>
        <p:spPr>
          <a:xfrm>
            <a:off x="1600200" y="914400"/>
            <a:ext cx="6676238" cy="769441"/>
          </a:xfrm>
          <a:prstGeom prst="rect">
            <a:avLst/>
          </a:prstGeom>
        </p:spPr>
        <p:txBody>
          <a:bodyPr wrap="square">
            <a:spAutoFit/>
          </a:bodyPr>
          <a:lstStyle/>
          <a:p>
            <a:r>
              <a:rPr lang="en-US" sz="4400" b="1" dirty="0">
                <a:solidFill>
                  <a:schemeClr val="tx2">
                    <a:lumMod val="75000"/>
                  </a:schemeClr>
                </a:solidFill>
                <a:latin typeface="+mj-lt"/>
              </a:rPr>
              <a:t>2015 BBA Example:</a:t>
            </a:r>
          </a:p>
        </p:txBody>
      </p:sp>
      <p:sp>
        <p:nvSpPr>
          <p:cNvPr id="2" name="TextBox 1"/>
          <p:cNvSpPr txBox="1"/>
          <p:nvPr/>
        </p:nvSpPr>
        <p:spPr>
          <a:xfrm>
            <a:off x="4267200" y="6490727"/>
            <a:ext cx="762000" cy="369332"/>
          </a:xfrm>
          <a:prstGeom prst="rect">
            <a:avLst/>
          </a:prstGeom>
          <a:noFill/>
        </p:spPr>
        <p:txBody>
          <a:bodyPr wrap="square" rtlCol="0">
            <a:spAutoFit/>
          </a:bodyPr>
          <a:lstStyle/>
          <a:p>
            <a:pPr algn="ctr"/>
            <a:r>
              <a:rPr lang="en-US" dirty="0">
                <a:solidFill>
                  <a:srgbClr val="002060"/>
                </a:solidFill>
              </a:rPr>
              <a:t>38</a:t>
            </a:r>
          </a:p>
        </p:txBody>
      </p:sp>
    </p:spTree>
    <p:extLst>
      <p:ext uri="{BB962C8B-B14F-4D97-AF65-F5344CB8AC3E}">
        <p14:creationId xmlns:p14="http://schemas.microsoft.com/office/powerpoint/2010/main" val="179197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062" y="1836241"/>
            <a:ext cx="8485873" cy="3785652"/>
          </a:xfrm>
          <a:prstGeom prst="rect">
            <a:avLst/>
          </a:prstGeom>
          <a:noFill/>
        </p:spPr>
        <p:txBody>
          <a:bodyPr wrap="square" rtlCol="0">
            <a:spAutoFit/>
          </a:bodyPr>
          <a:lstStyle/>
          <a:p>
            <a:pPr algn="ctr"/>
            <a:r>
              <a:rPr lang="en-US" sz="3000" dirty="0"/>
              <a:t>The 2015 BBA closed the loopholes on this retirement strategy. If you take your retirement benefit and then ask to suspend it to earn delayed retirement credits, your spouse or dependents (excluding divorced spouses) will not be able to receive benefits on your Social Security record while your own benefits are suspended.</a:t>
            </a:r>
          </a:p>
        </p:txBody>
      </p:sp>
      <p:sp>
        <p:nvSpPr>
          <p:cNvPr id="8" name="TextBox 7"/>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socialsecurity.gov/planners/retire/suspendfaq.html</a:t>
            </a:r>
          </a:p>
        </p:txBody>
      </p:sp>
      <p:sp>
        <p:nvSpPr>
          <p:cNvPr id="3" name="Rectangle 2"/>
          <p:cNvSpPr/>
          <p:nvPr/>
        </p:nvSpPr>
        <p:spPr>
          <a:xfrm>
            <a:off x="1821086" y="1066800"/>
            <a:ext cx="5501827" cy="769441"/>
          </a:xfrm>
          <a:prstGeom prst="rect">
            <a:avLst/>
          </a:prstGeom>
        </p:spPr>
        <p:txBody>
          <a:bodyPr wrap="none">
            <a:spAutoFit/>
          </a:bodyPr>
          <a:lstStyle/>
          <a:p>
            <a:r>
              <a:rPr lang="en-US" sz="4400" b="1" dirty="0">
                <a:solidFill>
                  <a:schemeClr val="tx2">
                    <a:lumMod val="75000"/>
                  </a:schemeClr>
                </a:solidFill>
                <a:latin typeface="+mj-lt"/>
              </a:rPr>
              <a:t>Voluntary Suspension</a:t>
            </a:r>
          </a:p>
        </p:txBody>
      </p:sp>
      <p:sp>
        <p:nvSpPr>
          <p:cNvPr id="4" name="TextBox 3"/>
          <p:cNvSpPr txBox="1"/>
          <p:nvPr/>
        </p:nvSpPr>
        <p:spPr>
          <a:xfrm>
            <a:off x="4343400" y="6488668"/>
            <a:ext cx="838200" cy="369332"/>
          </a:xfrm>
          <a:prstGeom prst="rect">
            <a:avLst/>
          </a:prstGeom>
          <a:noFill/>
        </p:spPr>
        <p:txBody>
          <a:bodyPr wrap="square" rtlCol="0">
            <a:spAutoFit/>
          </a:bodyPr>
          <a:lstStyle/>
          <a:p>
            <a:pPr algn="ctr"/>
            <a:r>
              <a:rPr lang="en-US" dirty="0">
                <a:solidFill>
                  <a:srgbClr val="002060"/>
                </a:solidFill>
              </a:rPr>
              <a:t>39</a:t>
            </a:r>
          </a:p>
        </p:txBody>
      </p:sp>
    </p:spTree>
    <p:extLst>
      <p:ext uri="{BB962C8B-B14F-4D97-AF65-F5344CB8AC3E}">
        <p14:creationId xmlns:p14="http://schemas.microsoft.com/office/powerpoint/2010/main" val="35246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nvPr>
        </p:nvGraphicFramePr>
        <p:xfrm>
          <a:off x="-228600" y="2743200"/>
          <a:ext cx="3200400"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57200" y="914400"/>
            <a:ext cx="5257800" cy="1569660"/>
          </a:xfrm>
          <a:prstGeom prst="rect">
            <a:avLst/>
          </a:prstGeom>
          <a:noFill/>
        </p:spPr>
        <p:txBody>
          <a:bodyPr wrap="square" rtlCol="0">
            <a:spAutoFit/>
          </a:bodyPr>
          <a:lstStyle/>
          <a:p>
            <a:r>
              <a:rPr lang="en-US" sz="3200" dirty="0">
                <a:solidFill>
                  <a:srgbClr val="003366"/>
                </a:solidFill>
              </a:rPr>
              <a:t>About </a:t>
            </a:r>
            <a:r>
              <a:rPr lang="en-US" sz="3200" b="1" dirty="0">
                <a:solidFill>
                  <a:srgbClr val="007D7D"/>
                </a:solidFill>
              </a:rPr>
              <a:t>173 million workers </a:t>
            </a:r>
            <a:r>
              <a:rPr lang="en-US" sz="3200" dirty="0">
                <a:solidFill>
                  <a:srgbClr val="003366"/>
                </a:solidFill>
              </a:rPr>
              <a:t>will pay Social Security taxes in 2017.</a:t>
            </a:r>
          </a:p>
        </p:txBody>
      </p:sp>
      <p:sp>
        <p:nvSpPr>
          <p:cNvPr id="8" name="TextBox 7"/>
          <p:cNvSpPr txBox="1"/>
          <p:nvPr/>
        </p:nvSpPr>
        <p:spPr>
          <a:xfrm>
            <a:off x="2438400" y="3429000"/>
            <a:ext cx="6217596" cy="1569660"/>
          </a:xfrm>
          <a:prstGeom prst="rect">
            <a:avLst/>
          </a:prstGeom>
          <a:noFill/>
        </p:spPr>
        <p:txBody>
          <a:bodyPr wrap="square" rtlCol="0">
            <a:spAutoFit/>
          </a:bodyPr>
          <a:lstStyle/>
          <a:p>
            <a:pPr algn="r"/>
            <a:r>
              <a:rPr lang="en-US" sz="3200" dirty="0">
                <a:solidFill>
                  <a:srgbClr val="003366"/>
                </a:solidFill>
              </a:rPr>
              <a:t>About </a:t>
            </a:r>
            <a:r>
              <a:rPr lang="en-US" sz="3200" b="1" dirty="0">
                <a:solidFill>
                  <a:srgbClr val="007D7D"/>
                </a:solidFill>
              </a:rPr>
              <a:t>94 percent </a:t>
            </a:r>
            <a:r>
              <a:rPr lang="en-US" sz="3200" dirty="0">
                <a:solidFill>
                  <a:srgbClr val="003366"/>
                </a:solidFill>
              </a:rPr>
              <a:t>of all workers are covered or eligible under Social Security.</a:t>
            </a:r>
          </a:p>
        </p:txBody>
      </p:sp>
      <p:sp>
        <p:nvSpPr>
          <p:cNvPr id="2" name="Slide Number Placeholder 1"/>
          <p:cNvSpPr>
            <a:spLocks noGrp="1"/>
          </p:cNvSpPr>
          <p:nvPr>
            <p:ph type="sldNum" sz="quarter" idx="12"/>
          </p:nvPr>
        </p:nvSpPr>
        <p:spPr>
          <a:xfrm>
            <a:off x="3587578" y="6492875"/>
            <a:ext cx="2133600" cy="365125"/>
          </a:xfrm>
        </p:spPr>
        <p:txBody>
          <a:bodyPr/>
          <a:lstStyle/>
          <a:p>
            <a:pPr algn="ctr"/>
            <a:fld id="{9221CDAF-7AA6-4807-B601-63BF3B41F162}" type="slidenum">
              <a:rPr lang="en-US" sz="1800" smtClean="0">
                <a:solidFill>
                  <a:srgbClr val="002060"/>
                </a:solidFill>
              </a:rPr>
              <a:pPr algn="ctr"/>
              <a:t>4</a:t>
            </a:fld>
            <a:endParaRPr lang="en-US" sz="1800" dirty="0">
              <a:solidFill>
                <a:srgbClr val="002060"/>
              </a:solidFill>
            </a:endParaRPr>
          </a:p>
        </p:txBody>
      </p:sp>
    </p:spTree>
    <p:extLst>
      <p:ext uri="{BB962C8B-B14F-4D97-AF65-F5344CB8AC3E}">
        <p14:creationId xmlns:p14="http://schemas.microsoft.com/office/powerpoint/2010/main" val="95786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90600"/>
            <a:ext cx="8610600" cy="769441"/>
          </a:xfrm>
          <a:prstGeom prst="rect">
            <a:avLst/>
          </a:prstGeom>
          <a:noFill/>
        </p:spPr>
        <p:txBody>
          <a:bodyPr wrap="square" rtlCol="0">
            <a:spAutoFit/>
          </a:bodyPr>
          <a:lstStyle/>
          <a:p>
            <a:pPr algn="ctr"/>
            <a:r>
              <a:rPr lang="en-US" sz="4400" b="1" dirty="0">
                <a:solidFill>
                  <a:schemeClr val="tx2">
                    <a:lumMod val="75000"/>
                  </a:schemeClr>
                </a:solidFill>
                <a:latin typeface="+mj-lt"/>
              </a:rPr>
              <a:t>Benefits for Divorced Spouses</a:t>
            </a:r>
          </a:p>
        </p:txBody>
      </p:sp>
      <p:sp>
        <p:nvSpPr>
          <p:cNvPr id="8" name="Content Placeholder 9"/>
          <p:cNvSpPr txBox="1">
            <a:spLocks/>
          </p:cNvSpPr>
          <p:nvPr/>
        </p:nvSpPr>
        <p:spPr bwMode="auto">
          <a:xfrm>
            <a:off x="304800" y="1752600"/>
            <a:ext cx="8686800" cy="4038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If you are divorced, and your marriage lasted 10 years or longer, you can receive benefits on your ex-spouse's record (even if he or she has remarried) if:</a:t>
            </a:r>
          </a:p>
          <a:p>
            <a:pPr lvl="1">
              <a:buFont typeface="Arial" panose="020B0604020202020204" pitchFamily="34" charset="0"/>
              <a:buChar char="•"/>
            </a:pPr>
            <a:r>
              <a:rPr lang="en-US" sz="2400" dirty="0"/>
              <a:t>You are unmarried; </a:t>
            </a:r>
          </a:p>
          <a:p>
            <a:pPr lvl="1">
              <a:buFont typeface="Arial" panose="020B0604020202020204" pitchFamily="34" charset="0"/>
              <a:buChar char="•"/>
            </a:pPr>
            <a:r>
              <a:rPr lang="en-US" sz="2400" dirty="0"/>
              <a:t>You are age 62 or older; </a:t>
            </a:r>
          </a:p>
          <a:p>
            <a:pPr lvl="1">
              <a:buFont typeface="Arial" panose="020B0604020202020204" pitchFamily="34" charset="0"/>
              <a:buChar char="•"/>
            </a:pPr>
            <a:r>
              <a:rPr lang="en-US" sz="2400" dirty="0"/>
              <a:t>Your ex-spouse is entitled to Social Security retirement or disability benefits; and</a:t>
            </a:r>
          </a:p>
          <a:p>
            <a:pPr lvl="1">
              <a:buFont typeface="Arial" panose="020B0604020202020204" pitchFamily="34" charset="0"/>
              <a:buChar char="•"/>
            </a:pPr>
            <a:r>
              <a:rPr lang="en-US" sz="2400" dirty="0"/>
              <a:t>The benefit you are entitled to receive based on your own work is less than the benefit you would receive based on your ex-spouse's work. </a:t>
            </a:r>
          </a:p>
        </p:txBody>
      </p:sp>
      <p:sp>
        <p:nvSpPr>
          <p:cNvPr id="2" name="Slide Number Placeholder 1"/>
          <p:cNvSpPr>
            <a:spLocks noGrp="1"/>
          </p:cNvSpPr>
          <p:nvPr>
            <p:ph type="sldNum" sz="quarter" idx="12"/>
          </p:nvPr>
        </p:nvSpPr>
        <p:spPr>
          <a:xfrm>
            <a:off x="3581400" y="6494934"/>
            <a:ext cx="2133600" cy="365125"/>
          </a:xfrm>
        </p:spPr>
        <p:txBody>
          <a:bodyPr/>
          <a:lstStyle/>
          <a:p>
            <a:pPr algn="ctr"/>
            <a:fld id="{9221CDAF-7AA6-4807-B601-63BF3B41F162}" type="slidenum">
              <a:rPr lang="en-US" sz="1800" smtClean="0">
                <a:solidFill>
                  <a:srgbClr val="002060"/>
                </a:solidFill>
              </a:rPr>
              <a:pPr algn="ctr"/>
              <a:t>40</a:t>
            </a:fld>
            <a:endParaRPr lang="en-US" sz="1800" dirty="0">
              <a:solidFill>
                <a:srgbClr val="002060"/>
              </a:solidFill>
            </a:endParaRPr>
          </a:p>
        </p:txBody>
      </p:sp>
    </p:spTree>
    <p:extLst>
      <p:ext uri="{BB962C8B-B14F-4D97-AF65-F5344CB8AC3E}">
        <p14:creationId xmlns:p14="http://schemas.microsoft.com/office/powerpoint/2010/main" val="74208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286051\Downloads\iStock_84928589_XLAR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4338"/>
          <a:stretch/>
        </p:blipFill>
        <p:spPr bwMode="auto">
          <a:xfrm>
            <a:off x="0" y="0"/>
            <a:ext cx="9144000" cy="6684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457200"/>
            <a:ext cx="9153032" cy="830997"/>
          </a:xfrm>
          <a:prstGeom prst="rect">
            <a:avLst/>
          </a:prstGeom>
          <a:noFill/>
          <a:ln>
            <a:noFill/>
          </a:ln>
        </p:spPr>
        <p:txBody>
          <a:bodyPr wrap="square" rtlCol="0">
            <a:spAutoFit/>
          </a:bodyPr>
          <a:lstStyle/>
          <a:p>
            <a:pPr algn="r"/>
            <a:r>
              <a:rPr lang="en-US" sz="4800" dirty="0">
                <a:latin typeface="+mj-lt"/>
              </a:rPr>
              <a:t>Survivor and Auxiliary Benefits</a:t>
            </a:r>
          </a:p>
        </p:txBody>
      </p:sp>
      <p:sp>
        <p:nvSpPr>
          <p:cNvPr id="3" name="Slide Number Placeholder 2"/>
          <p:cNvSpPr>
            <a:spLocks noGrp="1"/>
          </p:cNvSpPr>
          <p:nvPr>
            <p:ph type="sldNum" sz="quarter" idx="12"/>
          </p:nvPr>
        </p:nvSpPr>
        <p:spPr>
          <a:xfrm>
            <a:off x="3505200" y="6490816"/>
            <a:ext cx="2133600" cy="365125"/>
          </a:xfrm>
        </p:spPr>
        <p:txBody>
          <a:bodyPr/>
          <a:lstStyle/>
          <a:p>
            <a:pPr algn="ctr"/>
            <a:fld id="{9221CDAF-7AA6-4807-B601-63BF3B41F162}" type="slidenum">
              <a:rPr lang="en-US" sz="1800" smtClean="0">
                <a:solidFill>
                  <a:srgbClr val="002060"/>
                </a:solidFill>
              </a:rPr>
              <a:pPr algn="ctr"/>
              <a:t>41</a:t>
            </a:fld>
            <a:endParaRPr lang="en-US" sz="1800" dirty="0">
              <a:solidFill>
                <a:srgbClr val="002060"/>
              </a:solidFill>
            </a:endParaRPr>
          </a:p>
        </p:txBody>
      </p:sp>
    </p:spTree>
    <p:extLst>
      <p:ext uri="{BB962C8B-B14F-4D97-AF65-F5344CB8AC3E}">
        <p14:creationId xmlns:p14="http://schemas.microsoft.com/office/powerpoint/2010/main" val="225695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52400"/>
            <a:ext cx="9144000" cy="769441"/>
          </a:xfrm>
          <a:prstGeom prst="rect">
            <a:avLst/>
          </a:prstGeom>
          <a:noFill/>
        </p:spPr>
        <p:txBody>
          <a:bodyPr wrap="square" rtlCol="0">
            <a:spAutoFit/>
          </a:bodyPr>
          <a:lstStyle/>
          <a:p>
            <a:pPr algn="ctr"/>
            <a:r>
              <a:rPr lang="en-US" sz="4400" b="1" dirty="0">
                <a:latin typeface="+mj-lt"/>
              </a:rPr>
              <a:t>Survivor Eligibility Factors</a:t>
            </a:r>
          </a:p>
        </p:txBody>
      </p:sp>
      <p:graphicFrame>
        <p:nvGraphicFramePr>
          <p:cNvPr id="2" name="Table 1"/>
          <p:cNvGraphicFramePr>
            <a:graphicFrameLocks noGrp="1"/>
          </p:cNvGraphicFramePr>
          <p:nvPr>
            <p:extLst>
              <p:ext uri="{D42A27DB-BD31-4B8C-83A1-F6EECF244321}">
                <p14:modId xmlns:p14="http://schemas.microsoft.com/office/powerpoint/2010/main" val="1035099403"/>
              </p:ext>
            </p:extLst>
          </p:nvPr>
        </p:nvGraphicFramePr>
        <p:xfrm>
          <a:off x="533400" y="1219200"/>
          <a:ext cx="8001000" cy="4315862"/>
        </p:xfrm>
        <a:graphic>
          <a:graphicData uri="http://schemas.openxmlformats.org/drawingml/2006/table">
            <a:tbl>
              <a:tblPr firstRow="1" bandRow="1">
                <a:tableStyleId>{69CF1AB2-1976-4502-BF36-3FF5EA218861}</a:tableStyleId>
              </a:tblPr>
              <a:tblGrid>
                <a:gridCol w="25908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1197811">
                <a:tc>
                  <a:txBody>
                    <a:bodyPr/>
                    <a:lstStyle/>
                    <a:p>
                      <a:r>
                        <a:rPr lang="en-US" sz="2400" b="0" dirty="0"/>
                        <a:t>Child</a:t>
                      </a:r>
                      <a:endParaRPr lang="en-US" sz="2400" b="0" dirty="0">
                        <a:solidFill>
                          <a:schemeClr val="tx1"/>
                        </a:solidFill>
                      </a:endParaRPr>
                    </a:p>
                  </a:txBody>
                  <a:tcPr/>
                </a:tc>
                <a:tc>
                  <a:txBody>
                    <a:bodyPr/>
                    <a:lstStyle/>
                    <a:p>
                      <a:r>
                        <a:rPr lang="en-US" sz="2400" b="0" dirty="0"/>
                        <a:t>Can receive benefit if not married and is under age 18 (or under age 19 if still in high school)</a:t>
                      </a:r>
                      <a:endParaRPr lang="en-US" sz="2400" b="0" dirty="0">
                        <a:solidFill>
                          <a:schemeClr val="tx1"/>
                        </a:solidFill>
                      </a:endParaRPr>
                    </a:p>
                  </a:txBody>
                  <a:tcPr/>
                </a:tc>
                <a:extLst>
                  <a:ext uri="{0D108BD9-81ED-4DB2-BD59-A6C34878D82A}">
                    <a16:rowId xmlns:a16="http://schemas.microsoft.com/office/drawing/2014/main" val="10000"/>
                  </a:ext>
                </a:extLst>
              </a:tr>
              <a:tr h="1197811">
                <a:tc>
                  <a:txBody>
                    <a:bodyPr/>
                    <a:lstStyle/>
                    <a:p>
                      <a:r>
                        <a:rPr lang="en-US" sz="2400" dirty="0"/>
                        <a:t>Disabled Child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Can receive benefits beyond age 18 if not married and was disabled before age 22</a:t>
                      </a:r>
                    </a:p>
                  </a:txBody>
                  <a:tcPr/>
                </a:tc>
                <a:extLst>
                  <a:ext uri="{0D108BD9-81ED-4DB2-BD59-A6C34878D82A}">
                    <a16:rowId xmlns:a16="http://schemas.microsoft.com/office/drawing/2014/main" val="10001"/>
                  </a:ext>
                </a:extLst>
              </a:tr>
              <a:tr h="1871579">
                <a:tc>
                  <a:txBody>
                    <a:bodyPr/>
                    <a:lstStyle/>
                    <a:p>
                      <a:r>
                        <a:rPr lang="en-US" sz="2400" dirty="0"/>
                        <a:t>Widow / Widower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Can get full benefits at full retirement age – or reduced benefits at age 60 – or as early as age 50 if disabled – or at any age if caring for child under 16 or</a:t>
                      </a:r>
                      <a:r>
                        <a:rPr lang="en-US" sz="2400" baseline="0" dirty="0"/>
                        <a:t> </a:t>
                      </a:r>
                      <a:r>
                        <a:rPr lang="en-US" sz="2400" dirty="0"/>
                        <a:t>a disabled child</a:t>
                      </a:r>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a:xfrm>
            <a:off x="3657600" y="6492875"/>
            <a:ext cx="2133600" cy="365125"/>
          </a:xfrm>
        </p:spPr>
        <p:txBody>
          <a:bodyPr/>
          <a:lstStyle/>
          <a:p>
            <a:pPr algn="ctr"/>
            <a:fld id="{9221CDAF-7AA6-4807-B601-63BF3B41F162}" type="slidenum">
              <a:rPr lang="en-US" sz="1800" smtClean="0">
                <a:solidFill>
                  <a:srgbClr val="002060"/>
                </a:solidFill>
              </a:rPr>
              <a:pPr algn="ctr"/>
              <a:t>42</a:t>
            </a:fld>
            <a:endParaRPr lang="en-US" sz="1800">
              <a:solidFill>
                <a:srgbClr val="002060"/>
              </a:solidFill>
            </a:endParaRPr>
          </a:p>
        </p:txBody>
      </p:sp>
    </p:spTree>
    <p:extLst>
      <p:ext uri="{BB962C8B-B14F-4D97-AF65-F5344CB8AC3E}">
        <p14:creationId xmlns:p14="http://schemas.microsoft.com/office/powerpoint/2010/main" val="29404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39526"/>
            <a:ext cx="9144000" cy="3970318"/>
          </a:xfrm>
          <a:prstGeom prst="rect">
            <a:avLst/>
          </a:prstGeom>
          <a:noFill/>
        </p:spPr>
        <p:txBody>
          <a:bodyPr wrap="square" rtlCol="0">
            <a:spAutoFit/>
          </a:bodyPr>
          <a:lstStyle/>
          <a:p>
            <a:r>
              <a:rPr lang="en-US" sz="2800" dirty="0"/>
              <a:t>When you pass away, your surviving spouse can:</a:t>
            </a:r>
          </a:p>
          <a:p>
            <a:endParaRPr lang="en-US" sz="2800" dirty="0"/>
          </a:p>
          <a:p>
            <a:pPr marL="914400" lvl="1" indent="-457200">
              <a:buFont typeface="Arial" panose="020B0604020202020204" pitchFamily="34" charset="0"/>
              <a:buChar char="•"/>
            </a:pPr>
            <a:r>
              <a:rPr lang="en-US" sz="2800" dirty="0"/>
              <a:t>Receive 100% of your full benefit if full retirement age; or</a:t>
            </a:r>
          </a:p>
          <a:p>
            <a:pPr marL="914400" lvl="1" indent="-457200">
              <a:buFont typeface="Arial" panose="020B0604020202020204" pitchFamily="34" charset="0"/>
              <a:buChar char="•"/>
            </a:pPr>
            <a:r>
              <a:rPr lang="en-US" sz="2800" dirty="0"/>
              <a:t>At age 60, receive 71.5% of your full benefit and increases each month you wait up to 100% if you start at full retirement age; or</a:t>
            </a:r>
          </a:p>
          <a:p>
            <a:pPr marL="914400" lvl="1" indent="-457200">
              <a:buFont typeface="Arial" panose="020B0604020202020204" pitchFamily="34" charset="0"/>
              <a:buChar char="•"/>
            </a:pPr>
            <a:r>
              <a:rPr lang="en-US" sz="2800" dirty="0"/>
              <a:t>Claim survivor benefits at any age between 60 and full retirement age.</a:t>
            </a:r>
          </a:p>
        </p:txBody>
      </p:sp>
      <p:sp>
        <p:nvSpPr>
          <p:cNvPr id="7" name="TextBox 6"/>
          <p:cNvSpPr txBox="1"/>
          <p:nvPr/>
        </p:nvSpPr>
        <p:spPr>
          <a:xfrm>
            <a:off x="0" y="914400"/>
            <a:ext cx="9144000" cy="830997"/>
          </a:xfrm>
          <a:prstGeom prst="rect">
            <a:avLst/>
          </a:prstGeom>
          <a:noFill/>
          <a:ln>
            <a:noFill/>
          </a:ln>
        </p:spPr>
        <p:txBody>
          <a:bodyPr wrap="square" rtlCol="0">
            <a:spAutoFit/>
          </a:bodyPr>
          <a:lstStyle/>
          <a:p>
            <a:pPr algn="ctr"/>
            <a:r>
              <a:rPr lang="en-US" sz="4800" b="1" dirty="0">
                <a:latin typeface="+mj-lt"/>
              </a:rPr>
              <a:t>Survivor Benefits</a:t>
            </a:r>
          </a:p>
        </p:txBody>
      </p:sp>
      <p:sp>
        <p:nvSpPr>
          <p:cNvPr id="3" name="TextBox 2"/>
          <p:cNvSpPr txBox="1"/>
          <p:nvPr/>
        </p:nvSpPr>
        <p:spPr>
          <a:xfrm>
            <a:off x="4038600" y="6488668"/>
            <a:ext cx="1066800" cy="369332"/>
          </a:xfrm>
          <a:prstGeom prst="rect">
            <a:avLst/>
          </a:prstGeom>
          <a:noFill/>
        </p:spPr>
        <p:txBody>
          <a:bodyPr wrap="square" rtlCol="0">
            <a:spAutoFit/>
          </a:bodyPr>
          <a:lstStyle/>
          <a:p>
            <a:pPr algn="ctr"/>
            <a:r>
              <a:rPr lang="en-US" dirty="0">
                <a:solidFill>
                  <a:srgbClr val="002060"/>
                </a:solidFill>
              </a:rPr>
              <a:t>43</a:t>
            </a:r>
          </a:p>
        </p:txBody>
      </p:sp>
    </p:spTree>
    <p:extLst>
      <p:ext uri="{BB962C8B-B14F-4D97-AF65-F5344CB8AC3E}">
        <p14:creationId xmlns:p14="http://schemas.microsoft.com/office/powerpoint/2010/main" val="5279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50" y="1686764"/>
            <a:ext cx="4394350" cy="4241161"/>
          </a:xfrm>
          <a:prstGeom prst="rect">
            <a:avLst/>
          </a:prstGeom>
          <a:noFill/>
        </p:spPr>
        <p:txBody>
          <a:bodyPr wrap="square" rtlCol="0">
            <a:spAutoFit/>
          </a:bodyPr>
          <a:lstStyle/>
          <a:p>
            <a:pPr algn="ctr"/>
            <a:r>
              <a:rPr lang="en-US" sz="2800" dirty="0"/>
              <a:t>A child must have:</a:t>
            </a:r>
          </a:p>
          <a:p>
            <a:endParaRPr lang="en-US" sz="1200" dirty="0"/>
          </a:p>
          <a:p>
            <a:pPr marL="742950" lvl="1" indent="-285750">
              <a:spcBef>
                <a:spcPct val="20000"/>
              </a:spcBef>
              <a:buFont typeface="Arial" panose="020B0604020202020204" pitchFamily="34" charset="0"/>
              <a:buChar char="•"/>
            </a:pPr>
            <a:r>
              <a:rPr lang="en-US" sz="2400" dirty="0"/>
              <a:t>A parent who’s disabled or retired and entitled to Social Security benefits; or</a:t>
            </a:r>
          </a:p>
          <a:p>
            <a:pPr marL="742950" lvl="1" indent="-285750">
              <a:spcBef>
                <a:spcPct val="20000"/>
              </a:spcBef>
              <a:buFont typeface="Arial" panose="020B0604020202020204" pitchFamily="34" charset="0"/>
              <a:buChar char="•"/>
            </a:pPr>
            <a:r>
              <a:rPr lang="en-US" sz="2400" dirty="0"/>
              <a:t>A parent who died after having worked long enough in a job where they paid Social Security taxes.</a:t>
            </a:r>
          </a:p>
        </p:txBody>
      </p:sp>
      <p:sp>
        <p:nvSpPr>
          <p:cNvPr id="2" name="Rectangle 1"/>
          <p:cNvSpPr/>
          <p:nvPr/>
        </p:nvSpPr>
        <p:spPr>
          <a:xfrm>
            <a:off x="1129717" y="978878"/>
            <a:ext cx="6884577" cy="707886"/>
          </a:xfrm>
          <a:prstGeom prst="rect">
            <a:avLst/>
          </a:prstGeom>
        </p:spPr>
        <p:txBody>
          <a:bodyPr wrap="none">
            <a:spAutoFit/>
          </a:bodyPr>
          <a:lstStyle/>
          <a:p>
            <a:pPr algn="ctr"/>
            <a:r>
              <a:rPr lang="en-US" sz="4000" b="1" dirty="0">
                <a:solidFill>
                  <a:schemeClr val="tx2">
                    <a:lumMod val="75000"/>
                  </a:schemeClr>
                </a:solidFill>
                <a:latin typeface="+mj-lt"/>
              </a:rPr>
              <a:t>Benefits for Children under 18</a:t>
            </a:r>
          </a:p>
        </p:txBody>
      </p:sp>
      <p:sp>
        <p:nvSpPr>
          <p:cNvPr id="4" name="Rectangle 3"/>
          <p:cNvSpPr/>
          <p:nvPr/>
        </p:nvSpPr>
        <p:spPr>
          <a:xfrm>
            <a:off x="4572000" y="1699464"/>
            <a:ext cx="4572000" cy="3662541"/>
          </a:xfrm>
          <a:prstGeom prst="rect">
            <a:avLst/>
          </a:prstGeom>
        </p:spPr>
        <p:txBody>
          <a:bodyPr>
            <a:spAutoFit/>
          </a:bodyPr>
          <a:lstStyle/>
          <a:p>
            <a:r>
              <a:rPr lang="en-US" sz="2800" dirty="0"/>
              <a:t>The child must also be:</a:t>
            </a:r>
          </a:p>
          <a:p>
            <a:endParaRPr lang="en-US" sz="1200" dirty="0"/>
          </a:p>
          <a:p>
            <a:pPr marL="342900" indent="-342900">
              <a:buFont typeface="Arial" panose="020B0604020202020204" pitchFamily="34" charset="0"/>
              <a:buChar char="•"/>
            </a:pPr>
            <a:r>
              <a:rPr lang="en-US" sz="2400" dirty="0"/>
              <a:t>Unmarried;</a:t>
            </a:r>
          </a:p>
          <a:p>
            <a:pPr marL="342900" indent="-342900">
              <a:buFont typeface="Arial" panose="020B0604020202020204" pitchFamily="34" charset="0"/>
              <a:buChar char="•"/>
            </a:pPr>
            <a:r>
              <a:rPr lang="en-US" sz="2400" dirty="0"/>
              <a:t>Younger than age 18;</a:t>
            </a:r>
          </a:p>
          <a:p>
            <a:pPr marL="342900" indent="-342900">
              <a:buFont typeface="Arial" panose="020B0604020202020204" pitchFamily="34" charset="0"/>
              <a:buChar char="•"/>
            </a:pPr>
            <a:r>
              <a:rPr lang="en-US" sz="2400" dirty="0"/>
              <a:t>18-19 years old and a full-time student (no higher than grade 12); or</a:t>
            </a:r>
          </a:p>
          <a:p>
            <a:pPr marL="342900" indent="-342900">
              <a:buFont typeface="Arial" panose="020B0604020202020204" pitchFamily="34" charset="0"/>
              <a:buChar char="•"/>
            </a:pPr>
            <a:r>
              <a:rPr lang="en-US" sz="2400" dirty="0"/>
              <a:t>18 or older and disabled. (The disability must have started before age 22.)</a:t>
            </a:r>
          </a:p>
        </p:txBody>
      </p:sp>
      <p:sp>
        <p:nvSpPr>
          <p:cNvPr id="5" name="Slide Number Placeholder 4"/>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44</a:t>
            </a:fld>
            <a:endParaRPr lang="en-US" sz="1800">
              <a:solidFill>
                <a:srgbClr val="002060"/>
              </a:solidFill>
            </a:endParaRPr>
          </a:p>
        </p:txBody>
      </p:sp>
    </p:spTree>
    <p:extLst>
      <p:ext uri="{BB962C8B-B14F-4D97-AF65-F5344CB8AC3E}">
        <p14:creationId xmlns:p14="http://schemas.microsoft.com/office/powerpoint/2010/main" val="36439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780"/>
            <a:ext cx="9144000" cy="5232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1600200"/>
            <a:ext cx="4343400" cy="4154984"/>
          </a:xfrm>
          <a:prstGeom prst="rect">
            <a:avLst/>
          </a:prstGeom>
          <a:noFill/>
        </p:spPr>
        <p:txBody>
          <a:bodyPr wrap="square" rtlCol="0">
            <a:spAutoFit/>
          </a:bodyPr>
          <a:lstStyle/>
          <a:p>
            <a:r>
              <a:rPr lang="en-US" sz="2400" dirty="0"/>
              <a:t>Can start from age 62 to Full Retirement Age (FRA)</a:t>
            </a:r>
          </a:p>
          <a:p>
            <a:endParaRPr lang="en-US" sz="2400" dirty="0"/>
          </a:p>
          <a:p>
            <a:r>
              <a:rPr lang="en-US" sz="2400" dirty="0"/>
              <a:t>50% at FRA or less if you start prior to FRA (reduction for each month you take it early)</a:t>
            </a:r>
          </a:p>
          <a:p>
            <a:endParaRPr lang="en-US" sz="2400" dirty="0"/>
          </a:p>
          <a:p>
            <a:r>
              <a:rPr lang="en-US" sz="2400" i="1" dirty="0"/>
              <a:t>Divorced spouses qualify if marriage lasted at least 10 years and other conditions are met</a:t>
            </a:r>
          </a:p>
        </p:txBody>
      </p:sp>
      <p:sp>
        <p:nvSpPr>
          <p:cNvPr id="3" name="TextBox 2"/>
          <p:cNvSpPr txBox="1"/>
          <p:nvPr/>
        </p:nvSpPr>
        <p:spPr>
          <a:xfrm>
            <a:off x="4648200" y="1560016"/>
            <a:ext cx="4495800" cy="4154984"/>
          </a:xfrm>
          <a:prstGeom prst="rect">
            <a:avLst/>
          </a:prstGeom>
          <a:noFill/>
        </p:spPr>
        <p:txBody>
          <a:bodyPr wrap="square" rtlCol="0">
            <a:spAutoFit/>
          </a:bodyPr>
          <a:lstStyle/>
          <a:p>
            <a:r>
              <a:rPr lang="en-US" sz="2400" dirty="0">
                <a:solidFill>
                  <a:schemeClr val="tx2"/>
                </a:solidFill>
              </a:rPr>
              <a:t>Can start from age 60 to Full Retirement Age (FRA)</a:t>
            </a:r>
          </a:p>
          <a:p>
            <a:endParaRPr lang="en-US" sz="2400" dirty="0">
              <a:solidFill>
                <a:schemeClr val="tx2"/>
              </a:solidFill>
            </a:endParaRPr>
          </a:p>
          <a:p>
            <a:r>
              <a:rPr lang="en-US" sz="2400" dirty="0">
                <a:solidFill>
                  <a:schemeClr val="tx2"/>
                </a:solidFill>
              </a:rPr>
              <a:t>71.5% at age 60 and increases each month you wait, up to 100% if you start at FRA</a:t>
            </a:r>
          </a:p>
          <a:p>
            <a:endParaRPr lang="en-US" sz="2400" dirty="0">
              <a:solidFill>
                <a:schemeClr val="tx2"/>
              </a:solidFill>
            </a:endParaRPr>
          </a:p>
          <a:p>
            <a:r>
              <a:rPr lang="en-US" sz="2400" i="1" dirty="0">
                <a:solidFill>
                  <a:schemeClr val="tx2"/>
                </a:solidFill>
              </a:rPr>
              <a:t>Divorced spouses qualify if marriage lasted at least 10 years and other conditions are met</a:t>
            </a:r>
          </a:p>
        </p:txBody>
      </p:sp>
      <p:sp>
        <p:nvSpPr>
          <p:cNvPr id="4" name="TextBox 3"/>
          <p:cNvSpPr txBox="1"/>
          <p:nvPr/>
        </p:nvSpPr>
        <p:spPr>
          <a:xfrm>
            <a:off x="0" y="1000780"/>
            <a:ext cx="4572000"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Spouse (living) benefits</a:t>
            </a:r>
          </a:p>
        </p:txBody>
      </p:sp>
      <p:sp>
        <p:nvSpPr>
          <p:cNvPr id="5" name="TextBox 4"/>
          <p:cNvSpPr txBox="1"/>
          <p:nvPr/>
        </p:nvSpPr>
        <p:spPr>
          <a:xfrm>
            <a:off x="4648200" y="1000780"/>
            <a:ext cx="4572000"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Survivor (death) benefits</a:t>
            </a:r>
          </a:p>
        </p:txBody>
      </p:sp>
      <p:cxnSp>
        <p:nvCxnSpPr>
          <p:cNvPr id="8" name="Straight Connector 7"/>
          <p:cNvCxnSpPr>
            <a:stCxn id="6" idx="2"/>
          </p:cNvCxnSpPr>
          <p:nvPr/>
        </p:nvCxnSpPr>
        <p:spPr>
          <a:xfrm>
            <a:off x="4572000" y="1524000"/>
            <a:ext cx="0" cy="42672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38600" y="6488668"/>
            <a:ext cx="1219200" cy="369332"/>
          </a:xfrm>
          <a:prstGeom prst="rect">
            <a:avLst/>
          </a:prstGeom>
          <a:noFill/>
        </p:spPr>
        <p:txBody>
          <a:bodyPr wrap="square" rtlCol="0">
            <a:spAutoFit/>
          </a:bodyPr>
          <a:lstStyle/>
          <a:p>
            <a:pPr algn="ctr"/>
            <a:r>
              <a:rPr lang="en-US" dirty="0">
                <a:solidFill>
                  <a:srgbClr val="002060"/>
                </a:solidFill>
              </a:rPr>
              <a:t>45</a:t>
            </a:r>
          </a:p>
        </p:txBody>
      </p:sp>
    </p:spTree>
    <p:extLst>
      <p:ext uri="{BB962C8B-B14F-4D97-AF65-F5344CB8AC3E}">
        <p14:creationId xmlns:p14="http://schemas.microsoft.com/office/powerpoint/2010/main" val="74466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286000"/>
            <a:ext cx="8305800" cy="1754326"/>
          </a:xfrm>
          <a:prstGeom prst="rect">
            <a:avLst/>
          </a:prstGeom>
          <a:noFill/>
        </p:spPr>
        <p:txBody>
          <a:bodyPr wrap="square" rtlCol="0">
            <a:spAutoFit/>
          </a:bodyPr>
          <a:lstStyle/>
          <a:p>
            <a:r>
              <a:rPr lang="en-US" sz="3600" dirty="0"/>
              <a:t>You can switch to retirement as early as age 62 if that benefit is higher than your widows benefit.</a:t>
            </a:r>
          </a:p>
        </p:txBody>
      </p:sp>
      <p:sp>
        <p:nvSpPr>
          <p:cNvPr id="2" name="TextBox 1"/>
          <p:cNvSpPr txBox="1"/>
          <p:nvPr/>
        </p:nvSpPr>
        <p:spPr>
          <a:xfrm>
            <a:off x="4267200" y="6488668"/>
            <a:ext cx="990600" cy="369332"/>
          </a:xfrm>
          <a:prstGeom prst="rect">
            <a:avLst/>
          </a:prstGeom>
          <a:noFill/>
        </p:spPr>
        <p:txBody>
          <a:bodyPr wrap="square" rtlCol="0">
            <a:spAutoFit/>
          </a:bodyPr>
          <a:lstStyle/>
          <a:p>
            <a:pPr algn="ctr"/>
            <a:r>
              <a:rPr lang="en-US" dirty="0">
                <a:solidFill>
                  <a:srgbClr val="002060"/>
                </a:solidFill>
              </a:rPr>
              <a:t>46</a:t>
            </a:r>
          </a:p>
        </p:txBody>
      </p:sp>
    </p:spTree>
    <p:extLst>
      <p:ext uri="{BB962C8B-B14F-4D97-AF65-F5344CB8AC3E}">
        <p14:creationId xmlns:p14="http://schemas.microsoft.com/office/powerpoint/2010/main" val="387688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821573"/>
          </a:xfrm>
          <a:prstGeom prst="rect">
            <a:avLst/>
          </a:prstGeom>
        </p:spPr>
      </p:pic>
      <p:sp>
        <p:nvSpPr>
          <p:cNvPr id="13" name="Rectangle 12"/>
          <p:cNvSpPr/>
          <p:nvPr/>
        </p:nvSpPr>
        <p:spPr>
          <a:xfrm>
            <a:off x="9035" y="-74950"/>
            <a:ext cx="8906365" cy="769441"/>
          </a:xfrm>
          <a:prstGeom prst="rect">
            <a:avLst/>
          </a:prstGeom>
        </p:spPr>
        <p:txBody>
          <a:bodyPr wrap="square">
            <a:spAutoFit/>
          </a:bodyPr>
          <a:lstStyle/>
          <a:p>
            <a:r>
              <a:rPr lang="en-US" sz="4400" dirty="0">
                <a:solidFill>
                  <a:srgbClr val="003366">
                    <a:lumMod val="75000"/>
                  </a:srgbClr>
                </a:solidFill>
                <a:latin typeface="Times"/>
              </a:rPr>
              <a:t>Disability Benefits</a:t>
            </a:r>
          </a:p>
        </p:txBody>
      </p:sp>
      <p:sp>
        <p:nvSpPr>
          <p:cNvPr id="5" name="Rectangle 4"/>
          <p:cNvSpPr/>
          <p:nvPr/>
        </p:nvSpPr>
        <p:spPr>
          <a:xfrm>
            <a:off x="0" y="5814113"/>
            <a:ext cx="9144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66"/>
              </a:solidFill>
            </a:endParaRPr>
          </a:p>
        </p:txBody>
      </p:sp>
      <p:sp>
        <p:nvSpPr>
          <p:cNvPr id="3" name="Slide Number Placeholder 2"/>
          <p:cNvSpPr>
            <a:spLocks noGrp="1"/>
          </p:cNvSpPr>
          <p:nvPr>
            <p:ph type="sldNum" sz="quarter" idx="12"/>
          </p:nvPr>
        </p:nvSpPr>
        <p:spPr>
          <a:xfrm>
            <a:off x="3395417" y="6492875"/>
            <a:ext cx="2133600" cy="365125"/>
          </a:xfrm>
        </p:spPr>
        <p:txBody>
          <a:bodyPr/>
          <a:lstStyle/>
          <a:p>
            <a:pPr algn="ctr"/>
            <a:fld id="{9221CDAF-7AA6-4807-B601-63BF3B41F162}" type="slidenum">
              <a:rPr lang="en-US" sz="1800" smtClean="0">
                <a:solidFill>
                  <a:srgbClr val="002060"/>
                </a:solidFill>
              </a:rPr>
              <a:pPr algn="ctr"/>
              <a:t>47</a:t>
            </a:fld>
            <a:endParaRPr lang="en-US" sz="1800">
              <a:solidFill>
                <a:srgbClr val="002060"/>
              </a:solidFill>
            </a:endParaRPr>
          </a:p>
        </p:txBody>
      </p:sp>
    </p:spTree>
    <p:extLst>
      <p:ext uri="{BB962C8B-B14F-4D97-AF65-F5344CB8AC3E}">
        <p14:creationId xmlns:p14="http://schemas.microsoft.com/office/powerpoint/2010/main" val="90691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676400" y="685800"/>
            <a:ext cx="6705600" cy="1323439"/>
          </a:xfrm>
          <a:prstGeom prst="rect">
            <a:avLst/>
          </a:prstGeom>
          <a:noFill/>
        </p:spPr>
        <p:txBody>
          <a:bodyPr wrap="square" rtlCol="0">
            <a:spAutoFit/>
          </a:bodyPr>
          <a:lstStyle/>
          <a:p>
            <a:pPr lvl="2"/>
            <a:r>
              <a:rPr lang="en-US" sz="2000" dirty="0">
                <a:solidFill>
                  <a:srgbClr val="003366"/>
                </a:solidFill>
              </a:rPr>
              <a:t>As of December 2016, Social Security paid an average monthly </a:t>
            </a:r>
            <a:r>
              <a:rPr lang="en-US" sz="2000" b="1" dirty="0">
                <a:solidFill>
                  <a:srgbClr val="007D7D"/>
                </a:solidFill>
              </a:rPr>
              <a:t>disability benefit of $1,171.15</a:t>
            </a:r>
            <a:r>
              <a:rPr lang="en-US" sz="2000" dirty="0">
                <a:solidFill>
                  <a:srgbClr val="003366"/>
                </a:solidFill>
              </a:rPr>
              <a:t>. That’s barely enough to keep a beneficiary above the poverty level ($12,060 annually).</a:t>
            </a:r>
          </a:p>
        </p:txBody>
      </p:sp>
      <p:sp>
        <p:nvSpPr>
          <p:cNvPr id="4" name="TextBox 3"/>
          <p:cNvSpPr txBox="1"/>
          <p:nvPr/>
        </p:nvSpPr>
        <p:spPr>
          <a:xfrm>
            <a:off x="2133600" y="2819400"/>
            <a:ext cx="5943600" cy="707886"/>
          </a:xfrm>
          <a:prstGeom prst="rect">
            <a:avLst/>
          </a:prstGeom>
          <a:noFill/>
        </p:spPr>
        <p:txBody>
          <a:bodyPr wrap="square" rtlCol="0">
            <a:spAutoFit/>
          </a:bodyPr>
          <a:lstStyle/>
          <a:p>
            <a:pPr lvl="2"/>
            <a:r>
              <a:rPr lang="en-US" sz="2000" b="1" dirty="0">
                <a:solidFill>
                  <a:srgbClr val="007D7D"/>
                </a:solidFill>
              </a:rPr>
              <a:t>56 million </a:t>
            </a:r>
            <a:r>
              <a:rPr lang="en-US" sz="2000" dirty="0">
                <a:solidFill>
                  <a:srgbClr val="003366"/>
                </a:solidFill>
              </a:rPr>
              <a:t>Americans, or 1-in-5 people in this country, live with </a:t>
            </a:r>
            <a:r>
              <a:rPr lang="en-US" sz="2000" b="1" dirty="0">
                <a:solidFill>
                  <a:srgbClr val="007D7D"/>
                </a:solidFill>
              </a:rPr>
              <a:t>disabilities</a:t>
            </a:r>
            <a:r>
              <a:rPr lang="en-US" sz="2000" dirty="0">
                <a:solidFill>
                  <a:srgbClr val="003366"/>
                </a:solidFill>
              </a:rPr>
              <a:t>.</a:t>
            </a:r>
          </a:p>
        </p:txBody>
      </p:sp>
      <p:sp>
        <p:nvSpPr>
          <p:cNvPr id="5" name="TextBox 4"/>
          <p:cNvSpPr txBox="1"/>
          <p:nvPr/>
        </p:nvSpPr>
        <p:spPr>
          <a:xfrm>
            <a:off x="2128271" y="4267200"/>
            <a:ext cx="6477000" cy="707886"/>
          </a:xfrm>
          <a:prstGeom prst="rect">
            <a:avLst/>
          </a:prstGeom>
          <a:noFill/>
        </p:spPr>
        <p:txBody>
          <a:bodyPr wrap="square" rtlCol="0">
            <a:spAutoFit/>
          </a:bodyPr>
          <a:lstStyle/>
          <a:p>
            <a:pPr lvl="2"/>
            <a:r>
              <a:rPr lang="en-US" sz="2000" b="1" dirty="0">
                <a:solidFill>
                  <a:srgbClr val="007D7D"/>
                </a:solidFill>
              </a:rPr>
              <a:t>48 million </a:t>
            </a:r>
            <a:r>
              <a:rPr lang="en-US" sz="2000" dirty="0">
                <a:solidFill>
                  <a:srgbClr val="003366"/>
                </a:solidFill>
              </a:rPr>
              <a:t>disabled Americans, or 1-in-10 people here, live with </a:t>
            </a:r>
            <a:r>
              <a:rPr lang="en-US" sz="2000" b="1" dirty="0">
                <a:solidFill>
                  <a:srgbClr val="007D7D"/>
                </a:solidFill>
              </a:rPr>
              <a:t>severe disabilities</a:t>
            </a:r>
          </a:p>
        </p:txBody>
      </p:sp>
      <p:sp>
        <p:nvSpPr>
          <p:cNvPr id="7" name="Rectangle 6"/>
          <p:cNvSpPr/>
          <p:nvPr/>
        </p:nvSpPr>
        <p:spPr>
          <a:xfrm>
            <a:off x="381000" y="-58393"/>
            <a:ext cx="8592553" cy="707886"/>
          </a:xfrm>
          <a:prstGeom prst="rect">
            <a:avLst/>
          </a:prstGeom>
        </p:spPr>
        <p:txBody>
          <a:bodyPr wrap="square">
            <a:spAutoFit/>
          </a:bodyPr>
          <a:lstStyle/>
          <a:p>
            <a:pPr algn="ctr"/>
            <a:r>
              <a:rPr lang="en-US" sz="4000" b="1" dirty="0">
                <a:solidFill>
                  <a:srgbClr val="003366"/>
                </a:solidFill>
                <a:latin typeface="Times"/>
              </a:rPr>
              <a:t>Disability Benefit Statistics</a:t>
            </a:r>
          </a:p>
        </p:txBody>
      </p:sp>
      <p:sp>
        <p:nvSpPr>
          <p:cNvPr id="2" name="Slide Number Placeholder 1"/>
          <p:cNvSpPr>
            <a:spLocks noGrp="1"/>
          </p:cNvSpPr>
          <p:nvPr>
            <p:ph type="sldNum" sz="quarter" idx="12"/>
          </p:nvPr>
        </p:nvSpPr>
        <p:spPr>
          <a:xfrm>
            <a:off x="3610476" y="6490816"/>
            <a:ext cx="2133600" cy="365125"/>
          </a:xfrm>
        </p:spPr>
        <p:txBody>
          <a:bodyPr/>
          <a:lstStyle/>
          <a:p>
            <a:pPr algn="ctr"/>
            <a:fld id="{9221CDAF-7AA6-4807-B601-63BF3B41F162}" type="slidenum">
              <a:rPr lang="en-US" sz="1800" smtClean="0">
                <a:solidFill>
                  <a:srgbClr val="002060"/>
                </a:solidFill>
              </a:rPr>
              <a:pPr algn="ctr"/>
              <a:t>48</a:t>
            </a:fld>
            <a:endParaRPr lang="en-US" sz="1800" dirty="0">
              <a:solidFill>
                <a:srgbClr val="002060"/>
              </a:solidFill>
            </a:endParaRPr>
          </a:p>
        </p:txBody>
      </p:sp>
    </p:spTree>
    <p:extLst>
      <p:ext uri="{BB962C8B-B14F-4D97-AF65-F5344CB8AC3E}">
        <p14:creationId xmlns:p14="http://schemas.microsoft.com/office/powerpoint/2010/main" val="34685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36" y="914400"/>
            <a:ext cx="9635836" cy="646331"/>
          </a:xfrm>
          <a:prstGeom prst="rect">
            <a:avLst/>
          </a:prstGeom>
          <a:noFill/>
          <a:ln>
            <a:noFill/>
          </a:ln>
        </p:spPr>
        <p:txBody>
          <a:bodyPr wrap="square" rtlCol="0">
            <a:spAutoFit/>
          </a:bodyPr>
          <a:lstStyle/>
          <a:p>
            <a:pPr algn="ctr"/>
            <a:r>
              <a:rPr lang="en-US" sz="3600" b="1" dirty="0">
                <a:latin typeface="+mj-lt"/>
              </a:rPr>
              <a:t>Social Security Disability Insurance (SSDI)</a:t>
            </a:r>
          </a:p>
        </p:txBody>
      </p:sp>
      <p:sp>
        <p:nvSpPr>
          <p:cNvPr id="12" name="TextBox 11"/>
          <p:cNvSpPr txBox="1"/>
          <p:nvPr/>
        </p:nvSpPr>
        <p:spPr>
          <a:xfrm>
            <a:off x="228600" y="1716881"/>
            <a:ext cx="8458200" cy="3693319"/>
          </a:xfrm>
          <a:prstGeom prst="rect">
            <a:avLst/>
          </a:prstGeom>
          <a:noFill/>
        </p:spPr>
        <p:txBody>
          <a:bodyPr wrap="square" rtlCol="0">
            <a:spAutoFit/>
          </a:bodyPr>
          <a:lstStyle/>
          <a:p>
            <a:r>
              <a:rPr lang="en-US" sz="2600" dirty="0"/>
              <a:t>The SSDI program pays monthly benefits to you and to certain members of your family if:</a:t>
            </a:r>
          </a:p>
          <a:p>
            <a:endParaRPr lang="en-US" sz="2600" dirty="0"/>
          </a:p>
          <a:p>
            <a:pPr marL="342900" indent="-342900">
              <a:buFont typeface="Arial" panose="020B0604020202020204" pitchFamily="34" charset="0"/>
              <a:buChar char="•"/>
            </a:pPr>
            <a:r>
              <a:rPr lang="en-US" sz="2600" dirty="0"/>
              <a:t>You have worked long enough, recently enough, and</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You have a medical condition that has prevented you from working – or is expected to prevent you from working – at a substantial level for at least 12 months, or your medical condition is expected to end in death.</a:t>
            </a:r>
          </a:p>
        </p:txBody>
      </p:sp>
      <p:sp>
        <p:nvSpPr>
          <p:cNvPr id="2" name="TextBox 1"/>
          <p:cNvSpPr txBox="1"/>
          <p:nvPr/>
        </p:nvSpPr>
        <p:spPr>
          <a:xfrm>
            <a:off x="3886200" y="6488668"/>
            <a:ext cx="1371600" cy="369332"/>
          </a:xfrm>
          <a:prstGeom prst="rect">
            <a:avLst/>
          </a:prstGeom>
          <a:noFill/>
        </p:spPr>
        <p:txBody>
          <a:bodyPr wrap="square" rtlCol="0">
            <a:spAutoFit/>
          </a:bodyPr>
          <a:lstStyle/>
          <a:p>
            <a:pPr algn="ctr"/>
            <a:r>
              <a:rPr lang="en-US" dirty="0">
                <a:solidFill>
                  <a:srgbClr val="002060"/>
                </a:solidFill>
              </a:rPr>
              <a:t>49</a:t>
            </a:r>
          </a:p>
        </p:txBody>
      </p:sp>
    </p:spTree>
    <p:extLst>
      <p:ext uri="{BB962C8B-B14F-4D97-AF65-F5344CB8AC3E}">
        <p14:creationId xmlns:p14="http://schemas.microsoft.com/office/powerpoint/2010/main" val="8564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64641" y="1752600"/>
            <a:ext cx="8610600" cy="3763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A U.S. federal payroll tax deducted from each paycheck</a:t>
            </a:r>
          </a:p>
          <a:p>
            <a:r>
              <a:rPr lang="en-US" sz="2400" dirty="0"/>
              <a:t>Stands for the Federal Insurance Contributions Act</a:t>
            </a:r>
          </a:p>
          <a:p>
            <a:r>
              <a:rPr lang="en-US" sz="2400" dirty="0"/>
              <a:t>Total deducted from your paycheck is 7.65% (6.2% to Social Security, 1.45% to Medicare) </a:t>
            </a:r>
          </a:p>
          <a:p>
            <a:r>
              <a:rPr lang="en-US" sz="2400" dirty="0"/>
              <a:t>Your employer matches this for a total of 15.3%</a:t>
            </a:r>
          </a:p>
          <a:p>
            <a:r>
              <a:rPr lang="en-US" sz="2400" dirty="0"/>
              <a:t>Helps fund both Social Security and Medicare programs, which provide benefits for:</a:t>
            </a:r>
          </a:p>
          <a:p>
            <a:pPr lvl="1"/>
            <a:r>
              <a:rPr lang="en-US" sz="2000" dirty="0"/>
              <a:t>Retirees</a:t>
            </a:r>
          </a:p>
          <a:p>
            <a:pPr lvl="1"/>
            <a:r>
              <a:rPr lang="en-US" sz="2000" dirty="0"/>
              <a:t>The Disabled</a:t>
            </a:r>
          </a:p>
          <a:p>
            <a:pPr lvl="1"/>
            <a:r>
              <a:rPr lang="en-US" sz="2000" dirty="0"/>
              <a:t>Children</a:t>
            </a:r>
          </a:p>
        </p:txBody>
      </p:sp>
      <p:sp>
        <p:nvSpPr>
          <p:cNvPr id="12" name="Title 1"/>
          <p:cNvSpPr txBox="1">
            <a:spLocks/>
          </p:cNvSpPr>
          <p:nvPr/>
        </p:nvSpPr>
        <p:spPr>
          <a:xfrm>
            <a:off x="266700" y="990600"/>
            <a:ext cx="8610600" cy="762000"/>
          </a:xfrm>
          <a:prstGeom prst="rect">
            <a:avLst/>
          </a:prstGeom>
        </p:spPr>
        <p:txBody>
          <a:bodyPr>
            <a:normAutofit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4800" dirty="0"/>
              <a:t>What’s FICA?</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5</a:t>
            </a:fld>
            <a:endParaRPr lang="en-US" sz="1800">
              <a:solidFill>
                <a:srgbClr val="002060"/>
              </a:solidFill>
            </a:endParaRPr>
          </a:p>
        </p:txBody>
      </p:sp>
    </p:spTree>
    <p:extLst>
      <p:ext uri="{BB962C8B-B14F-4D97-AF65-F5344CB8AC3E}">
        <p14:creationId xmlns:p14="http://schemas.microsoft.com/office/powerpoint/2010/main" val="285176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38" y="914400"/>
            <a:ext cx="9144000" cy="769441"/>
          </a:xfrm>
          <a:prstGeom prst="rect">
            <a:avLst/>
          </a:prstGeom>
          <a:noFill/>
          <a:ln>
            <a:noFill/>
          </a:ln>
        </p:spPr>
        <p:txBody>
          <a:bodyPr wrap="square" rtlCol="0">
            <a:spAutoFit/>
          </a:bodyPr>
          <a:lstStyle/>
          <a:p>
            <a:pPr algn="ctr"/>
            <a:r>
              <a:rPr lang="en-US" sz="4400" b="1" dirty="0">
                <a:latin typeface="+mj-lt"/>
              </a:rPr>
              <a:t>Supplemental Security Income (SSI)</a:t>
            </a:r>
          </a:p>
        </p:txBody>
      </p:sp>
      <p:sp>
        <p:nvSpPr>
          <p:cNvPr id="2" name="TextBox 1"/>
          <p:cNvSpPr txBox="1"/>
          <p:nvPr/>
        </p:nvSpPr>
        <p:spPr>
          <a:xfrm>
            <a:off x="357338" y="1791593"/>
            <a:ext cx="8458200" cy="3847207"/>
          </a:xfrm>
          <a:prstGeom prst="rect">
            <a:avLst/>
          </a:prstGeom>
          <a:noFill/>
        </p:spPr>
        <p:txBody>
          <a:bodyPr wrap="square" rtlCol="0">
            <a:spAutoFit/>
          </a:bodyPr>
          <a:lstStyle/>
          <a:p>
            <a:r>
              <a:rPr lang="en-US" sz="2400" dirty="0"/>
              <a:t>Social Security administers the Supplemental Security Income program, which pays benefits to disabled adults and children who have limited income and resources.</a:t>
            </a:r>
          </a:p>
          <a:p>
            <a:endParaRPr lang="en-US" sz="1400" dirty="0"/>
          </a:p>
          <a:p>
            <a:r>
              <a:rPr lang="en-US" sz="2400" dirty="0"/>
              <a:t>SSI benefits also are payable to adults age 65 and older who do not have disabilities, if these individuals meet the financial limits.</a:t>
            </a:r>
          </a:p>
          <a:p>
            <a:endParaRPr lang="en-US" sz="1400" dirty="0"/>
          </a:p>
          <a:p>
            <a:r>
              <a:rPr lang="en-US" sz="2400" dirty="0"/>
              <a:t>People who have worked long enough, recently enough, may be able to receive Social Security benefits – such as disability or retirement – as well as SSI.</a:t>
            </a:r>
          </a:p>
        </p:txBody>
      </p:sp>
      <p:sp>
        <p:nvSpPr>
          <p:cNvPr id="3" name="TextBox 2"/>
          <p:cNvSpPr txBox="1"/>
          <p:nvPr/>
        </p:nvSpPr>
        <p:spPr>
          <a:xfrm>
            <a:off x="4114800" y="6488668"/>
            <a:ext cx="1295400" cy="369332"/>
          </a:xfrm>
          <a:prstGeom prst="rect">
            <a:avLst/>
          </a:prstGeom>
          <a:noFill/>
        </p:spPr>
        <p:txBody>
          <a:bodyPr wrap="square" rtlCol="0">
            <a:spAutoFit/>
          </a:bodyPr>
          <a:lstStyle/>
          <a:p>
            <a:pPr algn="ctr"/>
            <a:r>
              <a:rPr lang="en-US" dirty="0">
                <a:solidFill>
                  <a:srgbClr val="002060"/>
                </a:solidFill>
              </a:rPr>
              <a:t>50</a:t>
            </a:r>
          </a:p>
        </p:txBody>
      </p:sp>
    </p:spTree>
    <p:extLst>
      <p:ext uri="{BB962C8B-B14F-4D97-AF65-F5344CB8AC3E}">
        <p14:creationId xmlns:p14="http://schemas.microsoft.com/office/powerpoint/2010/main" val="28692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6672570"/>
              </p:ext>
            </p:extLst>
          </p:nvPr>
        </p:nvGraphicFramePr>
        <p:xfrm>
          <a:off x="381000" y="808183"/>
          <a:ext cx="8305800" cy="4830617"/>
        </p:xfrm>
        <a:graphic>
          <a:graphicData uri="http://schemas.openxmlformats.org/drawingml/2006/table">
            <a:tbl>
              <a:tblPr firstRow="1" bandRow="1">
                <a:tableStyleId>{69CF1AB2-1976-4502-BF36-3FF5EA218861}</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364434">
                <a:tc>
                  <a:txBody>
                    <a:bodyPr/>
                    <a:lstStyle/>
                    <a:p>
                      <a:r>
                        <a:rPr lang="en-US" sz="1800" b="1" dirty="0"/>
                        <a:t>Social</a:t>
                      </a:r>
                      <a:r>
                        <a:rPr lang="en-US" sz="1800" b="1" baseline="0" dirty="0"/>
                        <a:t> Security Disability Insurance </a:t>
                      </a:r>
                      <a:endParaRPr lang="en-US" sz="1800" b="0" dirty="0"/>
                    </a:p>
                  </a:txBody>
                  <a:tcPr/>
                </a:tc>
                <a:tc>
                  <a:txBody>
                    <a:bodyPr/>
                    <a:lstStyle/>
                    <a:p>
                      <a:r>
                        <a:rPr lang="en-US" sz="1800" b="1" dirty="0"/>
                        <a:t>Supplemental</a:t>
                      </a:r>
                      <a:r>
                        <a:rPr lang="en-US" sz="1800" b="1" baseline="0" dirty="0"/>
                        <a:t> Security Income </a:t>
                      </a:r>
                      <a:endParaRPr lang="en-US" sz="1800" b="0" dirty="0"/>
                    </a:p>
                  </a:txBody>
                  <a:tcPr/>
                </a:tc>
                <a:extLst>
                  <a:ext uri="{0D108BD9-81ED-4DB2-BD59-A6C34878D82A}">
                    <a16:rowId xmlns:a16="http://schemas.microsoft.com/office/drawing/2014/main" val="10000"/>
                  </a:ext>
                </a:extLst>
              </a:tr>
              <a:tr h="1235766">
                <a:tc>
                  <a:txBody>
                    <a:bodyPr/>
                    <a:lstStyle/>
                    <a:p>
                      <a:r>
                        <a:rPr lang="en-US" sz="1800" b="0" baseline="0" dirty="0"/>
                        <a:t>P</a:t>
                      </a:r>
                      <a:r>
                        <a:rPr lang="en-US" sz="1800" b="0" dirty="0"/>
                        <a:t>ayments</a:t>
                      </a:r>
                      <a:r>
                        <a:rPr lang="en-US" sz="1800" b="0" baseline="0" dirty="0"/>
                        <a:t> come from the Social Security trust funds and are based on a person’s earnings.</a:t>
                      </a:r>
                      <a:endParaRPr lang="en-US" sz="1800" b="0" dirty="0"/>
                    </a:p>
                  </a:txBody>
                  <a:tcPr/>
                </a:tc>
                <a:tc>
                  <a:txBody>
                    <a:bodyPr/>
                    <a:lstStyle/>
                    <a:p>
                      <a:r>
                        <a:rPr lang="en-US" sz="1800" b="0" baseline="0" dirty="0"/>
                        <a:t>P</a:t>
                      </a:r>
                      <a:r>
                        <a:rPr lang="en-US" sz="1800" b="0" dirty="0"/>
                        <a:t>ayments come from the general treasury fund,</a:t>
                      </a:r>
                      <a:r>
                        <a:rPr lang="en-US" sz="1800" b="0" baseline="0" dirty="0"/>
                        <a:t> NOT the Social Security trust funds. SSI payments are not based on a person’s earnings.</a:t>
                      </a:r>
                      <a:endParaRPr lang="en-US" sz="1800" b="0" dirty="0"/>
                    </a:p>
                  </a:txBody>
                  <a:tcPr/>
                </a:tc>
                <a:extLst>
                  <a:ext uri="{0D108BD9-81ED-4DB2-BD59-A6C34878D82A}">
                    <a16:rowId xmlns:a16="http://schemas.microsoft.com/office/drawing/2014/main" val="10001"/>
                  </a:ext>
                </a:extLst>
              </a:tr>
              <a:tr h="957117">
                <a:tc>
                  <a:txBody>
                    <a:bodyPr/>
                    <a:lstStyle/>
                    <a:p>
                      <a:r>
                        <a:rPr lang="en-US" sz="1800" dirty="0"/>
                        <a:t>An insurance that workers earn by paying Social</a:t>
                      </a:r>
                      <a:r>
                        <a:rPr lang="en-US" sz="1800" baseline="0" dirty="0"/>
                        <a:t> Security taxes on their wages.</a:t>
                      </a:r>
                      <a:endParaRPr lang="en-US" sz="1800" dirty="0"/>
                    </a:p>
                  </a:txBody>
                  <a:tcPr/>
                </a:tc>
                <a:tc>
                  <a:txBody>
                    <a:bodyPr/>
                    <a:lstStyle/>
                    <a:p>
                      <a:r>
                        <a:rPr lang="en-US" sz="1800" dirty="0"/>
                        <a:t>A needs-based public</a:t>
                      </a:r>
                      <a:r>
                        <a:rPr lang="en-US" sz="1800" baseline="0" dirty="0"/>
                        <a:t> assistance program that does not require a person to have work history.</a:t>
                      </a:r>
                      <a:endParaRPr lang="en-US" sz="1800" dirty="0"/>
                    </a:p>
                  </a:txBody>
                  <a:tcPr/>
                </a:tc>
                <a:extLst>
                  <a:ext uri="{0D108BD9-81ED-4DB2-BD59-A6C34878D82A}">
                    <a16:rowId xmlns:a16="http://schemas.microsoft.com/office/drawing/2014/main" val="10002"/>
                  </a:ext>
                </a:extLst>
              </a:tr>
              <a:tr h="1103401">
                <a:tc>
                  <a:txBody>
                    <a:bodyPr/>
                    <a:lstStyle/>
                    <a:p>
                      <a:pPr algn="l"/>
                      <a:r>
                        <a:rPr lang="en-US" sz="1800" dirty="0"/>
                        <a:t>Pays benefits to disabled individuals who are unable to work, regardless of their income and resources.</a:t>
                      </a:r>
                    </a:p>
                  </a:txBody>
                  <a:tcPr/>
                </a:tc>
                <a:tc>
                  <a:txBody>
                    <a:bodyPr/>
                    <a:lstStyle/>
                    <a:p>
                      <a:r>
                        <a:rPr lang="en-US" sz="1800" dirty="0"/>
                        <a:t>Pays disabled individuals who are unable to work AND have limited income and resources.</a:t>
                      </a:r>
                    </a:p>
                  </a:txBody>
                  <a:tcPr/>
                </a:tc>
                <a:extLst>
                  <a:ext uri="{0D108BD9-81ED-4DB2-BD59-A6C34878D82A}">
                    <a16:rowId xmlns:a16="http://schemas.microsoft.com/office/drawing/2014/main" val="10003"/>
                  </a:ext>
                </a:extLst>
              </a:tr>
              <a:tr h="1168573">
                <a:tc>
                  <a:txBody>
                    <a:bodyPr/>
                    <a:lstStyle/>
                    <a:p>
                      <a:pPr algn="l"/>
                      <a:r>
                        <a:rPr lang="en-US" sz="1800" b="0" dirty="0">
                          <a:solidFill>
                            <a:schemeClr val="tx1"/>
                          </a:solidFill>
                          <a:effectLst/>
                          <a:latin typeface="+mn-lt"/>
                        </a:rPr>
                        <a:t>Benefits for workers and for adults disabled since childhood. Must meet insured status requirements.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Benefits for children and adults in financial need. Must have limited income</a:t>
                      </a:r>
                      <a:r>
                        <a:rPr lang="en-US" sz="1800" baseline="0" dirty="0">
                          <a:solidFill>
                            <a:schemeClr val="tx1"/>
                          </a:solidFill>
                        </a:rPr>
                        <a:t> and limited resources.</a:t>
                      </a:r>
                      <a:endParaRPr lang="en-US" sz="1800" dirty="0">
                        <a:solidFill>
                          <a:schemeClr val="tx1"/>
                        </a:solidFill>
                      </a:endParaRPr>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3124200" y="0"/>
            <a:ext cx="2938625" cy="707886"/>
          </a:xfrm>
          <a:prstGeom prst="rect">
            <a:avLst/>
          </a:prstGeom>
        </p:spPr>
        <p:txBody>
          <a:bodyPr wrap="none">
            <a:spAutoFit/>
          </a:bodyPr>
          <a:lstStyle/>
          <a:p>
            <a:pPr algn="ctr"/>
            <a:r>
              <a:rPr lang="en-US" sz="4000" b="1" dirty="0">
                <a:latin typeface="+mj-lt"/>
              </a:rPr>
              <a:t>SSDI vs. SSI</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51</a:t>
            </a:fld>
            <a:endParaRPr lang="en-US" sz="1800" dirty="0">
              <a:solidFill>
                <a:srgbClr val="002060"/>
              </a:solidFill>
            </a:endParaRPr>
          </a:p>
        </p:txBody>
      </p:sp>
    </p:spTree>
    <p:extLst>
      <p:ext uri="{BB962C8B-B14F-4D97-AF65-F5344CB8AC3E}">
        <p14:creationId xmlns:p14="http://schemas.microsoft.com/office/powerpoint/2010/main" val="30114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728063"/>
            <a:ext cx="8001000" cy="3785652"/>
          </a:xfrm>
          <a:prstGeom prst="rect">
            <a:avLst/>
          </a:prstGeom>
          <a:noFill/>
        </p:spPr>
        <p:txBody>
          <a:bodyPr wrap="square" rtlCol="0">
            <a:spAutoFit/>
          </a:bodyPr>
          <a:lstStyle/>
          <a:p>
            <a:r>
              <a:rPr lang="en-US" sz="2400" dirty="0"/>
              <a:t>The Social Security Red Book explains our work incentives, which are employment-support provisions intended to assist you in your efforts to become self-sufficient through work while on disability.</a:t>
            </a:r>
          </a:p>
          <a:p>
            <a:endParaRPr lang="en-US" sz="2400" dirty="0"/>
          </a:p>
          <a:p>
            <a:r>
              <a:rPr lang="en-US" sz="2400" dirty="0"/>
              <a:t>Employment supports can help you find a job or start a business, protect your cash and medical benefits while you work, or help you save money to go to school.</a:t>
            </a:r>
          </a:p>
          <a:p>
            <a:endParaRPr lang="en-US" sz="2400" dirty="0"/>
          </a:p>
          <a:p>
            <a:r>
              <a:rPr lang="en-US" sz="2400" dirty="0"/>
              <a:t>Substantial Gainful Activity and Trial Work Period </a:t>
            </a:r>
          </a:p>
        </p:txBody>
      </p:sp>
      <p:sp>
        <p:nvSpPr>
          <p:cNvPr id="7" name="TextBox 6"/>
          <p:cNvSpPr txBox="1"/>
          <p:nvPr/>
        </p:nvSpPr>
        <p:spPr>
          <a:xfrm>
            <a:off x="12700" y="983107"/>
            <a:ext cx="9144000" cy="707886"/>
          </a:xfrm>
          <a:prstGeom prst="rect">
            <a:avLst/>
          </a:prstGeom>
          <a:noFill/>
          <a:ln>
            <a:noFill/>
          </a:ln>
        </p:spPr>
        <p:txBody>
          <a:bodyPr wrap="square" rtlCol="0">
            <a:spAutoFit/>
          </a:bodyPr>
          <a:lstStyle/>
          <a:p>
            <a:pPr algn="ctr"/>
            <a:r>
              <a:rPr lang="en-US" sz="4000" b="1" dirty="0">
                <a:latin typeface="+mj-lt"/>
              </a:rPr>
              <a:t>Disability Work Incentive Programs</a:t>
            </a:r>
          </a:p>
        </p:txBody>
      </p:sp>
      <p:sp>
        <p:nvSpPr>
          <p:cNvPr id="8" name="TextBox 7"/>
          <p:cNvSpPr txBox="1"/>
          <p:nvPr/>
        </p:nvSpPr>
        <p:spPr>
          <a:xfrm>
            <a:off x="0" y="5481935"/>
            <a:ext cx="9156700" cy="461665"/>
          </a:xfrm>
          <a:prstGeom prst="rect">
            <a:avLst/>
          </a:prstGeom>
          <a:solidFill>
            <a:srgbClr val="002060"/>
          </a:solidFill>
        </p:spPr>
        <p:txBody>
          <a:bodyPr wrap="square" rtlCol="0">
            <a:spAutoFit/>
          </a:bodyPr>
          <a:lstStyle/>
          <a:p>
            <a:pPr algn="ctr"/>
            <a:r>
              <a:rPr lang="en-US" sz="2400" dirty="0">
                <a:solidFill>
                  <a:schemeClr val="bg1"/>
                </a:solidFill>
              </a:rPr>
              <a:t>socialsecurity.gov/</a:t>
            </a:r>
            <a:r>
              <a:rPr lang="en-US" sz="2400" dirty="0" err="1">
                <a:solidFill>
                  <a:schemeClr val="bg1"/>
                </a:solidFill>
              </a:rPr>
              <a:t>redbook</a:t>
            </a:r>
            <a:endParaRPr lang="en-US" sz="2400" dirty="0">
              <a:solidFill>
                <a:schemeClr val="bg1"/>
              </a:solidFill>
            </a:endParaRPr>
          </a:p>
        </p:txBody>
      </p:sp>
      <p:sp>
        <p:nvSpPr>
          <p:cNvPr id="2" name="Slide Number Placeholder 1"/>
          <p:cNvSpPr>
            <a:spLocks noGrp="1"/>
          </p:cNvSpPr>
          <p:nvPr>
            <p:ph type="sldNum" sz="quarter" idx="12"/>
          </p:nvPr>
        </p:nvSpPr>
        <p:spPr>
          <a:xfrm>
            <a:off x="3511550" y="6492875"/>
            <a:ext cx="2133600" cy="365125"/>
          </a:xfrm>
        </p:spPr>
        <p:txBody>
          <a:bodyPr/>
          <a:lstStyle/>
          <a:p>
            <a:pPr algn="ctr"/>
            <a:fld id="{9221CDAF-7AA6-4807-B601-63BF3B41F162}" type="slidenum">
              <a:rPr lang="en-US" sz="1800" smtClean="0">
                <a:solidFill>
                  <a:srgbClr val="002060"/>
                </a:solidFill>
              </a:rPr>
              <a:pPr algn="ctr"/>
              <a:t>52</a:t>
            </a:fld>
            <a:endParaRPr lang="en-US" sz="1800" dirty="0">
              <a:solidFill>
                <a:srgbClr val="002060"/>
              </a:solidFill>
            </a:endParaRPr>
          </a:p>
        </p:txBody>
      </p:sp>
    </p:spTree>
    <p:extLst>
      <p:ext uri="{BB962C8B-B14F-4D97-AF65-F5344CB8AC3E}">
        <p14:creationId xmlns:p14="http://schemas.microsoft.com/office/powerpoint/2010/main" val="425997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24548"/>
            <a:ext cx="87630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Substantial Gainful Activity (SGA) amount for individuals with disabilities, other than blindness, increased from $1,130 to $1,170.</a:t>
            </a:r>
          </a:p>
          <a:p>
            <a:endParaRPr lang="en-US" sz="2000" dirty="0"/>
          </a:p>
          <a:p>
            <a:pPr marL="285750" indent="-285750">
              <a:buFont typeface="Arial" panose="020B0604020202020204" pitchFamily="34" charset="0"/>
              <a:buChar char="•"/>
            </a:pPr>
            <a:r>
              <a:rPr lang="en-US" sz="2000" dirty="0"/>
              <a:t>The SGA amount for individuals who are blind increased from $1,820 to $1,950 for 2017.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monthly earnings amount that we use to determine if a month counts for the Trial Work Period month is $840 per month in 2017.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amount of earnings that will have no effect on eligibility or benefits for SSI beneficiaries who are students is $7,200 a year. (SSI Only)</a:t>
            </a:r>
          </a:p>
          <a:p>
            <a:pPr marL="285750" indent="-285750">
              <a:buFont typeface="Arial" panose="020B0604020202020204" pitchFamily="34" charset="0"/>
              <a:buChar char="•"/>
            </a:pPr>
            <a:endParaRPr lang="en-US" sz="2000" dirty="0"/>
          </a:p>
        </p:txBody>
      </p:sp>
      <p:sp>
        <p:nvSpPr>
          <p:cNvPr id="3" name="Rectangle 2"/>
          <p:cNvSpPr/>
          <p:nvPr/>
        </p:nvSpPr>
        <p:spPr>
          <a:xfrm>
            <a:off x="0" y="914400"/>
            <a:ext cx="9144000" cy="615553"/>
          </a:xfrm>
          <a:prstGeom prst="rect">
            <a:avLst/>
          </a:prstGeom>
        </p:spPr>
        <p:txBody>
          <a:bodyPr wrap="square">
            <a:spAutoFit/>
          </a:bodyPr>
          <a:lstStyle/>
          <a:p>
            <a:pPr algn="ctr"/>
            <a:r>
              <a:rPr lang="en-US" sz="3400" b="1" dirty="0">
                <a:latin typeface="+mj-lt"/>
              </a:rPr>
              <a:t>Working While Disabled: What’s New in 2017?</a:t>
            </a:r>
          </a:p>
        </p:txBody>
      </p:sp>
      <p:sp>
        <p:nvSpPr>
          <p:cNvPr id="2" name="Slide Number Placeholder 1"/>
          <p:cNvSpPr>
            <a:spLocks noGrp="1"/>
          </p:cNvSpPr>
          <p:nvPr>
            <p:ph type="sldNum" sz="quarter" idx="12"/>
          </p:nvPr>
        </p:nvSpPr>
        <p:spPr>
          <a:xfrm>
            <a:off x="3429000" y="6492875"/>
            <a:ext cx="2133600" cy="365125"/>
          </a:xfrm>
        </p:spPr>
        <p:txBody>
          <a:bodyPr/>
          <a:lstStyle/>
          <a:p>
            <a:pPr algn="ctr"/>
            <a:fld id="{9221CDAF-7AA6-4807-B601-63BF3B41F162}" type="slidenum">
              <a:rPr lang="en-US" sz="1800" smtClean="0">
                <a:solidFill>
                  <a:srgbClr val="002060"/>
                </a:solidFill>
              </a:rPr>
              <a:pPr algn="ctr"/>
              <a:t>53</a:t>
            </a:fld>
            <a:endParaRPr lang="en-US" sz="1800" dirty="0">
              <a:solidFill>
                <a:srgbClr val="002060"/>
              </a:solidFill>
            </a:endParaRPr>
          </a:p>
        </p:txBody>
      </p:sp>
    </p:spTree>
    <p:extLst>
      <p:ext uri="{BB962C8B-B14F-4D97-AF65-F5344CB8AC3E}">
        <p14:creationId xmlns:p14="http://schemas.microsoft.com/office/powerpoint/2010/main" val="15416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481935"/>
            <a:ext cx="9141594" cy="461665"/>
          </a:xfrm>
          <a:prstGeom prst="rect">
            <a:avLst/>
          </a:prstGeom>
          <a:solidFill>
            <a:schemeClr val="tx1"/>
          </a:solidFill>
        </p:spPr>
        <p:txBody>
          <a:bodyPr wrap="square" rtlCol="0">
            <a:spAutoFit/>
          </a:bodyPr>
          <a:lstStyle/>
          <a:p>
            <a:pPr algn="ctr"/>
            <a:r>
              <a:rPr lang="en-US" sz="2400" dirty="0">
                <a:solidFill>
                  <a:schemeClr val="bg1"/>
                </a:solidFill>
              </a:rPr>
              <a:t>Visit Medicare.gov for details</a:t>
            </a:r>
          </a:p>
        </p:txBody>
      </p:sp>
      <p:sp>
        <p:nvSpPr>
          <p:cNvPr id="4" name="TextBox 3"/>
          <p:cNvSpPr txBox="1"/>
          <p:nvPr/>
        </p:nvSpPr>
        <p:spPr>
          <a:xfrm>
            <a:off x="381000" y="2057400"/>
            <a:ext cx="6210300" cy="2677656"/>
          </a:xfrm>
          <a:prstGeom prst="rect">
            <a:avLst/>
          </a:prstGeom>
          <a:noFill/>
        </p:spPr>
        <p:txBody>
          <a:bodyPr wrap="square" rtlCol="0">
            <a:spAutoFit/>
          </a:bodyPr>
          <a:lstStyle/>
          <a:p>
            <a:r>
              <a:rPr lang="en-US" sz="2400" b="1" dirty="0"/>
              <a:t>Part A </a:t>
            </a:r>
            <a:r>
              <a:rPr lang="en-US" sz="2400" dirty="0"/>
              <a:t>= Hospital Insurance</a:t>
            </a:r>
          </a:p>
          <a:p>
            <a:endParaRPr lang="en-US" sz="2400" dirty="0"/>
          </a:p>
          <a:p>
            <a:r>
              <a:rPr lang="en-US" sz="2400" b="1" dirty="0"/>
              <a:t>Part B </a:t>
            </a:r>
            <a:r>
              <a:rPr lang="en-US" sz="2400" dirty="0"/>
              <a:t>= Medical Insurance</a:t>
            </a:r>
          </a:p>
          <a:p>
            <a:endParaRPr lang="en-US" sz="2400" b="1" dirty="0"/>
          </a:p>
          <a:p>
            <a:r>
              <a:rPr lang="en-US" sz="2400" b="1" dirty="0"/>
              <a:t>Part C </a:t>
            </a:r>
            <a:r>
              <a:rPr lang="en-US" sz="2400" dirty="0"/>
              <a:t>= Medicare Advantage Plans</a:t>
            </a:r>
          </a:p>
          <a:p>
            <a:endParaRPr lang="en-US" sz="2400" b="1" dirty="0"/>
          </a:p>
          <a:p>
            <a:r>
              <a:rPr lang="en-US" sz="2400" b="1" dirty="0"/>
              <a:t>Part D </a:t>
            </a:r>
            <a:r>
              <a:rPr lang="en-US" sz="2400" dirty="0"/>
              <a:t>= Prescription Drug Plans</a:t>
            </a:r>
          </a:p>
        </p:txBody>
      </p:sp>
      <p:sp>
        <p:nvSpPr>
          <p:cNvPr id="5" name="TextBox 4"/>
          <p:cNvSpPr txBox="1"/>
          <p:nvPr/>
        </p:nvSpPr>
        <p:spPr>
          <a:xfrm>
            <a:off x="-15106" y="1074986"/>
            <a:ext cx="9156700" cy="769441"/>
          </a:xfrm>
          <a:prstGeom prst="rect">
            <a:avLst/>
          </a:prstGeom>
          <a:noFill/>
        </p:spPr>
        <p:txBody>
          <a:bodyPr wrap="square" rtlCol="0">
            <a:spAutoFit/>
          </a:bodyPr>
          <a:lstStyle/>
          <a:p>
            <a:pPr algn="ctr"/>
            <a:r>
              <a:rPr lang="en-US" sz="4400" b="1" dirty="0">
                <a:latin typeface="+mj-lt"/>
              </a:rPr>
              <a:t>Medicare</a:t>
            </a:r>
          </a:p>
        </p:txBody>
      </p:sp>
      <p:sp>
        <p:nvSpPr>
          <p:cNvPr id="2" name="TextBox 1"/>
          <p:cNvSpPr txBox="1"/>
          <p:nvPr/>
        </p:nvSpPr>
        <p:spPr>
          <a:xfrm>
            <a:off x="4166078" y="6488668"/>
            <a:ext cx="794331" cy="369332"/>
          </a:xfrm>
          <a:prstGeom prst="rect">
            <a:avLst/>
          </a:prstGeom>
          <a:noFill/>
        </p:spPr>
        <p:txBody>
          <a:bodyPr wrap="square" rtlCol="0">
            <a:spAutoFit/>
          </a:bodyPr>
          <a:lstStyle/>
          <a:p>
            <a:pPr algn="ctr"/>
            <a:r>
              <a:rPr lang="en-US" dirty="0"/>
              <a:t>54</a:t>
            </a:r>
          </a:p>
        </p:txBody>
      </p:sp>
    </p:spTree>
    <p:extLst>
      <p:ext uri="{BB962C8B-B14F-4D97-AF65-F5344CB8AC3E}">
        <p14:creationId xmlns:p14="http://schemas.microsoft.com/office/powerpoint/2010/main" val="38600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45009893"/>
              </p:ext>
            </p:extLst>
          </p:nvPr>
        </p:nvGraphicFramePr>
        <p:xfrm>
          <a:off x="228600" y="0"/>
          <a:ext cx="8686800" cy="5901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55</a:t>
            </a:fld>
            <a:endParaRPr lang="en-US" sz="1800">
              <a:solidFill>
                <a:srgbClr val="002060"/>
              </a:solidFill>
            </a:endParaRPr>
          </a:p>
        </p:txBody>
      </p:sp>
    </p:spTree>
    <p:extLst>
      <p:ext uri="{BB962C8B-B14F-4D97-AF65-F5344CB8AC3E}">
        <p14:creationId xmlns:p14="http://schemas.microsoft.com/office/powerpoint/2010/main" val="150519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654361032"/>
              </p:ext>
            </p:extLst>
          </p:nvPr>
        </p:nvGraphicFramePr>
        <p:xfrm>
          <a:off x="304800" y="1127313"/>
          <a:ext cx="8610600" cy="4552566"/>
        </p:xfrm>
        <a:graphic>
          <a:graphicData uri="http://schemas.openxmlformats.org/drawingml/2006/table">
            <a:tbl>
              <a:tblPr firstRow="1" bandRow="1">
                <a:tableStyleId>{69CF1AB2-1976-4502-BF36-3FF5EA218861}</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9567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a:solidFill>
                            <a:schemeClr val="bg1"/>
                          </a:solidFill>
                        </a:rPr>
                        <a:t>If you enroll in this month of your initial enrollment period:</a:t>
                      </a:r>
                    </a:p>
                  </a:txBody>
                  <a:tcPr marL="104371" marR="104371" marT="52185" marB="52185">
                    <a:solidFill>
                      <a:srgbClr val="007D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a:solidFill>
                            <a:schemeClr val="bg1"/>
                          </a:solidFill>
                        </a:rPr>
                        <a:t>Then your Part B Medicare coverage starts:</a:t>
                      </a:r>
                    </a:p>
                  </a:txBody>
                  <a:tcPr marL="104371" marR="104371" marT="52185" marB="52185">
                    <a:solidFill>
                      <a:srgbClr val="007D7D"/>
                    </a:solidFill>
                  </a:tcPr>
                </a:tc>
                <a:extLst>
                  <a:ext uri="{0D108BD9-81ED-4DB2-BD59-A6C34878D82A}">
                    <a16:rowId xmlns:a16="http://schemas.microsoft.com/office/drawing/2014/main" val="10000"/>
                  </a:ext>
                </a:extLst>
              </a:tr>
              <a:tr h="84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One to three months before you reach age 65</a:t>
                      </a:r>
                    </a:p>
                  </a:txBody>
                  <a:tcPr marL="104371" marR="104371" marT="52185" marB="5218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The month you reach age 65</a:t>
                      </a:r>
                    </a:p>
                  </a:txBody>
                  <a:tcPr marL="104371" marR="104371" marT="52185" marB="52185"/>
                </a:tc>
                <a:extLst>
                  <a:ext uri="{0D108BD9-81ED-4DB2-BD59-A6C34878D82A}">
                    <a16:rowId xmlns:a16="http://schemas.microsoft.com/office/drawing/2014/main" val="10001"/>
                  </a:ext>
                </a:extLst>
              </a:tr>
              <a:tr h="84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The month you reach age 65 </a:t>
                      </a:r>
                    </a:p>
                  </a:txBody>
                  <a:tcPr marL="104371" marR="104371" marT="52185" marB="52185"/>
                </a:tc>
                <a:tc>
                  <a:txBody>
                    <a:bodyPr/>
                    <a:lstStyle/>
                    <a:p>
                      <a:r>
                        <a:rPr lang="en-US" sz="2100" dirty="0"/>
                        <a:t>One month after the month you reach age 65</a:t>
                      </a:r>
                    </a:p>
                  </a:txBody>
                  <a:tcPr marL="104371" marR="104371" marT="52185" marB="52185"/>
                </a:tc>
                <a:extLst>
                  <a:ext uri="{0D108BD9-81ED-4DB2-BD59-A6C34878D82A}">
                    <a16:rowId xmlns:a16="http://schemas.microsoft.com/office/drawing/2014/main" val="10002"/>
                  </a:ext>
                </a:extLst>
              </a:tr>
              <a:tr h="84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One month after you reach age 65</a:t>
                      </a:r>
                    </a:p>
                  </a:txBody>
                  <a:tcPr marL="104371" marR="104371" marT="52185" marB="5218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Two months after the month of enrollment</a:t>
                      </a:r>
                    </a:p>
                  </a:txBody>
                  <a:tcPr marL="104371" marR="104371" marT="52185" marB="52185"/>
                </a:tc>
                <a:extLst>
                  <a:ext uri="{0D108BD9-81ED-4DB2-BD59-A6C34878D82A}">
                    <a16:rowId xmlns:a16="http://schemas.microsoft.com/office/drawing/2014/main" val="10003"/>
                  </a:ext>
                </a:extLst>
              </a:tr>
              <a:tr h="84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Two or three months after you reach age 65</a:t>
                      </a:r>
                    </a:p>
                  </a:txBody>
                  <a:tcPr marL="104371" marR="104371" marT="52185" marB="5218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Three months after the month of enrollment</a:t>
                      </a:r>
                    </a:p>
                  </a:txBody>
                  <a:tcPr marL="104371" marR="104371" marT="52185" marB="52185"/>
                </a:tc>
                <a:extLst>
                  <a:ext uri="{0D108BD9-81ED-4DB2-BD59-A6C34878D82A}">
                    <a16:rowId xmlns:a16="http://schemas.microsoft.com/office/drawing/2014/main" val="10004"/>
                  </a:ext>
                </a:extLst>
              </a:tr>
            </a:tbl>
          </a:graphicData>
        </a:graphic>
      </p:graphicFrame>
      <p:sp>
        <p:nvSpPr>
          <p:cNvPr id="2" name="TextBox 1"/>
          <p:cNvSpPr txBox="1"/>
          <p:nvPr/>
        </p:nvSpPr>
        <p:spPr>
          <a:xfrm>
            <a:off x="4152900" y="6488668"/>
            <a:ext cx="914400" cy="369332"/>
          </a:xfrm>
          <a:prstGeom prst="rect">
            <a:avLst/>
          </a:prstGeom>
          <a:noFill/>
        </p:spPr>
        <p:txBody>
          <a:bodyPr wrap="square" rtlCol="0">
            <a:spAutoFit/>
          </a:bodyPr>
          <a:lstStyle/>
          <a:p>
            <a:pPr algn="ctr"/>
            <a:r>
              <a:rPr lang="en-US" dirty="0"/>
              <a:t>56</a:t>
            </a:r>
          </a:p>
        </p:txBody>
      </p:sp>
    </p:spTree>
    <p:extLst>
      <p:ext uri="{BB962C8B-B14F-4D97-AF65-F5344CB8AC3E}">
        <p14:creationId xmlns:p14="http://schemas.microsoft.com/office/powerpoint/2010/main" val="391132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298398892"/>
              </p:ext>
            </p:extLst>
          </p:nvPr>
        </p:nvGraphicFramePr>
        <p:xfrm>
          <a:off x="152400" y="838201"/>
          <a:ext cx="8839200" cy="4741255"/>
        </p:xfrm>
        <a:graphic>
          <a:graphicData uri="http://schemas.openxmlformats.org/drawingml/2006/table">
            <a:tbl>
              <a:tblPr firstRow="1" bandRow="1">
                <a:tableStyleId>{69CF1AB2-1976-4502-BF36-3FF5EA218861}</a:tableStyleId>
              </a:tblPr>
              <a:tblGrid>
                <a:gridCol w="3981622">
                  <a:extLst>
                    <a:ext uri="{9D8B030D-6E8A-4147-A177-3AD203B41FA5}">
                      <a16:colId xmlns:a16="http://schemas.microsoft.com/office/drawing/2014/main" val="20000"/>
                    </a:ext>
                  </a:extLst>
                </a:gridCol>
                <a:gridCol w="2150075">
                  <a:extLst>
                    <a:ext uri="{9D8B030D-6E8A-4147-A177-3AD203B41FA5}">
                      <a16:colId xmlns:a16="http://schemas.microsoft.com/office/drawing/2014/main" val="20001"/>
                    </a:ext>
                  </a:extLst>
                </a:gridCol>
                <a:gridCol w="2707503">
                  <a:extLst>
                    <a:ext uri="{9D8B030D-6E8A-4147-A177-3AD203B41FA5}">
                      <a16:colId xmlns:a16="http://schemas.microsoft.com/office/drawing/2014/main" val="20002"/>
                    </a:ext>
                  </a:extLst>
                </a:gridCol>
              </a:tblGrid>
              <a:tr h="897798">
                <a:tc>
                  <a:txBody>
                    <a:bodyPr/>
                    <a:lstStyle/>
                    <a:p>
                      <a:r>
                        <a:rPr lang="en-US" sz="1800" dirty="0">
                          <a:solidFill>
                            <a:schemeClr val="bg1"/>
                          </a:solidFill>
                        </a:rPr>
                        <a:t>Modified</a:t>
                      </a:r>
                      <a:r>
                        <a:rPr lang="en-US" sz="1800" baseline="0" dirty="0">
                          <a:solidFill>
                            <a:schemeClr val="bg1"/>
                          </a:solidFill>
                        </a:rPr>
                        <a:t> Adjusted Gross Income</a:t>
                      </a:r>
                      <a:endParaRPr lang="en-US" sz="1800" b="1" dirty="0">
                        <a:solidFill>
                          <a:schemeClr val="bg1"/>
                        </a:solidFill>
                      </a:endParaRPr>
                    </a:p>
                  </a:txBody>
                  <a:tcPr>
                    <a:solidFill>
                      <a:srgbClr val="007D7D"/>
                    </a:solidFill>
                  </a:tcPr>
                </a:tc>
                <a:tc>
                  <a:txBody>
                    <a:bodyPr/>
                    <a:lstStyle/>
                    <a:p>
                      <a:r>
                        <a:rPr lang="en-US" sz="1800" dirty="0">
                          <a:solidFill>
                            <a:schemeClr val="bg1"/>
                          </a:solidFill>
                        </a:rPr>
                        <a:t>Part B monthly premium amount</a:t>
                      </a:r>
                      <a:endParaRPr lang="en-US" sz="1800" b="1" dirty="0">
                        <a:solidFill>
                          <a:schemeClr val="bg1"/>
                        </a:solidFill>
                      </a:endParaRPr>
                    </a:p>
                  </a:txBody>
                  <a:tcPr>
                    <a:solidFill>
                      <a:srgbClr val="007D7D"/>
                    </a:solidFill>
                  </a:tcPr>
                </a:tc>
                <a:tc>
                  <a:txBody>
                    <a:bodyPr/>
                    <a:lstStyle/>
                    <a:p>
                      <a:r>
                        <a:rPr lang="en-US" sz="1800" dirty="0">
                          <a:solidFill>
                            <a:schemeClr val="bg1"/>
                          </a:solidFill>
                        </a:rPr>
                        <a:t>Prescription drug coverage monthly premium amount</a:t>
                      </a:r>
                      <a:endParaRPr lang="en-US" sz="1800" b="1" dirty="0">
                        <a:solidFill>
                          <a:schemeClr val="bg1"/>
                        </a:solidFill>
                      </a:endParaRPr>
                    </a:p>
                  </a:txBody>
                  <a:tcPr>
                    <a:solidFill>
                      <a:srgbClr val="007D7D"/>
                    </a:solidFill>
                  </a:tcPr>
                </a:tc>
                <a:extLst>
                  <a:ext uri="{0D108BD9-81ED-4DB2-BD59-A6C34878D82A}">
                    <a16:rowId xmlns:a16="http://schemas.microsoft.com/office/drawing/2014/main" val="10000"/>
                  </a:ext>
                </a:extLst>
              </a:tr>
              <a:tr h="609599">
                <a:tc>
                  <a:txBody>
                    <a:bodyPr/>
                    <a:lstStyle/>
                    <a:p>
                      <a:r>
                        <a:rPr lang="en-US" sz="1200" dirty="0"/>
                        <a:t>Individuals with a MAGI of $85,000 or less </a:t>
                      </a:r>
                    </a:p>
                    <a:p>
                      <a:endParaRPr lang="en-US" sz="800" dirty="0"/>
                    </a:p>
                    <a:p>
                      <a:r>
                        <a:rPr lang="en-US" sz="1200" dirty="0"/>
                        <a:t>Married couples with a MAGI of $170,000 or less</a:t>
                      </a:r>
                      <a:endParaRPr lang="en-US" sz="1200" b="1" dirty="0"/>
                    </a:p>
                  </a:txBody>
                  <a:tcPr/>
                </a:tc>
                <a:tc>
                  <a:txBody>
                    <a:bodyPr/>
                    <a:lstStyle/>
                    <a:p>
                      <a:r>
                        <a:rPr lang="en-US" sz="1400" dirty="0"/>
                        <a:t>2017 standard premium</a:t>
                      </a:r>
                    </a:p>
                    <a:p>
                      <a:r>
                        <a:rPr lang="en-US" sz="1400" dirty="0"/>
                        <a:t>$134.00</a:t>
                      </a:r>
                      <a:endParaRPr lang="en-US" sz="1400" b="1" dirty="0"/>
                    </a:p>
                  </a:txBody>
                  <a:tcPr/>
                </a:tc>
                <a:tc>
                  <a:txBody>
                    <a:bodyPr/>
                    <a:lstStyle/>
                    <a:p>
                      <a:r>
                        <a:rPr lang="en-US" sz="1600" dirty="0"/>
                        <a:t>Your plan premium</a:t>
                      </a:r>
                      <a:endParaRPr lang="en-US" sz="1600" b="1" dirty="0"/>
                    </a:p>
                  </a:txBody>
                  <a:tcPr/>
                </a:tc>
                <a:extLst>
                  <a:ext uri="{0D108BD9-81ED-4DB2-BD59-A6C34878D82A}">
                    <a16:rowId xmlns:a16="http://schemas.microsoft.com/office/drawing/2014/main" val="10001"/>
                  </a:ext>
                </a:extLst>
              </a:tr>
              <a:tr h="860429">
                <a:tc>
                  <a:txBody>
                    <a:bodyPr/>
                    <a:lstStyle/>
                    <a:p>
                      <a:r>
                        <a:rPr lang="en-US" sz="1200" dirty="0"/>
                        <a:t>Individuals with a MAGI above $85,000 up to $107,000 </a:t>
                      </a:r>
                    </a:p>
                    <a:p>
                      <a:endParaRPr lang="en-US" sz="800" dirty="0"/>
                    </a:p>
                    <a:p>
                      <a:r>
                        <a:rPr lang="en-US" sz="1200" dirty="0"/>
                        <a:t>Married couples with a MAGI above $170,000 up to $214,000</a:t>
                      </a:r>
                      <a:endParaRPr lang="en-US" sz="1200" b="1" dirty="0"/>
                    </a:p>
                  </a:txBody>
                  <a:tcPr/>
                </a:tc>
                <a:tc>
                  <a:txBody>
                    <a:bodyPr/>
                    <a:lstStyle/>
                    <a:p>
                      <a:r>
                        <a:rPr lang="en-US" sz="1400" dirty="0"/>
                        <a:t>Standard premium </a:t>
                      </a:r>
                    </a:p>
                    <a:p>
                      <a:r>
                        <a:rPr lang="en-US" sz="1400" dirty="0"/>
                        <a:t>+ $53.50</a:t>
                      </a:r>
                      <a:endParaRPr lang="en-US" sz="1400" b="1" dirty="0"/>
                    </a:p>
                  </a:txBody>
                  <a:tcPr/>
                </a:tc>
                <a:tc>
                  <a:txBody>
                    <a:bodyPr/>
                    <a:lstStyle/>
                    <a:p>
                      <a:r>
                        <a:rPr lang="en-US" sz="1600" dirty="0"/>
                        <a:t>Your plan premium + $13.30</a:t>
                      </a:r>
                      <a:endParaRPr lang="en-US" sz="1600" b="1" dirty="0"/>
                    </a:p>
                  </a:txBody>
                  <a:tcPr/>
                </a:tc>
                <a:extLst>
                  <a:ext uri="{0D108BD9-81ED-4DB2-BD59-A6C34878D82A}">
                    <a16:rowId xmlns:a16="http://schemas.microsoft.com/office/drawing/2014/main" val="10002"/>
                  </a:ext>
                </a:extLst>
              </a:tr>
              <a:tr h="860429">
                <a:tc>
                  <a:txBody>
                    <a:bodyPr/>
                    <a:lstStyle/>
                    <a:p>
                      <a:r>
                        <a:rPr lang="en-US" sz="1200" dirty="0"/>
                        <a:t>Individuals with a MAGI above $107,000 up to $160,000 </a:t>
                      </a:r>
                    </a:p>
                    <a:p>
                      <a:endParaRPr lang="en-US" sz="800" dirty="0"/>
                    </a:p>
                    <a:p>
                      <a:r>
                        <a:rPr lang="en-US" sz="1200" dirty="0"/>
                        <a:t>Married couples with a MAGI above $214,000 up to $320,000</a:t>
                      </a:r>
                      <a:endParaRPr lang="en-US" sz="1200" b="1" dirty="0"/>
                    </a:p>
                  </a:txBody>
                  <a:tcPr/>
                </a:tc>
                <a:tc>
                  <a:txBody>
                    <a:bodyPr/>
                    <a:lstStyle/>
                    <a:p>
                      <a:r>
                        <a:rPr lang="en-US" sz="1400" dirty="0"/>
                        <a:t>Standard premium </a:t>
                      </a:r>
                    </a:p>
                    <a:p>
                      <a:r>
                        <a:rPr lang="en-US" sz="1400" dirty="0"/>
                        <a:t>+ $133.90</a:t>
                      </a:r>
                      <a:endParaRPr lang="en-US" sz="1400" b="1" dirty="0"/>
                    </a:p>
                  </a:txBody>
                  <a:tcPr/>
                </a:tc>
                <a:tc>
                  <a:txBody>
                    <a:bodyPr/>
                    <a:lstStyle/>
                    <a:p>
                      <a:r>
                        <a:rPr lang="en-US" sz="1600" dirty="0"/>
                        <a:t>Your plan premium + $34.20</a:t>
                      </a:r>
                      <a:endParaRPr lang="en-US" sz="1600" b="1" dirty="0"/>
                    </a:p>
                  </a:txBody>
                  <a:tcPr/>
                </a:tc>
                <a:extLst>
                  <a:ext uri="{0D108BD9-81ED-4DB2-BD59-A6C34878D82A}">
                    <a16:rowId xmlns:a16="http://schemas.microsoft.com/office/drawing/2014/main" val="10003"/>
                  </a:ext>
                </a:extLst>
              </a:tr>
              <a:tr h="860429">
                <a:tc>
                  <a:txBody>
                    <a:bodyPr/>
                    <a:lstStyle/>
                    <a:p>
                      <a:r>
                        <a:rPr lang="en-US" sz="1200" dirty="0"/>
                        <a:t>Individuals with a MAGI above $160,000 up to $214,000 </a:t>
                      </a:r>
                    </a:p>
                    <a:p>
                      <a:endParaRPr lang="en-US" sz="800" dirty="0"/>
                    </a:p>
                    <a:p>
                      <a:r>
                        <a:rPr lang="en-US" sz="1200" dirty="0"/>
                        <a:t>Married couples with a MAGI above $320,000 up to $428,000</a:t>
                      </a:r>
                      <a:endParaRPr lang="en-US" sz="1200" b="1" dirty="0"/>
                    </a:p>
                  </a:txBody>
                  <a:tcPr/>
                </a:tc>
                <a:tc>
                  <a:txBody>
                    <a:bodyPr/>
                    <a:lstStyle/>
                    <a:p>
                      <a:r>
                        <a:rPr lang="en-US" sz="1400" dirty="0"/>
                        <a:t>Standard premium </a:t>
                      </a:r>
                    </a:p>
                    <a:p>
                      <a:r>
                        <a:rPr lang="en-US" sz="1400" dirty="0"/>
                        <a:t>+ $214.30</a:t>
                      </a:r>
                      <a:endParaRPr lang="en-US" sz="1400" b="1" dirty="0"/>
                    </a:p>
                  </a:txBody>
                  <a:tcPr/>
                </a:tc>
                <a:tc>
                  <a:txBody>
                    <a:bodyPr/>
                    <a:lstStyle/>
                    <a:p>
                      <a:r>
                        <a:rPr lang="en-US" sz="1600" dirty="0"/>
                        <a:t>Your plan premium + $55.20</a:t>
                      </a:r>
                      <a:endParaRPr lang="en-US" sz="1600" b="1" dirty="0"/>
                    </a:p>
                  </a:txBody>
                  <a:tcPr/>
                </a:tc>
                <a:extLst>
                  <a:ext uri="{0D108BD9-81ED-4DB2-BD59-A6C34878D82A}">
                    <a16:rowId xmlns:a16="http://schemas.microsoft.com/office/drawing/2014/main" val="10004"/>
                  </a:ext>
                </a:extLst>
              </a:tr>
              <a:tr h="635969">
                <a:tc>
                  <a:txBody>
                    <a:bodyPr/>
                    <a:lstStyle/>
                    <a:p>
                      <a:r>
                        <a:rPr lang="en-US" sz="1200" dirty="0"/>
                        <a:t>Individuals with a MAGI above $214,000 </a:t>
                      </a:r>
                    </a:p>
                    <a:p>
                      <a:endParaRPr lang="en-US" sz="800" dirty="0"/>
                    </a:p>
                    <a:p>
                      <a:r>
                        <a:rPr lang="en-US" sz="1200" dirty="0"/>
                        <a:t>Married couples with a MAGI above $428,000</a:t>
                      </a:r>
                      <a:endParaRPr lang="en-US" sz="1200" b="1" dirty="0"/>
                    </a:p>
                  </a:txBody>
                  <a:tcPr/>
                </a:tc>
                <a:tc>
                  <a:txBody>
                    <a:bodyPr/>
                    <a:lstStyle/>
                    <a:p>
                      <a:r>
                        <a:rPr lang="en-US" sz="1400" dirty="0"/>
                        <a:t>Standard premium </a:t>
                      </a:r>
                    </a:p>
                    <a:p>
                      <a:r>
                        <a:rPr lang="en-US" sz="1400" dirty="0"/>
                        <a:t>+ </a:t>
                      </a:r>
                      <a:r>
                        <a:rPr lang="en-US" sz="1400"/>
                        <a:t>$294.60</a:t>
                      </a:r>
                      <a:endParaRPr lang="en-US" sz="1400" b="1" dirty="0"/>
                    </a:p>
                  </a:txBody>
                  <a:tcPr/>
                </a:tc>
                <a:tc>
                  <a:txBody>
                    <a:bodyPr/>
                    <a:lstStyle/>
                    <a:p>
                      <a:r>
                        <a:rPr lang="en-US" sz="1600" dirty="0"/>
                        <a:t>Your plan premium + $76.20</a:t>
                      </a:r>
                      <a:endParaRPr lang="en-US" sz="1600" b="1" dirty="0"/>
                    </a:p>
                  </a:txBody>
                  <a:tcPr/>
                </a:tc>
                <a:extLst>
                  <a:ext uri="{0D108BD9-81ED-4DB2-BD59-A6C34878D82A}">
                    <a16:rowId xmlns:a16="http://schemas.microsoft.com/office/drawing/2014/main" val="10005"/>
                  </a:ext>
                </a:extLst>
              </a:tr>
            </a:tbl>
          </a:graphicData>
        </a:graphic>
      </p:graphicFrame>
      <p:sp>
        <p:nvSpPr>
          <p:cNvPr id="15" name="TextBox 14"/>
          <p:cNvSpPr txBox="1"/>
          <p:nvPr/>
        </p:nvSpPr>
        <p:spPr>
          <a:xfrm>
            <a:off x="0" y="0"/>
            <a:ext cx="9144000" cy="800219"/>
          </a:xfrm>
          <a:prstGeom prst="rect">
            <a:avLst/>
          </a:prstGeom>
          <a:noFill/>
        </p:spPr>
        <p:txBody>
          <a:bodyPr wrap="square" rtlCol="0">
            <a:spAutoFit/>
          </a:bodyPr>
          <a:lstStyle/>
          <a:p>
            <a:pPr algn="ctr"/>
            <a:r>
              <a:rPr lang="en-US" sz="2800" b="1" dirty="0"/>
              <a:t>The standard Part B premium for 2017 is $134.00.</a:t>
            </a:r>
            <a:endParaRPr lang="en-US" dirty="0"/>
          </a:p>
          <a:p>
            <a:pPr algn="ctr"/>
            <a:r>
              <a:rPr lang="en-US" dirty="0"/>
              <a:t>If you’re single and file an individual tax return, or married and file a joint tax return:</a:t>
            </a:r>
          </a:p>
        </p:txBody>
      </p:sp>
      <p:sp>
        <p:nvSpPr>
          <p:cNvPr id="2" name="Slide Number Placeholder 1"/>
          <p:cNvSpPr>
            <a:spLocks noGrp="1"/>
          </p:cNvSpPr>
          <p:nvPr>
            <p:ph type="sldNum" sz="quarter" idx="12"/>
          </p:nvPr>
        </p:nvSpPr>
        <p:spPr>
          <a:xfrm>
            <a:off x="3429000" y="6490816"/>
            <a:ext cx="2133600" cy="365125"/>
          </a:xfrm>
        </p:spPr>
        <p:txBody>
          <a:bodyPr/>
          <a:lstStyle/>
          <a:p>
            <a:pPr algn="ctr"/>
            <a:fld id="{9221CDAF-7AA6-4807-B601-63BF3B41F162}" type="slidenum">
              <a:rPr lang="en-US" sz="1800" smtClean="0">
                <a:solidFill>
                  <a:srgbClr val="002060"/>
                </a:solidFill>
              </a:rPr>
              <a:pPr algn="ctr"/>
              <a:t>57</a:t>
            </a:fld>
            <a:endParaRPr lang="en-US" sz="1800">
              <a:solidFill>
                <a:srgbClr val="002060"/>
              </a:solidFill>
            </a:endParaRPr>
          </a:p>
        </p:txBody>
      </p:sp>
    </p:spTree>
    <p:extLst>
      <p:ext uri="{BB962C8B-B14F-4D97-AF65-F5344CB8AC3E}">
        <p14:creationId xmlns:p14="http://schemas.microsoft.com/office/powerpoint/2010/main" val="135268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01238"/>
            <a:ext cx="7772400" cy="5385162"/>
          </a:xfrm>
          <a:prstGeom prst="rect">
            <a:avLst/>
          </a:prstGeom>
          <a:ln w="22225">
            <a:solidFill>
              <a:schemeClr val="tx1"/>
            </a:solidFill>
          </a:ln>
          <a:effectLst/>
        </p:spPr>
      </p:pic>
      <p:sp>
        <p:nvSpPr>
          <p:cNvPr id="2" name="TextBox 1"/>
          <p:cNvSpPr txBox="1"/>
          <p:nvPr/>
        </p:nvSpPr>
        <p:spPr>
          <a:xfrm>
            <a:off x="0" y="5481935"/>
            <a:ext cx="9144000" cy="461665"/>
          </a:xfrm>
          <a:prstGeom prst="rect">
            <a:avLst/>
          </a:prstGeom>
          <a:solidFill>
            <a:schemeClr val="tx1"/>
          </a:solidFill>
        </p:spPr>
        <p:txBody>
          <a:bodyPr wrap="square" rtlCol="0">
            <a:spAutoFit/>
          </a:bodyPr>
          <a:lstStyle/>
          <a:p>
            <a:pPr algn="ctr"/>
            <a:r>
              <a:rPr lang="en-US" sz="2400" dirty="0">
                <a:solidFill>
                  <a:schemeClr val="bg1"/>
                </a:solidFill>
              </a:rPr>
              <a:t>1-800-MEDICARE or Medicare.gov</a:t>
            </a:r>
          </a:p>
        </p:txBody>
      </p:sp>
      <p:sp>
        <p:nvSpPr>
          <p:cNvPr id="3" name="Slide Number Placeholder 2"/>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58</a:t>
            </a:fld>
            <a:endParaRPr lang="en-US" sz="1800">
              <a:solidFill>
                <a:srgbClr val="002060"/>
              </a:solidFill>
            </a:endParaRPr>
          </a:p>
        </p:txBody>
      </p:sp>
    </p:spTree>
    <p:extLst>
      <p:ext uri="{BB962C8B-B14F-4D97-AF65-F5344CB8AC3E}">
        <p14:creationId xmlns:p14="http://schemas.microsoft.com/office/powerpoint/2010/main" val="282424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610600" cy="1143000"/>
          </a:xfrm>
        </p:spPr>
        <p:txBody>
          <a:bodyPr/>
          <a:lstStyle/>
          <a:p>
            <a:r>
              <a:rPr lang="en-US" dirty="0"/>
              <a:t>Extra Help Program</a:t>
            </a:r>
          </a:p>
        </p:txBody>
      </p:sp>
      <p:sp>
        <p:nvSpPr>
          <p:cNvPr id="4" name="Content Placeholder 3"/>
          <p:cNvSpPr>
            <a:spLocks noGrp="1"/>
          </p:cNvSpPr>
          <p:nvPr>
            <p:ph idx="1"/>
          </p:nvPr>
        </p:nvSpPr>
        <p:spPr>
          <a:xfrm>
            <a:off x="228600" y="1626427"/>
            <a:ext cx="4495800" cy="2843974"/>
          </a:xfrm>
        </p:spPr>
        <p:txBody>
          <a:bodyPr>
            <a:normAutofit/>
          </a:bodyPr>
          <a:lstStyle/>
          <a:p>
            <a:pPr marL="0" indent="0">
              <a:buNone/>
            </a:pPr>
            <a:r>
              <a:rPr lang="en-US" sz="2800" dirty="0"/>
              <a:t>Medicare beneficiaries may qualify for Extra Help with their Medicare prescription drug plan costs.</a:t>
            </a:r>
          </a:p>
          <a:p>
            <a:pPr marL="0" indent="0">
              <a:buNone/>
            </a:pPr>
            <a:endParaRPr lang="en-US" sz="28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1560" y="1331725"/>
            <a:ext cx="3901440" cy="3635750"/>
          </a:xfrm>
          <a:prstGeom prst="rect">
            <a:avLst/>
          </a:prstGeom>
          <a:ln w="22225">
            <a:solidFill>
              <a:schemeClr val="tx1"/>
            </a:solidFill>
          </a:ln>
        </p:spPr>
      </p:pic>
      <p:sp>
        <p:nvSpPr>
          <p:cNvPr id="6" name="TextBox 5"/>
          <p:cNvSpPr txBox="1"/>
          <p:nvPr/>
        </p:nvSpPr>
        <p:spPr>
          <a:xfrm>
            <a:off x="0" y="5481935"/>
            <a:ext cx="9143999" cy="461665"/>
          </a:xfrm>
          <a:prstGeom prst="rect">
            <a:avLst/>
          </a:prstGeom>
          <a:solidFill>
            <a:schemeClr val="tx1"/>
          </a:solidFill>
        </p:spPr>
        <p:txBody>
          <a:bodyPr wrap="square" rtlCol="0">
            <a:spAutoFit/>
          </a:bodyPr>
          <a:lstStyle/>
          <a:p>
            <a:pPr algn="ctr"/>
            <a:r>
              <a:rPr lang="en-US" sz="2400" dirty="0">
                <a:solidFill>
                  <a:schemeClr val="bg1"/>
                </a:solidFill>
              </a:rPr>
              <a:t>Find out if you qualify at socialsecurity.gov/</a:t>
            </a:r>
            <a:r>
              <a:rPr lang="en-US" sz="2400" dirty="0" err="1">
                <a:solidFill>
                  <a:schemeClr val="bg1"/>
                </a:solidFill>
              </a:rPr>
              <a:t>extrahelp</a:t>
            </a:r>
            <a:endParaRPr lang="en-US" sz="2400" dirty="0">
              <a:solidFill>
                <a:schemeClr val="bg1"/>
              </a:solidFill>
            </a:endParaRPr>
          </a:p>
        </p:txBody>
      </p:sp>
      <p:sp>
        <p:nvSpPr>
          <p:cNvPr id="2" name="Slide Number Placeholder 1"/>
          <p:cNvSpPr>
            <a:spLocks noGrp="1"/>
          </p:cNvSpPr>
          <p:nvPr>
            <p:ph type="sldNum" sz="quarter" idx="12"/>
          </p:nvPr>
        </p:nvSpPr>
        <p:spPr>
          <a:xfrm>
            <a:off x="3352800" y="6492875"/>
            <a:ext cx="2133600" cy="365125"/>
          </a:xfrm>
        </p:spPr>
        <p:txBody>
          <a:bodyPr/>
          <a:lstStyle/>
          <a:p>
            <a:pPr algn="ctr"/>
            <a:fld id="{9221CDAF-7AA6-4807-B601-63BF3B41F162}" type="slidenum">
              <a:rPr lang="en-US" sz="1800" smtClean="0">
                <a:solidFill>
                  <a:srgbClr val="002060"/>
                </a:solidFill>
              </a:rPr>
              <a:pPr algn="ctr"/>
              <a:t>59</a:t>
            </a:fld>
            <a:endParaRPr lang="en-US" sz="1800">
              <a:solidFill>
                <a:srgbClr val="002060"/>
              </a:solidFill>
            </a:endParaRPr>
          </a:p>
        </p:txBody>
      </p:sp>
    </p:spTree>
    <p:extLst>
      <p:ext uri="{BB962C8B-B14F-4D97-AF65-F5344CB8AC3E}">
        <p14:creationId xmlns:p14="http://schemas.microsoft.com/office/powerpoint/2010/main" val="335008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685" y="0"/>
            <a:ext cx="7822628" cy="5866971"/>
          </a:xfrm>
          <a:prstGeom prst="rect">
            <a:avLst/>
          </a:prstGeom>
        </p:spPr>
      </p:pic>
      <p:sp>
        <p:nvSpPr>
          <p:cNvPr id="2" name="Slide Number Placeholder 1"/>
          <p:cNvSpPr>
            <a:spLocks noGrp="1"/>
          </p:cNvSpPr>
          <p:nvPr>
            <p:ph type="sldNum" sz="quarter" idx="12"/>
          </p:nvPr>
        </p:nvSpPr>
        <p:spPr>
          <a:xfrm>
            <a:off x="3505199" y="6478459"/>
            <a:ext cx="2133600" cy="365125"/>
          </a:xfrm>
        </p:spPr>
        <p:txBody>
          <a:bodyPr/>
          <a:lstStyle/>
          <a:p>
            <a:pPr algn="ctr"/>
            <a:fld id="{9221CDAF-7AA6-4807-B601-63BF3B41F162}" type="slidenum">
              <a:rPr lang="en-US" sz="1800" smtClean="0">
                <a:solidFill>
                  <a:srgbClr val="002060"/>
                </a:solidFill>
              </a:rPr>
              <a:pPr algn="ctr"/>
              <a:t>6</a:t>
            </a:fld>
            <a:endParaRPr lang="en-US" sz="1800">
              <a:solidFill>
                <a:srgbClr val="002060"/>
              </a:solidFill>
            </a:endParaRPr>
          </a:p>
        </p:txBody>
      </p:sp>
    </p:spTree>
    <p:extLst>
      <p:ext uri="{BB962C8B-B14F-4D97-AF65-F5344CB8AC3E}">
        <p14:creationId xmlns:p14="http://schemas.microsoft.com/office/powerpoint/2010/main" val="141000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59603"/>
            <a:ext cx="8229600" cy="830997"/>
          </a:xfrm>
          <a:prstGeom prst="rect">
            <a:avLst/>
          </a:prstGeom>
          <a:noFill/>
          <a:ln>
            <a:noFill/>
          </a:ln>
        </p:spPr>
        <p:txBody>
          <a:bodyPr wrap="square" rtlCol="0">
            <a:spAutoFit/>
          </a:bodyPr>
          <a:lstStyle/>
          <a:p>
            <a:pPr algn="ctr"/>
            <a:r>
              <a:rPr lang="en-US" sz="4800" b="1" dirty="0">
                <a:latin typeface="+mj-lt"/>
              </a:rPr>
              <a:t>Medicare Applications</a:t>
            </a:r>
          </a:p>
        </p:txBody>
      </p:sp>
      <p:sp>
        <p:nvSpPr>
          <p:cNvPr id="6" name="TextBox 5"/>
          <p:cNvSpPr txBox="1"/>
          <p:nvPr/>
        </p:nvSpPr>
        <p:spPr>
          <a:xfrm>
            <a:off x="0" y="5481935"/>
            <a:ext cx="9143999" cy="461665"/>
          </a:xfrm>
          <a:prstGeom prst="rect">
            <a:avLst/>
          </a:prstGeom>
          <a:solidFill>
            <a:schemeClr val="tx1"/>
          </a:solidFill>
        </p:spPr>
        <p:txBody>
          <a:bodyPr wrap="square" rtlCol="0">
            <a:spAutoFit/>
          </a:bodyPr>
          <a:lstStyle/>
          <a:p>
            <a:pPr algn="ctr"/>
            <a:r>
              <a:rPr lang="en-US" sz="2400" dirty="0">
                <a:solidFill>
                  <a:schemeClr val="bg1"/>
                </a:solidFill>
              </a:rPr>
              <a:t>socialsecurity.gov/</a:t>
            </a:r>
            <a:r>
              <a:rPr lang="en-US" sz="2400" dirty="0" err="1">
                <a:solidFill>
                  <a:schemeClr val="bg1"/>
                </a:solidFill>
              </a:rPr>
              <a:t>medicare</a:t>
            </a:r>
            <a:r>
              <a:rPr lang="en-US" sz="2400" dirty="0">
                <a:solidFill>
                  <a:schemeClr val="bg1"/>
                </a:solidFill>
              </a:rPr>
              <a:t>/apply.html</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35" y="1179980"/>
            <a:ext cx="4372821" cy="3508266"/>
          </a:xfrm>
          <a:prstGeom prst="rect">
            <a:avLst/>
          </a:prstGeom>
          <a:ln>
            <a:solidFill>
              <a:schemeClr val="tx1"/>
            </a:solidFill>
          </a:ln>
        </p:spPr>
      </p:pic>
      <p:sp>
        <p:nvSpPr>
          <p:cNvPr id="8" name="TextBox 7"/>
          <p:cNvSpPr txBox="1"/>
          <p:nvPr/>
        </p:nvSpPr>
        <p:spPr>
          <a:xfrm>
            <a:off x="5029201" y="1161783"/>
            <a:ext cx="4114798" cy="2893100"/>
          </a:xfrm>
          <a:prstGeom prst="rect">
            <a:avLst/>
          </a:prstGeom>
          <a:noFill/>
          <a:ln>
            <a:noFill/>
          </a:ln>
        </p:spPr>
        <p:txBody>
          <a:bodyPr wrap="square" rtlCol="0">
            <a:spAutoFit/>
          </a:bodyPr>
          <a:lstStyle/>
          <a:p>
            <a:r>
              <a:rPr lang="en-US" sz="2600" dirty="0"/>
              <a:t>If you already have Medicare Part A and wish to add Medicare Part B, simply take or mail </a:t>
            </a:r>
            <a:r>
              <a:rPr lang="en-US" sz="2600" dirty="0">
                <a:solidFill>
                  <a:srgbClr val="002060"/>
                </a:solidFill>
              </a:rPr>
              <a:t>forms CMS 40-B and CMS-L564 </a:t>
            </a:r>
            <a:r>
              <a:rPr lang="en-US" sz="2600" dirty="0"/>
              <a:t>to your local Social Security office</a:t>
            </a:r>
          </a:p>
        </p:txBody>
      </p:sp>
      <p:sp>
        <p:nvSpPr>
          <p:cNvPr id="2" name="Slide Number Placeholder 1"/>
          <p:cNvSpPr>
            <a:spLocks noGrp="1"/>
          </p:cNvSpPr>
          <p:nvPr>
            <p:ph type="sldNum" sz="quarter" idx="12"/>
          </p:nvPr>
        </p:nvSpPr>
        <p:spPr>
          <a:xfrm>
            <a:off x="3352800" y="6492875"/>
            <a:ext cx="2133600" cy="365125"/>
          </a:xfrm>
        </p:spPr>
        <p:txBody>
          <a:bodyPr/>
          <a:lstStyle/>
          <a:p>
            <a:pPr algn="ctr"/>
            <a:fld id="{9221CDAF-7AA6-4807-B601-63BF3B41F162}" type="slidenum">
              <a:rPr lang="en-US" sz="1800" smtClean="0">
                <a:solidFill>
                  <a:srgbClr val="002060"/>
                </a:solidFill>
              </a:rPr>
              <a:pPr algn="ctr"/>
              <a:t>60</a:t>
            </a:fld>
            <a:endParaRPr lang="en-US" sz="1800">
              <a:solidFill>
                <a:srgbClr val="002060"/>
              </a:solidFill>
            </a:endParaRPr>
          </a:p>
        </p:txBody>
      </p:sp>
    </p:spTree>
    <p:extLst>
      <p:ext uri="{BB962C8B-B14F-4D97-AF65-F5344CB8AC3E}">
        <p14:creationId xmlns:p14="http://schemas.microsoft.com/office/powerpoint/2010/main" val="108528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0" y="89468"/>
            <a:ext cx="5867400" cy="5168332"/>
          </a:xfrm>
          <a:prstGeom prst="rect">
            <a:avLst/>
          </a:prstGeom>
          <a:ln w="22225">
            <a:solidFill>
              <a:schemeClr val="tx1"/>
            </a:solidFill>
          </a:ln>
          <a:effectLst/>
        </p:spPr>
      </p:pic>
      <p:sp>
        <p:nvSpPr>
          <p:cNvPr id="11" name="TextBox 10"/>
          <p:cNvSpPr txBox="1"/>
          <p:nvPr/>
        </p:nvSpPr>
        <p:spPr>
          <a:xfrm>
            <a:off x="0" y="5481935"/>
            <a:ext cx="9156700" cy="461665"/>
          </a:xfrm>
          <a:prstGeom prst="rect">
            <a:avLst/>
          </a:prstGeom>
          <a:solidFill>
            <a:schemeClr val="tx1"/>
          </a:solidFill>
        </p:spPr>
        <p:txBody>
          <a:bodyPr wrap="square" rtlCol="0">
            <a:spAutoFit/>
          </a:bodyPr>
          <a:lstStyle/>
          <a:p>
            <a:pPr algn="ctr"/>
            <a:r>
              <a:rPr lang="en-US" sz="2400" dirty="0">
                <a:solidFill>
                  <a:schemeClr val="bg1"/>
                </a:solidFill>
              </a:rPr>
              <a:t>MyMedicare.gov</a:t>
            </a:r>
          </a:p>
        </p:txBody>
      </p:sp>
      <p:sp>
        <p:nvSpPr>
          <p:cNvPr id="2" name="Slide Number Placeholder 1"/>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61</a:t>
            </a:fld>
            <a:endParaRPr lang="en-US" sz="1800">
              <a:solidFill>
                <a:srgbClr val="002060"/>
              </a:solidFill>
            </a:endParaRPr>
          </a:p>
        </p:txBody>
      </p:sp>
    </p:spTree>
    <p:extLst>
      <p:ext uri="{BB962C8B-B14F-4D97-AF65-F5344CB8AC3E}">
        <p14:creationId xmlns:p14="http://schemas.microsoft.com/office/powerpoint/2010/main" val="10916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76600" y="6492875"/>
            <a:ext cx="2133600" cy="365125"/>
          </a:xfrm>
        </p:spPr>
        <p:txBody>
          <a:bodyPr/>
          <a:lstStyle/>
          <a:p>
            <a:pPr algn="ctr"/>
            <a:fld id="{9221CDAF-7AA6-4807-B601-63BF3B41F162}" type="slidenum">
              <a:rPr lang="en-US" sz="1800" smtClean="0">
                <a:solidFill>
                  <a:schemeClr val="bg1"/>
                </a:solidFill>
              </a:rPr>
              <a:pPr algn="ctr"/>
              <a:t>62</a:t>
            </a:fld>
            <a:endParaRPr lang="en-US" sz="1800" dirty="0">
              <a:solidFill>
                <a:schemeClr val="bg1"/>
              </a:solidFill>
            </a:endParaRPr>
          </a:p>
        </p:txBody>
      </p:sp>
    </p:spTree>
    <p:extLst>
      <p:ext uri="{BB962C8B-B14F-4D97-AF65-F5344CB8AC3E}">
        <p14:creationId xmlns:p14="http://schemas.microsoft.com/office/powerpoint/2010/main" val="20466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DAEE146-B6C2-4123-B7E6-C31B96627A15}"/>
              </a:ext>
            </a:extLst>
          </p:cNvPr>
          <p:cNvSpPr>
            <a:spLocks noGrp="1" noChangeArrowheads="1"/>
          </p:cNvSpPr>
          <p:nvPr>
            <p:ph type="subTitle" idx="1"/>
          </p:nvPr>
        </p:nvSpPr>
        <p:spPr>
          <a:xfrm>
            <a:off x="1295400" y="2743200"/>
            <a:ext cx="6400800" cy="1752600"/>
          </a:xfrm>
        </p:spPr>
        <p:txBody>
          <a:bodyPr>
            <a:normAutofit fontScale="85000" lnSpcReduction="20000"/>
          </a:bodyPr>
          <a:lstStyle/>
          <a:p>
            <a:pPr eaLnBrk="1" fontAlgn="auto" hangingPunct="1">
              <a:lnSpc>
                <a:spcPct val="90000"/>
              </a:lnSpc>
              <a:spcAft>
                <a:spcPts val="0"/>
              </a:spcAft>
              <a:buFont typeface="Wingdings"/>
              <a:buNone/>
              <a:defRPr/>
            </a:pPr>
            <a:r>
              <a:rPr lang="en-US" sz="7200" b="1" dirty="0">
                <a:solidFill>
                  <a:schemeClr val="bg1"/>
                </a:solidFill>
              </a:rPr>
              <a:t>AABD Medicaid</a:t>
            </a:r>
          </a:p>
          <a:p>
            <a:pPr eaLnBrk="1" fontAlgn="auto" hangingPunct="1">
              <a:lnSpc>
                <a:spcPct val="90000"/>
              </a:lnSpc>
              <a:spcAft>
                <a:spcPts val="0"/>
              </a:spcAft>
              <a:buFont typeface="Wingdings"/>
              <a:buNone/>
              <a:defRPr/>
            </a:pPr>
            <a:r>
              <a:rPr lang="en-US" sz="2400" b="1" dirty="0">
                <a:solidFill>
                  <a:schemeClr val="bg1"/>
                </a:solidFill>
              </a:rPr>
              <a:t>(Aid for the Aged, Blind and Disabled)</a:t>
            </a:r>
          </a:p>
          <a:p>
            <a:pPr eaLnBrk="1" fontAlgn="auto" hangingPunct="1">
              <a:lnSpc>
                <a:spcPct val="90000"/>
              </a:lnSpc>
              <a:spcAft>
                <a:spcPts val="0"/>
              </a:spcAft>
              <a:buFont typeface="Wingdings"/>
              <a:buNone/>
              <a:defRPr/>
            </a:pPr>
            <a:endParaRPr lang="en-US" sz="2400" dirty="0">
              <a:solidFill>
                <a:schemeClr val="bg1"/>
              </a:solidFill>
            </a:endParaRPr>
          </a:p>
          <a:p>
            <a:pPr eaLnBrk="1" fontAlgn="auto" hangingPunct="1">
              <a:lnSpc>
                <a:spcPct val="90000"/>
              </a:lnSpc>
              <a:spcAft>
                <a:spcPts val="0"/>
              </a:spcAft>
              <a:buFont typeface="Wingdings"/>
              <a:buNone/>
              <a:defRPr/>
            </a:pPr>
            <a:r>
              <a:rPr lang="en-US" sz="1800" dirty="0">
                <a:solidFill>
                  <a:schemeClr val="bg1"/>
                </a:solidFill>
              </a:rPr>
              <a:t>Presented by Laela Wilmot, Benefits Program Manager Regions 5 and 6</a:t>
            </a:r>
          </a:p>
        </p:txBody>
      </p:sp>
      <p:pic>
        <p:nvPicPr>
          <p:cNvPr id="9219" name="Picture 3" descr="Idaho Department of Health and Welfare">
            <a:extLst>
              <a:ext uri="{FF2B5EF4-FFF2-40B4-BE49-F238E27FC236}">
                <a16:creationId xmlns:a16="http://schemas.microsoft.com/office/drawing/2014/main" id="{99CFCB68-0C9E-4ED6-9C4B-6A3BE16A6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29600" cy="1576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0" name="Slide Number Placeholder 1">
            <a:extLst>
              <a:ext uri="{FF2B5EF4-FFF2-40B4-BE49-F238E27FC236}">
                <a16:creationId xmlns:a16="http://schemas.microsoft.com/office/drawing/2014/main" id="{D21AFD15-D94B-43FB-AD85-02D8DEDED4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FD53FE0-475F-4F71-859E-982A2246667B}" type="slidenum">
              <a:rPr kumimoji="0" lang="en-US" altLang="en-US" sz="1400" b="1" i="0" u="none" strike="noStrike" kern="1200" cap="none" spc="0" normalizeH="0" baseline="0" noProof="0" smtClean="0">
                <a:ln>
                  <a:noFill/>
                </a:ln>
                <a:solidFill>
                  <a:srgbClr val="DFDCB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63</a:t>
            </a:fld>
            <a:endParaRPr kumimoji="0" lang="en-US" altLang="en-US" sz="1400" b="1" i="0" u="none" strike="noStrike" kern="1200" cap="none" spc="0" normalizeH="0" baseline="0" noProof="0">
              <a:ln>
                <a:noFill/>
              </a:ln>
              <a:solidFill>
                <a:srgbClr val="DFDCB7"/>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1051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FEB62CE-808E-49EC-B69C-73F8728F0BAA}"/>
              </a:ext>
            </a:extLst>
          </p:cNvPr>
          <p:cNvSpPr>
            <a:spLocks noGrp="1" noChangeArrowheads="1"/>
          </p:cNvSpPr>
          <p:nvPr>
            <p:ph type="title"/>
          </p:nvPr>
        </p:nvSpPr>
        <p:spPr>
          <a:xfrm>
            <a:off x="612775" y="228600"/>
            <a:ext cx="8153400" cy="990600"/>
          </a:xfrm>
        </p:spPr>
        <p:txBody>
          <a:bodyPr/>
          <a:lstStyle/>
          <a:p>
            <a:pPr eaLnBrk="1" hangingPunct="1"/>
            <a:r>
              <a:rPr lang="en-US" altLang="en-US">
                <a:solidFill>
                  <a:schemeClr val="tx1"/>
                </a:solidFill>
              </a:rPr>
              <a:t>Application </a:t>
            </a:r>
          </a:p>
        </p:txBody>
      </p:sp>
      <p:sp>
        <p:nvSpPr>
          <p:cNvPr id="120835" name="Rectangle 3">
            <a:extLst>
              <a:ext uri="{FF2B5EF4-FFF2-40B4-BE49-F238E27FC236}">
                <a16:creationId xmlns:a16="http://schemas.microsoft.com/office/drawing/2014/main" id="{CBB49B2E-EC21-448B-96C7-7278D84DA150}"/>
              </a:ext>
            </a:extLst>
          </p:cNvPr>
          <p:cNvSpPr>
            <a:spLocks noGrp="1" noChangeArrowheads="1"/>
          </p:cNvSpPr>
          <p:nvPr>
            <p:ph sz="quarter" idx="1"/>
          </p:nvPr>
        </p:nvSpPr>
        <p:spPr>
          <a:xfrm>
            <a:off x="612775" y="1600200"/>
            <a:ext cx="8153400" cy="4495800"/>
          </a:xfrm>
        </p:spPr>
        <p:txBody>
          <a:bodyPr>
            <a:normAutofit/>
          </a:bodyPr>
          <a:lstStyle/>
          <a:p>
            <a:pPr marL="320040" indent="-320040" eaLnBrk="1" fontAlgn="auto" hangingPunct="1">
              <a:lnSpc>
                <a:spcPct val="90000"/>
              </a:lnSpc>
              <a:spcAft>
                <a:spcPts val="0"/>
              </a:spcAft>
              <a:buFont typeface="Wingdings"/>
              <a:buChar char=""/>
              <a:defRPr/>
            </a:pPr>
            <a:r>
              <a:rPr lang="en-US" dirty="0"/>
              <a:t>Paper copy from local Health &amp; Welfare office</a:t>
            </a:r>
          </a:p>
          <a:p>
            <a:pPr marL="640715" lvl="1" indent="-320040" eaLnBrk="1" fontAlgn="auto" hangingPunct="1">
              <a:lnSpc>
                <a:spcPct val="90000"/>
              </a:lnSpc>
              <a:spcAft>
                <a:spcPts val="0"/>
              </a:spcAft>
              <a:buFont typeface="Wingdings"/>
              <a:buChar char=""/>
              <a:defRPr/>
            </a:pPr>
            <a:r>
              <a:rPr lang="en-US" dirty="0"/>
              <a:t>Can be mailed in </a:t>
            </a:r>
          </a:p>
          <a:p>
            <a:pPr marL="640715" lvl="1" indent="-320040" eaLnBrk="1" fontAlgn="auto" hangingPunct="1">
              <a:lnSpc>
                <a:spcPct val="90000"/>
              </a:lnSpc>
              <a:spcAft>
                <a:spcPts val="0"/>
              </a:spcAft>
              <a:buFont typeface="Wingdings"/>
              <a:buChar char=""/>
              <a:defRPr/>
            </a:pPr>
            <a:r>
              <a:rPr lang="en-US" dirty="0"/>
              <a:t>Can be faxed in</a:t>
            </a:r>
          </a:p>
          <a:p>
            <a:pPr marL="640715" lvl="1" indent="-320040" eaLnBrk="1" fontAlgn="auto" hangingPunct="1">
              <a:lnSpc>
                <a:spcPct val="90000"/>
              </a:lnSpc>
              <a:spcAft>
                <a:spcPts val="0"/>
              </a:spcAft>
              <a:buFont typeface="Wingdings"/>
              <a:buChar char=""/>
              <a:defRPr/>
            </a:pPr>
            <a:r>
              <a:rPr lang="en-US" dirty="0"/>
              <a:t>Can be emailed in</a:t>
            </a:r>
          </a:p>
          <a:p>
            <a:pPr marL="640715" lvl="1" indent="-320040" eaLnBrk="1" fontAlgn="auto" hangingPunct="1">
              <a:lnSpc>
                <a:spcPct val="90000"/>
              </a:lnSpc>
              <a:spcAft>
                <a:spcPts val="0"/>
              </a:spcAft>
              <a:buFont typeface="Wingdings"/>
              <a:buChar char=""/>
              <a:defRPr/>
            </a:pPr>
            <a:r>
              <a:rPr lang="en-US" dirty="0"/>
              <a:t>Can be taken to a local office</a:t>
            </a:r>
          </a:p>
          <a:p>
            <a:pPr marL="320040" indent="-320040" eaLnBrk="1" fontAlgn="auto" hangingPunct="1">
              <a:lnSpc>
                <a:spcPct val="90000"/>
              </a:lnSpc>
              <a:spcAft>
                <a:spcPts val="0"/>
              </a:spcAft>
              <a:buFont typeface="Wingdings"/>
              <a:buChar char=""/>
              <a:defRPr/>
            </a:pPr>
            <a:r>
              <a:rPr lang="en-US" dirty="0"/>
              <a:t>Downloaded from Idaho H &amp; W site at </a:t>
            </a:r>
            <a:r>
              <a:rPr lang="en-US" dirty="0">
                <a:hlinkClick r:id="rId3"/>
              </a:rPr>
              <a:t>www.healthandwelfare.idaho.gov</a:t>
            </a:r>
            <a:endParaRPr lang="en-US" dirty="0"/>
          </a:p>
          <a:p>
            <a:pPr marL="320040" indent="-320040" eaLnBrk="1" fontAlgn="auto" hangingPunct="1">
              <a:lnSpc>
                <a:spcPct val="90000"/>
              </a:lnSpc>
              <a:spcAft>
                <a:spcPts val="0"/>
              </a:spcAft>
              <a:buFont typeface="Wingdings"/>
              <a:buChar char=""/>
              <a:defRPr/>
            </a:pPr>
            <a:r>
              <a:rPr lang="en-US" dirty="0"/>
              <a:t>Apply online at </a:t>
            </a:r>
            <a:r>
              <a:rPr lang="en-US" dirty="0">
                <a:hlinkClick r:id="rId4"/>
              </a:rPr>
              <a:t>idalink.idaho.gov</a:t>
            </a:r>
            <a:endParaRPr lang="en-US" dirty="0"/>
          </a:p>
          <a:p>
            <a:pPr marL="320040" indent="-320040" eaLnBrk="1" fontAlgn="auto" hangingPunct="1">
              <a:lnSpc>
                <a:spcPct val="90000"/>
              </a:lnSpc>
              <a:spcAft>
                <a:spcPts val="0"/>
              </a:spcAft>
              <a:buFont typeface="Wingdings"/>
              <a:buChar char=""/>
              <a:defRPr/>
            </a:pPr>
            <a:endParaRPr lang="en-US" dirty="0"/>
          </a:p>
          <a:p>
            <a:pPr marL="0" indent="0" eaLnBrk="1" fontAlgn="auto" hangingPunct="1">
              <a:lnSpc>
                <a:spcPct val="90000"/>
              </a:lnSpc>
              <a:spcAft>
                <a:spcPts val="0"/>
              </a:spcAft>
              <a:buFont typeface="Wingdings" panose="05000000000000000000" pitchFamily="2" charset="2"/>
              <a:buNone/>
              <a:defRPr/>
            </a:pPr>
            <a:endParaRPr lang="en-US" dirty="0"/>
          </a:p>
        </p:txBody>
      </p:sp>
      <p:pic>
        <p:nvPicPr>
          <p:cNvPr id="10244" name="Picture 4" descr="C:\Users\wilmotl\AppData\Local\Microsoft\Windows\Temporary Internet Files\Content.IE5\O45A2UZ5\encuesta[1].gif">
            <a:extLst>
              <a:ext uri="{FF2B5EF4-FFF2-40B4-BE49-F238E27FC236}">
                <a16:creationId xmlns:a16="http://schemas.microsoft.com/office/drawing/2014/main" id="{0EB45BA8-F151-4E7C-B7BA-14C18540F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191000"/>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85AE349-8DC2-411A-AD43-84C5236CD81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2D5C880-E4C0-42EE-BE29-8FBB57462B2E}"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577873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EA31-28BE-4640-897E-32593C5C93E4}"/>
              </a:ext>
            </a:extLst>
          </p:cNvPr>
          <p:cNvSpPr>
            <a:spLocks noGrp="1"/>
          </p:cNvSpPr>
          <p:nvPr>
            <p:ph type="title"/>
          </p:nvPr>
        </p:nvSpPr>
        <p:spPr>
          <a:xfrm>
            <a:off x="457200" y="228600"/>
            <a:ext cx="8229600" cy="1371600"/>
          </a:xfrm>
        </p:spPr>
        <p:txBody>
          <a:bodyPr>
            <a:normAutofit fontScale="90000"/>
          </a:bodyPr>
          <a:lstStyle/>
          <a:p>
            <a:pPr eaLnBrk="1" fontAlgn="auto" hangingPunct="1">
              <a:spcAft>
                <a:spcPts val="0"/>
              </a:spcAft>
              <a:defRPr/>
            </a:pPr>
            <a:r>
              <a:rPr lang="en-US" dirty="0">
                <a:solidFill>
                  <a:schemeClr val="tx1"/>
                </a:solidFill>
              </a:rPr>
              <a:t>Traditional Application Not Required</a:t>
            </a:r>
          </a:p>
        </p:txBody>
      </p:sp>
      <p:sp>
        <p:nvSpPr>
          <p:cNvPr id="11267" name="Content Placeholder 2">
            <a:extLst>
              <a:ext uri="{FF2B5EF4-FFF2-40B4-BE49-F238E27FC236}">
                <a16:creationId xmlns:a16="http://schemas.microsoft.com/office/drawing/2014/main" id="{AC359F83-3888-4CCB-ACFC-FF4EEB927737}"/>
              </a:ext>
            </a:extLst>
          </p:cNvPr>
          <p:cNvSpPr>
            <a:spLocks noGrp="1"/>
          </p:cNvSpPr>
          <p:nvPr>
            <p:ph sz="quarter" idx="1"/>
          </p:nvPr>
        </p:nvSpPr>
        <p:spPr>
          <a:xfrm>
            <a:off x="457200" y="1828800"/>
            <a:ext cx="8229600" cy="3505200"/>
          </a:xfrm>
        </p:spPr>
        <p:txBody>
          <a:bodyPr/>
          <a:lstStyle/>
          <a:p>
            <a:pPr eaLnBrk="1" hangingPunct="1"/>
            <a:r>
              <a:rPr lang="en-US" altLang="en-US"/>
              <a:t>A traditional application is not required if the customer visits their local office.</a:t>
            </a:r>
          </a:p>
          <a:p>
            <a:pPr lvl="1" eaLnBrk="1" hangingPunct="1"/>
            <a:r>
              <a:rPr lang="en-US" altLang="en-US"/>
              <a:t>The customer will meet with a benefits specialist to complete a verbal application.</a:t>
            </a:r>
          </a:p>
          <a:p>
            <a:pPr lvl="1" eaLnBrk="1" hangingPunct="1"/>
            <a:r>
              <a:rPr lang="en-US" altLang="en-US"/>
              <a:t>If verification of circumstances cannot be obtained by making collateral contacts, extra time is allowed to provide necessary information.</a:t>
            </a:r>
          </a:p>
          <a:p>
            <a:pPr lvl="1" eaLnBrk="1" hangingPunct="1"/>
            <a:endParaRPr lang="en-US" altLang="en-US"/>
          </a:p>
          <a:p>
            <a:pPr eaLnBrk="1" hangingPunct="1"/>
            <a:endParaRPr lang="en-US" altLang="en-US"/>
          </a:p>
        </p:txBody>
      </p:sp>
      <p:sp>
        <p:nvSpPr>
          <p:cNvPr id="3" name="Slide Number Placeholder 2">
            <a:extLst>
              <a:ext uri="{FF2B5EF4-FFF2-40B4-BE49-F238E27FC236}">
                <a16:creationId xmlns:a16="http://schemas.microsoft.com/office/drawing/2014/main" id="{9F1C8EA5-BF8A-4793-9C1A-77DDCA190B1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20095CE-0726-4231-BC96-336680251A89}"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59331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11007F1A-0FB7-4601-BE34-1EF99C0B8CDA}"/>
              </a:ext>
            </a:extLst>
          </p:cNvPr>
          <p:cNvSpPr>
            <a:spLocks noGrp="1" noChangeArrowheads="1"/>
          </p:cNvSpPr>
          <p:nvPr>
            <p:ph type="title"/>
          </p:nvPr>
        </p:nvSpPr>
        <p:spPr>
          <a:xfrm>
            <a:off x="612775" y="228600"/>
            <a:ext cx="8153400" cy="990600"/>
          </a:xfrm>
        </p:spPr>
        <p:txBody>
          <a:bodyPr/>
          <a:lstStyle/>
          <a:p>
            <a:pPr eaLnBrk="1" hangingPunct="1"/>
            <a:r>
              <a:rPr lang="en-US" altLang="en-US">
                <a:solidFill>
                  <a:schemeClr val="tx1"/>
                </a:solidFill>
              </a:rPr>
              <a:t>Basic Eligibility Criteria</a:t>
            </a:r>
          </a:p>
        </p:txBody>
      </p:sp>
      <p:sp>
        <p:nvSpPr>
          <p:cNvPr id="12291" name="Rectangle 5">
            <a:extLst>
              <a:ext uri="{FF2B5EF4-FFF2-40B4-BE49-F238E27FC236}">
                <a16:creationId xmlns:a16="http://schemas.microsoft.com/office/drawing/2014/main" id="{6C872C2A-854B-4DF8-8B77-A474E5FA2B10}"/>
              </a:ext>
            </a:extLst>
          </p:cNvPr>
          <p:cNvSpPr>
            <a:spLocks noGrp="1" noChangeArrowheads="1"/>
          </p:cNvSpPr>
          <p:nvPr>
            <p:ph sz="quarter" idx="1"/>
          </p:nvPr>
        </p:nvSpPr>
        <p:spPr>
          <a:xfrm>
            <a:off x="533400" y="1752600"/>
            <a:ext cx="8153400" cy="4495800"/>
          </a:xfrm>
        </p:spPr>
        <p:txBody>
          <a:bodyPr/>
          <a:lstStyle/>
          <a:p>
            <a:pPr eaLnBrk="1" hangingPunct="1"/>
            <a:r>
              <a:rPr lang="en-US" altLang="en-US"/>
              <a:t>Resident of the State of Idaho</a:t>
            </a:r>
          </a:p>
          <a:p>
            <a:pPr eaLnBrk="1" hangingPunct="1"/>
            <a:r>
              <a:rPr lang="en-US" altLang="en-US"/>
              <a:t>Meet citizenship criteria or meet the legal non resident status</a:t>
            </a:r>
          </a:p>
          <a:p>
            <a:pPr eaLnBrk="1" hangingPunct="1"/>
            <a:r>
              <a:rPr lang="en-US" altLang="en-US"/>
              <a:t>Meet Age or Disability Criteria</a:t>
            </a:r>
          </a:p>
          <a:p>
            <a:pPr eaLnBrk="1" hangingPunct="1"/>
            <a:r>
              <a:rPr lang="en-US" altLang="en-US"/>
              <a:t>Estate Recovery rules</a:t>
            </a:r>
          </a:p>
          <a:p>
            <a:pPr eaLnBrk="1" hangingPunct="1"/>
            <a:r>
              <a:rPr lang="en-US" altLang="en-US"/>
              <a:t>Meet income and resource guidelines</a:t>
            </a:r>
          </a:p>
          <a:p>
            <a:pPr eaLnBrk="1" hangingPunct="1"/>
            <a:r>
              <a:rPr lang="en-US" altLang="en-US"/>
              <a:t>Meet level of care for long term care services</a:t>
            </a:r>
          </a:p>
          <a:p>
            <a:pPr eaLnBrk="1" hangingPunct="1"/>
            <a:endParaRPr lang="en-US" altLang="en-US"/>
          </a:p>
        </p:txBody>
      </p:sp>
      <p:pic>
        <p:nvPicPr>
          <p:cNvPr id="12292" name="Picture 5" descr="C:\Users\wilmotl\AppData\Local\Microsoft\Windows\Temporary Internet Files\Content.IE5\I4C8VM8J\evalu-ar[1].jpg">
            <a:extLst>
              <a:ext uri="{FF2B5EF4-FFF2-40B4-BE49-F238E27FC236}">
                <a16:creationId xmlns:a16="http://schemas.microsoft.com/office/drawing/2014/main" id="{9F41EB3C-8F42-4523-B62C-E0DAA221C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454650"/>
            <a:ext cx="12128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C2EB103-CA79-4257-A85D-C415EB35EE1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017E0F0D-62C8-47E6-8364-788A73BAF2F7}"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43859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E7BAA04-1AB7-456F-B4F5-EE5BC5E8FF7E}"/>
              </a:ext>
            </a:extLst>
          </p:cNvPr>
          <p:cNvSpPr>
            <a:spLocks noGrp="1" noChangeArrowheads="1"/>
          </p:cNvSpPr>
          <p:nvPr>
            <p:ph type="title"/>
          </p:nvPr>
        </p:nvSpPr>
        <p:spPr>
          <a:xfrm>
            <a:off x="228600" y="76200"/>
            <a:ext cx="8229600" cy="1371600"/>
          </a:xfrm>
        </p:spPr>
        <p:txBody>
          <a:bodyPr/>
          <a:lstStyle/>
          <a:p>
            <a:pPr eaLnBrk="1" hangingPunct="1"/>
            <a:r>
              <a:rPr lang="en-US" altLang="en-US">
                <a:solidFill>
                  <a:schemeClr val="tx1"/>
                </a:solidFill>
              </a:rPr>
              <a:t>Residency</a:t>
            </a:r>
          </a:p>
        </p:txBody>
      </p:sp>
      <p:sp>
        <p:nvSpPr>
          <p:cNvPr id="13315" name="Rectangle 3">
            <a:extLst>
              <a:ext uri="{FF2B5EF4-FFF2-40B4-BE49-F238E27FC236}">
                <a16:creationId xmlns:a16="http://schemas.microsoft.com/office/drawing/2014/main" id="{EFD96EF3-55CD-48FB-A0EC-4C4451F77705}"/>
              </a:ext>
            </a:extLst>
          </p:cNvPr>
          <p:cNvSpPr>
            <a:spLocks noGrp="1" noChangeArrowheads="1"/>
          </p:cNvSpPr>
          <p:nvPr>
            <p:ph type="body" sz="half" idx="1"/>
          </p:nvPr>
        </p:nvSpPr>
        <p:spPr>
          <a:xfrm>
            <a:off x="152400" y="2514600"/>
            <a:ext cx="5486400" cy="3276600"/>
          </a:xfrm>
        </p:spPr>
        <p:txBody>
          <a:bodyPr/>
          <a:lstStyle/>
          <a:p>
            <a:pPr eaLnBrk="1" hangingPunct="1">
              <a:buFont typeface="Wingdings" panose="05000000000000000000" pitchFamily="2" charset="2"/>
              <a:buNone/>
            </a:pPr>
            <a:r>
              <a:rPr lang="en-US" altLang="en-US" sz="2800"/>
              <a:t>Voluntarily living in Idaho and have no immediate intention of leaving.</a:t>
            </a:r>
          </a:p>
          <a:p>
            <a:pPr eaLnBrk="1" hangingPunct="1">
              <a:buFont typeface="Wingdings" panose="05000000000000000000" pitchFamily="2" charset="2"/>
              <a:buNone/>
            </a:pPr>
            <a:endParaRPr lang="en-US" altLang="en-US" sz="2800"/>
          </a:p>
          <a:p>
            <a:pPr eaLnBrk="1" hangingPunct="1"/>
            <a:endParaRPr lang="en-US" altLang="en-US" sz="2800"/>
          </a:p>
          <a:p>
            <a:pPr lvl="1" eaLnBrk="1" hangingPunct="1"/>
            <a:endParaRPr lang="en-US" altLang="en-US" sz="2400"/>
          </a:p>
        </p:txBody>
      </p:sp>
      <p:pic>
        <p:nvPicPr>
          <p:cNvPr id="13316" name="Picture 4" descr="MCj03825850000[1]">
            <a:extLst>
              <a:ext uri="{FF2B5EF4-FFF2-40B4-BE49-F238E27FC236}">
                <a16:creationId xmlns:a16="http://schemas.microsoft.com/office/drawing/2014/main" id="{864C5DF8-8F20-4B88-A7AF-235433BD51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2705100"/>
            <a:ext cx="2667000" cy="2667000"/>
          </a:xfrm>
          <a:noFill/>
        </p:spPr>
      </p:pic>
      <p:sp>
        <p:nvSpPr>
          <p:cNvPr id="2" name="Slide Number Placeholder 1">
            <a:extLst>
              <a:ext uri="{FF2B5EF4-FFF2-40B4-BE49-F238E27FC236}">
                <a16:creationId xmlns:a16="http://schemas.microsoft.com/office/drawing/2014/main" id="{C599EBC8-2FF9-4E5B-96CD-5F68C20BBA9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CC29178-439D-43B1-9899-67B50AB8FDB6}"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56324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164F960-2F06-4625-9A82-0A02307BC46A}"/>
              </a:ext>
            </a:extLst>
          </p:cNvPr>
          <p:cNvSpPr>
            <a:spLocks noGrp="1" noChangeArrowheads="1"/>
          </p:cNvSpPr>
          <p:nvPr>
            <p:ph type="title"/>
          </p:nvPr>
        </p:nvSpPr>
        <p:spPr>
          <a:xfrm>
            <a:off x="612775" y="228600"/>
            <a:ext cx="8153400" cy="990600"/>
          </a:xfrm>
        </p:spPr>
        <p:txBody>
          <a:bodyPr/>
          <a:lstStyle/>
          <a:p>
            <a:pPr eaLnBrk="1" hangingPunct="1"/>
            <a:r>
              <a:rPr lang="en-US" altLang="en-US">
                <a:solidFill>
                  <a:schemeClr val="tx1"/>
                </a:solidFill>
              </a:rPr>
              <a:t>Citizenship</a:t>
            </a:r>
          </a:p>
        </p:txBody>
      </p:sp>
      <p:sp>
        <p:nvSpPr>
          <p:cNvPr id="14339" name="Rectangle 3">
            <a:extLst>
              <a:ext uri="{FF2B5EF4-FFF2-40B4-BE49-F238E27FC236}">
                <a16:creationId xmlns:a16="http://schemas.microsoft.com/office/drawing/2014/main" id="{5F9FFED6-9D18-4A35-9A20-8AF82A101B84}"/>
              </a:ext>
            </a:extLst>
          </p:cNvPr>
          <p:cNvSpPr>
            <a:spLocks noGrp="1" noChangeArrowheads="1"/>
          </p:cNvSpPr>
          <p:nvPr>
            <p:ph sz="quarter" idx="1"/>
          </p:nvPr>
        </p:nvSpPr>
        <p:spPr>
          <a:xfrm>
            <a:off x="612775" y="1600200"/>
            <a:ext cx="8153400" cy="4495800"/>
          </a:xfrm>
        </p:spPr>
        <p:txBody>
          <a:bodyPr/>
          <a:lstStyle/>
          <a:p>
            <a:pPr eaLnBrk="1" hangingPunct="1"/>
            <a:r>
              <a:rPr lang="en-US" altLang="en-US"/>
              <a:t>Must be a US Citizen or a Qualified Non-Citizen.  </a:t>
            </a:r>
          </a:p>
          <a:p>
            <a:pPr lvl="1" eaLnBrk="1" hangingPunct="1"/>
            <a:r>
              <a:rPr lang="en-US" altLang="en-US"/>
              <a:t>US Citizens must provide documentation supporting their Citizenship and Identity</a:t>
            </a:r>
          </a:p>
          <a:p>
            <a:pPr lvl="1" eaLnBrk="1" hangingPunct="1">
              <a:buFont typeface="Wingdings" panose="05000000000000000000" pitchFamily="2" charset="2"/>
              <a:buNone/>
            </a:pPr>
            <a:endParaRPr lang="en-US" altLang="en-US"/>
          </a:p>
          <a:p>
            <a:pPr lvl="1" eaLnBrk="1" hangingPunct="1"/>
            <a:r>
              <a:rPr lang="en-US" altLang="en-US"/>
              <a:t>Qualified Non-Citizens are required to provide proof that they are in the US legally. Must have been in the US a minimum of 5 years with few exceptions.</a:t>
            </a:r>
          </a:p>
          <a:p>
            <a:pPr lvl="1" eaLnBrk="1" hangingPunct="1">
              <a:buFont typeface="Wingdings" panose="05000000000000000000" pitchFamily="2" charset="2"/>
              <a:buNone/>
            </a:pPr>
            <a:endParaRPr lang="en-US" altLang="en-US"/>
          </a:p>
        </p:txBody>
      </p:sp>
      <p:sp>
        <p:nvSpPr>
          <p:cNvPr id="2" name="Slide Number Placeholder 1">
            <a:extLst>
              <a:ext uri="{FF2B5EF4-FFF2-40B4-BE49-F238E27FC236}">
                <a16:creationId xmlns:a16="http://schemas.microsoft.com/office/drawing/2014/main" id="{C7F403ED-3B05-47E9-9D5A-637CEFA92EE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E422548-2655-40F7-B027-9978171686C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6777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F40D934-573F-4BF6-8F8C-86D1167D7D43}"/>
              </a:ext>
            </a:extLst>
          </p:cNvPr>
          <p:cNvSpPr>
            <a:spLocks noGrp="1" noChangeArrowheads="1"/>
          </p:cNvSpPr>
          <p:nvPr>
            <p:ph type="title"/>
          </p:nvPr>
        </p:nvSpPr>
        <p:spPr>
          <a:xfrm>
            <a:off x="381000" y="38100"/>
            <a:ext cx="8229600" cy="1371600"/>
          </a:xfrm>
        </p:spPr>
        <p:txBody>
          <a:bodyPr/>
          <a:lstStyle/>
          <a:p>
            <a:pPr eaLnBrk="1" hangingPunct="1"/>
            <a:r>
              <a:rPr lang="en-US" altLang="en-US">
                <a:solidFill>
                  <a:schemeClr val="tx1"/>
                </a:solidFill>
              </a:rPr>
              <a:t>Citizenship</a:t>
            </a:r>
          </a:p>
        </p:txBody>
      </p:sp>
      <p:pic>
        <p:nvPicPr>
          <p:cNvPr id="15363" name="Picture 5" descr="MCNA01595A0000[1]">
            <a:extLst>
              <a:ext uri="{FF2B5EF4-FFF2-40B4-BE49-F238E27FC236}">
                <a16:creationId xmlns:a16="http://schemas.microsoft.com/office/drawing/2014/main" id="{16F504AD-C4E1-4CC1-9151-5CE3AAA154F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1828800"/>
            <a:ext cx="942975" cy="952500"/>
          </a:xfrm>
        </p:spPr>
      </p:pic>
      <p:sp>
        <p:nvSpPr>
          <p:cNvPr id="15364" name="Rectangle 3">
            <a:extLst>
              <a:ext uri="{FF2B5EF4-FFF2-40B4-BE49-F238E27FC236}">
                <a16:creationId xmlns:a16="http://schemas.microsoft.com/office/drawing/2014/main" id="{96B7FF25-63A2-4CF2-8FD5-E2A1AFBE4BB6}"/>
              </a:ext>
            </a:extLst>
          </p:cNvPr>
          <p:cNvSpPr>
            <a:spLocks noGrp="1" noChangeArrowheads="1"/>
          </p:cNvSpPr>
          <p:nvPr>
            <p:ph type="body" sz="half" idx="2"/>
          </p:nvPr>
        </p:nvSpPr>
        <p:spPr>
          <a:xfrm>
            <a:off x="1524000" y="1752600"/>
            <a:ext cx="7086600" cy="4114800"/>
          </a:xfrm>
        </p:spPr>
        <p:txBody>
          <a:bodyPr/>
          <a:lstStyle/>
          <a:p>
            <a:pPr eaLnBrk="1" hangingPunct="1">
              <a:buFont typeface="Wingdings" panose="05000000000000000000" pitchFamily="2" charset="2"/>
              <a:buNone/>
            </a:pPr>
            <a:r>
              <a:rPr lang="en-US" altLang="en-US" sz="2800"/>
              <a:t>No proof required for those who receive:</a:t>
            </a:r>
          </a:p>
          <a:p>
            <a:pPr eaLnBrk="1" hangingPunct="1">
              <a:buFont typeface="Wingdings" panose="05000000000000000000" pitchFamily="2" charset="2"/>
              <a:buNone/>
            </a:pPr>
            <a:endParaRPr lang="en-US" altLang="en-US" sz="2800"/>
          </a:p>
          <a:p>
            <a:pPr lvl="1" eaLnBrk="1" hangingPunct="1"/>
            <a:r>
              <a:rPr lang="en-US" altLang="en-US" sz="2400"/>
              <a:t>Supplemental Security Income (SSI)</a:t>
            </a:r>
          </a:p>
          <a:p>
            <a:pPr lvl="1" eaLnBrk="1" hangingPunct="1"/>
            <a:r>
              <a:rPr lang="en-US" altLang="en-US" sz="2400"/>
              <a:t>Social Security Disability Insurance (SSD)</a:t>
            </a:r>
          </a:p>
          <a:p>
            <a:pPr lvl="1" eaLnBrk="1" hangingPunct="1"/>
            <a:r>
              <a:rPr lang="en-US" altLang="en-US" sz="2400"/>
              <a:t>Medicare</a:t>
            </a:r>
          </a:p>
          <a:p>
            <a:pPr lvl="1" eaLnBrk="1" hangingPunct="1">
              <a:buFont typeface="Wingdings" panose="05000000000000000000" pitchFamily="2" charset="2"/>
              <a:buNone/>
            </a:pPr>
            <a:endParaRPr lang="en-US" altLang="en-US" sz="2400"/>
          </a:p>
          <a:p>
            <a:pPr eaLnBrk="1" hangingPunct="1">
              <a:buFont typeface="Wingdings" panose="05000000000000000000" pitchFamily="2" charset="2"/>
              <a:buNone/>
            </a:pPr>
            <a:r>
              <a:rPr lang="en-US" altLang="en-US" sz="2400"/>
              <a:t>Social Security Administration has already taken the necessary steps to verify citizenship criteria.</a:t>
            </a:r>
            <a:r>
              <a:rPr lang="en-US" altLang="en-US" sz="2400">
                <a:solidFill>
                  <a:schemeClr val="bg1"/>
                </a:solidFill>
              </a:rPr>
              <a:t>Administration (SSA)</a:t>
            </a:r>
          </a:p>
        </p:txBody>
      </p:sp>
      <p:sp>
        <p:nvSpPr>
          <p:cNvPr id="2" name="Slide Number Placeholder 1">
            <a:extLst>
              <a:ext uri="{FF2B5EF4-FFF2-40B4-BE49-F238E27FC236}">
                <a16:creationId xmlns:a16="http://schemas.microsoft.com/office/drawing/2014/main" id="{D16BD2D1-FB38-4E07-9979-A7B4FAEB710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03A1CBC-60D3-4C3C-8B2C-790E585E782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3982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405735"/>
            <a:ext cx="9144000" cy="461665"/>
          </a:xfrm>
          <a:prstGeom prst="rect">
            <a:avLst/>
          </a:prstGeom>
          <a:solidFill>
            <a:schemeClr val="tx1"/>
          </a:solidFill>
        </p:spPr>
        <p:txBody>
          <a:bodyPr wrap="square" rtlCol="0">
            <a:spAutoFit/>
          </a:bodyPr>
          <a:lstStyle/>
          <a:p>
            <a:pPr algn="ctr"/>
            <a:r>
              <a:rPr lang="en-US" sz="2400" dirty="0">
                <a:solidFill>
                  <a:schemeClr val="bg1"/>
                </a:solidFill>
              </a:rPr>
              <a:t>myRA.gov or 1-855-406-6972</a:t>
            </a:r>
          </a:p>
        </p:txBody>
      </p:sp>
      <p:pic>
        <p:nvPicPr>
          <p:cNvPr id="5" name="Picture 4"/>
          <p:cNvPicPr>
            <a:picLocks noChangeAspect="1"/>
          </p:cNvPicPr>
          <p:nvPr/>
        </p:nvPicPr>
        <p:blipFill>
          <a:blip r:embed="rId3"/>
          <a:stretch>
            <a:fillRect/>
          </a:stretch>
        </p:blipFill>
        <p:spPr>
          <a:xfrm>
            <a:off x="0" y="-76200"/>
            <a:ext cx="9144000" cy="5475768"/>
          </a:xfrm>
          <a:prstGeom prst="rect">
            <a:avLst/>
          </a:prstGeom>
        </p:spPr>
      </p:pic>
      <p:sp>
        <p:nvSpPr>
          <p:cNvPr id="3" name="Slide Number Placeholder 2"/>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7</a:t>
            </a:fld>
            <a:endParaRPr lang="en-US" sz="1800" dirty="0">
              <a:solidFill>
                <a:srgbClr val="002060"/>
              </a:solidFill>
            </a:endParaRPr>
          </a:p>
        </p:txBody>
      </p:sp>
    </p:spTree>
    <p:extLst>
      <p:ext uri="{BB962C8B-B14F-4D97-AF65-F5344CB8AC3E}">
        <p14:creationId xmlns:p14="http://schemas.microsoft.com/office/powerpoint/2010/main" val="16501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15F7F56-9BAE-45F0-AFF7-45B09BD2599C}"/>
              </a:ext>
            </a:extLst>
          </p:cNvPr>
          <p:cNvSpPr>
            <a:spLocks noGrp="1" noChangeArrowheads="1"/>
          </p:cNvSpPr>
          <p:nvPr>
            <p:ph type="title"/>
          </p:nvPr>
        </p:nvSpPr>
        <p:spPr>
          <a:xfrm>
            <a:off x="457200" y="152400"/>
            <a:ext cx="8229600" cy="1371600"/>
          </a:xfrm>
        </p:spPr>
        <p:txBody>
          <a:bodyPr/>
          <a:lstStyle/>
          <a:p>
            <a:pPr eaLnBrk="1" hangingPunct="1"/>
            <a:r>
              <a:rPr lang="en-US" altLang="en-US">
                <a:solidFill>
                  <a:schemeClr val="tx1"/>
                </a:solidFill>
              </a:rPr>
              <a:t>Aged and Disabled</a:t>
            </a:r>
          </a:p>
        </p:txBody>
      </p:sp>
      <p:sp>
        <p:nvSpPr>
          <p:cNvPr id="16387" name="Rectangle 3">
            <a:extLst>
              <a:ext uri="{FF2B5EF4-FFF2-40B4-BE49-F238E27FC236}">
                <a16:creationId xmlns:a16="http://schemas.microsoft.com/office/drawing/2014/main" id="{3E639DE4-7A3D-48A1-9CE9-4073BF5590EE}"/>
              </a:ext>
            </a:extLst>
          </p:cNvPr>
          <p:cNvSpPr>
            <a:spLocks noGrp="1" noChangeArrowheads="1"/>
          </p:cNvSpPr>
          <p:nvPr>
            <p:ph type="body" sz="half" idx="1"/>
          </p:nvPr>
        </p:nvSpPr>
        <p:spPr>
          <a:xfrm>
            <a:off x="457200" y="2286000"/>
            <a:ext cx="4953000" cy="3810000"/>
          </a:xfrm>
        </p:spPr>
        <p:txBody>
          <a:bodyPr/>
          <a:lstStyle/>
          <a:p>
            <a:pPr eaLnBrk="1" hangingPunct="1"/>
            <a:r>
              <a:rPr lang="en-US" altLang="en-US"/>
              <a:t>65 years of age or older</a:t>
            </a:r>
          </a:p>
          <a:p>
            <a:pPr eaLnBrk="1" hangingPunct="1">
              <a:buFont typeface="Wingdings" panose="05000000000000000000" pitchFamily="2" charset="2"/>
              <a:buNone/>
            </a:pPr>
            <a:endParaRPr lang="en-US" altLang="en-US"/>
          </a:p>
          <a:p>
            <a:pPr eaLnBrk="1" hangingPunct="1"/>
            <a:r>
              <a:rPr lang="en-US" altLang="en-US"/>
              <a:t>Under age 65 and meets the definition of blindness or disability used by SSA</a:t>
            </a:r>
          </a:p>
          <a:p>
            <a:pPr lvl="1" eaLnBrk="1" hangingPunct="1"/>
            <a:r>
              <a:rPr lang="en-US" altLang="en-US"/>
              <a:t>Does not require an application for SSA benefits.</a:t>
            </a:r>
          </a:p>
        </p:txBody>
      </p:sp>
      <p:pic>
        <p:nvPicPr>
          <p:cNvPr id="16388" name="Picture 7" descr="MCBD20075_0000[1]">
            <a:extLst>
              <a:ext uri="{FF2B5EF4-FFF2-40B4-BE49-F238E27FC236}">
                <a16:creationId xmlns:a16="http://schemas.microsoft.com/office/drawing/2014/main" id="{5C3E22C9-7F2E-4934-B361-57B7711CA23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37163" y="1981200"/>
            <a:ext cx="2860675" cy="1981200"/>
          </a:xfrm>
          <a:noFill/>
        </p:spPr>
      </p:pic>
      <p:sp>
        <p:nvSpPr>
          <p:cNvPr id="2" name="Slide Number Placeholder 1">
            <a:extLst>
              <a:ext uri="{FF2B5EF4-FFF2-40B4-BE49-F238E27FC236}">
                <a16:creationId xmlns:a16="http://schemas.microsoft.com/office/drawing/2014/main" id="{0EB4C8A7-5B53-4EE0-98C8-1D065C712B1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358D8EE8-62FD-48FE-B53D-08F15427FA0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9186451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2252CCC-38CF-4E3B-8C88-6B46754E29ED}"/>
              </a:ext>
            </a:extLst>
          </p:cNvPr>
          <p:cNvSpPr>
            <a:spLocks noGrp="1" noChangeArrowheads="1"/>
          </p:cNvSpPr>
          <p:nvPr>
            <p:ph type="title"/>
          </p:nvPr>
        </p:nvSpPr>
        <p:spPr>
          <a:xfrm>
            <a:off x="381000" y="30163"/>
            <a:ext cx="8229600" cy="1371600"/>
          </a:xfrm>
        </p:spPr>
        <p:txBody>
          <a:bodyPr/>
          <a:lstStyle/>
          <a:p>
            <a:pPr eaLnBrk="1" hangingPunct="1"/>
            <a:r>
              <a:rPr lang="en-US" altLang="en-US">
                <a:solidFill>
                  <a:schemeClr val="tx1"/>
                </a:solidFill>
              </a:rPr>
              <a:t>Potential Income</a:t>
            </a:r>
          </a:p>
        </p:txBody>
      </p:sp>
      <p:sp>
        <p:nvSpPr>
          <p:cNvPr id="17411" name="Rectangle 3">
            <a:extLst>
              <a:ext uri="{FF2B5EF4-FFF2-40B4-BE49-F238E27FC236}">
                <a16:creationId xmlns:a16="http://schemas.microsoft.com/office/drawing/2014/main" id="{486467DF-32EE-4659-ABAB-7A63539A1C5D}"/>
              </a:ext>
            </a:extLst>
          </p:cNvPr>
          <p:cNvSpPr>
            <a:spLocks noGrp="1" noChangeArrowheads="1"/>
          </p:cNvSpPr>
          <p:nvPr>
            <p:ph type="body" sz="half" idx="1"/>
          </p:nvPr>
        </p:nvSpPr>
        <p:spPr>
          <a:xfrm>
            <a:off x="457200" y="1981200"/>
            <a:ext cx="5943600" cy="4114800"/>
          </a:xfrm>
        </p:spPr>
        <p:txBody>
          <a:bodyPr/>
          <a:lstStyle/>
          <a:p>
            <a:pPr eaLnBrk="1" hangingPunct="1"/>
            <a:r>
              <a:rPr lang="en-US" altLang="en-US" sz="2800"/>
              <a:t>Before Medicaid can be approved, you must apply for all benefits due to you.</a:t>
            </a:r>
          </a:p>
          <a:p>
            <a:pPr eaLnBrk="1" hangingPunct="1">
              <a:buFont typeface="Wingdings" panose="05000000000000000000" pitchFamily="2" charset="2"/>
              <a:buNone/>
            </a:pPr>
            <a:endParaRPr lang="en-US" altLang="en-US" sz="2800"/>
          </a:p>
          <a:p>
            <a:pPr lvl="1" eaLnBrk="1" hangingPunct="1"/>
            <a:r>
              <a:rPr lang="en-US" altLang="en-US" sz="2400"/>
              <a:t>Social Security (Except Supplemental Security Income)</a:t>
            </a:r>
          </a:p>
          <a:p>
            <a:pPr lvl="1" eaLnBrk="1" hangingPunct="1"/>
            <a:r>
              <a:rPr lang="en-US" altLang="en-US" sz="2400"/>
              <a:t>Other retirement payments</a:t>
            </a:r>
          </a:p>
        </p:txBody>
      </p:sp>
      <p:pic>
        <p:nvPicPr>
          <p:cNvPr id="17412" name="Picture 7" descr="MCj02380330000[1]">
            <a:extLst>
              <a:ext uri="{FF2B5EF4-FFF2-40B4-BE49-F238E27FC236}">
                <a16:creationId xmlns:a16="http://schemas.microsoft.com/office/drawing/2014/main" id="{4DC31C65-22FD-4CA5-9C8E-8D2FC5D18D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0" y="4114800"/>
            <a:ext cx="2106613" cy="2081213"/>
          </a:xfrm>
        </p:spPr>
      </p:pic>
      <p:sp>
        <p:nvSpPr>
          <p:cNvPr id="2" name="Slide Number Placeholder 1">
            <a:extLst>
              <a:ext uri="{FF2B5EF4-FFF2-40B4-BE49-F238E27FC236}">
                <a16:creationId xmlns:a16="http://schemas.microsoft.com/office/drawing/2014/main" id="{A085DC0A-9028-4D86-A14D-9F12A2FE7E4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DDA0BF46-DA4D-43D2-9FD3-89D86D2709B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439928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8DBA12E-5A49-4C5E-BB67-43F5A3727C6C}"/>
              </a:ext>
            </a:extLst>
          </p:cNvPr>
          <p:cNvSpPr>
            <a:spLocks noGrp="1" noChangeArrowheads="1"/>
          </p:cNvSpPr>
          <p:nvPr>
            <p:ph type="title"/>
          </p:nvPr>
        </p:nvSpPr>
        <p:spPr>
          <a:xfrm>
            <a:off x="612775" y="228600"/>
            <a:ext cx="8153400" cy="990600"/>
          </a:xfrm>
        </p:spPr>
        <p:txBody>
          <a:bodyPr/>
          <a:lstStyle/>
          <a:p>
            <a:pPr eaLnBrk="1" hangingPunct="1"/>
            <a:r>
              <a:rPr lang="en-US" altLang="en-US">
                <a:solidFill>
                  <a:schemeClr val="tx1"/>
                </a:solidFill>
              </a:rPr>
              <a:t>SSI and Medicaid</a:t>
            </a:r>
          </a:p>
        </p:txBody>
      </p:sp>
      <p:sp>
        <p:nvSpPr>
          <p:cNvPr id="22531" name="Rectangle 3">
            <a:extLst>
              <a:ext uri="{FF2B5EF4-FFF2-40B4-BE49-F238E27FC236}">
                <a16:creationId xmlns:a16="http://schemas.microsoft.com/office/drawing/2014/main" id="{539F218D-01EE-41DC-87A8-54D4E2C47A2F}"/>
              </a:ext>
            </a:extLst>
          </p:cNvPr>
          <p:cNvSpPr>
            <a:spLocks noGrp="1" noChangeArrowheads="1"/>
          </p:cNvSpPr>
          <p:nvPr>
            <p:ph sz="quarter" idx="1"/>
          </p:nvPr>
        </p:nvSpPr>
        <p:spPr>
          <a:xfrm>
            <a:off x="612775" y="1600200"/>
            <a:ext cx="8153400" cy="4495800"/>
          </a:xfrm>
        </p:spPr>
        <p:txBody>
          <a:bodyPr/>
          <a:lstStyle/>
          <a:p>
            <a:pPr eaLnBrk="1" hangingPunct="1">
              <a:lnSpc>
                <a:spcPct val="80000"/>
              </a:lnSpc>
              <a:defRPr/>
            </a:pPr>
            <a:r>
              <a:rPr lang="en-US" altLang="en-US" sz="2800" dirty="0"/>
              <a:t>SSI recipients are categorically eligible for Medicaid no matter the amount of the SSI payment.</a:t>
            </a:r>
          </a:p>
          <a:p>
            <a:pPr eaLnBrk="1" hangingPunct="1">
              <a:lnSpc>
                <a:spcPct val="80000"/>
              </a:lnSpc>
              <a:buFont typeface="Wingdings" panose="05000000000000000000" pitchFamily="2" charset="2"/>
              <a:buNone/>
              <a:defRPr/>
            </a:pPr>
            <a:endParaRPr lang="en-US" altLang="en-US" sz="2800" dirty="0"/>
          </a:p>
          <a:p>
            <a:pPr eaLnBrk="1" hangingPunct="1">
              <a:lnSpc>
                <a:spcPct val="80000"/>
              </a:lnSpc>
              <a:defRPr/>
            </a:pPr>
            <a:r>
              <a:rPr lang="en-US" altLang="en-US" sz="2800" dirty="0"/>
              <a:t>Recipients of other SSA payments are not categorically eligible for Medicaid.</a:t>
            </a:r>
            <a:r>
              <a:rPr lang="en-US" altLang="en-US" sz="2800" b="1" dirty="0"/>
              <a:t> </a:t>
            </a:r>
          </a:p>
          <a:p>
            <a:pPr lvl="1" eaLnBrk="1" hangingPunct="1">
              <a:lnSpc>
                <a:spcPct val="80000"/>
              </a:lnSpc>
              <a:defRPr/>
            </a:pPr>
            <a:r>
              <a:rPr lang="en-US" altLang="en-US" sz="2400" dirty="0"/>
              <a:t>Social Security Disability Insurance (SSDI)</a:t>
            </a:r>
          </a:p>
          <a:p>
            <a:pPr lvl="1" eaLnBrk="1" hangingPunct="1">
              <a:lnSpc>
                <a:spcPct val="80000"/>
              </a:lnSpc>
              <a:defRPr/>
            </a:pPr>
            <a:r>
              <a:rPr lang="en-US" altLang="en-US" sz="2400" dirty="0"/>
              <a:t>Retirement, Survivors, Disability Insurance (RSDI)</a:t>
            </a:r>
          </a:p>
          <a:p>
            <a:pPr lvl="1" eaLnBrk="1" hangingPunct="1">
              <a:lnSpc>
                <a:spcPct val="80000"/>
              </a:lnSpc>
              <a:buFont typeface="Wingdings" pitchFamily="2" charset="2"/>
              <a:buNone/>
              <a:defRPr/>
            </a:pPr>
            <a:endParaRPr lang="en-US" altLang="en-US" sz="1800" b="1" dirty="0"/>
          </a:p>
          <a:p>
            <a:pPr eaLnBrk="1" hangingPunct="1">
              <a:lnSpc>
                <a:spcPct val="80000"/>
              </a:lnSpc>
              <a:buFont typeface="Wingdings" panose="05000000000000000000" pitchFamily="2" charset="2"/>
              <a:buNone/>
              <a:defRPr/>
            </a:pPr>
            <a:r>
              <a:rPr lang="en-US" altLang="en-US" sz="2000" b="1" dirty="0"/>
              <a:t>Note: There are separate applications for Medicaid and Social Security Payments.</a:t>
            </a:r>
          </a:p>
          <a:p>
            <a:pPr marL="0" indent="0" eaLnBrk="1" hangingPunct="1">
              <a:lnSpc>
                <a:spcPct val="80000"/>
              </a:lnSpc>
              <a:buFont typeface="Wingdings" panose="05000000000000000000" pitchFamily="2" charset="2"/>
              <a:buNone/>
              <a:defRPr/>
            </a:pPr>
            <a:endParaRPr lang="en-US" altLang="en-US" sz="2800" dirty="0">
              <a:solidFill>
                <a:schemeClr val="bg1"/>
              </a:solidFill>
            </a:endParaRPr>
          </a:p>
        </p:txBody>
      </p:sp>
      <p:sp>
        <p:nvSpPr>
          <p:cNvPr id="2" name="Slide Number Placeholder 1">
            <a:extLst>
              <a:ext uri="{FF2B5EF4-FFF2-40B4-BE49-F238E27FC236}">
                <a16:creationId xmlns:a16="http://schemas.microsoft.com/office/drawing/2014/main" id="{0DCA9B03-3605-4983-8599-AD0424EF1AF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BBDB0B07-26FE-4222-82AF-2F34EDA8542D}"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232341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4A1A766-76DC-4252-AC3B-9C62F98CAF84}"/>
              </a:ext>
            </a:extLst>
          </p:cNvPr>
          <p:cNvSpPr>
            <a:spLocks noGrp="1"/>
          </p:cNvSpPr>
          <p:nvPr>
            <p:ph type="title"/>
          </p:nvPr>
        </p:nvSpPr>
        <p:spPr>
          <a:xfrm>
            <a:off x="612775" y="228600"/>
            <a:ext cx="8153400" cy="990600"/>
          </a:xfrm>
        </p:spPr>
        <p:txBody>
          <a:bodyPr/>
          <a:lstStyle/>
          <a:p>
            <a:pPr eaLnBrk="1" hangingPunct="1"/>
            <a:r>
              <a:rPr lang="en-US" altLang="en-US"/>
              <a:t>Estate Recovery</a:t>
            </a:r>
          </a:p>
        </p:txBody>
      </p:sp>
      <p:sp>
        <p:nvSpPr>
          <p:cNvPr id="19459" name="Content Placeholder 2">
            <a:extLst>
              <a:ext uri="{FF2B5EF4-FFF2-40B4-BE49-F238E27FC236}">
                <a16:creationId xmlns:a16="http://schemas.microsoft.com/office/drawing/2014/main" id="{2A53B728-4012-4261-9063-0D08604131E9}"/>
              </a:ext>
            </a:extLst>
          </p:cNvPr>
          <p:cNvSpPr>
            <a:spLocks noGrp="1"/>
          </p:cNvSpPr>
          <p:nvPr>
            <p:ph sz="quarter" idx="1"/>
          </p:nvPr>
        </p:nvSpPr>
        <p:spPr>
          <a:xfrm>
            <a:off x="609600" y="1752600"/>
            <a:ext cx="8153400" cy="4495800"/>
          </a:xfrm>
        </p:spPr>
        <p:txBody>
          <a:bodyPr/>
          <a:lstStyle/>
          <a:p>
            <a:pPr eaLnBrk="1" hangingPunct="1"/>
            <a:r>
              <a:rPr lang="en-US" altLang="en-US"/>
              <a:t>If full Medicaid is received at the age of 55 or older, any resources in an estate at time of death may be subject to recovery of medical expenses.</a:t>
            </a:r>
          </a:p>
          <a:p>
            <a:pPr lvl="1" eaLnBrk="1" hangingPunct="1"/>
            <a:r>
              <a:rPr lang="en-US" altLang="en-US"/>
              <a:t>Lien is put on property by the State of Idaho</a:t>
            </a:r>
          </a:p>
          <a:p>
            <a:pPr lvl="1" eaLnBrk="1" hangingPunct="1"/>
            <a:r>
              <a:rPr lang="en-US" altLang="en-US"/>
              <a:t>Never recover more than medical costs paid by Medicaid.</a:t>
            </a:r>
          </a:p>
        </p:txBody>
      </p:sp>
      <p:sp>
        <p:nvSpPr>
          <p:cNvPr id="2" name="Slide Number Placeholder 1">
            <a:extLst>
              <a:ext uri="{FF2B5EF4-FFF2-40B4-BE49-F238E27FC236}">
                <a16:creationId xmlns:a16="http://schemas.microsoft.com/office/drawing/2014/main" id="{46E6D996-6781-4B4D-8C96-BEC3161065B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B178C036-6C40-415A-B314-218E051F552A}"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440549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EF71062-0D5C-49D4-8CAF-ED45D4A19D63}"/>
              </a:ext>
            </a:extLst>
          </p:cNvPr>
          <p:cNvSpPr>
            <a:spLocks noGrp="1" noChangeArrowheads="1"/>
          </p:cNvSpPr>
          <p:nvPr>
            <p:ph type="title"/>
          </p:nvPr>
        </p:nvSpPr>
        <p:spPr>
          <a:xfrm>
            <a:off x="457200" y="228600"/>
            <a:ext cx="8229600" cy="1371600"/>
          </a:xfrm>
        </p:spPr>
        <p:txBody>
          <a:bodyPr/>
          <a:lstStyle/>
          <a:p>
            <a:pPr eaLnBrk="1" hangingPunct="1"/>
            <a:r>
              <a:rPr lang="en-US" altLang="en-US">
                <a:solidFill>
                  <a:schemeClr val="tx1"/>
                </a:solidFill>
              </a:rPr>
              <a:t>Long Term Care Medicaid</a:t>
            </a:r>
          </a:p>
        </p:txBody>
      </p:sp>
      <p:sp>
        <p:nvSpPr>
          <p:cNvPr id="20483" name="Rectangle 3">
            <a:extLst>
              <a:ext uri="{FF2B5EF4-FFF2-40B4-BE49-F238E27FC236}">
                <a16:creationId xmlns:a16="http://schemas.microsoft.com/office/drawing/2014/main" id="{B4AB8125-A302-4DD2-9259-217E2998D8CF}"/>
              </a:ext>
            </a:extLst>
          </p:cNvPr>
          <p:cNvSpPr>
            <a:spLocks noGrp="1" noChangeArrowheads="1"/>
          </p:cNvSpPr>
          <p:nvPr>
            <p:ph type="body" sz="half" idx="1"/>
          </p:nvPr>
        </p:nvSpPr>
        <p:spPr>
          <a:xfrm>
            <a:off x="457200" y="1981200"/>
            <a:ext cx="6781800" cy="4114800"/>
          </a:xfrm>
        </p:spPr>
        <p:txBody>
          <a:bodyPr/>
          <a:lstStyle/>
          <a:p>
            <a:pPr eaLnBrk="1" hangingPunct="1"/>
            <a:r>
              <a:rPr lang="en-US" altLang="en-US" sz="2800"/>
              <a:t>Home and Community Based Services</a:t>
            </a:r>
          </a:p>
          <a:p>
            <a:pPr lvl="1" eaLnBrk="1" hangingPunct="1"/>
            <a:r>
              <a:rPr lang="en-US" altLang="en-US" sz="2400"/>
              <a:t>Own Home</a:t>
            </a:r>
          </a:p>
          <a:p>
            <a:pPr lvl="1" eaLnBrk="1" hangingPunct="1"/>
            <a:r>
              <a:rPr lang="en-US" altLang="en-US" sz="2400"/>
              <a:t>Community Setting</a:t>
            </a:r>
          </a:p>
          <a:p>
            <a:pPr lvl="1" eaLnBrk="1" hangingPunct="1"/>
            <a:r>
              <a:rPr lang="en-US" altLang="en-US" sz="2400"/>
              <a:t>Cost less than Nursing Home</a:t>
            </a:r>
          </a:p>
          <a:p>
            <a:pPr lvl="1" eaLnBrk="1" hangingPunct="1">
              <a:buFont typeface="Wingdings" panose="05000000000000000000" pitchFamily="2" charset="2"/>
              <a:buNone/>
            </a:pPr>
            <a:endParaRPr lang="en-US" altLang="en-US" sz="2400"/>
          </a:p>
          <a:p>
            <a:pPr eaLnBrk="1" hangingPunct="1"/>
            <a:r>
              <a:rPr lang="en-US" altLang="en-US" sz="2800"/>
              <a:t>Nursing Home Assistance</a:t>
            </a:r>
          </a:p>
          <a:p>
            <a:pPr lvl="1" eaLnBrk="1" hangingPunct="1"/>
            <a:r>
              <a:rPr lang="en-US" altLang="en-US" sz="2400"/>
              <a:t>Nursing Facility</a:t>
            </a:r>
          </a:p>
          <a:p>
            <a:pPr lvl="1" eaLnBrk="1" hangingPunct="1">
              <a:buFont typeface="Wingdings" panose="05000000000000000000" pitchFamily="2" charset="2"/>
              <a:buNone/>
            </a:pPr>
            <a:endParaRPr lang="en-US" altLang="en-US" sz="2400">
              <a:solidFill>
                <a:schemeClr val="bg1"/>
              </a:solidFill>
            </a:endParaRPr>
          </a:p>
          <a:p>
            <a:pPr lvl="2" eaLnBrk="1" hangingPunct="1">
              <a:buFont typeface="Wingdings" panose="05000000000000000000" pitchFamily="2" charset="2"/>
              <a:buChar char="q"/>
            </a:pPr>
            <a:r>
              <a:rPr lang="en-US" altLang="en-US" sz="2100"/>
              <a:t>Eligibility based on ability to care for self determined by a nurse reviewer from the Division of Medicaid.</a:t>
            </a:r>
          </a:p>
        </p:txBody>
      </p:sp>
      <p:graphicFrame>
        <p:nvGraphicFramePr>
          <p:cNvPr id="20484" name="Object 4">
            <a:extLst>
              <a:ext uri="{FF2B5EF4-FFF2-40B4-BE49-F238E27FC236}">
                <a16:creationId xmlns:a16="http://schemas.microsoft.com/office/drawing/2014/main" id="{BB40A334-551D-4E85-AF11-1557A0C9831D}"/>
              </a:ext>
            </a:extLst>
          </p:cNvPr>
          <p:cNvGraphicFramePr>
            <a:graphicFrameLocks noGrp="1" noChangeAspect="1"/>
          </p:cNvGraphicFramePr>
          <p:nvPr>
            <p:ph type="clipArt" sz="half" idx="2"/>
          </p:nvPr>
        </p:nvGraphicFramePr>
        <p:xfrm>
          <a:off x="6629400" y="2514600"/>
          <a:ext cx="2300288" cy="2533650"/>
        </p:xfrm>
        <a:graphic>
          <a:graphicData uri="http://schemas.openxmlformats.org/presentationml/2006/ole">
            <mc:AlternateContent xmlns:mc="http://schemas.openxmlformats.org/markup-compatibility/2006">
              <mc:Choice xmlns:v="urn:schemas-microsoft-com:vml" Requires="v">
                <p:oleObj spid="_x0000_s2054" name="Clip" r:id="rId4" imgW="2301089" imgH="2534970" progId="MS_ClipArt_Gallery.2">
                  <p:embed/>
                </p:oleObj>
              </mc:Choice>
              <mc:Fallback>
                <p:oleObj name="Clip" r:id="rId4" imgW="2301089" imgH="2534970" progId="MS_ClipArt_Gallery.2">
                  <p:embed/>
                  <p:pic>
                    <p:nvPicPr>
                      <p:cNvPr id="20484" name="Object 4">
                        <a:extLst>
                          <a:ext uri="{FF2B5EF4-FFF2-40B4-BE49-F238E27FC236}">
                            <a16:creationId xmlns:a16="http://schemas.microsoft.com/office/drawing/2014/main" id="{BB40A334-551D-4E85-AF11-1557A0C9831D}"/>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514600"/>
                        <a:ext cx="2300288"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530A8396-4E5E-46AB-8A3B-E039AD6DBC5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6F0D22B4-8B13-4DC2-B9A7-CB25264C128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68111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0546673-DF83-49FB-B5A9-774FB1F67F8B}"/>
              </a:ext>
            </a:extLst>
          </p:cNvPr>
          <p:cNvSpPr>
            <a:spLocks noGrp="1" noChangeArrowheads="1"/>
          </p:cNvSpPr>
          <p:nvPr>
            <p:ph type="title"/>
          </p:nvPr>
        </p:nvSpPr>
        <p:spPr>
          <a:xfrm>
            <a:off x="612775" y="228600"/>
            <a:ext cx="8153400" cy="990600"/>
          </a:xfrm>
        </p:spPr>
        <p:txBody>
          <a:bodyPr/>
          <a:lstStyle/>
          <a:p>
            <a:pPr eaLnBrk="1" hangingPunct="1"/>
            <a:r>
              <a:rPr lang="en-US" altLang="en-US" sz="4000">
                <a:solidFill>
                  <a:schemeClr val="tx1"/>
                </a:solidFill>
              </a:rPr>
              <a:t>Over Income for Long-term Care</a:t>
            </a:r>
          </a:p>
        </p:txBody>
      </p:sp>
      <p:sp>
        <p:nvSpPr>
          <p:cNvPr id="28675" name="Rectangle 3">
            <a:extLst>
              <a:ext uri="{FF2B5EF4-FFF2-40B4-BE49-F238E27FC236}">
                <a16:creationId xmlns:a16="http://schemas.microsoft.com/office/drawing/2014/main" id="{7959C0F8-6DD1-4FE2-972C-5A75AF396C34}"/>
              </a:ext>
            </a:extLst>
          </p:cNvPr>
          <p:cNvSpPr>
            <a:spLocks noGrp="1" noChangeArrowheads="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Current income limit for 2017 (updates annually): </a:t>
            </a:r>
          </a:p>
          <a:p>
            <a:pPr eaLnBrk="1" hangingPunct="1">
              <a:defRPr/>
            </a:pPr>
            <a:r>
              <a:rPr lang="en-US" altLang="en-US" dirty="0"/>
              <a:t>$2,225 for an individual per month</a:t>
            </a:r>
          </a:p>
          <a:p>
            <a:pPr eaLnBrk="1" hangingPunct="1">
              <a:defRPr/>
            </a:pPr>
            <a:r>
              <a:rPr lang="en-US" altLang="en-US" dirty="0"/>
              <a:t>$4,430 for a couple per month</a:t>
            </a:r>
          </a:p>
          <a:p>
            <a:pPr marL="0" indent="0" eaLnBrk="1" hangingPunct="1">
              <a:buFont typeface="Wingdings" panose="05000000000000000000" pitchFamily="2" charset="2"/>
              <a:buNone/>
              <a:defRPr/>
            </a:pPr>
            <a:endParaRPr lang="en-US" altLang="en-US" dirty="0"/>
          </a:p>
          <a:p>
            <a:pPr eaLnBrk="1" hangingPunct="1">
              <a:buFont typeface="Wingdings" panose="05000000000000000000" pitchFamily="2" charset="2"/>
              <a:buNone/>
              <a:defRPr/>
            </a:pPr>
            <a:r>
              <a:rPr lang="en-US" altLang="en-US" dirty="0"/>
              <a:t>Can set up an Income Trust also known as a “Miller Trust”</a:t>
            </a:r>
          </a:p>
          <a:p>
            <a:pPr lvl="1" eaLnBrk="1" hangingPunct="1">
              <a:defRPr/>
            </a:pPr>
            <a:r>
              <a:rPr lang="en-US" altLang="en-US" dirty="0"/>
              <a:t>Contact Idaho Legal Aid</a:t>
            </a:r>
          </a:p>
          <a:p>
            <a:pPr lvl="2" eaLnBrk="1" hangingPunct="1">
              <a:defRPr/>
            </a:pPr>
            <a:r>
              <a:rPr lang="en-US" altLang="en-US" dirty="0"/>
              <a:t>Contact Information:  </a:t>
            </a:r>
            <a:r>
              <a:rPr lang="en-US" altLang="en-US" dirty="0">
                <a:hlinkClick r:id="rId2"/>
              </a:rPr>
              <a:t>www.idaholegalaid.org</a:t>
            </a:r>
            <a:endParaRPr lang="en-US" altLang="en-US" dirty="0"/>
          </a:p>
          <a:p>
            <a:pPr lvl="2" eaLnBrk="1" hangingPunct="1">
              <a:buFont typeface="Wingdings" panose="05000000000000000000" pitchFamily="2" charset="2"/>
              <a:buNone/>
              <a:defRPr/>
            </a:pPr>
            <a:r>
              <a:rPr lang="en-US" altLang="en-US" dirty="0"/>
              <a:t>or</a:t>
            </a:r>
          </a:p>
          <a:p>
            <a:pPr lvl="1" eaLnBrk="1" hangingPunct="1">
              <a:defRPr/>
            </a:pPr>
            <a:r>
              <a:rPr lang="en-US" altLang="en-US" dirty="0"/>
              <a:t>Request assistance from an elder law attorney</a:t>
            </a:r>
          </a:p>
          <a:p>
            <a:pPr eaLnBrk="1" hangingPunct="1">
              <a:defRPr/>
            </a:pPr>
            <a:endParaRPr lang="en-US" altLang="en-US" dirty="0"/>
          </a:p>
        </p:txBody>
      </p:sp>
      <p:sp>
        <p:nvSpPr>
          <p:cNvPr id="2" name="Slide Number Placeholder 1">
            <a:extLst>
              <a:ext uri="{FF2B5EF4-FFF2-40B4-BE49-F238E27FC236}">
                <a16:creationId xmlns:a16="http://schemas.microsoft.com/office/drawing/2014/main" id="{BDA3A9A9-3F05-42E0-BAB3-78BAF49CEEE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1646E27-796A-4358-8B12-2597A715CF1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08597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0AD0E03-D6EE-4C08-82B2-219A81815CBF}"/>
              </a:ext>
            </a:extLst>
          </p:cNvPr>
          <p:cNvSpPr>
            <a:spLocks noGrp="1"/>
          </p:cNvSpPr>
          <p:nvPr>
            <p:ph type="title"/>
          </p:nvPr>
        </p:nvSpPr>
        <p:spPr>
          <a:xfrm>
            <a:off x="612775" y="228600"/>
            <a:ext cx="8153400" cy="990600"/>
          </a:xfrm>
        </p:spPr>
        <p:txBody>
          <a:bodyPr/>
          <a:lstStyle/>
          <a:p>
            <a:pPr eaLnBrk="1" hangingPunct="1"/>
            <a:r>
              <a:rPr lang="en-US" altLang="en-US"/>
              <a:t>Resource/Property </a:t>
            </a:r>
          </a:p>
        </p:txBody>
      </p:sp>
      <p:sp>
        <p:nvSpPr>
          <p:cNvPr id="22531" name="Content Placeholder 2">
            <a:extLst>
              <a:ext uri="{FF2B5EF4-FFF2-40B4-BE49-F238E27FC236}">
                <a16:creationId xmlns:a16="http://schemas.microsoft.com/office/drawing/2014/main" id="{AD36F6EA-A69C-43DD-A866-74CAA0253DBA}"/>
              </a:ext>
            </a:extLst>
          </p:cNvPr>
          <p:cNvSpPr>
            <a:spLocks noGrp="1"/>
          </p:cNvSpPr>
          <p:nvPr>
            <p:ph sz="quarter" idx="1"/>
          </p:nvPr>
        </p:nvSpPr>
        <p:spPr>
          <a:xfrm>
            <a:off x="612775" y="1600200"/>
            <a:ext cx="8153400" cy="4495800"/>
          </a:xfrm>
        </p:spPr>
        <p:txBody>
          <a:bodyPr/>
          <a:lstStyle/>
          <a:p>
            <a:pPr eaLnBrk="1" hangingPunct="1"/>
            <a:r>
              <a:rPr lang="en-US" altLang="en-US" sz="3200"/>
              <a:t>Limit for an individual is $2000.</a:t>
            </a:r>
          </a:p>
          <a:p>
            <a:pPr eaLnBrk="1" hangingPunct="1"/>
            <a:endParaRPr lang="en-US" altLang="en-US" sz="3200"/>
          </a:p>
          <a:p>
            <a:pPr eaLnBrk="1" hangingPunct="1"/>
            <a:r>
              <a:rPr lang="en-US" altLang="en-US" sz="3200"/>
              <a:t>Limit for a couple is $2000 each.</a:t>
            </a:r>
          </a:p>
          <a:p>
            <a:pPr eaLnBrk="1" hangingPunct="1"/>
            <a:endParaRPr lang="en-US" altLang="en-US"/>
          </a:p>
          <a:p>
            <a:pPr eaLnBrk="1" hangingPunct="1"/>
            <a:r>
              <a:rPr lang="en-US" altLang="en-US" sz="3200"/>
              <a:t>Value of resources owned on the “Snap Shot” date are verified</a:t>
            </a:r>
          </a:p>
          <a:p>
            <a:pPr eaLnBrk="1" hangingPunct="1"/>
            <a:endParaRPr lang="en-US" altLang="en-US"/>
          </a:p>
        </p:txBody>
      </p:sp>
      <p:sp>
        <p:nvSpPr>
          <p:cNvPr id="2" name="Slide Number Placeholder 1">
            <a:extLst>
              <a:ext uri="{FF2B5EF4-FFF2-40B4-BE49-F238E27FC236}">
                <a16:creationId xmlns:a16="http://schemas.microsoft.com/office/drawing/2014/main" id="{CAF8C189-59BD-4565-8BFD-8448C84F855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373464BC-B09E-47FD-9E98-48FF779A410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76290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69086A7-2EF1-48FF-8796-DA1D1708DD51}"/>
              </a:ext>
            </a:extLst>
          </p:cNvPr>
          <p:cNvSpPr>
            <a:spLocks noGrp="1" noChangeArrowheads="1"/>
          </p:cNvSpPr>
          <p:nvPr>
            <p:ph type="title" idx="4294967295"/>
          </p:nvPr>
        </p:nvSpPr>
        <p:spPr>
          <a:xfrm>
            <a:off x="0" y="381000"/>
            <a:ext cx="8229600" cy="1371600"/>
          </a:xfrm>
        </p:spPr>
        <p:txBody>
          <a:bodyPr/>
          <a:lstStyle/>
          <a:p>
            <a:pPr eaLnBrk="1" hangingPunct="1"/>
            <a:r>
              <a:rPr lang="en-US" altLang="en-US">
                <a:solidFill>
                  <a:schemeClr val="tx1"/>
                </a:solidFill>
              </a:rPr>
              <a:t>Snap Shot Date</a:t>
            </a:r>
          </a:p>
        </p:txBody>
      </p:sp>
      <p:sp>
        <p:nvSpPr>
          <p:cNvPr id="23555" name="Rectangle 3">
            <a:extLst>
              <a:ext uri="{FF2B5EF4-FFF2-40B4-BE49-F238E27FC236}">
                <a16:creationId xmlns:a16="http://schemas.microsoft.com/office/drawing/2014/main" id="{9EA1D53F-7B01-45F4-8F18-A55806C35B0F}"/>
              </a:ext>
            </a:extLst>
          </p:cNvPr>
          <p:cNvSpPr>
            <a:spLocks noGrp="1" noChangeArrowheads="1"/>
          </p:cNvSpPr>
          <p:nvPr>
            <p:ph type="body" sz="half" idx="4294967295"/>
          </p:nvPr>
        </p:nvSpPr>
        <p:spPr>
          <a:xfrm>
            <a:off x="381000" y="1981200"/>
            <a:ext cx="8763000" cy="4114800"/>
          </a:xfrm>
        </p:spPr>
        <p:txBody>
          <a:bodyPr/>
          <a:lstStyle/>
          <a:p>
            <a:pPr lvl="1" eaLnBrk="1" hangingPunct="1"/>
            <a:r>
              <a:rPr lang="en-US" altLang="en-US" sz="2500"/>
              <a:t>First day of 30 continuous days of long-term care </a:t>
            </a:r>
          </a:p>
          <a:p>
            <a:pPr lvl="2" eaLnBrk="1" hangingPunct="1"/>
            <a:r>
              <a:rPr lang="en-US" altLang="en-US" sz="2100"/>
              <a:t>1</a:t>
            </a:r>
            <a:r>
              <a:rPr lang="en-US" altLang="en-US" sz="2100" baseline="30000"/>
              <a:t>st</a:t>
            </a:r>
            <a:r>
              <a:rPr lang="en-US" altLang="en-US" sz="2100"/>
              <a:t> day as determined by a physician which the care was needed</a:t>
            </a:r>
          </a:p>
          <a:p>
            <a:pPr lvl="2" eaLnBrk="1" hangingPunct="1"/>
            <a:r>
              <a:rPr lang="en-US" altLang="en-US" sz="2100"/>
              <a:t>1</a:t>
            </a:r>
            <a:r>
              <a:rPr lang="en-US" altLang="en-US" sz="2100" baseline="30000"/>
              <a:t>st</a:t>
            </a:r>
            <a:r>
              <a:rPr lang="en-US" altLang="en-US" sz="2100"/>
              <a:t> day of nursing home admission</a:t>
            </a:r>
          </a:p>
          <a:p>
            <a:pPr lvl="2" eaLnBrk="1" hangingPunct="1"/>
            <a:r>
              <a:rPr lang="en-US" altLang="en-US" sz="2100"/>
              <a:t>1</a:t>
            </a:r>
            <a:r>
              <a:rPr lang="en-US" altLang="en-US" sz="2100" baseline="30000"/>
              <a:t>st</a:t>
            </a:r>
            <a:r>
              <a:rPr lang="en-US" altLang="en-US" sz="2100"/>
              <a:t> day of moving to assisted living</a:t>
            </a:r>
          </a:p>
          <a:p>
            <a:pPr lvl="1" eaLnBrk="1" hangingPunct="1"/>
            <a:r>
              <a:rPr lang="en-US" altLang="en-US" sz="2400"/>
              <a:t>Department reviewer determines the appropriate date if the individual still lives at home.</a:t>
            </a:r>
          </a:p>
          <a:p>
            <a:pPr eaLnBrk="1" hangingPunct="1"/>
            <a:endParaRPr lang="en-US" altLang="en-US" sz="2800"/>
          </a:p>
          <a:p>
            <a:pPr eaLnBrk="1" hangingPunct="1">
              <a:buFont typeface="Wingdings" panose="05000000000000000000" pitchFamily="2" charset="2"/>
              <a:buNone/>
            </a:pPr>
            <a:endParaRPr lang="en-US" altLang="en-US" sz="2800">
              <a:solidFill>
                <a:schemeClr val="bg1"/>
              </a:solidFill>
            </a:endParaRPr>
          </a:p>
          <a:p>
            <a:pPr eaLnBrk="1" hangingPunct="1"/>
            <a:endParaRPr lang="en-US" altLang="en-US" sz="2800">
              <a:solidFill>
                <a:schemeClr val="bg1"/>
              </a:solidFill>
            </a:endParaRPr>
          </a:p>
        </p:txBody>
      </p:sp>
      <p:pic>
        <p:nvPicPr>
          <p:cNvPr id="23556" name="Picture 5" descr="C:\Users\wilmotl\AppData\Local\Microsoft\Windows\Temporary Internet Files\Content.IE5\3EUAPW3P\animated_camera2[1].gif">
            <a:extLst>
              <a:ext uri="{FF2B5EF4-FFF2-40B4-BE49-F238E27FC236}">
                <a16:creationId xmlns:a16="http://schemas.microsoft.com/office/drawing/2014/main" id="{644EF246-7611-4A78-BF92-C8145A11BE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149383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Slide Number Placeholder 1">
            <a:extLst>
              <a:ext uri="{FF2B5EF4-FFF2-40B4-BE49-F238E27FC236}">
                <a16:creationId xmlns:a16="http://schemas.microsoft.com/office/drawing/2014/main" id="{D47D9D8B-1880-4CC4-A47F-430A56DF4C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0028A73-C859-4062-A8E0-242B1D002574}" type="slidenum">
              <a:rPr kumimoji="0" lang="en-US" altLang="en-US" sz="1400" b="1" i="0" u="none" strike="noStrike" kern="1200" cap="none" spc="0" normalizeH="0" baseline="0" noProof="0" smtClean="0">
                <a:ln>
                  <a:noFill/>
                </a:ln>
                <a:solidFill>
                  <a:srgbClr val="675E4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77</a:t>
            </a:fld>
            <a:endParaRPr kumimoji="0" lang="en-US" altLang="en-US" sz="1400" b="1" i="0" u="none" strike="noStrike" kern="1200" cap="none" spc="0" normalizeH="0" baseline="0" noProof="0">
              <a:ln>
                <a:noFill/>
              </a:ln>
              <a:solidFill>
                <a:srgbClr val="675E47"/>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622765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332DC32-93DF-4ECC-B237-9086D060AE31}"/>
              </a:ext>
            </a:extLst>
          </p:cNvPr>
          <p:cNvSpPr>
            <a:spLocks noGrp="1" noChangeArrowheads="1"/>
          </p:cNvSpPr>
          <p:nvPr>
            <p:ph type="title"/>
          </p:nvPr>
        </p:nvSpPr>
        <p:spPr>
          <a:xfrm>
            <a:off x="457200" y="152400"/>
            <a:ext cx="8229600" cy="1371600"/>
          </a:xfrm>
        </p:spPr>
        <p:txBody>
          <a:bodyPr/>
          <a:lstStyle/>
          <a:p>
            <a:pPr eaLnBrk="1" hangingPunct="1"/>
            <a:r>
              <a:rPr lang="en-US" altLang="en-US">
                <a:solidFill>
                  <a:schemeClr val="tx1"/>
                </a:solidFill>
              </a:rPr>
              <a:t>Resource Assessment</a:t>
            </a:r>
          </a:p>
        </p:txBody>
      </p:sp>
      <p:pic>
        <p:nvPicPr>
          <p:cNvPr id="24579" name="Picture 4" descr="MCj02377190000[1]">
            <a:extLst>
              <a:ext uri="{FF2B5EF4-FFF2-40B4-BE49-F238E27FC236}">
                <a16:creationId xmlns:a16="http://schemas.microsoft.com/office/drawing/2014/main" id="{0DBCC4E2-BE93-45DC-BCFD-0C1073331A8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19200" y="2209800"/>
            <a:ext cx="2513013" cy="2276475"/>
          </a:xfrm>
        </p:spPr>
      </p:pic>
      <p:sp>
        <p:nvSpPr>
          <p:cNvPr id="30724" name="Rectangle 3">
            <a:extLst>
              <a:ext uri="{FF2B5EF4-FFF2-40B4-BE49-F238E27FC236}">
                <a16:creationId xmlns:a16="http://schemas.microsoft.com/office/drawing/2014/main" id="{39F6FDB4-4FDB-4A1A-A5B0-6FED407158F6}"/>
              </a:ext>
            </a:extLst>
          </p:cNvPr>
          <p:cNvSpPr>
            <a:spLocks noGrp="1" noChangeArrowheads="1"/>
          </p:cNvSpPr>
          <p:nvPr>
            <p:ph type="body" sz="half" idx="2"/>
          </p:nvPr>
        </p:nvSpPr>
        <p:spPr>
          <a:xfrm>
            <a:off x="4572000" y="1676400"/>
            <a:ext cx="4038600" cy="4973638"/>
          </a:xfrm>
        </p:spPr>
        <p:txBody>
          <a:bodyPr/>
          <a:lstStyle/>
          <a:p>
            <a:pPr eaLnBrk="1" hangingPunct="1">
              <a:defRPr/>
            </a:pPr>
            <a:r>
              <a:rPr lang="en-US" altLang="en-US" sz="2800" dirty="0"/>
              <a:t>Spousal Share is ½ of couple’s countable resources based on the verified value on “Snap Shot” date.</a:t>
            </a:r>
          </a:p>
          <a:p>
            <a:pPr marL="0" indent="0" eaLnBrk="1" hangingPunct="1">
              <a:buFont typeface="Wingdings" panose="05000000000000000000" pitchFamily="2" charset="2"/>
              <a:buNone/>
              <a:defRPr/>
            </a:pPr>
            <a:endParaRPr lang="en-US" altLang="en-US" sz="2800" dirty="0"/>
          </a:p>
          <a:p>
            <a:pPr eaLnBrk="1" hangingPunct="1">
              <a:defRPr/>
            </a:pPr>
            <a:r>
              <a:rPr lang="en-US" altLang="en-US" sz="2800" dirty="0"/>
              <a:t>Couple’s are given the option to spend down the resources countable to the spouse needing care.</a:t>
            </a:r>
          </a:p>
          <a:p>
            <a:pPr eaLnBrk="1" hangingPunct="1">
              <a:defRPr/>
            </a:pPr>
            <a:endParaRPr lang="en-US" altLang="en-US" sz="2800" dirty="0"/>
          </a:p>
        </p:txBody>
      </p:sp>
      <p:sp>
        <p:nvSpPr>
          <p:cNvPr id="2" name="Slide Number Placeholder 1">
            <a:extLst>
              <a:ext uri="{FF2B5EF4-FFF2-40B4-BE49-F238E27FC236}">
                <a16:creationId xmlns:a16="http://schemas.microsoft.com/office/drawing/2014/main" id="{934CC75F-F5FA-4105-A683-E7C633450CC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735785A-5FC2-473A-B0EF-386BDEF5411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4023226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65F6C19-2A30-4927-997E-722B533A02DE}"/>
              </a:ext>
            </a:extLst>
          </p:cNvPr>
          <p:cNvSpPr>
            <a:spLocks noGrp="1" noChangeArrowheads="1"/>
          </p:cNvSpPr>
          <p:nvPr>
            <p:ph type="title"/>
          </p:nvPr>
        </p:nvSpPr>
        <p:spPr>
          <a:xfrm>
            <a:off x="612775" y="228600"/>
            <a:ext cx="8153400" cy="990600"/>
          </a:xfrm>
        </p:spPr>
        <p:txBody>
          <a:bodyPr/>
          <a:lstStyle/>
          <a:p>
            <a:pPr eaLnBrk="1" hangingPunct="1"/>
            <a:r>
              <a:rPr lang="en-US" altLang="en-US">
                <a:solidFill>
                  <a:schemeClr val="tx1"/>
                </a:solidFill>
              </a:rPr>
              <a:t>Resource Spend-down</a:t>
            </a:r>
          </a:p>
        </p:txBody>
      </p:sp>
      <p:sp>
        <p:nvSpPr>
          <p:cNvPr id="31747" name="Rectangle 3">
            <a:extLst>
              <a:ext uri="{FF2B5EF4-FFF2-40B4-BE49-F238E27FC236}">
                <a16:creationId xmlns:a16="http://schemas.microsoft.com/office/drawing/2014/main" id="{A3283390-BE86-48C1-A1C4-4383B0EC1EB7}"/>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Pay for care privately</a:t>
            </a:r>
          </a:p>
          <a:p>
            <a:pPr eaLnBrk="1" hangingPunct="1">
              <a:defRPr/>
            </a:pPr>
            <a:r>
              <a:rPr lang="en-US" altLang="en-US" dirty="0"/>
              <a:t>Settle personal debt </a:t>
            </a:r>
          </a:p>
          <a:p>
            <a:pPr eaLnBrk="1" hangingPunct="1">
              <a:defRPr/>
            </a:pPr>
            <a:r>
              <a:rPr lang="en-US" altLang="en-US" dirty="0"/>
              <a:t>Prepay burial, for self and spouse</a:t>
            </a:r>
          </a:p>
          <a:p>
            <a:pPr eaLnBrk="1" hangingPunct="1">
              <a:defRPr/>
            </a:pPr>
            <a:r>
              <a:rPr lang="en-US" altLang="en-US" dirty="0"/>
              <a:t>Disposal of excluded resources does not reduce countable assets</a:t>
            </a:r>
          </a:p>
          <a:p>
            <a:pPr eaLnBrk="1" hangingPunct="1">
              <a:defRPr/>
            </a:pPr>
            <a:endParaRPr lang="en-US" altLang="en-US" dirty="0"/>
          </a:p>
          <a:p>
            <a:pPr marL="0" indent="0" algn="ctr" eaLnBrk="1" hangingPunct="1">
              <a:buFont typeface="Wingdings" panose="05000000000000000000" pitchFamily="2" charset="2"/>
              <a:buNone/>
              <a:defRPr/>
            </a:pPr>
            <a:r>
              <a:rPr lang="en-US" altLang="en-US" b="1" dirty="0"/>
              <a:t>Do not transfer anything without receiving adequate consideration (fair market value)</a:t>
            </a:r>
          </a:p>
          <a:p>
            <a:pPr eaLnBrk="1" hangingPunct="1">
              <a:defRPr/>
            </a:pPr>
            <a:endParaRPr lang="en-US" altLang="en-US" dirty="0">
              <a:solidFill>
                <a:schemeClr val="bg1"/>
              </a:solidFill>
            </a:endParaRPr>
          </a:p>
        </p:txBody>
      </p:sp>
      <p:sp>
        <p:nvSpPr>
          <p:cNvPr id="2" name="Slide Number Placeholder 1">
            <a:extLst>
              <a:ext uri="{FF2B5EF4-FFF2-40B4-BE49-F238E27FC236}">
                <a16:creationId xmlns:a16="http://schemas.microsoft.com/office/drawing/2014/main" id="{573C5CD3-3CBF-49BA-BCC3-9404EFAFC40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9A052E6-DC87-4E5A-AB55-CC46BCC4E234}"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42922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4712"/>
          <a:stretch/>
        </p:blipFill>
        <p:spPr>
          <a:xfrm>
            <a:off x="0" y="-274320"/>
            <a:ext cx="9144000" cy="6096000"/>
          </a:xfrm>
          <a:prstGeom prst="rect">
            <a:avLst/>
          </a:prstGeom>
        </p:spPr>
      </p:pic>
      <p:sp>
        <p:nvSpPr>
          <p:cNvPr id="12" name="Rectangle 11"/>
          <p:cNvSpPr/>
          <p:nvPr/>
        </p:nvSpPr>
        <p:spPr>
          <a:xfrm>
            <a:off x="204749" y="152400"/>
            <a:ext cx="8906365" cy="646331"/>
          </a:xfrm>
          <a:prstGeom prst="rect">
            <a:avLst/>
          </a:prstGeom>
        </p:spPr>
        <p:txBody>
          <a:bodyPr wrap="square">
            <a:spAutoFit/>
          </a:bodyPr>
          <a:lstStyle/>
          <a:p>
            <a:r>
              <a:rPr lang="en-US" sz="3600" dirty="0">
                <a:solidFill>
                  <a:schemeClr val="tx2">
                    <a:lumMod val="75000"/>
                  </a:schemeClr>
                </a:solidFill>
                <a:latin typeface="+mj-lt"/>
              </a:rPr>
              <a:t>We’ll Be Here For Your Family In The Future</a:t>
            </a:r>
          </a:p>
        </p:txBody>
      </p:sp>
      <p:sp>
        <p:nvSpPr>
          <p:cNvPr id="2" name="Slide Number Placeholder 1"/>
          <p:cNvSpPr>
            <a:spLocks noGrp="1"/>
          </p:cNvSpPr>
          <p:nvPr>
            <p:ph type="sldNum" sz="quarter" idx="12"/>
          </p:nvPr>
        </p:nvSpPr>
        <p:spPr>
          <a:xfrm>
            <a:off x="3505200" y="6492875"/>
            <a:ext cx="2133600" cy="365125"/>
          </a:xfrm>
        </p:spPr>
        <p:txBody>
          <a:bodyPr/>
          <a:lstStyle/>
          <a:p>
            <a:pPr algn="ctr"/>
            <a:r>
              <a:rPr lang="en-US" sz="1800" dirty="0">
                <a:solidFill>
                  <a:srgbClr val="002060"/>
                </a:solidFill>
              </a:rPr>
              <a:t>8</a:t>
            </a:r>
          </a:p>
        </p:txBody>
      </p:sp>
    </p:spTree>
    <p:extLst>
      <p:ext uri="{BB962C8B-B14F-4D97-AF65-F5344CB8AC3E}">
        <p14:creationId xmlns:p14="http://schemas.microsoft.com/office/powerpoint/2010/main" val="2313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0F5B31C-7E81-4D83-A924-BDA75264C0D8}"/>
              </a:ext>
            </a:extLst>
          </p:cNvPr>
          <p:cNvSpPr>
            <a:spLocks noGrp="1" noChangeArrowheads="1"/>
          </p:cNvSpPr>
          <p:nvPr>
            <p:ph type="title"/>
          </p:nvPr>
        </p:nvSpPr>
        <p:spPr>
          <a:xfrm>
            <a:off x="381000" y="152400"/>
            <a:ext cx="8229600" cy="1371600"/>
          </a:xfrm>
        </p:spPr>
        <p:txBody>
          <a:bodyPr/>
          <a:lstStyle/>
          <a:p>
            <a:pPr eaLnBrk="1" hangingPunct="1"/>
            <a:r>
              <a:rPr lang="en-US" altLang="en-US">
                <a:solidFill>
                  <a:schemeClr val="tx1"/>
                </a:solidFill>
              </a:rPr>
              <a:t>Asset Transfers</a:t>
            </a:r>
          </a:p>
        </p:txBody>
      </p:sp>
      <p:sp>
        <p:nvSpPr>
          <p:cNvPr id="26627" name="Rectangle 3">
            <a:extLst>
              <a:ext uri="{FF2B5EF4-FFF2-40B4-BE49-F238E27FC236}">
                <a16:creationId xmlns:a16="http://schemas.microsoft.com/office/drawing/2014/main" id="{8B750B06-8E4A-4A25-AB94-62950FD22E09}"/>
              </a:ext>
            </a:extLst>
          </p:cNvPr>
          <p:cNvSpPr>
            <a:spLocks noGrp="1" noChangeArrowheads="1"/>
          </p:cNvSpPr>
          <p:nvPr>
            <p:ph type="body" sz="half" idx="1"/>
          </p:nvPr>
        </p:nvSpPr>
        <p:spPr>
          <a:xfrm>
            <a:off x="457200" y="1981200"/>
            <a:ext cx="5562600" cy="4114800"/>
          </a:xfrm>
        </p:spPr>
        <p:txBody>
          <a:bodyPr/>
          <a:lstStyle/>
          <a:p>
            <a:pPr eaLnBrk="1" hangingPunct="1"/>
            <a:r>
              <a:rPr lang="en-US" altLang="en-US" sz="2800"/>
              <a:t>Look-back 5 years to determine if an Asset Transfers occurred.</a:t>
            </a:r>
          </a:p>
          <a:p>
            <a:pPr eaLnBrk="1" hangingPunct="1">
              <a:buFont typeface="Wingdings" panose="05000000000000000000" pitchFamily="2" charset="2"/>
              <a:buNone/>
            </a:pPr>
            <a:endParaRPr lang="en-US" altLang="en-US" sz="2800"/>
          </a:p>
          <a:p>
            <a:pPr eaLnBrk="1" hangingPunct="1"/>
            <a:r>
              <a:rPr lang="en-US" altLang="en-US" sz="2800"/>
              <a:t>Assets transferred without fair consideration</a:t>
            </a:r>
          </a:p>
          <a:p>
            <a:pPr lvl="1" eaLnBrk="1" hangingPunct="1"/>
            <a:r>
              <a:rPr lang="en-US" altLang="en-US" sz="2400"/>
              <a:t>Penalty for Long-Term Care determined based on value vs. average cost = months of ineligibility</a:t>
            </a:r>
          </a:p>
          <a:p>
            <a:pPr eaLnBrk="1" hangingPunct="1"/>
            <a:endParaRPr lang="en-US" altLang="en-US" sz="2800"/>
          </a:p>
        </p:txBody>
      </p:sp>
      <p:pic>
        <p:nvPicPr>
          <p:cNvPr id="26628" name="Picture 5" descr="MCj03970300000[1]">
            <a:extLst>
              <a:ext uri="{FF2B5EF4-FFF2-40B4-BE49-F238E27FC236}">
                <a16:creationId xmlns:a16="http://schemas.microsoft.com/office/drawing/2014/main" id="{6B5A0EF8-088B-4F74-8EF3-A148ED3C0C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19800" y="2514600"/>
            <a:ext cx="2222500" cy="2274888"/>
          </a:xfrm>
        </p:spPr>
      </p:pic>
      <p:sp>
        <p:nvSpPr>
          <p:cNvPr id="2" name="Slide Number Placeholder 1">
            <a:extLst>
              <a:ext uri="{FF2B5EF4-FFF2-40B4-BE49-F238E27FC236}">
                <a16:creationId xmlns:a16="http://schemas.microsoft.com/office/drawing/2014/main" id="{75C3D2EA-8EF2-44D6-B789-EFB345AF36A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320B7487-BA74-4586-8FCC-89F1E18A0D1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84395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CC9D851-4F24-4204-A364-089B0FD79631}"/>
              </a:ext>
            </a:extLst>
          </p:cNvPr>
          <p:cNvSpPr>
            <a:spLocks noGrp="1"/>
          </p:cNvSpPr>
          <p:nvPr>
            <p:ph type="title"/>
          </p:nvPr>
        </p:nvSpPr>
        <p:spPr>
          <a:xfrm>
            <a:off x="381000" y="152400"/>
            <a:ext cx="8229600" cy="1371600"/>
          </a:xfrm>
        </p:spPr>
        <p:txBody>
          <a:bodyPr/>
          <a:lstStyle/>
          <a:p>
            <a:pPr eaLnBrk="1" hangingPunct="1"/>
            <a:r>
              <a:rPr lang="en-US" altLang="en-US">
                <a:solidFill>
                  <a:schemeClr val="tx1"/>
                </a:solidFill>
              </a:rPr>
              <a:t>Medicare Savings Programs</a:t>
            </a:r>
          </a:p>
        </p:txBody>
      </p:sp>
      <p:sp>
        <p:nvSpPr>
          <p:cNvPr id="27651" name="Text Placeholder 2">
            <a:extLst>
              <a:ext uri="{FF2B5EF4-FFF2-40B4-BE49-F238E27FC236}">
                <a16:creationId xmlns:a16="http://schemas.microsoft.com/office/drawing/2014/main" id="{B287851D-33F0-408C-B6B3-2AB6177B7373}"/>
              </a:ext>
            </a:extLst>
          </p:cNvPr>
          <p:cNvSpPr>
            <a:spLocks noGrp="1"/>
          </p:cNvSpPr>
          <p:nvPr>
            <p:ph type="body" sz="half" idx="1"/>
          </p:nvPr>
        </p:nvSpPr>
        <p:spPr>
          <a:xfrm>
            <a:off x="457200" y="1981200"/>
            <a:ext cx="8229600" cy="4495800"/>
          </a:xfrm>
        </p:spPr>
        <p:txBody>
          <a:bodyPr/>
          <a:lstStyle/>
          <a:p>
            <a:pPr eaLnBrk="1" hangingPunct="1"/>
            <a:r>
              <a:rPr lang="en-US" altLang="en-US" sz="2000"/>
              <a:t>Qualified Medicare Beneficiary (QMB) – Income at or below 100% Federal Poverty Guidelines = currently $1025 for an individual and $1373 for a couple (updates annually)</a:t>
            </a:r>
          </a:p>
          <a:p>
            <a:pPr eaLnBrk="1" hangingPunct="1">
              <a:buFont typeface="Wingdings" panose="05000000000000000000" pitchFamily="2" charset="2"/>
              <a:buNone/>
            </a:pPr>
            <a:endParaRPr lang="en-US" altLang="en-US" sz="2000"/>
          </a:p>
          <a:p>
            <a:pPr eaLnBrk="1" hangingPunct="1"/>
            <a:r>
              <a:rPr lang="en-US" altLang="en-US" sz="2000"/>
              <a:t>Specified Low-Income Medicare Beneficiary (SLMB) Income above 100% to 120% = currently $1226 for an individual and $1644 for a couple (updates annually)</a:t>
            </a:r>
          </a:p>
          <a:p>
            <a:pPr eaLnBrk="1" hangingPunct="1">
              <a:buFont typeface="Wingdings" panose="05000000000000000000" pitchFamily="2" charset="2"/>
              <a:buNone/>
            </a:pPr>
            <a:endParaRPr lang="en-US" altLang="en-US" sz="2000"/>
          </a:p>
          <a:p>
            <a:pPr eaLnBrk="1" hangingPunct="1"/>
            <a:r>
              <a:rPr lang="en-US" altLang="en-US" sz="2000"/>
              <a:t>Qualified Individual (QI) Income above 120% up to 135% = currently $1377 for an individual and $1847 for a couple (updates annually)</a:t>
            </a:r>
          </a:p>
          <a:p>
            <a:pPr lvl="1" eaLnBrk="1" hangingPunct="1"/>
            <a:endParaRPr lang="en-US" altLang="en-US" sz="1700"/>
          </a:p>
          <a:p>
            <a:pPr lvl="1" eaLnBrk="1" hangingPunct="1"/>
            <a:r>
              <a:rPr lang="en-US" altLang="en-US" sz="1700"/>
              <a:t>Resource Limit is $7,390 for an individual and $11,090 for a couple.</a:t>
            </a:r>
          </a:p>
          <a:p>
            <a:pPr lvl="1" eaLnBrk="1" hangingPunct="1"/>
            <a:r>
              <a:rPr lang="en-US" altLang="en-US" sz="1700"/>
              <a:t>Medicare Savings Programs are not subject to Estate Recovery.</a:t>
            </a:r>
          </a:p>
        </p:txBody>
      </p:sp>
      <p:sp>
        <p:nvSpPr>
          <p:cNvPr id="2" name="Slide Number Placeholder 1">
            <a:extLst>
              <a:ext uri="{FF2B5EF4-FFF2-40B4-BE49-F238E27FC236}">
                <a16:creationId xmlns:a16="http://schemas.microsoft.com/office/drawing/2014/main" id="{0F3E908B-B496-4CD4-BA6F-A2C251F2B4F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F319A1FB-4921-49F8-88FB-87EEFE792AAE}"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91222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0F9CF38-687E-4B10-AC46-7B9B42C23638}"/>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Medicare Savings Programs</a:t>
            </a:r>
          </a:p>
        </p:txBody>
      </p:sp>
      <p:sp>
        <p:nvSpPr>
          <p:cNvPr id="28675" name="Text Placeholder 2">
            <a:extLst>
              <a:ext uri="{FF2B5EF4-FFF2-40B4-BE49-F238E27FC236}">
                <a16:creationId xmlns:a16="http://schemas.microsoft.com/office/drawing/2014/main" id="{822F5BE4-5028-4ABD-B442-94B63D4BF478}"/>
              </a:ext>
            </a:extLst>
          </p:cNvPr>
          <p:cNvSpPr>
            <a:spLocks noGrp="1"/>
          </p:cNvSpPr>
          <p:nvPr>
            <p:ph type="body" sz="half" idx="1"/>
          </p:nvPr>
        </p:nvSpPr>
        <p:spPr>
          <a:xfrm>
            <a:off x="381000" y="1981200"/>
            <a:ext cx="8229600" cy="4114800"/>
          </a:xfrm>
        </p:spPr>
        <p:txBody>
          <a:bodyPr/>
          <a:lstStyle/>
          <a:p>
            <a:pPr algn="ctr" eaLnBrk="1" hangingPunct="1">
              <a:buFont typeface="Wingdings" panose="05000000000000000000" pitchFamily="2" charset="2"/>
              <a:buNone/>
            </a:pPr>
            <a:r>
              <a:rPr lang="en-US" altLang="en-US"/>
              <a:t>Low-Income Subsidy “Extra Help” applications through SSA are also an application for the Medicare Savings Programs, unless the customer requests not to apply.</a:t>
            </a:r>
          </a:p>
          <a:p>
            <a:pPr eaLnBrk="1" hangingPunct="1">
              <a:buFont typeface="Wingdings" panose="05000000000000000000" pitchFamily="2" charset="2"/>
              <a:buNone/>
            </a:pPr>
            <a:endParaRPr lang="en-US" altLang="en-US" sz="2400"/>
          </a:p>
        </p:txBody>
      </p:sp>
      <p:pic>
        <p:nvPicPr>
          <p:cNvPr id="28676" name="Picture 9" descr="C:\Users\wilmotl\AppData\Local\Microsoft\Windows\Temporary Internet Files\Content.IE5\BPAVG0AT\dollar20signs[1].gif">
            <a:extLst>
              <a:ext uri="{FF2B5EF4-FFF2-40B4-BE49-F238E27FC236}">
                <a16:creationId xmlns:a16="http://schemas.microsoft.com/office/drawing/2014/main" id="{8EE1C65C-65EF-454D-A41B-15476B0EB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95800"/>
            <a:ext cx="26511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26645A6-AE54-40A3-8568-7376E22BEE5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024D7820-5B16-43E8-9F2A-B94D6F2B0BE7}"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22512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063C3C2-B82A-498D-B1FE-D2B1A012AD91}"/>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QMB</a:t>
            </a:r>
          </a:p>
        </p:txBody>
      </p:sp>
      <p:sp>
        <p:nvSpPr>
          <p:cNvPr id="29699" name="Text Placeholder 2">
            <a:extLst>
              <a:ext uri="{FF2B5EF4-FFF2-40B4-BE49-F238E27FC236}">
                <a16:creationId xmlns:a16="http://schemas.microsoft.com/office/drawing/2014/main" id="{868FE962-9A88-4185-967A-8397C52D75BF}"/>
              </a:ext>
            </a:extLst>
          </p:cNvPr>
          <p:cNvSpPr>
            <a:spLocks noGrp="1"/>
          </p:cNvSpPr>
          <p:nvPr>
            <p:ph type="body" sz="half" idx="1"/>
          </p:nvPr>
        </p:nvSpPr>
        <p:spPr>
          <a:xfrm>
            <a:off x="457200" y="1981200"/>
            <a:ext cx="8305800" cy="4114800"/>
          </a:xfrm>
        </p:spPr>
        <p:txBody>
          <a:bodyPr/>
          <a:lstStyle/>
          <a:p>
            <a:pPr eaLnBrk="1" hangingPunct="1">
              <a:buFont typeface="Wingdings" panose="05000000000000000000" pitchFamily="2" charset="2"/>
              <a:buNone/>
            </a:pPr>
            <a:r>
              <a:rPr lang="en-US" altLang="en-US"/>
              <a:t>Pays for Medicare:</a:t>
            </a:r>
          </a:p>
          <a:p>
            <a:pPr lvl="1" eaLnBrk="1" hangingPunct="1"/>
            <a:r>
              <a:rPr lang="en-US" altLang="en-US"/>
              <a:t>Part B premiums</a:t>
            </a:r>
          </a:p>
          <a:p>
            <a:pPr lvl="1" eaLnBrk="1" hangingPunct="1"/>
            <a:r>
              <a:rPr lang="en-US" altLang="en-US"/>
              <a:t>Part A in some circumstances</a:t>
            </a:r>
          </a:p>
          <a:p>
            <a:pPr lvl="1" eaLnBrk="1" hangingPunct="1"/>
            <a:r>
              <a:rPr lang="en-US" altLang="en-US"/>
              <a:t>Deductibles</a:t>
            </a:r>
          </a:p>
          <a:p>
            <a:pPr lvl="1" eaLnBrk="1" hangingPunct="1"/>
            <a:r>
              <a:rPr lang="en-US" altLang="en-US"/>
              <a:t>Co-Pays</a:t>
            </a:r>
          </a:p>
          <a:p>
            <a:pPr lvl="1" eaLnBrk="1" hangingPunct="1"/>
            <a:r>
              <a:rPr lang="en-US" altLang="en-US"/>
              <a:t>QMB benefits begin the month after approval</a:t>
            </a:r>
          </a:p>
        </p:txBody>
      </p:sp>
      <p:sp>
        <p:nvSpPr>
          <p:cNvPr id="2" name="Slide Number Placeholder 1">
            <a:extLst>
              <a:ext uri="{FF2B5EF4-FFF2-40B4-BE49-F238E27FC236}">
                <a16:creationId xmlns:a16="http://schemas.microsoft.com/office/drawing/2014/main" id="{048CCAB0-2934-472B-BA19-B1D313798AF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FFF172C-370F-44CA-9A61-E8F9F6190064}"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9704440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4730C15-C7BD-40F2-92E7-C3763E4D4FB7}"/>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SLMB &amp; QI</a:t>
            </a:r>
          </a:p>
        </p:txBody>
      </p:sp>
      <p:sp>
        <p:nvSpPr>
          <p:cNvPr id="30723" name="Text Placeholder 2">
            <a:extLst>
              <a:ext uri="{FF2B5EF4-FFF2-40B4-BE49-F238E27FC236}">
                <a16:creationId xmlns:a16="http://schemas.microsoft.com/office/drawing/2014/main" id="{14C0E037-62BC-4FA8-8DC7-AA607A8B1A38}"/>
              </a:ext>
            </a:extLst>
          </p:cNvPr>
          <p:cNvSpPr>
            <a:spLocks noGrp="1"/>
          </p:cNvSpPr>
          <p:nvPr>
            <p:ph type="body" sz="half" idx="1"/>
          </p:nvPr>
        </p:nvSpPr>
        <p:spPr>
          <a:xfrm>
            <a:off x="457200" y="1981200"/>
            <a:ext cx="8305800" cy="4114800"/>
          </a:xfrm>
        </p:spPr>
        <p:txBody>
          <a:bodyPr/>
          <a:lstStyle/>
          <a:p>
            <a:pPr eaLnBrk="1" hangingPunct="1">
              <a:buFont typeface="Wingdings" panose="05000000000000000000" pitchFamily="2" charset="2"/>
              <a:buNone/>
            </a:pPr>
            <a:r>
              <a:rPr lang="en-US" altLang="en-US"/>
              <a:t>Pays for: </a:t>
            </a:r>
          </a:p>
          <a:p>
            <a:pPr eaLnBrk="1" hangingPunct="1"/>
            <a:r>
              <a:rPr lang="en-US" altLang="en-US"/>
              <a:t>Medicare Part B premiums</a:t>
            </a:r>
          </a:p>
          <a:p>
            <a:pPr lvl="1" eaLnBrk="1" hangingPunct="1"/>
            <a:r>
              <a:rPr lang="en-US" altLang="en-US"/>
              <a:t>Coverage can begin up to 3 month prior to the Application month</a:t>
            </a:r>
          </a:p>
          <a:p>
            <a:pPr lvl="1" eaLnBrk="1" hangingPunct="1"/>
            <a:r>
              <a:rPr lang="en-US" altLang="en-US"/>
              <a:t>QI has limited funding</a:t>
            </a:r>
          </a:p>
        </p:txBody>
      </p:sp>
      <p:sp>
        <p:nvSpPr>
          <p:cNvPr id="2" name="Slide Number Placeholder 1">
            <a:extLst>
              <a:ext uri="{FF2B5EF4-FFF2-40B4-BE49-F238E27FC236}">
                <a16:creationId xmlns:a16="http://schemas.microsoft.com/office/drawing/2014/main" id="{3DA19BF4-57CD-434A-BFE7-798F0A430C0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FD340BD7-2C14-407A-AF90-59DCCDDBAF9E}"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69292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D22A2CE-92BD-4AB2-A4EC-090231F6D85A}"/>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Eligibility Information	</a:t>
            </a:r>
          </a:p>
        </p:txBody>
      </p:sp>
      <p:sp>
        <p:nvSpPr>
          <p:cNvPr id="31747" name="Text Placeholder 2">
            <a:extLst>
              <a:ext uri="{FF2B5EF4-FFF2-40B4-BE49-F238E27FC236}">
                <a16:creationId xmlns:a16="http://schemas.microsoft.com/office/drawing/2014/main" id="{EC34704D-8A10-45E7-A5B9-F3DAD26ADFA7}"/>
              </a:ext>
            </a:extLst>
          </p:cNvPr>
          <p:cNvSpPr>
            <a:spLocks noGrp="1"/>
          </p:cNvSpPr>
          <p:nvPr>
            <p:ph type="body" sz="half" idx="1"/>
          </p:nvPr>
        </p:nvSpPr>
        <p:spPr>
          <a:xfrm>
            <a:off x="457200" y="1981200"/>
            <a:ext cx="7848600" cy="1828800"/>
          </a:xfrm>
        </p:spPr>
        <p:txBody>
          <a:bodyPr/>
          <a:lstStyle/>
          <a:p>
            <a:pPr eaLnBrk="1" hangingPunct="1"/>
            <a:r>
              <a:rPr lang="en-US" altLang="en-US"/>
              <a:t>Refer to </a:t>
            </a:r>
            <a:r>
              <a:rPr lang="en-US" altLang="en-US">
                <a:hlinkClick r:id="rId2"/>
              </a:rPr>
              <a:t>www.livebetteridaho.org</a:t>
            </a:r>
            <a:r>
              <a:rPr lang="en-US" altLang="en-US"/>
              <a:t> to easily find information regarding eligibility for all welfare programs as well as many other resources available in the community.</a:t>
            </a:r>
          </a:p>
        </p:txBody>
      </p:sp>
      <p:pic>
        <p:nvPicPr>
          <p:cNvPr id="31748" name="Picture 4" descr="cid:image004.png@01D1AADD.8A302380">
            <a:extLst>
              <a:ext uri="{FF2B5EF4-FFF2-40B4-BE49-F238E27FC236}">
                <a16:creationId xmlns:a16="http://schemas.microsoft.com/office/drawing/2014/main" id="{9CBC2E7A-97FC-404B-A2AA-C6FBCDCB3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14800"/>
            <a:ext cx="4279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A0B4A6C-4A72-42B6-AC42-EBFE8ECA0E9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FDF29AEA-09F6-4A8F-A911-8DD7DCAD7A6E}"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92976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FF1BBD5F-87DE-4D1E-B703-29CA24716C67}"/>
              </a:ext>
            </a:extLst>
          </p:cNvPr>
          <p:cNvSpPr>
            <a:spLocks noGrp="1" noChangeArrowheads="1"/>
          </p:cNvSpPr>
          <p:nvPr>
            <p:ph type="body" sz="half" idx="1"/>
          </p:nvPr>
        </p:nvSpPr>
        <p:spPr>
          <a:xfrm>
            <a:off x="457200" y="1981200"/>
            <a:ext cx="8077200" cy="4114800"/>
          </a:xfrm>
        </p:spPr>
        <p:txBody>
          <a:bodyPr/>
          <a:lstStyle/>
          <a:p>
            <a:pPr eaLnBrk="1" hangingPunct="1">
              <a:buFont typeface="Wingdings" panose="05000000000000000000" pitchFamily="2" charset="2"/>
              <a:buNone/>
            </a:pPr>
            <a:r>
              <a:rPr lang="en-US" altLang="en-US" sz="2800"/>
              <a:t>	</a:t>
            </a:r>
          </a:p>
          <a:p>
            <a:pPr algn="ctr" eaLnBrk="1" hangingPunct="1">
              <a:buFont typeface="Wingdings" panose="05000000000000000000" pitchFamily="2" charset="2"/>
              <a:buNone/>
            </a:pPr>
            <a:r>
              <a:rPr lang="en-US" altLang="en-US" sz="2800"/>
              <a:t>Learn more about Medicaid and other assistance offered by the Department of Health and Welfare at:</a:t>
            </a:r>
          </a:p>
          <a:p>
            <a:pPr algn="ctr" eaLnBrk="1" hangingPunct="1">
              <a:buFont typeface="Wingdings" panose="05000000000000000000" pitchFamily="2" charset="2"/>
              <a:buNone/>
            </a:pPr>
            <a:r>
              <a:rPr lang="en-US" altLang="en-US" sz="2800">
                <a:hlinkClick r:id="rId2"/>
              </a:rPr>
              <a:t>http://www.healthandwelfare.idaho.gov</a:t>
            </a:r>
            <a:endParaRPr lang="en-US" altLang="en-US" sz="2800"/>
          </a:p>
          <a:p>
            <a:pPr algn="ctr" eaLnBrk="1" hangingPunct="1">
              <a:buFont typeface="Wingdings" panose="05000000000000000000" pitchFamily="2" charset="2"/>
              <a:buNone/>
            </a:pPr>
            <a:r>
              <a:rPr lang="en-US" altLang="en-US" sz="2800"/>
              <a:t>or call:</a:t>
            </a:r>
          </a:p>
          <a:p>
            <a:pPr algn="ctr" eaLnBrk="1" hangingPunct="1">
              <a:buFont typeface="Wingdings" panose="05000000000000000000" pitchFamily="2" charset="2"/>
              <a:buNone/>
            </a:pPr>
            <a:r>
              <a:rPr lang="en-US" altLang="en-US" sz="2800"/>
              <a:t>The Idaho Care Line by dialing 211</a:t>
            </a:r>
          </a:p>
          <a:p>
            <a:pPr eaLnBrk="1" hangingPunct="1"/>
            <a:endParaRPr lang="en-US" altLang="en-US" sz="2800"/>
          </a:p>
        </p:txBody>
      </p:sp>
      <p:pic>
        <p:nvPicPr>
          <p:cNvPr id="32771" name="Picture 4" descr="Idaho Department of Health and Welfare">
            <a:extLst>
              <a:ext uri="{FF2B5EF4-FFF2-40B4-BE49-F238E27FC236}">
                <a16:creationId xmlns:a16="http://schemas.microsoft.com/office/drawing/2014/main" id="{5489CAF1-8528-4204-A403-61157FFD192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938"/>
            <a:ext cx="7391400" cy="1219201"/>
          </a:xfrm>
          <a:blipFill dpi="0" rotWithShape="0">
            <a:blip r:embed="rId4"/>
            <a:srcRect/>
            <a:tile tx="0" ty="0" sx="100000" sy="100000" flip="none" algn="tl"/>
          </a:blipFill>
        </p:spPr>
      </p:pic>
      <p:sp>
        <p:nvSpPr>
          <p:cNvPr id="2" name="Slide Number Placeholder 1">
            <a:extLst>
              <a:ext uri="{FF2B5EF4-FFF2-40B4-BE49-F238E27FC236}">
                <a16:creationId xmlns:a16="http://schemas.microsoft.com/office/drawing/2014/main" id="{CD4F1274-8EA1-4C0B-AFCE-995A22089E4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A335EE3-D81F-4580-9F13-0D9AFCDEC87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8089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52400" y="986686"/>
            <a:ext cx="9144000" cy="923330"/>
          </a:xfrm>
          <a:prstGeom prst="rect">
            <a:avLst/>
          </a:prstGeom>
          <a:noFill/>
          <a:ln>
            <a:noFill/>
          </a:ln>
        </p:spPr>
        <p:txBody>
          <a:bodyPr wrap="square" rtlCol="0">
            <a:spAutoFit/>
          </a:bodyPr>
          <a:lstStyle/>
          <a:p>
            <a:pPr algn="ctr"/>
            <a:r>
              <a:rPr lang="en-US" sz="5400" b="1" dirty="0">
                <a:latin typeface="+mj-lt"/>
              </a:rPr>
              <a:t>Birth Rates</a:t>
            </a:r>
          </a:p>
        </p:txBody>
      </p:sp>
      <p:sp>
        <p:nvSpPr>
          <p:cNvPr id="8" name="TextBox 7"/>
          <p:cNvSpPr txBox="1"/>
          <p:nvPr/>
        </p:nvSpPr>
        <p:spPr>
          <a:xfrm>
            <a:off x="5334000" y="5483423"/>
            <a:ext cx="3733800" cy="307777"/>
          </a:xfrm>
          <a:prstGeom prst="rect">
            <a:avLst/>
          </a:prstGeom>
          <a:noFill/>
        </p:spPr>
        <p:txBody>
          <a:bodyPr wrap="square" rtlCol="0">
            <a:spAutoFit/>
          </a:bodyPr>
          <a:lstStyle/>
          <a:p>
            <a:pPr algn="r"/>
            <a:r>
              <a:rPr lang="en-US" sz="1400" dirty="0"/>
              <a:t>Source: 2016 Trustees Report Table V.A1.</a:t>
            </a:r>
          </a:p>
        </p:txBody>
      </p:sp>
      <p:graphicFrame>
        <p:nvGraphicFramePr>
          <p:cNvPr id="7" name="Chart 6"/>
          <p:cNvGraphicFramePr/>
          <p:nvPr>
            <p:extLst>
              <p:ext uri="{D42A27DB-BD31-4B8C-83A1-F6EECF244321}">
                <p14:modId xmlns:p14="http://schemas.microsoft.com/office/powerpoint/2010/main" val="4116959133"/>
              </p:ext>
            </p:extLst>
          </p:nvPr>
        </p:nvGraphicFramePr>
        <p:xfrm>
          <a:off x="1295400" y="1910017"/>
          <a:ext cx="6553200" cy="372878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267200" y="6488668"/>
            <a:ext cx="609600" cy="369332"/>
          </a:xfrm>
          <a:prstGeom prst="rect">
            <a:avLst/>
          </a:prstGeom>
          <a:noFill/>
        </p:spPr>
        <p:txBody>
          <a:bodyPr wrap="square" rtlCol="0">
            <a:spAutoFit/>
          </a:bodyPr>
          <a:lstStyle/>
          <a:p>
            <a:pPr algn="ctr"/>
            <a:r>
              <a:rPr lang="en-US" dirty="0"/>
              <a:t>9</a:t>
            </a:r>
          </a:p>
        </p:txBody>
      </p:sp>
    </p:spTree>
    <p:extLst>
      <p:ext uri="{BB962C8B-B14F-4D97-AF65-F5344CB8AC3E}">
        <p14:creationId xmlns:p14="http://schemas.microsoft.com/office/powerpoint/2010/main" val="8778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388FFBEC97244E835E6710D2B87BBC" ma:contentTypeVersion="0" ma:contentTypeDescription="Create a new document." ma:contentTypeScope="" ma:versionID="9f05b459943d3a09917e1cc552a3750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07D156-053D-4831-B32E-3C814154AA72}">
  <ds:schemaRefs>
    <ds:schemaRef ds:uri="http://schemas.microsoft.com/sharepoint/v3/contenttype/forms"/>
  </ds:schemaRefs>
</ds:datastoreItem>
</file>

<file path=customXml/itemProps2.xml><?xml version="1.0" encoding="utf-8"?>
<ds:datastoreItem xmlns:ds="http://schemas.openxmlformats.org/officeDocument/2006/customXml" ds:itemID="{76C1D150-B45C-4469-AD4B-55248EA5D73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B10DF7B-3ED0-4A28-94E4-461E1F76C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UPP Template</Template>
  <TotalTime>10691</TotalTime>
  <Words>13744</Words>
  <Application>Microsoft Office PowerPoint</Application>
  <PresentationFormat>On-screen Show (4:3)</PresentationFormat>
  <Paragraphs>1303</Paragraphs>
  <Slides>86</Slides>
  <Notes>71</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2</vt:i4>
      </vt:variant>
      <vt:variant>
        <vt:lpstr>Slide Titles</vt:lpstr>
      </vt:variant>
      <vt:variant>
        <vt:i4>86</vt:i4>
      </vt:variant>
    </vt:vector>
  </HeadingPairs>
  <TitlesOfParts>
    <vt:vector size="103" baseType="lpstr">
      <vt:lpstr>Arial</vt:lpstr>
      <vt:lpstr>Calibri</vt:lpstr>
      <vt:lpstr>Courier New</vt:lpstr>
      <vt:lpstr>Georgia</vt:lpstr>
      <vt:lpstr>Helvetica</vt:lpstr>
      <vt:lpstr>Permanent Marker</vt:lpstr>
      <vt:lpstr>Tahoma</vt:lpstr>
      <vt:lpstr>Times</vt:lpstr>
      <vt:lpstr>Times New Roman</vt:lpstr>
      <vt:lpstr>Tw Cen MT</vt:lpstr>
      <vt:lpstr>Wingdings</vt:lpstr>
      <vt:lpstr>Wingdings 2</vt:lpstr>
      <vt:lpstr>UPP Template</vt:lpstr>
      <vt:lpstr>1_UPP Template</vt:lpstr>
      <vt:lpstr>Median</vt:lpstr>
      <vt:lpstr>Chart</vt:lpstr>
      <vt:lpstr>Clip</vt:lpstr>
      <vt:lpstr>Social Security:  With You Through Life’s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for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Estimator</vt:lpstr>
      <vt:lpstr>PowerPoint Presentation</vt:lpstr>
      <vt:lpstr>PowerPoint Presentation</vt:lpstr>
      <vt:lpstr>PowerPoint Presentation</vt:lpstr>
      <vt:lpstr>PowerPoint Presentation</vt:lpstr>
      <vt:lpstr>PowerPoint Presentation</vt:lpstr>
      <vt:lpstr>PowerPoint Presentation</vt:lpstr>
      <vt:lpstr>Spousal Benefits</vt:lpstr>
      <vt:lpstr>PowerPoint Presentation</vt:lpstr>
      <vt:lpstr>Spousal Benefits Example 1</vt:lpstr>
      <vt:lpstr>Spousal Benefits Example 2</vt:lpstr>
      <vt:lpstr>Spousal Benefits Example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Help Program</vt:lpstr>
      <vt:lpstr>PowerPoint Presentation</vt:lpstr>
      <vt:lpstr>PowerPoint Presentation</vt:lpstr>
      <vt:lpstr>PowerPoint Presentation</vt:lpstr>
      <vt:lpstr>PowerPoint Presentation</vt:lpstr>
      <vt:lpstr>Application </vt:lpstr>
      <vt:lpstr>Traditional Application Not Required</vt:lpstr>
      <vt:lpstr>Basic Eligibility Criteria</vt:lpstr>
      <vt:lpstr>Residency</vt:lpstr>
      <vt:lpstr>Citizenship</vt:lpstr>
      <vt:lpstr>Citizenship</vt:lpstr>
      <vt:lpstr>Aged and Disabled</vt:lpstr>
      <vt:lpstr>Potential Income</vt:lpstr>
      <vt:lpstr>SSI and Medicaid</vt:lpstr>
      <vt:lpstr>Estate Recovery</vt:lpstr>
      <vt:lpstr>Long Term Care Medicaid</vt:lpstr>
      <vt:lpstr>Over Income for Long-term Care</vt:lpstr>
      <vt:lpstr>Resource/Property </vt:lpstr>
      <vt:lpstr>Snap Shot Date</vt:lpstr>
      <vt:lpstr>Resource Assessment</vt:lpstr>
      <vt:lpstr>Resource Spend-down</vt:lpstr>
      <vt:lpstr>Asset Transfers</vt:lpstr>
      <vt:lpstr>Medicare Savings Programs</vt:lpstr>
      <vt:lpstr>Medicare Savings Programs</vt:lpstr>
      <vt:lpstr>QMB</vt:lpstr>
      <vt:lpstr>SLMB &amp; QI</vt:lpstr>
      <vt:lpstr>Eligibility Information </vt:lpstr>
      <vt:lpstr>PowerPoint Presentation</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889123</dc:creator>
  <cp:lastModifiedBy>Day</cp:lastModifiedBy>
  <cp:revision>465</cp:revision>
  <cp:lastPrinted>2017-06-02T20:06:21Z</cp:lastPrinted>
  <dcterms:created xsi:type="dcterms:W3CDTF">2016-09-26T18:33:45Z</dcterms:created>
  <dcterms:modified xsi:type="dcterms:W3CDTF">2017-07-05T20:46:17Z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0x01010058388FFBEC97244E835E6710D2B87BBC</vt:lpwstr>
  </property>
  <property fmtid="{D5CDD505-2E9C-101B-9397-08002B2CF9AE}" pid="4" name="_NewReviewCycle">
    <vt:lpwstr/>
  </property>
</Properties>
</file>