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721" r:id="rId6"/>
    <p:sldMasterId id="2147483739" r:id="rId7"/>
    <p:sldMasterId id="2147483760" r:id="rId8"/>
  </p:sldMasterIdLst>
  <p:notesMasterIdLst>
    <p:notesMasterId r:id="rId101"/>
  </p:notesMasterIdLst>
  <p:sldIdLst>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64" r:id="rId41"/>
    <p:sldId id="465" r:id="rId42"/>
    <p:sldId id="466" r:id="rId43"/>
    <p:sldId id="467" r:id="rId44"/>
    <p:sldId id="468" r:id="rId45"/>
    <p:sldId id="469" r:id="rId46"/>
    <p:sldId id="470" r:id="rId47"/>
    <p:sldId id="471" r:id="rId48"/>
    <p:sldId id="472" r:id="rId49"/>
    <p:sldId id="473" r:id="rId50"/>
    <p:sldId id="474" r:id="rId51"/>
    <p:sldId id="475" r:id="rId52"/>
    <p:sldId id="476" r:id="rId53"/>
    <p:sldId id="477" r:id="rId54"/>
    <p:sldId id="478" r:id="rId55"/>
    <p:sldId id="479" r:id="rId56"/>
    <p:sldId id="480" r:id="rId57"/>
    <p:sldId id="481" r:id="rId58"/>
    <p:sldId id="482" r:id="rId59"/>
    <p:sldId id="483" r:id="rId60"/>
    <p:sldId id="484" r:id="rId61"/>
    <p:sldId id="485" r:id="rId62"/>
    <p:sldId id="486" r:id="rId63"/>
    <p:sldId id="487" r:id="rId64"/>
    <p:sldId id="488" r:id="rId65"/>
    <p:sldId id="489" r:id="rId66"/>
    <p:sldId id="490" r:id="rId67"/>
    <p:sldId id="491" r:id="rId68"/>
    <p:sldId id="492" r:id="rId69"/>
    <p:sldId id="493" r:id="rId70"/>
    <p:sldId id="494" r:id="rId71"/>
    <p:sldId id="495" r:id="rId72"/>
    <p:sldId id="496" r:id="rId73"/>
    <p:sldId id="497" r:id="rId74"/>
    <p:sldId id="498" r:id="rId75"/>
    <p:sldId id="499" r:id="rId76"/>
    <p:sldId id="500" r:id="rId77"/>
    <p:sldId id="501" r:id="rId78"/>
    <p:sldId id="502" r:id="rId79"/>
    <p:sldId id="503" r:id="rId80"/>
    <p:sldId id="504" r:id="rId81"/>
    <p:sldId id="505" r:id="rId82"/>
    <p:sldId id="506" r:id="rId83"/>
    <p:sldId id="507" r:id="rId84"/>
    <p:sldId id="508" r:id="rId85"/>
    <p:sldId id="509" r:id="rId86"/>
    <p:sldId id="510" r:id="rId87"/>
    <p:sldId id="511" r:id="rId88"/>
    <p:sldId id="512" r:id="rId89"/>
    <p:sldId id="513" r:id="rId90"/>
    <p:sldId id="514" r:id="rId91"/>
    <p:sldId id="515" r:id="rId92"/>
    <p:sldId id="516" r:id="rId93"/>
    <p:sldId id="517" r:id="rId94"/>
    <p:sldId id="518" r:id="rId95"/>
    <p:sldId id="519" r:id="rId96"/>
    <p:sldId id="520" r:id="rId97"/>
    <p:sldId id="521" r:id="rId98"/>
    <p:sldId id="522" r:id="rId99"/>
    <p:sldId id="52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oot Camp Slides" id="{2791D53B-BDFA-4C4A-B70F-E229CCFB3A92}">
          <p14:sldIdLst>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ext uri="{19B8F6BF-5375-455C-9EA6-DF929625EA0E}">
        <p15:presenceInfo xmlns:p15="http://schemas.microsoft.com/office/powerpoint/2012/main" userId="S-1-5-21-2587397230-3316739918-3431996274-312034" providerId="AD"/>
      </p:ext>
    </p:extLst>
  </p:cmAuthor>
  <p:cmAuthor id="2" name="Bill Heyob" initials="BH" lastIdx="1" clrIdx="1">
    <p:extLst>
      <p:ext uri="{19B8F6BF-5375-455C-9EA6-DF929625EA0E}">
        <p15:presenceInfo xmlns:p15="http://schemas.microsoft.com/office/powerpoint/2012/main" userId="S-1-5-21-854245398-287218729-839522115-12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7D"/>
    <a:srgbClr val="E8EDE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16" autoAdjust="0"/>
    <p:restoredTop sz="56236" autoAdjust="0"/>
  </p:normalViewPr>
  <p:slideViewPr>
    <p:cSldViewPr>
      <p:cViewPr varScale="1">
        <p:scale>
          <a:sx n="36" d="100"/>
          <a:sy n="36" d="100"/>
        </p:scale>
        <p:origin x="1732" y="40"/>
      </p:cViewPr>
      <p:guideLst>
        <p:guide orient="horz" pos="2160"/>
        <p:guide pos="2880"/>
      </p:guideLst>
    </p:cSldViewPr>
  </p:slideViewPr>
  <p:outlineViewPr>
    <p:cViewPr>
      <p:scale>
        <a:sx n="33" d="100"/>
        <a:sy n="33" d="100"/>
      </p:scale>
      <p:origin x="0" y="1474"/>
    </p:cViewPr>
  </p:outlineViewPr>
  <p:notesTextViewPr>
    <p:cViewPr>
      <p:scale>
        <a:sx n="150" d="100"/>
        <a:sy n="150" d="100"/>
      </p:scale>
      <p:origin x="0" y="0"/>
    </p:cViewPr>
  </p:notesTextViewPr>
  <p:sorterViewPr>
    <p:cViewPr varScale="1">
      <p:scale>
        <a:sx n="1" d="1"/>
        <a:sy n="1" d="1"/>
      </p:scale>
      <p:origin x="0" y="-3948"/>
    </p:cViewPr>
  </p:sorterViewPr>
  <p:notesViewPr>
    <p:cSldViewPr>
      <p:cViewPr>
        <p:scale>
          <a:sx n="100" d="100"/>
          <a:sy n="100" d="100"/>
        </p:scale>
        <p:origin x="3552"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6-14T08:33:03.598" idx="1">
    <p:pos x="5775" y="48"/>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4AB58-3ED9-4A6F-B8DF-94D562DD9099}"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904358-8179-4E8D-8A31-A22B2E834018}">
      <dgm:prSet phldrT="[Text]"/>
      <dgm:spPr>
        <a:solidFill>
          <a:schemeClr val="tx2"/>
        </a:solidFill>
      </dgm:spPr>
      <dgm:t>
        <a:bodyPr/>
        <a:lstStyle/>
        <a:p>
          <a:r>
            <a:rPr lang="en-US" b="1" dirty="0"/>
            <a:t>Mission</a:t>
          </a:r>
        </a:p>
      </dgm:t>
    </dgm:pt>
    <dgm:pt modelId="{E04C6BB1-AA1A-4147-8539-BBAB22CB932F}" type="parTrans" cxnId="{E6D546EF-7FD0-4946-B04D-ADA4E1DCAFE0}">
      <dgm:prSet/>
      <dgm:spPr/>
      <dgm:t>
        <a:bodyPr/>
        <a:lstStyle/>
        <a:p>
          <a:endParaRPr lang="en-US"/>
        </a:p>
      </dgm:t>
    </dgm:pt>
    <dgm:pt modelId="{3C924D28-F52D-44FD-B856-C3833FEA1E18}" type="sibTrans" cxnId="{E6D546EF-7FD0-4946-B04D-ADA4E1DCAFE0}">
      <dgm:prSet/>
      <dgm:spPr/>
      <dgm:t>
        <a:bodyPr/>
        <a:lstStyle/>
        <a:p>
          <a:endParaRPr lang="en-US"/>
        </a:p>
      </dgm:t>
    </dgm:pt>
    <dgm:pt modelId="{2384ECDC-F4EF-46B7-B217-8F0450BBB92C}">
      <dgm:prSet phldrT="[Text]" custT="1"/>
      <dgm:spPr/>
      <dgm:t>
        <a:bodyPr/>
        <a:lstStyle/>
        <a:p>
          <a:r>
            <a:rPr lang="en-US" sz="2400" dirty="0"/>
            <a:t>     To enhance the quality of life for all as we age.</a:t>
          </a:r>
        </a:p>
      </dgm:t>
    </dgm:pt>
    <dgm:pt modelId="{ED0BE441-6CF4-4E5A-A90C-BF3BFB753E78}" type="parTrans" cxnId="{A8BC3694-139A-49B5-821C-D268D913AF8D}">
      <dgm:prSet/>
      <dgm:spPr/>
      <dgm:t>
        <a:bodyPr/>
        <a:lstStyle/>
        <a:p>
          <a:endParaRPr lang="en-US"/>
        </a:p>
      </dgm:t>
    </dgm:pt>
    <dgm:pt modelId="{32C7D79D-14C3-411E-AEF3-4542F6E4861F}" type="sibTrans" cxnId="{A8BC3694-139A-49B5-821C-D268D913AF8D}">
      <dgm:prSet/>
      <dgm:spPr/>
      <dgm:t>
        <a:bodyPr/>
        <a:lstStyle/>
        <a:p>
          <a:endParaRPr lang="en-US"/>
        </a:p>
      </dgm:t>
    </dgm:pt>
    <dgm:pt modelId="{9715697B-DDC4-4104-B4F4-DF3A44D093CC}">
      <dgm:prSet phldrT="[Text]"/>
      <dgm:spPr>
        <a:solidFill>
          <a:schemeClr val="tx2"/>
        </a:solidFill>
      </dgm:spPr>
      <dgm:t>
        <a:bodyPr/>
        <a:lstStyle/>
        <a:p>
          <a:r>
            <a:rPr lang="en-US" b="1" dirty="0"/>
            <a:t>Vision</a:t>
          </a:r>
        </a:p>
      </dgm:t>
    </dgm:pt>
    <dgm:pt modelId="{7B67E2F8-2788-4048-802D-58E7ED6A4924}" type="parTrans" cxnId="{DDD6E04B-DB1D-4051-A939-D9CA24778A8F}">
      <dgm:prSet/>
      <dgm:spPr/>
      <dgm:t>
        <a:bodyPr/>
        <a:lstStyle/>
        <a:p>
          <a:endParaRPr lang="en-US"/>
        </a:p>
      </dgm:t>
    </dgm:pt>
    <dgm:pt modelId="{EC5F2C61-EE89-4FBE-9E46-EF39F6DE344D}" type="sibTrans" cxnId="{DDD6E04B-DB1D-4051-A939-D9CA24778A8F}">
      <dgm:prSet/>
      <dgm:spPr/>
      <dgm:t>
        <a:bodyPr/>
        <a:lstStyle/>
        <a:p>
          <a:endParaRPr lang="en-US"/>
        </a:p>
      </dgm:t>
    </dgm:pt>
    <dgm:pt modelId="{91A87D27-B1F2-49C1-8B79-7E6EA514BBA7}">
      <dgm:prSet phldrT="[Text]" custT="1"/>
      <dgm:spPr/>
      <dgm:t>
        <a:bodyPr/>
        <a:lstStyle/>
        <a:p>
          <a:r>
            <a:rPr lang="en-US" sz="2400" dirty="0"/>
            <a:t>A society in which all people live with dignity and purpose, and fulfill their goals and dreams.</a:t>
          </a:r>
        </a:p>
      </dgm:t>
    </dgm:pt>
    <dgm:pt modelId="{6214C498-31AF-4E6E-81F3-2C02890B100D}" type="parTrans" cxnId="{17161D53-B2E6-4F14-9518-A99D01CCA9EA}">
      <dgm:prSet/>
      <dgm:spPr/>
      <dgm:t>
        <a:bodyPr/>
        <a:lstStyle/>
        <a:p>
          <a:endParaRPr lang="en-US"/>
        </a:p>
      </dgm:t>
    </dgm:pt>
    <dgm:pt modelId="{F63D6568-AD70-426D-8B0C-5C2F922D4C17}" type="sibTrans" cxnId="{17161D53-B2E6-4F14-9518-A99D01CCA9EA}">
      <dgm:prSet/>
      <dgm:spPr/>
      <dgm:t>
        <a:bodyPr/>
        <a:lstStyle/>
        <a:p>
          <a:endParaRPr lang="en-US"/>
        </a:p>
      </dgm:t>
    </dgm:pt>
    <dgm:pt modelId="{E28FDC81-3C53-433E-8C80-36733BE397AA}">
      <dgm:prSet phldrT="[Text]"/>
      <dgm:spPr>
        <a:solidFill>
          <a:schemeClr val="tx2"/>
        </a:solidFill>
      </dgm:spPr>
      <dgm:t>
        <a:bodyPr/>
        <a:lstStyle/>
        <a:p>
          <a:r>
            <a:rPr lang="en-US" b="1" dirty="0"/>
            <a:t>Motto</a:t>
          </a:r>
        </a:p>
      </dgm:t>
    </dgm:pt>
    <dgm:pt modelId="{F3A5E6E0-841A-4937-B9D0-3CEFA18726DD}" type="parTrans" cxnId="{8DDF84CF-E8DF-48AE-90EB-3F0600254D90}">
      <dgm:prSet/>
      <dgm:spPr/>
      <dgm:t>
        <a:bodyPr/>
        <a:lstStyle/>
        <a:p>
          <a:endParaRPr lang="en-US"/>
        </a:p>
      </dgm:t>
    </dgm:pt>
    <dgm:pt modelId="{B27AAAAD-D131-448C-A012-E87D4DD53A69}" type="sibTrans" cxnId="{8DDF84CF-E8DF-48AE-90EB-3F0600254D90}">
      <dgm:prSet/>
      <dgm:spPr/>
      <dgm:t>
        <a:bodyPr/>
        <a:lstStyle/>
        <a:p>
          <a:endParaRPr lang="en-US"/>
        </a:p>
      </dgm:t>
    </dgm:pt>
    <dgm:pt modelId="{245A9D15-3504-43CA-9E2B-F0EF73CFAC06}">
      <dgm:prSet phldrT="[Text]" custT="1"/>
      <dgm:spPr/>
      <dgm:t>
        <a:bodyPr/>
        <a:lstStyle/>
        <a:p>
          <a:r>
            <a:rPr lang="en-US" sz="2400" dirty="0"/>
            <a:t>To serve, not to be served.</a:t>
          </a:r>
        </a:p>
      </dgm:t>
    </dgm:pt>
    <dgm:pt modelId="{F84A7715-EED8-4FC0-84B6-B097E73FC094}" type="parTrans" cxnId="{C1699962-BC60-46D8-B4C4-895106C67C19}">
      <dgm:prSet/>
      <dgm:spPr/>
      <dgm:t>
        <a:bodyPr/>
        <a:lstStyle/>
        <a:p>
          <a:endParaRPr lang="en-US"/>
        </a:p>
      </dgm:t>
    </dgm:pt>
    <dgm:pt modelId="{6530CFC3-34DC-498C-97F9-B5F6B43369A1}" type="sibTrans" cxnId="{C1699962-BC60-46D8-B4C4-895106C67C19}">
      <dgm:prSet/>
      <dgm:spPr/>
      <dgm:t>
        <a:bodyPr/>
        <a:lstStyle/>
        <a:p>
          <a:endParaRPr lang="en-US"/>
        </a:p>
      </dgm:t>
    </dgm:pt>
    <dgm:pt modelId="{15018AAF-5D60-4170-84D6-B1C970B861FF}" type="pres">
      <dgm:prSet presAssocID="{45A4AB58-3ED9-4A6F-B8DF-94D562DD9099}" presName="Name0" presStyleCnt="0">
        <dgm:presLayoutVars>
          <dgm:chMax/>
          <dgm:chPref val="3"/>
          <dgm:dir/>
          <dgm:animOne val="branch"/>
          <dgm:animLvl val="lvl"/>
        </dgm:presLayoutVars>
      </dgm:prSet>
      <dgm:spPr/>
    </dgm:pt>
    <dgm:pt modelId="{833597BB-5A2A-4C3E-86D3-D4C5962D99D5}" type="pres">
      <dgm:prSet presAssocID="{AF904358-8179-4E8D-8A31-A22B2E834018}" presName="composite" presStyleCnt="0"/>
      <dgm:spPr/>
    </dgm:pt>
    <dgm:pt modelId="{87662ECF-4A93-49AF-95B0-781D0D412CEF}" type="pres">
      <dgm:prSet presAssocID="{AF904358-8179-4E8D-8A31-A22B2E834018}" presName="FirstChild" presStyleLbl="revTx" presStyleIdx="0" presStyleCnt="3" custScaleX="108273" custScaleY="46973" custLinFactNeighborY="-5507">
        <dgm:presLayoutVars>
          <dgm:chMax val="0"/>
          <dgm:chPref val="0"/>
          <dgm:bulletEnabled val="1"/>
        </dgm:presLayoutVars>
      </dgm:prSet>
      <dgm:spPr/>
    </dgm:pt>
    <dgm:pt modelId="{15EFCFDA-8C70-4A48-A58B-7221959F439F}" type="pres">
      <dgm:prSet presAssocID="{AF904358-8179-4E8D-8A31-A22B2E834018}" presName="Parent" presStyleLbl="alignNode1" presStyleIdx="0" presStyleCnt="3" custScaleX="85676" custScaleY="53756">
        <dgm:presLayoutVars>
          <dgm:chMax val="3"/>
          <dgm:chPref val="3"/>
          <dgm:bulletEnabled val="1"/>
        </dgm:presLayoutVars>
      </dgm:prSet>
      <dgm:spPr/>
    </dgm:pt>
    <dgm:pt modelId="{FD5181A5-50D3-4908-92FF-138D27A857C3}" type="pres">
      <dgm:prSet presAssocID="{AF904358-8179-4E8D-8A31-A22B2E834018}" presName="Accent" presStyleLbl="parChTrans1D1" presStyleIdx="0" presStyleCnt="3"/>
      <dgm:spPr/>
    </dgm:pt>
    <dgm:pt modelId="{17B8A84A-469B-446C-B1BC-51F66AB2F205}" type="pres">
      <dgm:prSet presAssocID="{3C924D28-F52D-44FD-B856-C3833FEA1E18}" presName="sibTrans" presStyleCnt="0"/>
      <dgm:spPr/>
    </dgm:pt>
    <dgm:pt modelId="{D8D464E7-469D-4C9E-BA35-01EB37536B00}" type="pres">
      <dgm:prSet presAssocID="{9715697B-DDC4-4104-B4F4-DF3A44D093CC}" presName="composite" presStyleCnt="0"/>
      <dgm:spPr/>
    </dgm:pt>
    <dgm:pt modelId="{3A925E1C-5833-43F0-AF86-F726B089F04F}" type="pres">
      <dgm:prSet presAssocID="{9715697B-DDC4-4104-B4F4-DF3A44D093CC}" presName="FirstChild" presStyleLbl="revTx" presStyleIdx="1" presStyleCnt="3" custScaleY="72502" custLinFactNeighborY="4480">
        <dgm:presLayoutVars>
          <dgm:chMax val="0"/>
          <dgm:chPref val="0"/>
          <dgm:bulletEnabled val="1"/>
        </dgm:presLayoutVars>
      </dgm:prSet>
      <dgm:spPr/>
    </dgm:pt>
    <dgm:pt modelId="{349AA286-AC5D-4F45-A6E7-A21B0E673321}" type="pres">
      <dgm:prSet presAssocID="{9715697B-DDC4-4104-B4F4-DF3A44D093CC}" presName="Parent" presStyleLbl="alignNode1" presStyleIdx="1" presStyleCnt="3" custScaleX="82729" custScaleY="47222" custLinFactNeighborX="-5640" custLinFactNeighborY="-2055">
        <dgm:presLayoutVars>
          <dgm:chMax val="3"/>
          <dgm:chPref val="3"/>
          <dgm:bulletEnabled val="1"/>
        </dgm:presLayoutVars>
      </dgm:prSet>
      <dgm:spPr/>
    </dgm:pt>
    <dgm:pt modelId="{ECC22DC6-2255-4EA9-B22D-621E77993767}" type="pres">
      <dgm:prSet presAssocID="{9715697B-DDC4-4104-B4F4-DF3A44D093CC}" presName="Accent" presStyleLbl="parChTrans1D1" presStyleIdx="1" presStyleCnt="3"/>
      <dgm:spPr/>
    </dgm:pt>
    <dgm:pt modelId="{E77AF6E0-22F7-4EAC-8BA5-1FEE68656B1F}" type="pres">
      <dgm:prSet presAssocID="{EC5F2C61-EE89-4FBE-9E46-EF39F6DE344D}" presName="sibTrans" presStyleCnt="0"/>
      <dgm:spPr/>
    </dgm:pt>
    <dgm:pt modelId="{AFFDEA65-F3D8-4197-AC69-69DE5094C3D8}" type="pres">
      <dgm:prSet presAssocID="{E28FDC81-3C53-433E-8C80-36733BE397AA}" presName="composite" presStyleCnt="0"/>
      <dgm:spPr/>
    </dgm:pt>
    <dgm:pt modelId="{2D7931D6-E587-4654-AA4E-C1901A2B0E70}" type="pres">
      <dgm:prSet presAssocID="{E28FDC81-3C53-433E-8C80-36733BE397AA}" presName="FirstChild" presStyleLbl="revTx" presStyleIdx="2" presStyleCnt="3" custScaleY="41526">
        <dgm:presLayoutVars>
          <dgm:chMax val="0"/>
          <dgm:chPref val="0"/>
          <dgm:bulletEnabled val="1"/>
        </dgm:presLayoutVars>
      </dgm:prSet>
      <dgm:spPr/>
    </dgm:pt>
    <dgm:pt modelId="{5FF10B02-C9E5-4C88-9279-79AC7287E856}" type="pres">
      <dgm:prSet presAssocID="{E28FDC81-3C53-433E-8C80-36733BE397AA}" presName="Parent" presStyleLbl="alignNode1" presStyleIdx="2" presStyleCnt="3" custScaleX="81256" custScaleY="51941" custLinFactNeighborX="-5495" custLinFactNeighborY="11190">
        <dgm:presLayoutVars>
          <dgm:chMax val="3"/>
          <dgm:chPref val="3"/>
          <dgm:bulletEnabled val="1"/>
        </dgm:presLayoutVars>
      </dgm:prSet>
      <dgm:spPr/>
    </dgm:pt>
    <dgm:pt modelId="{4741811B-DD00-4B85-BABE-71D62E76CC2A}" type="pres">
      <dgm:prSet presAssocID="{E28FDC81-3C53-433E-8C80-36733BE397AA}" presName="Accent" presStyleLbl="parChTrans1D1" presStyleIdx="2" presStyleCnt="3"/>
      <dgm:spPr/>
    </dgm:pt>
  </dgm:ptLst>
  <dgm:cxnLst>
    <dgm:cxn modelId="{AB028A0A-0F9F-4D32-92CF-14A79AD0A16F}" type="presOf" srcId="{2384ECDC-F4EF-46B7-B217-8F0450BBB92C}" destId="{87662ECF-4A93-49AF-95B0-781D0D412CEF}" srcOrd="0" destOrd="0" presId="urn:microsoft.com/office/officeart/2011/layout/TabList"/>
    <dgm:cxn modelId="{C1C80E0C-AD8A-4DD9-90E5-5B0C30B696D8}" type="presOf" srcId="{45A4AB58-3ED9-4A6F-B8DF-94D562DD9099}" destId="{15018AAF-5D60-4170-84D6-B1C970B861FF}" srcOrd="0" destOrd="0" presId="urn:microsoft.com/office/officeart/2011/layout/TabList"/>
    <dgm:cxn modelId="{7B7C642D-12CC-499F-B73E-CB78AE4D2420}" type="presOf" srcId="{AF904358-8179-4E8D-8A31-A22B2E834018}" destId="{15EFCFDA-8C70-4A48-A58B-7221959F439F}" srcOrd="0" destOrd="0" presId="urn:microsoft.com/office/officeart/2011/layout/TabList"/>
    <dgm:cxn modelId="{C1699962-BC60-46D8-B4C4-895106C67C19}" srcId="{E28FDC81-3C53-433E-8C80-36733BE397AA}" destId="{245A9D15-3504-43CA-9E2B-F0EF73CFAC06}" srcOrd="0" destOrd="0" parTransId="{F84A7715-EED8-4FC0-84B6-B097E73FC094}" sibTransId="{6530CFC3-34DC-498C-97F9-B5F6B43369A1}"/>
    <dgm:cxn modelId="{DDD6E04B-DB1D-4051-A939-D9CA24778A8F}" srcId="{45A4AB58-3ED9-4A6F-B8DF-94D562DD9099}" destId="{9715697B-DDC4-4104-B4F4-DF3A44D093CC}" srcOrd="1" destOrd="0" parTransId="{7B67E2F8-2788-4048-802D-58E7ED6A4924}" sibTransId="{EC5F2C61-EE89-4FBE-9E46-EF39F6DE344D}"/>
    <dgm:cxn modelId="{17161D53-B2E6-4F14-9518-A99D01CCA9EA}" srcId="{9715697B-DDC4-4104-B4F4-DF3A44D093CC}" destId="{91A87D27-B1F2-49C1-8B79-7E6EA514BBA7}" srcOrd="0" destOrd="0" parTransId="{6214C498-31AF-4E6E-81F3-2C02890B100D}" sibTransId="{F63D6568-AD70-426D-8B0C-5C2F922D4C17}"/>
    <dgm:cxn modelId="{24582854-61FB-474B-866A-FFA14DDB5316}" type="presOf" srcId="{9715697B-DDC4-4104-B4F4-DF3A44D093CC}" destId="{349AA286-AC5D-4F45-A6E7-A21B0E673321}" srcOrd="0" destOrd="0" presId="urn:microsoft.com/office/officeart/2011/layout/TabList"/>
    <dgm:cxn modelId="{E72DAE80-ACF4-4701-89E9-47561FC07081}" type="presOf" srcId="{E28FDC81-3C53-433E-8C80-36733BE397AA}" destId="{5FF10B02-C9E5-4C88-9279-79AC7287E856}" srcOrd="0" destOrd="0" presId="urn:microsoft.com/office/officeart/2011/layout/TabList"/>
    <dgm:cxn modelId="{A8BC3694-139A-49B5-821C-D268D913AF8D}" srcId="{AF904358-8179-4E8D-8A31-A22B2E834018}" destId="{2384ECDC-F4EF-46B7-B217-8F0450BBB92C}" srcOrd="0" destOrd="0" parTransId="{ED0BE441-6CF4-4E5A-A90C-BF3BFB753E78}" sibTransId="{32C7D79D-14C3-411E-AEF3-4542F6E4861F}"/>
    <dgm:cxn modelId="{89F926BB-D5FE-43FF-A6A0-BA5982227E20}" type="presOf" srcId="{91A87D27-B1F2-49C1-8B79-7E6EA514BBA7}" destId="{3A925E1C-5833-43F0-AF86-F726B089F04F}" srcOrd="0" destOrd="0" presId="urn:microsoft.com/office/officeart/2011/layout/TabList"/>
    <dgm:cxn modelId="{7B701EC2-0571-4563-8762-75FE54C8586B}" type="presOf" srcId="{245A9D15-3504-43CA-9E2B-F0EF73CFAC06}" destId="{2D7931D6-E587-4654-AA4E-C1901A2B0E70}" srcOrd="0" destOrd="0" presId="urn:microsoft.com/office/officeart/2011/layout/TabList"/>
    <dgm:cxn modelId="{8DDF84CF-E8DF-48AE-90EB-3F0600254D90}" srcId="{45A4AB58-3ED9-4A6F-B8DF-94D562DD9099}" destId="{E28FDC81-3C53-433E-8C80-36733BE397AA}" srcOrd="2" destOrd="0" parTransId="{F3A5E6E0-841A-4937-B9D0-3CEFA18726DD}" sibTransId="{B27AAAAD-D131-448C-A012-E87D4DD53A69}"/>
    <dgm:cxn modelId="{E6D546EF-7FD0-4946-B04D-ADA4E1DCAFE0}" srcId="{45A4AB58-3ED9-4A6F-B8DF-94D562DD9099}" destId="{AF904358-8179-4E8D-8A31-A22B2E834018}" srcOrd="0" destOrd="0" parTransId="{E04C6BB1-AA1A-4147-8539-BBAB22CB932F}" sibTransId="{3C924D28-F52D-44FD-B856-C3833FEA1E18}"/>
    <dgm:cxn modelId="{6D2FC7B6-6813-41E9-BEAB-6A2141C8DD61}" type="presParOf" srcId="{15018AAF-5D60-4170-84D6-B1C970B861FF}" destId="{833597BB-5A2A-4C3E-86D3-D4C5962D99D5}" srcOrd="0" destOrd="0" presId="urn:microsoft.com/office/officeart/2011/layout/TabList"/>
    <dgm:cxn modelId="{D0C28409-181F-417E-AF56-4AEB5A501A7A}" type="presParOf" srcId="{833597BB-5A2A-4C3E-86D3-D4C5962D99D5}" destId="{87662ECF-4A93-49AF-95B0-781D0D412CEF}" srcOrd="0" destOrd="0" presId="urn:microsoft.com/office/officeart/2011/layout/TabList"/>
    <dgm:cxn modelId="{A0FE2698-6054-48D2-80A4-60D64D7A2BC7}" type="presParOf" srcId="{833597BB-5A2A-4C3E-86D3-D4C5962D99D5}" destId="{15EFCFDA-8C70-4A48-A58B-7221959F439F}" srcOrd="1" destOrd="0" presId="urn:microsoft.com/office/officeart/2011/layout/TabList"/>
    <dgm:cxn modelId="{9FF08D95-6411-4556-A8D5-D604FA976D20}" type="presParOf" srcId="{833597BB-5A2A-4C3E-86D3-D4C5962D99D5}" destId="{FD5181A5-50D3-4908-92FF-138D27A857C3}" srcOrd="2" destOrd="0" presId="urn:microsoft.com/office/officeart/2011/layout/TabList"/>
    <dgm:cxn modelId="{6E9BA1CB-0BE2-4671-B134-A0DF7E477C10}" type="presParOf" srcId="{15018AAF-5D60-4170-84D6-B1C970B861FF}" destId="{17B8A84A-469B-446C-B1BC-51F66AB2F205}" srcOrd="1" destOrd="0" presId="urn:microsoft.com/office/officeart/2011/layout/TabList"/>
    <dgm:cxn modelId="{BA97DE5B-3A66-4369-A69A-0402F4F5EF76}" type="presParOf" srcId="{15018AAF-5D60-4170-84D6-B1C970B861FF}" destId="{D8D464E7-469D-4C9E-BA35-01EB37536B00}" srcOrd="2" destOrd="0" presId="urn:microsoft.com/office/officeart/2011/layout/TabList"/>
    <dgm:cxn modelId="{BC502B21-909B-4897-879F-89F4A03E12C6}" type="presParOf" srcId="{D8D464E7-469D-4C9E-BA35-01EB37536B00}" destId="{3A925E1C-5833-43F0-AF86-F726B089F04F}" srcOrd="0" destOrd="0" presId="urn:microsoft.com/office/officeart/2011/layout/TabList"/>
    <dgm:cxn modelId="{48565723-E570-4DE8-AF1E-65F9E7552B9E}" type="presParOf" srcId="{D8D464E7-469D-4C9E-BA35-01EB37536B00}" destId="{349AA286-AC5D-4F45-A6E7-A21B0E673321}" srcOrd="1" destOrd="0" presId="urn:microsoft.com/office/officeart/2011/layout/TabList"/>
    <dgm:cxn modelId="{0F514614-43D6-43CE-8108-FFD5BCF487C1}" type="presParOf" srcId="{D8D464E7-469D-4C9E-BA35-01EB37536B00}" destId="{ECC22DC6-2255-4EA9-B22D-621E77993767}" srcOrd="2" destOrd="0" presId="urn:microsoft.com/office/officeart/2011/layout/TabList"/>
    <dgm:cxn modelId="{759890E1-4603-44B9-9B09-10EA26E16FA5}" type="presParOf" srcId="{15018AAF-5D60-4170-84D6-B1C970B861FF}" destId="{E77AF6E0-22F7-4EAC-8BA5-1FEE68656B1F}" srcOrd="3" destOrd="0" presId="urn:microsoft.com/office/officeart/2011/layout/TabList"/>
    <dgm:cxn modelId="{7FD307F9-D87C-4DB7-ACE1-880A9E57FC93}" type="presParOf" srcId="{15018AAF-5D60-4170-84D6-B1C970B861FF}" destId="{AFFDEA65-F3D8-4197-AC69-69DE5094C3D8}" srcOrd="4" destOrd="0" presId="urn:microsoft.com/office/officeart/2011/layout/TabList"/>
    <dgm:cxn modelId="{85CB05D4-7EA0-45D2-ABCF-CAD4033E1547}" type="presParOf" srcId="{AFFDEA65-F3D8-4197-AC69-69DE5094C3D8}" destId="{2D7931D6-E587-4654-AA4E-C1901A2B0E70}" srcOrd="0" destOrd="0" presId="urn:microsoft.com/office/officeart/2011/layout/TabList"/>
    <dgm:cxn modelId="{8AEF4AF1-7FDA-49AF-A729-679211401F1E}" type="presParOf" srcId="{AFFDEA65-F3D8-4197-AC69-69DE5094C3D8}" destId="{5FF10B02-C9E5-4C88-9279-79AC7287E856}" srcOrd="1" destOrd="0" presId="urn:microsoft.com/office/officeart/2011/layout/TabList"/>
    <dgm:cxn modelId="{95EF33F9-EC4F-43F3-8C1E-41E13D6F61A8}" type="presParOf" srcId="{AFFDEA65-F3D8-4197-AC69-69DE5094C3D8}" destId="{4741811B-DD00-4B85-BABE-71D62E76CC2A}" srcOrd="2"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45D9E-FE7C-4D90-8C0C-1DF1516EDED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49BE50B0-EFD5-43C8-90DB-DA7759BCC137}">
      <dgm:prSet phldrT="[Text]" custT="1"/>
      <dgm:spPr>
        <a:solidFill>
          <a:srgbClr val="D52B1E"/>
        </a:solidFill>
      </dgm:spPr>
      <dgm:t>
        <a:bodyPr/>
        <a:lstStyle/>
        <a:p>
          <a:r>
            <a:rPr lang="en-US" sz="3200" dirty="0"/>
            <a:t>Health Security</a:t>
          </a:r>
        </a:p>
      </dgm:t>
    </dgm:pt>
    <dgm:pt modelId="{6C826130-7F8F-46A5-906C-35B62F416A4D}" type="parTrans" cxnId="{FDF08847-53E1-4F90-B270-211D689596AC}">
      <dgm:prSet/>
      <dgm:spPr/>
      <dgm:t>
        <a:bodyPr/>
        <a:lstStyle/>
        <a:p>
          <a:endParaRPr lang="en-US"/>
        </a:p>
      </dgm:t>
    </dgm:pt>
    <dgm:pt modelId="{4C7F43B6-6099-4EDD-9145-0234D2CFF60B}" type="sibTrans" cxnId="{FDF08847-53E1-4F90-B270-211D689596AC}">
      <dgm:prSet/>
      <dgm:spPr/>
      <dgm:t>
        <a:bodyPr/>
        <a:lstStyle/>
        <a:p>
          <a:endParaRPr lang="en-US"/>
        </a:p>
      </dgm:t>
    </dgm:pt>
    <dgm:pt modelId="{916DF3F3-CF88-4D77-AE2F-C19C3F77E012}">
      <dgm:prSet phldrT="[Text]"/>
      <dgm:spPr>
        <a:solidFill>
          <a:schemeClr val="bg1">
            <a:lumMod val="85000"/>
            <a:alpha val="90000"/>
          </a:schemeClr>
        </a:solidFill>
      </dgm:spPr>
      <dgm:t>
        <a:bodyPr/>
        <a:lstStyle/>
        <a:p>
          <a:r>
            <a:rPr lang="en-US" dirty="0"/>
            <a:t>Caregiving &amp; long term care</a:t>
          </a:r>
        </a:p>
      </dgm:t>
    </dgm:pt>
    <dgm:pt modelId="{D87E5542-B3AA-4238-9235-E9ADFAA07602}" type="parTrans" cxnId="{1D288796-388F-4670-A9AE-E8D093DB637E}">
      <dgm:prSet/>
      <dgm:spPr/>
      <dgm:t>
        <a:bodyPr/>
        <a:lstStyle/>
        <a:p>
          <a:endParaRPr lang="en-US"/>
        </a:p>
      </dgm:t>
    </dgm:pt>
    <dgm:pt modelId="{A721E651-8965-4E1D-BA91-EBC05670FCCB}" type="sibTrans" cxnId="{1D288796-388F-4670-A9AE-E8D093DB637E}">
      <dgm:prSet/>
      <dgm:spPr/>
      <dgm:t>
        <a:bodyPr/>
        <a:lstStyle/>
        <a:p>
          <a:endParaRPr lang="en-US"/>
        </a:p>
      </dgm:t>
    </dgm:pt>
    <dgm:pt modelId="{C06749A6-766F-473C-855B-45817FD495A3}">
      <dgm:prSet phldrT="[Text]"/>
      <dgm:spPr>
        <a:solidFill>
          <a:schemeClr val="bg1">
            <a:lumMod val="85000"/>
            <a:alpha val="90000"/>
          </a:schemeClr>
        </a:solidFill>
      </dgm:spPr>
      <dgm:t>
        <a:bodyPr/>
        <a:lstStyle/>
        <a:p>
          <a:r>
            <a:rPr lang="en-US" dirty="0"/>
            <a:t>Independence &amp; dignity</a:t>
          </a:r>
        </a:p>
      </dgm:t>
    </dgm:pt>
    <dgm:pt modelId="{1848F35C-6370-43C2-9A49-2BEDA54026E3}" type="parTrans" cxnId="{D44F00CF-C3CC-437C-AC19-8C6EBE331A01}">
      <dgm:prSet/>
      <dgm:spPr/>
      <dgm:t>
        <a:bodyPr/>
        <a:lstStyle/>
        <a:p>
          <a:endParaRPr lang="en-US"/>
        </a:p>
      </dgm:t>
    </dgm:pt>
    <dgm:pt modelId="{A567F449-313C-4273-8194-89D22C5F7499}" type="sibTrans" cxnId="{D44F00CF-C3CC-437C-AC19-8C6EBE331A01}">
      <dgm:prSet/>
      <dgm:spPr/>
      <dgm:t>
        <a:bodyPr/>
        <a:lstStyle/>
        <a:p>
          <a:endParaRPr lang="en-US"/>
        </a:p>
      </dgm:t>
    </dgm:pt>
    <dgm:pt modelId="{C07F7FAF-6CA1-40EF-BFB1-DD8377A0FB8C}">
      <dgm:prSet phldrT="[Text]" custT="1"/>
      <dgm:spPr>
        <a:solidFill>
          <a:srgbClr val="C00000"/>
        </a:solidFill>
      </dgm:spPr>
      <dgm:t>
        <a:bodyPr/>
        <a:lstStyle/>
        <a:p>
          <a:r>
            <a:rPr lang="en-US" sz="3200" dirty="0"/>
            <a:t>Financial Resilience</a:t>
          </a:r>
        </a:p>
      </dgm:t>
    </dgm:pt>
    <dgm:pt modelId="{9D967C72-CB27-4402-9C3B-C2A7F0C50C8C}" type="parTrans" cxnId="{4C5909AF-C2F7-4059-9AB4-E16F398D7BC2}">
      <dgm:prSet/>
      <dgm:spPr/>
      <dgm:t>
        <a:bodyPr/>
        <a:lstStyle/>
        <a:p>
          <a:endParaRPr lang="en-US"/>
        </a:p>
      </dgm:t>
    </dgm:pt>
    <dgm:pt modelId="{576EBCDC-3AAA-482D-AB63-C02D29B0AD77}" type="sibTrans" cxnId="{4C5909AF-C2F7-4059-9AB4-E16F398D7BC2}">
      <dgm:prSet/>
      <dgm:spPr/>
      <dgm:t>
        <a:bodyPr/>
        <a:lstStyle/>
        <a:p>
          <a:endParaRPr lang="en-US"/>
        </a:p>
      </dgm:t>
    </dgm:pt>
    <dgm:pt modelId="{86D9FCA3-970C-42CE-BA63-E358871D11E6}">
      <dgm:prSet phldrT="[Text]"/>
      <dgm:spPr>
        <a:solidFill>
          <a:schemeClr val="bg1">
            <a:lumMod val="85000"/>
            <a:alpha val="90000"/>
          </a:schemeClr>
        </a:solidFill>
        <a:ln>
          <a:solidFill>
            <a:schemeClr val="bg1">
              <a:lumMod val="85000"/>
              <a:alpha val="90000"/>
            </a:schemeClr>
          </a:solidFill>
        </a:ln>
      </dgm:spPr>
      <dgm:t>
        <a:bodyPr/>
        <a:lstStyle/>
        <a:p>
          <a:r>
            <a:rPr lang="en-US" dirty="0"/>
            <a:t>Retirement savings plans &amp; financial knowledge</a:t>
          </a:r>
        </a:p>
      </dgm:t>
    </dgm:pt>
    <dgm:pt modelId="{F14208B2-E0AE-4CFA-BCEC-67FA9299B63F}" type="parTrans" cxnId="{73800FBC-5D66-4B1E-B0AD-0086D0A1EBE0}">
      <dgm:prSet/>
      <dgm:spPr/>
      <dgm:t>
        <a:bodyPr/>
        <a:lstStyle/>
        <a:p>
          <a:endParaRPr lang="en-US"/>
        </a:p>
      </dgm:t>
    </dgm:pt>
    <dgm:pt modelId="{B3DE96A9-B5B8-4EC2-8B61-C08795D937E9}" type="sibTrans" cxnId="{73800FBC-5D66-4B1E-B0AD-0086D0A1EBE0}">
      <dgm:prSet/>
      <dgm:spPr/>
      <dgm:t>
        <a:bodyPr/>
        <a:lstStyle/>
        <a:p>
          <a:endParaRPr lang="en-US"/>
        </a:p>
      </dgm:t>
    </dgm:pt>
    <dgm:pt modelId="{5CF31848-8913-4489-9188-434CCB154219}">
      <dgm:prSet phldrT="[Text]"/>
      <dgm:spPr>
        <a:solidFill>
          <a:schemeClr val="bg1">
            <a:lumMod val="85000"/>
            <a:alpha val="90000"/>
          </a:schemeClr>
        </a:solidFill>
      </dgm:spPr>
      <dgm:t>
        <a:bodyPr/>
        <a:lstStyle/>
        <a:p>
          <a:r>
            <a:rPr lang="en-US" dirty="0"/>
            <a:t>Travel</a:t>
          </a:r>
        </a:p>
      </dgm:t>
    </dgm:pt>
    <dgm:pt modelId="{054A51A7-5877-4D65-A98B-A4A309257C9E}" type="parTrans" cxnId="{1E8AE123-86F1-427C-960E-A7B61071614D}">
      <dgm:prSet/>
      <dgm:spPr/>
      <dgm:t>
        <a:bodyPr/>
        <a:lstStyle/>
        <a:p>
          <a:endParaRPr lang="en-US"/>
        </a:p>
      </dgm:t>
    </dgm:pt>
    <dgm:pt modelId="{B8E56071-225B-4B0A-9560-D4F25A7D062A}" type="sibTrans" cxnId="{1E8AE123-86F1-427C-960E-A7B61071614D}">
      <dgm:prSet/>
      <dgm:spPr/>
      <dgm:t>
        <a:bodyPr/>
        <a:lstStyle/>
        <a:p>
          <a:endParaRPr lang="en-US"/>
        </a:p>
      </dgm:t>
    </dgm:pt>
    <dgm:pt modelId="{B608A347-C803-4757-BB3A-8CC15CB26D72}">
      <dgm:prSet phldrT="[Text]"/>
      <dgm:spPr>
        <a:solidFill>
          <a:schemeClr val="bg1">
            <a:lumMod val="85000"/>
            <a:alpha val="90000"/>
          </a:schemeClr>
        </a:solidFill>
        <a:ln>
          <a:solidFill>
            <a:schemeClr val="bg1">
              <a:lumMod val="85000"/>
              <a:alpha val="90000"/>
            </a:schemeClr>
          </a:solidFill>
        </a:ln>
      </dgm:spPr>
      <dgm:t>
        <a:bodyPr/>
        <a:lstStyle/>
        <a:p>
          <a:r>
            <a:rPr lang="en-US" dirty="0"/>
            <a:t>Fraud and scam protection</a:t>
          </a:r>
        </a:p>
      </dgm:t>
    </dgm:pt>
    <dgm:pt modelId="{89E5C7B3-0870-4E3C-B948-2B0288AD8269}" type="parTrans" cxnId="{9138C544-3ECB-4365-BC5D-61E7F89B55E7}">
      <dgm:prSet/>
      <dgm:spPr/>
      <dgm:t>
        <a:bodyPr/>
        <a:lstStyle/>
        <a:p>
          <a:endParaRPr lang="en-US"/>
        </a:p>
      </dgm:t>
    </dgm:pt>
    <dgm:pt modelId="{8B9D559D-EB0D-407D-939C-62B9E2670BA0}" type="sibTrans" cxnId="{9138C544-3ECB-4365-BC5D-61E7F89B55E7}">
      <dgm:prSet/>
      <dgm:spPr/>
      <dgm:t>
        <a:bodyPr/>
        <a:lstStyle/>
        <a:p>
          <a:endParaRPr lang="en-US"/>
        </a:p>
      </dgm:t>
    </dgm:pt>
    <dgm:pt modelId="{DFC66126-DDB3-40B6-9EE7-B62245D9CBF3}">
      <dgm:prSet phldrT="[Text]" custT="1"/>
      <dgm:spPr>
        <a:solidFill>
          <a:srgbClr val="C00000"/>
        </a:solidFill>
      </dgm:spPr>
      <dgm:t>
        <a:bodyPr/>
        <a:lstStyle/>
        <a:p>
          <a:r>
            <a:rPr lang="en-US" sz="3200" dirty="0"/>
            <a:t>Personal Fulfillment</a:t>
          </a:r>
        </a:p>
      </dgm:t>
    </dgm:pt>
    <dgm:pt modelId="{DEFB5EA8-BD03-4674-8BD3-A2139D3879C0}" type="parTrans" cxnId="{711CA860-FE2E-4FD7-AD31-1CA866DA222A}">
      <dgm:prSet/>
      <dgm:spPr/>
      <dgm:t>
        <a:bodyPr/>
        <a:lstStyle/>
        <a:p>
          <a:endParaRPr lang="en-US"/>
        </a:p>
      </dgm:t>
    </dgm:pt>
    <dgm:pt modelId="{BF698843-E469-4DF0-A57D-5F407B597D95}" type="sibTrans" cxnId="{711CA860-FE2E-4FD7-AD31-1CA866DA222A}">
      <dgm:prSet/>
      <dgm:spPr/>
      <dgm:t>
        <a:bodyPr/>
        <a:lstStyle/>
        <a:p>
          <a:endParaRPr lang="en-US"/>
        </a:p>
      </dgm:t>
    </dgm:pt>
    <dgm:pt modelId="{3C43FE86-50EE-4787-9528-3FE3AC813CBB}">
      <dgm:prSet phldrT="[Text]"/>
      <dgm:spPr>
        <a:solidFill>
          <a:schemeClr val="bg1">
            <a:lumMod val="85000"/>
            <a:alpha val="90000"/>
          </a:schemeClr>
        </a:solidFill>
      </dgm:spPr>
      <dgm:t>
        <a:bodyPr/>
        <a:lstStyle/>
        <a:p>
          <a:r>
            <a:rPr lang="en-US" dirty="0"/>
            <a:t>Connecting digitally </a:t>
          </a:r>
        </a:p>
      </dgm:t>
    </dgm:pt>
    <dgm:pt modelId="{B2F13452-CF0F-4B88-AE3D-FB607341BF40}" type="parTrans" cxnId="{A5D0A450-2EB8-40C7-A09D-5B0FAD4779A0}">
      <dgm:prSet/>
      <dgm:spPr/>
      <dgm:t>
        <a:bodyPr/>
        <a:lstStyle/>
        <a:p>
          <a:endParaRPr lang="en-US"/>
        </a:p>
      </dgm:t>
    </dgm:pt>
    <dgm:pt modelId="{9EA61CCD-9513-4633-8096-179F3C4D2D6E}" type="sibTrans" cxnId="{A5D0A450-2EB8-40C7-A09D-5B0FAD4779A0}">
      <dgm:prSet/>
      <dgm:spPr/>
      <dgm:t>
        <a:bodyPr/>
        <a:lstStyle/>
        <a:p>
          <a:endParaRPr lang="en-US"/>
        </a:p>
      </dgm:t>
    </dgm:pt>
    <dgm:pt modelId="{48C4A160-29BE-405D-93C1-5321BDC67546}">
      <dgm:prSet phldrT="[Text]"/>
      <dgm:spPr>
        <a:solidFill>
          <a:schemeClr val="bg1">
            <a:lumMod val="85000"/>
            <a:alpha val="90000"/>
          </a:schemeClr>
        </a:solidFill>
      </dgm:spPr>
      <dgm:t>
        <a:bodyPr/>
        <a:lstStyle/>
        <a:p>
          <a:r>
            <a:rPr lang="en-US" dirty="0"/>
            <a:t>A healthier lifestyle</a:t>
          </a:r>
        </a:p>
      </dgm:t>
    </dgm:pt>
    <dgm:pt modelId="{773BF286-A408-434E-A11C-7478F31845B4}" type="sibTrans" cxnId="{67175EE0-570A-4EF4-8283-9C1625C3E17C}">
      <dgm:prSet/>
      <dgm:spPr/>
      <dgm:t>
        <a:bodyPr/>
        <a:lstStyle/>
        <a:p>
          <a:endParaRPr lang="en-US"/>
        </a:p>
      </dgm:t>
    </dgm:pt>
    <dgm:pt modelId="{EFCF173A-F9D9-4D8D-B5BD-82DAAC3934EE}" type="parTrans" cxnId="{67175EE0-570A-4EF4-8283-9C1625C3E17C}">
      <dgm:prSet/>
      <dgm:spPr/>
      <dgm:t>
        <a:bodyPr/>
        <a:lstStyle/>
        <a:p>
          <a:endParaRPr lang="en-US"/>
        </a:p>
      </dgm:t>
    </dgm:pt>
    <dgm:pt modelId="{25100F67-720F-403B-9ADC-022429EFAFD3}">
      <dgm:prSet phldrT="[Text]"/>
      <dgm:spPr>
        <a:solidFill>
          <a:schemeClr val="bg1">
            <a:lumMod val="85000"/>
            <a:alpha val="90000"/>
          </a:schemeClr>
        </a:solidFill>
      </dgm:spPr>
      <dgm:t>
        <a:bodyPr/>
        <a:lstStyle/>
        <a:p>
          <a:r>
            <a:rPr lang="en-US" dirty="0"/>
            <a:t>Brain health</a:t>
          </a:r>
        </a:p>
      </dgm:t>
    </dgm:pt>
    <dgm:pt modelId="{7362C555-72B7-48ED-8977-802296DE00B4}" type="parTrans" cxnId="{1FDEF610-CDDA-4427-9DEC-505F84584944}">
      <dgm:prSet/>
      <dgm:spPr/>
      <dgm:t>
        <a:bodyPr/>
        <a:lstStyle/>
        <a:p>
          <a:endParaRPr lang="en-US"/>
        </a:p>
      </dgm:t>
    </dgm:pt>
    <dgm:pt modelId="{490ED0E6-5B75-470C-9C95-04C735893953}" type="sibTrans" cxnId="{1FDEF610-CDDA-4427-9DEC-505F84584944}">
      <dgm:prSet/>
      <dgm:spPr/>
      <dgm:t>
        <a:bodyPr/>
        <a:lstStyle/>
        <a:p>
          <a:endParaRPr lang="en-US"/>
        </a:p>
      </dgm:t>
    </dgm:pt>
    <dgm:pt modelId="{9220CCDA-0FB2-4E07-A198-988AAA5A7A5E}">
      <dgm:prSet phldrT="[Text]"/>
      <dgm:spPr>
        <a:solidFill>
          <a:schemeClr val="bg1">
            <a:lumMod val="85000"/>
            <a:alpha val="90000"/>
          </a:schemeClr>
        </a:solidFill>
        <a:ln>
          <a:solidFill>
            <a:schemeClr val="bg1">
              <a:lumMod val="85000"/>
              <a:alpha val="90000"/>
            </a:schemeClr>
          </a:solidFill>
        </a:ln>
      </dgm:spPr>
      <dgm:t>
        <a:bodyPr/>
        <a:lstStyle/>
        <a:p>
          <a:r>
            <a:rPr lang="en-US" dirty="0"/>
            <a:t>Tax Aide</a:t>
          </a:r>
        </a:p>
      </dgm:t>
    </dgm:pt>
    <dgm:pt modelId="{58AB3672-66C3-4574-9796-A457A991913D}" type="parTrans" cxnId="{AD4E41EC-A90B-4744-BAEC-B13617C5A53E}">
      <dgm:prSet/>
      <dgm:spPr/>
      <dgm:t>
        <a:bodyPr/>
        <a:lstStyle/>
        <a:p>
          <a:endParaRPr lang="en-US"/>
        </a:p>
      </dgm:t>
    </dgm:pt>
    <dgm:pt modelId="{B6B95BBC-A3E9-4DFD-8E07-7A707E57B47C}" type="sibTrans" cxnId="{AD4E41EC-A90B-4744-BAEC-B13617C5A53E}">
      <dgm:prSet/>
      <dgm:spPr/>
      <dgm:t>
        <a:bodyPr/>
        <a:lstStyle/>
        <a:p>
          <a:endParaRPr lang="en-US"/>
        </a:p>
      </dgm:t>
    </dgm:pt>
    <dgm:pt modelId="{62A76FBB-9479-4EE6-8B0E-827F594E8379}">
      <dgm:prSet phldrT="[Text]"/>
      <dgm:spPr>
        <a:solidFill>
          <a:schemeClr val="bg1">
            <a:lumMod val="85000"/>
            <a:alpha val="90000"/>
          </a:schemeClr>
        </a:solidFill>
        <a:ln>
          <a:solidFill>
            <a:schemeClr val="bg1">
              <a:lumMod val="85000"/>
              <a:alpha val="90000"/>
            </a:schemeClr>
          </a:solidFill>
        </a:ln>
      </dgm:spPr>
      <dgm:t>
        <a:bodyPr/>
        <a:lstStyle/>
        <a:p>
          <a:r>
            <a:rPr lang="en-US" dirty="0"/>
            <a:t>Social Security</a:t>
          </a:r>
        </a:p>
      </dgm:t>
    </dgm:pt>
    <dgm:pt modelId="{5FA3DA9B-0FCC-42D2-8BDB-67FBFC9A186B}" type="parTrans" cxnId="{E6407A5B-D935-4960-A5F1-0E7B193C1337}">
      <dgm:prSet/>
      <dgm:spPr/>
      <dgm:t>
        <a:bodyPr/>
        <a:lstStyle/>
        <a:p>
          <a:endParaRPr lang="en-US"/>
        </a:p>
      </dgm:t>
    </dgm:pt>
    <dgm:pt modelId="{64D0BDF3-C75C-4D98-982F-8E7D2A938755}" type="sibTrans" cxnId="{E6407A5B-D935-4960-A5F1-0E7B193C1337}">
      <dgm:prSet/>
      <dgm:spPr/>
      <dgm:t>
        <a:bodyPr/>
        <a:lstStyle/>
        <a:p>
          <a:endParaRPr lang="en-US"/>
        </a:p>
      </dgm:t>
    </dgm:pt>
    <dgm:pt modelId="{9D452936-7087-4F4F-ACDC-3BFE754061F8}">
      <dgm:prSet phldrT="[Text]"/>
      <dgm:spPr>
        <a:solidFill>
          <a:schemeClr val="bg1">
            <a:lumMod val="85000"/>
            <a:alpha val="90000"/>
          </a:schemeClr>
        </a:solidFill>
      </dgm:spPr>
      <dgm:t>
        <a:bodyPr/>
        <a:lstStyle/>
        <a:p>
          <a:r>
            <a:rPr lang="en-US" dirty="0"/>
            <a:t>New Knowledge Adventures</a:t>
          </a:r>
        </a:p>
      </dgm:t>
    </dgm:pt>
    <dgm:pt modelId="{52E60C4D-24D0-4B76-9167-4BDB2EA2D443}" type="parTrans" cxnId="{5C1836F8-A060-462A-9BD0-95B10F99FBCE}">
      <dgm:prSet/>
      <dgm:spPr/>
      <dgm:t>
        <a:bodyPr/>
        <a:lstStyle/>
        <a:p>
          <a:endParaRPr lang="en-US"/>
        </a:p>
      </dgm:t>
    </dgm:pt>
    <dgm:pt modelId="{EB489CCC-ADEB-44C4-A906-A90160DB54D2}" type="sibTrans" cxnId="{5C1836F8-A060-462A-9BD0-95B10F99FBCE}">
      <dgm:prSet/>
      <dgm:spPr/>
      <dgm:t>
        <a:bodyPr/>
        <a:lstStyle/>
        <a:p>
          <a:endParaRPr lang="en-US"/>
        </a:p>
      </dgm:t>
    </dgm:pt>
    <dgm:pt modelId="{3C862A47-49DB-48F9-A178-128599D0F967}" type="pres">
      <dgm:prSet presAssocID="{AE445D9E-FE7C-4D90-8C0C-1DF1516EDED4}" presName="Name0" presStyleCnt="0">
        <dgm:presLayoutVars>
          <dgm:dir/>
          <dgm:animLvl val="lvl"/>
          <dgm:resizeHandles val="exact"/>
        </dgm:presLayoutVars>
      </dgm:prSet>
      <dgm:spPr/>
    </dgm:pt>
    <dgm:pt modelId="{80A02989-9FAB-4717-A83C-5694E5A5866B}" type="pres">
      <dgm:prSet presAssocID="{49BE50B0-EFD5-43C8-90DB-DA7759BCC137}" presName="linNode" presStyleCnt="0"/>
      <dgm:spPr/>
    </dgm:pt>
    <dgm:pt modelId="{65D279E8-1757-4980-A400-E1361B40F559}" type="pres">
      <dgm:prSet presAssocID="{49BE50B0-EFD5-43C8-90DB-DA7759BCC137}" presName="parentText" presStyleLbl="node1" presStyleIdx="0" presStyleCnt="3" custScaleX="82164">
        <dgm:presLayoutVars>
          <dgm:chMax val="1"/>
          <dgm:bulletEnabled val="1"/>
        </dgm:presLayoutVars>
      </dgm:prSet>
      <dgm:spPr/>
    </dgm:pt>
    <dgm:pt modelId="{947FB09B-D2D0-45DA-89BA-575E3C4C060A}" type="pres">
      <dgm:prSet presAssocID="{49BE50B0-EFD5-43C8-90DB-DA7759BCC137}" presName="descendantText" presStyleLbl="alignAccFollowNode1" presStyleIdx="0" presStyleCnt="3" custScaleX="86840">
        <dgm:presLayoutVars>
          <dgm:bulletEnabled val="1"/>
        </dgm:presLayoutVars>
      </dgm:prSet>
      <dgm:spPr/>
    </dgm:pt>
    <dgm:pt modelId="{BDD34CBB-77CF-4CC1-9533-F6FCFD7D20C0}" type="pres">
      <dgm:prSet presAssocID="{4C7F43B6-6099-4EDD-9145-0234D2CFF60B}" presName="sp" presStyleCnt="0"/>
      <dgm:spPr/>
    </dgm:pt>
    <dgm:pt modelId="{8CE14B24-CEFB-470C-923F-E1E31E6AF529}" type="pres">
      <dgm:prSet presAssocID="{C07F7FAF-6CA1-40EF-BFB1-DD8377A0FB8C}" presName="linNode" presStyleCnt="0"/>
      <dgm:spPr/>
    </dgm:pt>
    <dgm:pt modelId="{3BCD2953-6F92-4B51-9AA2-9BF3CADF77C3}" type="pres">
      <dgm:prSet presAssocID="{C07F7FAF-6CA1-40EF-BFB1-DD8377A0FB8C}" presName="parentText" presStyleLbl="node1" presStyleIdx="1" presStyleCnt="3" custScaleX="84035">
        <dgm:presLayoutVars>
          <dgm:chMax val="1"/>
          <dgm:bulletEnabled val="1"/>
        </dgm:presLayoutVars>
      </dgm:prSet>
      <dgm:spPr/>
    </dgm:pt>
    <dgm:pt modelId="{3335ECC2-A9B6-498B-9EAC-17B055C219B1}" type="pres">
      <dgm:prSet presAssocID="{C07F7FAF-6CA1-40EF-BFB1-DD8377A0FB8C}" presName="descendantText" presStyleLbl="alignAccFollowNode1" presStyleIdx="1" presStyleCnt="3" custScaleX="86929">
        <dgm:presLayoutVars>
          <dgm:bulletEnabled val="1"/>
        </dgm:presLayoutVars>
      </dgm:prSet>
      <dgm:spPr/>
    </dgm:pt>
    <dgm:pt modelId="{E203BBB2-8545-48A8-A2FE-B78A43767F30}" type="pres">
      <dgm:prSet presAssocID="{576EBCDC-3AAA-482D-AB63-C02D29B0AD77}" presName="sp" presStyleCnt="0"/>
      <dgm:spPr/>
    </dgm:pt>
    <dgm:pt modelId="{F483A86B-5748-42B2-9B18-0484A0145AE3}" type="pres">
      <dgm:prSet presAssocID="{DFC66126-DDB3-40B6-9EE7-B62245D9CBF3}" presName="linNode" presStyleCnt="0"/>
      <dgm:spPr/>
    </dgm:pt>
    <dgm:pt modelId="{45B3D245-85FD-49EE-9743-478800074F93}" type="pres">
      <dgm:prSet presAssocID="{DFC66126-DDB3-40B6-9EE7-B62245D9CBF3}" presName="parentText" presStyleLbl="node1" presStyleIdx="2" presStyleCnt="3" custScaleX="82971">
        <dgm:presLayoutVars>
          <dgm:chMax val="1"/>
          <dgm:bulletEnabled val="1"/>
        </dgm:presLayoutVars>
      </dgm:prSet>
      <dgm:spPr/>
    </dgm:pt>
    <dgm:pt modelId="{F429D55E-B5E7-434C-B772-A3CCA6627267}" type="pres">
      <dgm:prSet presAssocID="{DFC66126-DDB3-40B6-9EE7-B62245D9CBF3}" presName="descendantText" presStyleLbl="alignAccFollowNode1" presStyleIdx="2" presStyleCnt="3" custScaleX="86929">
        <dgm:presLayoutVars>
          <dgm:bulletEnabled val="1"/>
        </dgm:presLayoutVars>
      </dgm:prSet>
      <dgm:spPr/>
    </dgm:pt>
  </dgm:ptLst>
  <dgm:cxnLst>
    <dgm:cxn modelId="{1FDEF610-CDDA-4427-9DEC-505F84584944}" srcId="{49BE50B0-EFD5-43C8-90DB-DA7759BCC137}" destId="{25100F67-720F-403B-9ADC-022429EFAFD3}" srcOrd="1" destOrd="0" parTransId="{7362C555-72B7-48ED-8977-802296DE00B4}" sibTransId="{490ED0E6-5B75-470C-9C95-04C735893953}"/>
    <dgm:cxn modelId="{F4330818-2892-4867-8698-B20C7E87115F}" type="presOf" srcId="{C06749A6-766F-473C-855B-45817FD495A3}" destId="{947FB09B-D2D0-45DA-89BA-575E3C4C060A}" srcOrd="0" destOrd="3" presId="urn:microsoft.com/office/officeart/2005/8/layout/vList5"/>
    <dgm:cxn modelId="{4D0A3522-BF66-4377-B777-792105E41DCA}" type="presOf" srcId="{DFC66126-DDB3-40B6-9EE7-B62245D9CBF3}" destId="{45B3D245-85FD-49EE-9743-478800074F93}" srcOrd="0" destOrd="0" presId="urn:microsoft.com/office/officeart/2005/8/layout/vList5"/>
    <dgm:cxn modelId="{1E8AE123-86F1-427C-960E-A7B61071614D}" srcId="{DFC66126-DDB3-40B6-9EE7-B62245D9CBF3}" destId="{5CF31848-8913-4489-9188-434CCB154219}" srcOrd="0" destOrd="0" parTransId="{054A51A7-5877-4D65-A98B-A4A309257C9E}" sibTransId="{B8E56071-225B-4B0A-9560-D4F25A7D062A}"/>
    <dgm:cxn modelId="{731E1424-8E7B-4842-BCB4-A2D2249DC852}" type="presOf" srcId="{B608A347-C803-4757-BB3A-8CC15CB26D72}" destId="{3335ECC2-A9B6-498B-9EAC-17B055C219B1}" srcOrd="0" destOrd="2" presId="urn:microsoft.com/office/officeart/2005/8/layout/vList5"/>
    <dgm:cxn modelId="{E6407A5B-D935-4960-A5F1-0E7B193C1337}" srcId="{C07F7FAF-6CA1-40EF-BFB1-DD8377A0FB8C}" destId="{62A76FBB-9479-4EE6-8B0E-827F594E8379}" srcOrd="1" destOrd="0" parTransId="{5FA3DA9B-0FCC-42D2-8BDB-67FBFC9A186B}" sibTransId="{64D0BDF3-C75C-4D98-982F-8E7D2A938755}"/>
    <dgm:cxn modelId="{DE69B65D-DD36-4732-A0B3-AC441921CA30}" type="presOf" srcId="{62A76FBB-9479-4EE6-8B0E-827F594E8379}" destId="{3335ECC2-A9B6-498B-9EAC-17B055C219B1}" srcOrd="0" destOrd="1" presId="urn:microsoft.com/office/officeart/2005/8/layout/vList5"/>
    <dgm:cxn modelId="{F1DADF5F-A643-43DA-88AE-567C3D046BCA}" type="presOf" srcId="{3C43FE86-50EE-4787-9528-3FE3AC813CBB}" destId="{F429D55E-B5E7-434C-B772-A3CCA6627267}" srcOrd="0" destOrd="1" presId="urn:microsoft.com/office/officeart/2005/8/layout/vList5"/>
    <dgm:cxn modelId="{711CA860-FE2E-4FD7-AD31-1CA866DA222A}" srcId="{AE445D9E-FE7C-4D90-8C0C-1DF1516EDED4}" destId="{DFC66126-DDB3-40B6-9EE7-B62245D9CBF3}" srcOrd="2" destOrd="0" parTransId="{DEFB5EA8-BD03-4674-8BD3-A2139D3879C0}" sibTransId="{BF698843-E469-4DF0-A57D-5F407B597D95}"/>
    <dgm:cxn modelId="{C6921B41-F5BE-4A87-9AEA-0ACCCC621CA6}" type="presOf" srcId="{25100F67-720F-403B-9ADC-022429EFAFD3}" destId="{947FB09B-D2D0-45DA-89BA-575E3C4C060A}" srcOrd="0" destOrd="1" presId="urn:microsoft.com/office/officeart/2005/8/layout/vList5"/>
    <dgm:cxn modelId="{610DB143-1E0C-4ED2-8544-937428599F96}" type="presOf" srcId="{9D452936-7087-4F4F-ACDC-3BFE754061F8}" destId="{F429D55E-B5E7-434C-B772-A3CCA6627267}" srcOrd="0" destOrd="2" presId="urn:microsoft.com/office/officeart/2005/8/layout/vList5"/>
    <dgm:cxn modelId="{9138C544-3ECB-4365-BC5D-61E7F89B55E7}" srcId="{C07F7FAF-6CA1-40EF-BFB1-DD8377A0FB8C}" destId="{B608A347-C803-4757-BB3A-8CC15CB26D72}" srcOrd="2" destOrd="0" parTransId="{89E5C7B3-0870-4E3C-B948-2B0288AD8269}" sibTransId="{8B9D559D-EB0D-407D-939C-62B9E2670BA0}"/>
    <dgm:cxn modelId="{CDE73C65-3B8A-4BAF-9EF2-19420AD0A46C}" type="presOf" srcId="{AE445D9E-FE7C-4D90-8C0C-1DF1516EDED4}" destId="{3C862A47-49DB-48F9-A178-128599D0F967}" srcOrd="0" destOrd="0" presId="urn:microsoft.com/office/officeart/2005/8/layout/vList5"/>
    <dgm:cxn modelId="{FDF08847-53E1-4F90-B270-211D689596AC}" srcId="{AE445D9E-FE7C-4D90-8C0C-1DF1516EDED4}" destId="{49BE50B0-EFD5-43C8-90DB-DA7759BCC137}" srcOrd="0" destOrd="0" parTransId="{6C826130-7F8F-46A5-906C-35B62F416A4D}" sibTransId="{4C7F43B6-6099-4EDD-9145-0234D2CFF60B}"/>
    <dgm:cxn modelId="{D470B669-6772-4126-8394-48391DE2874F}" type="presOf" srcId="{86D9FCA3-970C-42CE-BA63-E358871D11E6}" destId="{3335ECC2-A9B6-498B-9EAC-17B055C219B1}" srcOrd="0" destOrd="0" presId="urn:microsoft.com/office/officeart/2005/8/layout/vList5"/>
    <dgm:cxn modelId="{2C64486E-5782-46D6-B5D3-229B6E9B6D59}" type="presOf" srcId="{49BE50B0-EFD5-43C8-90DB-DA7759BCC137}" destId="{65D279E8-1757-4980-A400-E1361B40F559}" srcOrd="0" destOrd="0" presId="urn:microsoft.com/office/officeart/2005/8/layout/vList5"/>
    <dgm:cxn modelId="{A5D0A450-2EB8-40C7-A09D-5B0FAD4779A0}" srcId="{DFC66126-DDB3-40B6-9EE7-B62245D9CBF3}" destId="{3C43FE86-50EE-4787-9528-3FE3AC813CBB}" srcOrd="1" destOrd="0" parTransId="{B2F13452-CF0F-4B88-AE3D-FB607341BF40}" sibTransId="{9EA61CCD-9513-4633-8096-179F3C4D2D6E}"/>
    <dgm:cxn modelId="{D8A86B57-71E1-4B62-9667-130C72CE6C2A}" type="presOf" srcId="{9220CCDA-0FB2-4E07-A198-988AAA5A7A5E}" destId="{3335ECC2-A9B6-498B-9EAC-17B055C219B1}" srcOrd="0" destOrd="3" presId="urn:microsoft.com/office/officeart/2005/8/layout/vList5"/>
    <dgm:cxn modelId="{1D288796-388F-4670-A9AE-E8D093DB637E}" srcId="{49BE50B0-EFD5-43C8-90DB-DA7759BCC137}" destId="{916DF3F3-CF88-4D77-AE2F-C19C3F77E012}" srcOrd="0" destOrd="0" parTransId="{D87E5542-B3AA-4238-9235-E9ADFAA07602}" sibTransId="{A721E651-8965-4E1D-BA91-EBC05670FCCB}"/>
    <dgm:cxn modelId="{9C66E3A5-E96C-44DC-8A06-287A94E09943}" type="presOf" srcId="{C07F7FAF-6CA1-40EF-BFB1-DD8377A0FB8C}" destId="{3BCD2953-6F92-4B51-9AA2-9BF3CADF77C3}" srcOrd="0" destOrd="0" presId="urn:microsoft.com/office/officeart/2005/8/layout/vList5"/>
    <dgm:cxn modelId="{4C5909AF-C2F7-4059-9AB4-E16F398D7BC2}" srcId="{AE445D9E-FE7C-4D90-8C0C-1DF1516EDED4}" destId="{C07F7FAF-6CA1-40EF-BFB1-DD8377A0FB8C}" srcOrd="1" destOrd="0" parTransId="{9D967C72-CB27-4402-9C3B-C2A7F0C50C8C}" sibTransId="{576EBCDC-3AAA-482D-AB63-C02D29B0AD77}"/>
    <dgm:cxn modelId="{73800FBC-5D66-4B1E-B0AD-0086D0A1EBE0}" srcId="{C07F7FAF-6CA1-40EF-BFB1-DD8377A0FB8C}" destId="{86D9FCA3-970C-42CE-BA63-E358871D11E6}" srcOrd="0" destOrd="0" parTransId="{F14208B2-E0AE-4CFA-BCEC-67FA9299B63F}" sibTransId="{B3DE96A9-B5B8-4EC2-8B61-C08795D937E9}"/>
    <dgm:cxn modelId="{D44F00CF-C3CC-437C-AC19-8C6EBE331A01}" srcId="{49BE50B0-EFD5-43C8-90DB-DA7759BCC137}" destId="{C06749A6-766F-473C-855B-45817FD495A3}" srcOrd="3" destOrd="0" parTransId="{1848F35C-6370-43C2-9A49-2BEDA54026E3}" sibTransId="{A567F449-313C-4273-8194-89D22C5F7499}"/>
    <dgm:cxn modelId="{67175EE0-570A-4EF4-8283-9C1625C3E17C}" srcId="{49BE50B0-EFD5-43C8-90DB-DA7759BCC137}" destId="{48C4A160-29BE-405D-93C1-5321BDC67546}" srcOrd="2" destOrd="0" parTransId="{EFCF173A-F9D9-4D8D-B5BD-82DAAC3934EE}" sibTransId="{773BF286-A408-434E-A11C-7478F31845B4}"/>
    <dgm:cxn modelId="{7F6E55E0-B810-4B34-98F3-A8DD3BD9A6BB}" type="presOf" srcId="{916DF3F3-CF88-4D77-AE2F-C19C3F77E012}" destId="{947FB09B-D2D0-45DA-89BA-575E3C4C060A}" srcOrd="0" destOrd="0" presId="urn:microsoft.com/office/officeart/2005/8/layout/vList5"/>
    <dgm:cxn modelId="{F5C735E4-06C4-48BD-9A04-AF3E43D5B384}" type="presOf" srcId="{48C4A160-29BE-405D-93C1-5321BDC67546}" destId="{947FB09B-D2D0-45DA-89BA-575E3C4C060A}" srcOrd="0" destOrd="2" presId="urn:microsoft.com/office/officeart/2005/8/layout/vList5"/>
    <dgm:cxn modelId="{AD4E41EC-A90B-4744-BAEC-B13617C5A53E}" srcId="{C07F7FAF-6CA1-40EF-BFB1-DD8377A0FB8C}" destId="{9220CCDA-0FB2-4E07-A198-988AAA5A7A5E}" srcOrd="3" destOrd="0" parTransId="{58AB3672-66C3-4574-9796-A457A991913D}" sibTransId="{B6B95BBC-A3E9-4DFD-8E07-7A707E57B47C}"/>
    <dgm:cxn modelId="{5C1836F8-A060-462A-9BD0-95B10F99FBCE}" srcId="{DFC66126-DDB3-40B6-9EE7-B62245D9CBF3}" destId="{9D452936-7087-4F4F-ACDC-3BFE754061F8}" srcOrd="2" destOrd="0" parTransId="{52E60C4D-24D0-4B76-9167-4BDB2EA2D443}" sibTransId="{EB489CCC-ADEB-44C4-A906-A90160DB54D2}"/>
    <dgm:cxn modelId="{22E4E9FB-A587-4AA7-BFBE-9E020999167D}" type="presOf" srcId="{5CF31848-8913-4489-9188-434CCB154219}" destId="{F429D55E-B5E7-434C-B772-A3CCA6627267}" srcOrd="0" destOrd="0" presId="urn:microsoft.com/office/officeart/2005/8/layout/vList5"/>
    <dgm:cxn modelId="{44A3943F-E5D4-4C38-B7CE-78397777E870}" type="presParOf" srcId="{3C862A47-49DB-48F9-A178-128599D0F967}" destId="{80A02989-9FAB-4717-A83C-5694E5A5866B}" srcOrd="0" destOrd="0" presId="urn:microsoft.com/office/officeart/2005/8/layout/vList5"/>
    <dgm:cxn modelId="{84C16E5B-0D5A-4A2C-A9F5-931630F41A71}" type="presParOf" srcId="{80A02989-9FAB-4717-A83C-5694E5A5866B}" destId="{65D279E8-1757-4980-A400-E1361B40F559}" srcOrd="0" destOrd="0" presId="urn:microsoft.com/office/officeart/2005/8/layout/vList5"/>
    <dgm:cxn modelId="{36E988AF-E19B-4AFC-980C-1564DCDBC734}" type="presParOf" srcId="{80A02989-9FAB-4717-A83C-5694E5A5866B}" destId="{947FB09B-D2D0-45DA-89BA-575E3C4C060A}" srcOrd="1" destOrd="0" presId="urn:microsoft.com/office/officeart/2005/8/layout/vList5"/>
    <dgm:cxn modelId="{EC83E43A-F418-416D-B3C2-DEBC46D11441}" type="presParOf" srcId="{3C862A47-49DB-48F9-A178-128599D0F967}" destId="{BDD34CBB-77CF-4CC1-9533-F6FCFD7D20C0}" srcOrd="1" destOrd="0" presId="urn:microsoft.com/office/officeart/2005/8/layout/vList5"/>
    <dgm:cxn modelId="{CCFB9BE5-3D6D-4ED3-B839-EC6C457DABE5}" type="presParOf" srcId="{3C862A47-49DB-48F9-A178-128599D0F967}" destId="{8CE14B24-CEFB-470C-923F-E1E31E6AF529}" srcOrd="2" destOrd="0" presId="urn:microsoft.com/office/officeart/2005/8/layout/vList5"/>
    <dgm:cxn modelId="{D6210433-04A2-4F0F-964B-A1CAE29D7BB9}" type="presParOf" srcId="{8CE14B24-CEFB-470C-923F-E1E31E6AF529}" destId="{3BCD2953-6F92-4B51-9AA2-9BF3CADF77C3}" srcOrd="0" destOrd="0" presId="urn:microsoft.com/office/officeart/2005/8/layout/vList5"/>
    <dgm:cxn modelId="{9493F6BC-E45D-4C1B-ADA0-D501B276FADF}" type="presParOf" srcId="{8CE14B24-CEFB-470C-923F-E1E31E6AF529}" destId="{3335ECC2-A9B6-498B-9EAC-17B055C219B1}" srcOrd="1" destOrd="0" presId="urn:microsoft.com/office/officeart/2005/8/layout/vList5"/>
    <dgm:cxn modelId="{1814FF4F-0E99-4214-9BCA-4DD77A9138AC}" type="presParOf" srcId="{3C862A47-49DB-48F9-A178-128599D0F967}" destId="{E203BBB2-8545-48A8-A2FE-B78A43767F30}" srcOrd="3" destOrd="0" presId="urn:microsoft.com/office/officeart/2005/8/layout/vList5"/>
    <dgm:cxn modelId="{E6FB7C22-65E7-467A-947D-00A1C4826D6A}" type="presParOf" srcId="{3C862A47-49DB-48F9-A178-128599D0F967}" destId="{F483A86B-5748-42B2-9B18-0484A0145AE3}" srcOrd="4" destOrd="0" presId="urn:microsoft.com/office/officeart/2005/8/layout/vList5"/>
    <dgm:cxn modelId="{57274E78-1E9D-4079-8FF5-2AA37426C52F}" type="presParOf" srcId="{F483A86B-5748-42B2-9B18-0484A0145AE3}" destId="{45B3D245-85FD-49EE-9743-478800074F93}" srcOrd="0" destOrd="0" presId="urn:microsoft.com/office/officeart/2005/8/layout/vList5"/>
    <dgm:cxn modelId="{8DB3C196-486E-4173-AC57-D8F4E0B8558C}" type="presParOf" srcId="{F483A86B-5748-42B2-9B18-0484A0145AE3}" destId="{F429D55E-B5E7-434C-B772-A3CCA662726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1811B-DD00-4B85-BABE-71D62E76CC2A}">
      <dsp:nvSpPr>
        <dsp:cNvPr id="0" name=""/>
        <dsp:cNvSpPr/>
      </dsp:nvSpPr>
      <dsp:spPr>
        <a:xfrm>
          <a:off x="0" y="3866033"/>
          <a:ext cx="772510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22DC6-2255-4EA9-B22D-621E77993767}">
      <dsp:nvSpPr>
        <dsp:cNvPr id="0" name=""/>
        <dsp:cNvSpPr/>
      </dsp:nvSpPr>
      <dsp:spPr>
        <a:xfrm>
          <a:off x="0" y="2726530"/>
          <a:ext cx="772510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181A5-50D3-4908-92FF-138D27A857C3}">
      <dsp:nvSpPr>
        <dsp:cNvPr id="0" name=""/>
        <dsp:cNvSpPr/>
      </dsp:nvSpPr>
      <dsp:spPr>
        <a:xfrm>
          <a:off x="-118233" y="1442347"/>
          <a:ext cx="772510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62ECF-4A93-49AF-95B0-781D0D412CEF}">
      <dsp:nvSpPr>
        <dsp:cNvPr id="0" name=""/>
        <dsp:cNvSpPr/>
      </dsp:nvSpPr>
      <dsp:spPr>
        <a:xfrm>
          <a:off x="1653827" y="330666"/>
          <a:ext cx="6189508" cy="661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t>     To enhance the quality of life for all as we age.</a:t>
          </a:r>
        </a:p>
      </dsp:txBody>
      <dsp:txXfrm>
        <a:off x="1653827" y="330666"/>
        <a:ext cx="6189508" cy="661054"/>
      </dsp:txXfrm>
    </dsp:sp>
    <dsp:sp modelId="{15EFCFDA-8C70-4A48-A58B-7221959F439F}">
      <dsp:nvSpPr>
        <dsp:cNvPr id="0" name=""/>
        <dsp:cNvSpPr/>
      </dsp:nvSpPr>
      <dsp:spPr>
        <a:xfrm>
          <a:off x="25617" y="360438"/>
          <a:ext cx="1720825" cy="756512"/>
        </a:xfrm>
        <a:prstGeom prst="round2SameRect">
          <a:avLst>
            <a:gd name="adj1" fmla="val 16670"/>
            <a:gd name="adj2" fmla="val 0"/>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a:t>Mission</a:t>
          </a:r>
        </a:p>
      </dsp:txBody>
      <dsp:txXfrm>
        <a:off x="62554" y="397375"/>
        <a:ext cx="1646951" cy="719575"/>
      </dsp:txXfrm>
    </dsp:sp>
    <dsp:sp modelId="{3A925E1C-5833-43F0-AF86-F726B089F04F}">
      <dsp:nvSpPr>
        <dsp:cNvPr id="0" name=""/>
        <dsp:cNvSpPr/>
      </dsp:nvSpPr>
      <dsp:spPr>
        <a:xfrm>
          <a:off x="2008526" y="1575760"/>
          <a:ext cx="5716576" cy="102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t>A society in which all people live with dignity and purpose, and fulfill their goals and dreams.</a:t>
          </a:r>
        </a:p>
      </dsp:txBody>
      <dsp:txXfrm>
        <a:off x="2008526" y="1575760"/>
        <a:ext cx="5716576" cy="1020326"/>
      </dsp:txXfrm>
    </dsp:sp>
    <dsp:sp modelId="{349AA286-AC5D-4F45-A6E7-A21B0E673321}">
      <dsp:nvSpPr>
        <dsp:cNvPr id="0" name=""/>
        <dsp:cNvSpPr/>
      </dsp:nvSpPr>
      <dsp:spPr>
        <a:xfrm>
          <a:off x="60165" y="1661676"/>
          <a:ext cx="1661634" cy="664558"/>
        </a:xfrm>
        <a:prstGeom prst="round2SameRect">
          <a:avLst>
            <a:gd name="adj1" fmla="val 16670"/>
            <a:gd name="adj2" fmla="val 0"/>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a:t>Vision</a:t>
          </a:r>
        </a:p>
      </dsp:txBody>
      <dsp:txXfrm>
        <a:off x="92612" y="1694123"/>
        <a:ext cx="1596740" cy="632111"/>
      </dsp:txXfrm>
    </dsp:sp>
    <dsp:sp modelId="{2D7931D6-E587-4654-AA4E-C1901A2B0E70}">
      <dsp:nvSpPr>
        <dsp:cNvPr id="0" name=""/>
        <dsp:cNvSpPr/>
      </dsp:nvSpPr>
      <dsp:spPr>
        <a:xfrm>
          <a:off x="2008526" y="2870180"/>
          <a:ext cx="5716576" cy="58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t>To serve, not to be served.</a:t>
          </a:r>
        </a:p>
      </dsp:txBody>
      <dsp:txXfrm>
        <a:off x="2008526" y="2870180"/>
        <a:ext cx="5716576" cy="584398"/>
      </dsp:txXfrm>
    </dsp:sp>
    <dsp:sp modelId="{5FF10B02-C9E5-4C88-9279-79AC7287E856}">
      <dsp:nvSpPr>
        <dsp:cNvPr id="0" name=""/>
        <dsp:cNvSpPr/>
      </dsp:nvSpPr>
      <dsp:spPr>
        <a:xfrm>
          <a:off x="77870" y="2954373"/>
          <a:ext cx="1632048" cy="730969"/>
        </a:xfrm>
        <a:prstGeom prst="round2SameRect">
          <a:avLst>
            <a:gd name="adj1" fmla="val 16670"/>
            <a:gd name="adj2" fmla="val 0"/>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a:t>Motto</a:t>
          </a:r>
        </a:p>
      </dsp:txBody>
      <dsp:txXfrm>
        <a:off x="113559" y="2990062"/>
        <a:ext cx="1560670" cy="695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FB09B-D2D0-45DA-89BA-575E3C4C060A}">
      <dsp:nvSpPr>
        <dsp:cNvPr id="0" name=""/>
        <dsp:cNvSpPr/>
      </dsp:nvSpPr>
      <dsp:spPr>
        <a:xfrm rot="5400000">
          <a:off x="4717905" y="-1555059"/>
          <a:ext cx="1167162" cy="4573493"/>
        </a:xfrm>
        <a:prstGeom prst="round2SameRect">
          <a:avLst/>
        </a:prstGeom>
        <a:solidFill>
          <a:schemeClr val="bg1">
            <a:lumMod val="85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Caregiving &amp; long term care</a:t>
          </a:r>
        </a:p>
        <a:p>
          <a:pPr marL="114300" lvl="1" indent="-114300" algn="l" defTabSz="666750">
            <a:lnSpc>
              <a:spcPct val="90000"/>
            </a:lnSpc>
            <a:spcBef>
              <a:spcPct val="0"/>
            </a:spcBef>
            <a:spcAft>
              <a:spcPct val="15000"/>
            </a:spcAft>
            <a:buChar char="•"/>
          </a:pPr>
          <a:r>
            <a:rPr lang="en-US" sz="1500" kern="1200" dirty="0"/>
            <a:t>Brain health</a:t>
          </a:r>
        </a:p>
        <a:p>
          <a:pPr marL="114300" lvl="1" indent="-114300" algn="l" defTabSz="666750">
            <a:lnSpc>
              <a:spcPct val="90000"/>
            </a:lnSpc>
            <a:spcBef>
              <a:spcPct val="0"/>
            </a:spcBef>
            <a:spcAft>
              <a:spcPct val="15000"/>
            </a:spcAft>
            <a:buChar char="•"/>
          </a:pPr>
          <a:r>
            <a:rPr lang="en-US" sz="1500" kern="1200" dirty="0"/>
            <a:t>A healthier lifestyle</a:t>
          </a:r>
        </a:p>
        <a:p>
          <a:pPr marL="114300" lvl="1" indent="-114300" algn="l" defTabSz="666750">
            <a:lnSpc>
              <a:spcPct val="90000"/>
            </a:lnSpc>
            <a:spcBef>
              <a:spcPct val="0"/>
            </a:spcBef>
            <a:spcAft>
              <a:spcPct val="15000"/>
            </a:spcAft>
            <a:buChar char="•"/>
          </a:pPr>
          <a:r>
            <a:rPr lang="en-US" sz="1500" kern="1200" dirty="0"/>
            <a:t>Independence &amp; dignity</a:t>
          </a:r>
        </a:p>
      </dsp:txBody>
      <dsp:txXfrm rot="-5400000">
        <a:off x="3014740" y="205082"/>
        <a:ext cx="4516517" cy="1053210"/>
      </dsp:txXfrm>
    </dsp:sp>
    <dsp:sp modelId="{65D279E8-1757-4980-A400-E1361B40F559}">
      <dsp:nvSpPr>
        <dsp:cNvPr id="0" name=""/>
        <dsp:cNvSpPr/>
      </dsp:nvSpPr>
      <dsp:spPr>
        <a:xfrm>
          <a:off x="580674" y="2210"/>
          <a:ext cx="2434066" cy="1458953"/>
        </a:xfrm>
        <a:prstGeom prst="roundRect">
          <a:avLst/>
        </a:prstGeom>
        <a:solidFill>
          <a:srgbClr val="D52B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Health Security</a:t>
          </a:r>
        </a:p>
      </dsp:txBody>
      <dsp:txXfrm>
        <a:off x="651894" y="73430"/>
        <a:ext cx="2291626" cy="1316513"/>
      </dsp:txXfrm>
    </dsp:sp>
    <dsp:sp modelId="{3335ECC2-A9B6-498B-9EAC-17B055C219B1}">
      <dsp:nvSpPr>
        <dsp:cNvPr id="0" name=""/>
        <dsp:cNvSpPr/>
      </dsp:nvSpPr>
      <dsp:spPr>
        <a:xfrm rot="5400000">
          <a:off x="4775676" y="-25502"/>
          <a:ext cx="1167162" cy="4578180"/>
        </a:xfrm>
        <a:prstGeom prst="round2SameRect">
          <a:avLst/>
        </a:prstGeom>
        <a:solidFill>
          <a:schemeClr val="bg1">
            <a:lumMod val="85000"/>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Retirement savings plans &amp; financial knowledge</a:t>
          </a:r>
        </a:p>
        <a:p>
          <a:pPr marL="114300" lvl="1" indent="-114300" algn="l" defTabSz="666750">
            <a:lnSpc>
              <a:spcPct val="90000"/>
            </a:lnSpc>
            <a:spcBef>
              <a:spcPct val="0"/>
            </a:spcBef>
            <a:spcAft>
              <a:spcPct val="15000"/>
            </a:spcAft>
            <a:buChar char="•"/>
          </a:pPr>
          <a:r>
            <a:rPr lang="en-US" sz="1500" kern="1200" dirty="0"/>
            <a:t>Social Security</a:t>
          </a:r>
        </a:p>
        <a:p>
          <a:pPr marL="114300" lvl="1" indent="-114300" algn="l" defTabSz="666750">
            <a:lnSpc>
              <a:spcPct val="90000"/>
            </a:lnSpc>
            <a:spcBef>
              <a:spcPct val="0"/>
            </a:spcBef>
            <a:spcAft>
              <a:spcPct val="15000"/>
            </a:spcAft>
            <a:buChar char="•"/>
          </a:pPr>
          <a:r>
            <a:rPr lang="en-US" sz="1500" kern="1200" dirty="0"/>
            <a:t>Fraud and scam protection</a:t>
          </a:r>
        </a:p>
        <a:p>
          <a:pPr marL="114300" lvl="1" indent="-114300" algn="l" defTabSz="666750">
            <a:lnSpc>
              <a:spcPct val="90000"/>
            </a:lnSpc>
            <a:spcBef>
              <a:spcPct val="0"/>
            </a:spcBef>
            <a:spcAft>
              <a:spcPct val="15000"/>
            </a:spcAft>
            <a:buChar char="•"/>
          </a:pPr>
          <a:r>
            <a:rPr lang="en-US" sz="1500" kern="1200" dirty="0"/>
            <a:t>Tax Aide</a:t>
          </a:r>
        </a:p>
      </dsp:txBody>
      <dsp:txXfrm rot="-5400000">
        <a:off x="3070167" y="1736983"/>
        <a:ext cx="4521204" cy="1053210"/>
      </dsp:txXfrm>
    </dsp:sp>
    <dsp:sp modelId="{3BCD2953-6F92-4B51-9AA2-9BF3CADF77C3}">
      <dsp:nvSpPr>
        <dsp:cNvPr id="0" name=""/>
        <dsp:cNvSpPr/>
      </dsp:nvSpPr>
      <dsp:spPr>
        <a:xfrm>
          <a:off x="580674" y="1534111"/>
          <a:ext cx="2489493" cy="145895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Financial Resilience</a:t>
          </a:r>
        </a:p>
      </dsp:txBody>
      <dsp:txXfrm>
        <a:off x="651894" y="1605331"/>
        <a:ext cx="2347053" cy="1316513"/>
      </dsp:txXfrm>
    </dsp:sp>
    <dsp:sp modelId="{F429D55E-B5E7-434C-B772-A3CCA6627267}">
      <dsp:nvSpPr>
        <dsp:cNvPr id="0" name=""/>
        <dsp:cNvSpPr/>
      </dsp:nvSpPr>
      <dsp:spPr>
        <a:xfrm rot="5400000">
          <a:off x="4744156" y="1506398"/>
          <a:ext cx="1167162" cy="4578180"/>
        </a:xfrm>
        <a:prstGeom prst="round2SameRect">
          <a:avLst/>
        </a:prstGeom>
        <a:solidFill>
          <a:schemeClr val="bg1">
            <a:lumMod val="85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Travel</a:t>
          </a:r>
        </a:p>
        <a:p>
          <a:pPr marL="114300" lvl="1" indent="-114300" algn="l" defTabSz="666750">
            <a:lnSpc>
              <a:spcPct val="90000"/>
            </a:lnSpc>
            <a:spcBef>
              <a:spcPct val="0"/>
            </a:spcBef>
            <a:spcAft>
              <a:spcPct val="15000"/>
            </a:spcAft>
            <a:buChar char="•"/>
          </a:pPr>
          <a:r>
            <a:rPr lang="en-US" sz="1500" kern="1200" dirty="0"/>
            <a:t>Connecting digitally </a:t>
          </a:r>
        </a:p>
        <a:p>
          <a:pPr marL="114300" lvl="1" indent="-114300" algn="l" defTabSz="666750">
            <a:lnSpc>
              <a:spcPct val="90000"/>
            </a:lnSpc>
            <a:spcBef>
              <a:spcPct val="0"/>
            </a:spcBef>
            <a:spcAft>
              <a:spcPct val="15000"/>
            </a:spcAft>
            <a:buChar char="•"/>
          </a:pPr>
          <a:r>
            <a:rPr lang="en-US" sz="1500" kern="1200" dirty="0"/>
            <a:t>New Knowledge Adventures</a:t>
          </a:r>
        </a:p>
      </dsp:txBody>
      <dsp:txXfrm rot="-5400000">
        <a:off x="3038647" y="3268883"/>
        <a:ext cx="4521204" cy="1053210"/>
      </dsp:txXfrm>
    </dsp:sp>
    <dsp:sp modelId="{45B3D245-85FD-49EE-9743-478800074F93}">
      <dsp:nvSpPr>
        <dsp:cNvPr id="0" name=""/>
        <dsp:cNvSpPr/>
      </dsp:nvSpPr>
      <dsp:spPr>
        <a:xfrm>
          <a:off x="580674" y="3066012"/>
          <a:ext cx="2457972" cy="145895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Personal Fulfillment</a:t>
          </a:r>
        </a:p>
      </dsp:txBody>
      <dsp:txXfrm>
        <a:off x="651894" y="3137232"/>
        <a:ext cx="2315532" cy="1316513"/>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E2B55-7368-4ED0-8184-9A69BA72962C}" type="datetimeFigureOut">
              <a:rPr lang="en-US" smtClean="0"/>
              <a:t>7/5/2017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09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AARP advocates</a:t>
            </a:r>
            <a:r>
              <a:rPr lang="en-US" b="1" baseline="0" dirty="0"/>
              <a:t> to local, state and federal legislators and policy makers about your interests and concerns such as these.</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39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61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362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9431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792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97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5452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3375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333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640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b="1" dirty="0">
                <a:solidFill>
                  <a:schemeClr val="accent1"/>
                </a:solidFill>
              </a:rPr>
              <a:t>How did AARP even get started? Well it started with a chicken coop and a volunteer wanting to make a difference.</a:t>
            </a:r>
          </a:p>
          <a:p>
            <a:pPr defTabSz="914248">
              <a:defRPr/>
            </a:pPr>
            <a:endParaRPr lang="en-US" b="1" dirty="0">
              <a:solidFill>
                <a:schemeClr val="accent1"/>
              </a:solidFill>
            </a:endParaRPr>
          </a:p>
          <a:p>
            <a:pPr defTabSz="914248">
              <a:defRPr/>
            </a:pPr>
            <a:r>
              <a:rPr lang="en-US" b="1" dirty="0">
                <a:solidFill>
                  <a:schemeClr val="accent1"/>
                </a:solidFill>
              </a:rPr>
              <a:t>Once upon a time in 1940s, Ethel Percy Andrus, a retired educator from California spent her time helping other retired teachers. </a:t>
            </a:r>
          </a:p>
          <a:p>
            <a:pPr defTabSz="914248">
              <a:defRPr/>
            </a:pPr>
            <a:endParaRPr lang="en-US" b="1" dirty="0">
              <a:solidFill>
                <a:schemeClr val="accent1"/>
              </a:solidFill>
            </a:endParaRPr>
          </a:p>
          <a:p>
            <a:pPr eaLnBrk="1" hangingPunct="1">
              <a:buFontTx/>
              <a:buChar char="•"/>
            </a:pPr>
            <a:r>
              <a:rPr lang="en-US" b="1" dirty="0">
                <a:solidFill>
                  <a:schemeClr val="accent1"/>
                </a:solidFill>
              </a:rPr>
              <a:t>You see, one day she tried to look up a Spanish teacher at an address given to her by a concerned shop owner in town.  </a:t>
            </a:r>
          </a:p>
          <a:p>
            <a:pPr eaLnBrk="1" hangingPunct="1">
              <a:buFontTx/>
              <a:buChar char="•"/>
            </a:pPr>
            <a:endParaRPr lang="en-US" b="1" dirty="0">
              <a:solidFill>
                <a:schemeClr val="accent1"/>
              </a:solidFill>
            </a:endParaRPr>
          </a:p>
          <a:p>
            <a:pPr eaLnBrk="1" hangingPunct="1">
              <a:buFontTx/>
              <a:buChar char="•"/>
            </a:pPr>
            <a:r>
              <a:rPr lang="en-US" b="1" dirty="0">
                <a:solidFill>
                  <a:schemeClr val="accent1"/>
                </a:solidFill>
              </a:rPr>
              <a:t>A young woman came to the door and said, “No, no one by that name lives here.”  Dr. Andrus was about to leave when a neighbor told her, “Oh, you must mean the poor old woman who lives out back.”  Well, “out back” turned out to be a literal renovated chicken coop where this retired Spanish teacher lived on her miserable pension with her cats.  She couldn’t afford to pay rent and pay for her medicines as well.  For Dr. Andrus this was the moment.  She began to visit 46 insurance companies who all refused to do business with her—all refused to offer health insurance to retirees.  Until the last one.</a:t>
            </a:r>
          </a:p>
          <a:p>
            <a:pPr eaLnBrk="1" hangingPunct="1">
              <a:buFontTx/>
              <a:buChar char="•"/>
            </a:pPr>
            <a:endParaRPr lang="en-US" b="1" dirty="0">
              <a:solidFill>
                <a:schemeClr val="accent1"/>
              </a:solidFill>
            </a:endParaRPr>
          </a:p>
          <a:p>
            <a:pPr defTabSz="914248">
              <a:buFontTx/>
              <a:buChar char="•"/>
              <a:defRPr/>
            </a:pPr>
            <a:r>
              <a:rPr lang="en-US" b="1" dirty="0">
                <a:solidFill>
                  <a:schemeClr val="accent1"/>
                </a:solidFill>
              </a:rPr>
              <a:t>Dr. Andrus then put her focus towards </a:t>
            </a:r>
            <a:r>
              <a:rPr lang="en-US" b="1" dirty="0"/>
              <a:t>the challenges ALL retired Americans faced. </a:t>
            </a:r>
          </a:p>
          <a:p>
            <a:pPr defTabSz="914248">
              <a:buFontTx/>
              <a:buChar char="•"/>
              <a:defRPr/>
            </a:pPr>
            <a:endParaRPr lang="en-US" b="1" dirty="0"/>
          </a:p>
          <a:p>
            <a:pPr defTabSz="914248">
              <a:buFontTx/>
              <a:buChar char="•"/>
              <a:defRPr/>
            </a:pPr>
            <a:r>
              <a:rPr lang="en-US" b="1" dirty="0"/>
              <a:t>She started the National Retired Teachers Association (NRTA), which is still a part of AARP today</a:t>
            </a:r>
            <a:r>
              <a:rPr lang="en-US" b="1"/>
              <a:t>. </a:t>
            </a:r>
            <a:endParaRPr lang="en-US" b="1" dirty="0"/>
          </a:p>
          <a:p>
            <a:pPr eaLnBrk="1" hangingPunct="1">
              <a:buFontTx/>
              <a:buChar char="•"/>
            </a:pPr>
            <a:endParaRPr lang="en-US" b="1" dirty="0">
              <a:solidFill>
                <a:schemeClr val="accent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4873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924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a:t>Thank you for your time. Please let us know if you have any questions. </a:t>
            </a:r>
            <a:r>
              <a:rPr lang="en-US" b="1" dirty="0"/>
              <a:t>Age is but a number, it’s what you do with the number that really counts.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BED2DD-2BE9-41E2-8B77-86799850FB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64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03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The vision is a direct quote of Dr. Andrus herself, when she founded AARP.  A society in which everyone ages with dignity and purpose, and in which AARP helps people fulfill their goals and dreams. This sounds great doesn’t it? Well in order to make this happen we have to remember the mission as well. </a:t>
            </a:r>
          </a:p>
          <a:p>
            <a:endParaRPr lang="en-US" b="1" dirty="0"/>
          </a:p>
          <a:p>
            <a:r>
              <a:rPr lang="en-US" b="1" dirty="0"/>
              <a:t>The mission has evolved into a statement of purpose for AARP.  AARP is dedicated to enhancing the quality of life for all as we age. We lead positive social change and deliver value to members through advocacy, service, and information.</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6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a:t>AARP’s work falls under three broad priorities:  Health Security, Financial Resilience, and Personal Fulfillment.  </a:t>
            </a:r>
          </a:p>
          <a:p>
            <a:pPr defTabSz="914248">
              <a:defRPr/>
            </a:pPr>
            <a:endParaRPr lang="en-US" dirty="0"/>
          </a:p>
          <a:p>
            <a:pPr defTabSz="914248">
              <a:defRPr/>
            </a:pPr>
            <a:r>
              <a:rPr lang="en-US" dirty="0"/>
              <a:t>Under health security AARP:</a:t>
            </a:r>
          </a:p>
          <a:p>
            <a:pPr marL="171422" indent="-171422" defTabSz="914248">
              <a:buFont typeface="Arial" panose="020B0604020202020204" pitchFamily="34" charset="0"/>
              <a:buChar char="•"/>
              <a:defRPr/>
            </a:pPr>
            <a:r>
              <a:rPr lang="en-US" dirty="0"/>
              <a:t>preserves and defends Medicare, </a:t>
            </a:r>
          </a:p>
          <a:p>
            <a:pPr marL="171422" indent="-171422" defTabSz="914248">
              <a:buFont typeface="Arial" panose="020B0604020202020204" pitchFamily="34" charset="0"/>
              <a:buChar char="•"/>
              <a:defRPr/>
            </a:pPr>
            <a:r>
              <a:rPr lang="en-US" dirty="0"/>
              <a:t>works to ensure adequate health care coverage, </a:t>
            </a:r>
          </a:p>
          <a:p>
            <a:pPr marL="171422" indent="-171422" defTabSz="914248">
              <a:buFont typeface="Arial" panose="020B0604020202020204" pitchFamily="34" charset="0"/>
              <a:buChar char="•"/>
              <a:defRPr/>
            </a:pPr>
            <a:r>
              <a:rPr lang="en-US" dirty="0"/>
              <a:t>supports people caring for older relatives or friends and;</a:t>
            </a:r>
          </a:p>
          <a:p>
            <a:pPr marL="171422" indent="-171422" defTabSz="914248">
              <a:buFont typeface="Arial" panose="020B0604020202020204" pitchFamily="34" charset="0"/>
              <a:buChar char="•"/>
              <a:defRPr/>
            </a:pPr>
            <a:r>
              <a:rPr lang="en-US" dirty="0"/>
              <a:t>fosters brain health programs.  </a:t>
            </a:r>
          </a:p>
          <a:p>
            <a:pPr marL="171422" indent="-171422" defTabSz="914248">
              <a:buFont typeface="Arial" panose="020B0604020202020204" pitchFamily="34" charset="0"/>
              <a:buChar char="•"/>
              <a:defRPr/>
            </a:pPr>
            <a:endParaRPr lang="en-US" dirty="0"/>
          </a:p>
          <a:p>
            <a:pPr defTabSz="914248">
              <a:defRPr/>
            </a:pPr>
            <a:r>
              <a:rPr lang="en-US" dirty="0"/>
              <a:t>Financial resilience efforts include </a:t>
            </a:r>
          </a:p>
          <a:p>
            <a:pPr marL="171422" indent="-171422" defTabSz="914248">
              <a:buFont typeface="Arial" panose="020B0604020202020204" pitchFamily="34" charset="0"/>
              <a:buChar char="•"/>
              <a:defRPr/>
            </a:pPr>
            <a:r>
              <a:rPr lang="en-US" dirty="0"/>
              <a:t>improving access to retirement savings plans, </a:t>
            </a:r>
          </a:p>
          <a:p>
            <a:pPr marL="171422" indent="-171422" defTabSz="914248">
              <a:buFont typeface="Arial" panose="020B0604020202020204" pitchFamily="34" charset="0"/>
              <a:buChar char="•"/>
              <a:defRPr/>
            </a:pPr>
            <a:r>
              <a:rPr lang="en-US" dirty="0"/>
              <a:t>protecting Social Security, preventing fraud through the Fraud Watch Network and other efforts, and;</a:t>
            </a:r>
          </a:p>
          <a:p>
            <a:pPr marL="171422" indent="-171422" defTabSz="914248">
              <a:buFont typeface="Arial" panose="020B0604020202020204" pitchFamily="34" charset="0"/>
              <a:buChar char="•"/>
              <a:defRPr/>
            </a:pPr>
            <a:r>
              <a:rPr lang="en-US" dirty="0"/>
              <a:t>offering AARP Foundation Tax-Aide, a program that each year helps people file their taxes.  </a:t>
            </a:r>
          </a:p>
          <a:p>
            <a:pPr defTabSz="914248">
              <a:defRPr/>
            </a:pPr>
            <a:endParaRPr lang="en-US" dirty="0"/>
          </a:p>
          <a:p>
            <a:pPr defTabSz="914248">
              <a:defRPr/>
            </a:pPr>
            <a:r>
              <a:rPr lang="en-US" dirty="0"/>
              <a:t>Personal Fulfillment can take many forms including learning adventures.</a:t>
            </a:r>
          </a:p>
          <a:p>
            <a:endParaRPr lang="en-US" dirty="0"/>
          </a:p>
          <a:p>
            <a:pPr marL="228562" indent="-228562">
              <a:buAutoNum type="arabicPeriod"/>
            </a:pP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70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2" indent="-171422">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144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state, more than 70 volunteers are conducting classes designed</a:t>
            </a:r>
            <a:r>
              <a:rPr lang="en-US" baseline="0" dirty="0"/>
              <a:t> specifically for older drivers giving them the confidence and understanding they need to stay safe on Idaho roads.  </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063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to aarp.org/</a:t>
            </a:r>
            <a:r>
              <a:rPr lang="en-US" dirty="0" err="1"/>
              <a:t>safedriver</a:t>
            </a:r>
            <a:r>
              <a:rPr lang="en-US" baseline="0" dirty="0"/>
              <a:t> you can input your zip code and search for the next class near you.</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67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828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124417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35966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819807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07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41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1001823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a:t>Click to edit Master title style</a:t>
            </a:r>
          </a:p>
        </p:txBody>
      </p:sp>
      <p:sp>
        <p:nvSpPr>
          <p:cNvPr id="3" name="Content Placeholder 2"/>
          <p:cNvSpPr>
            <a:spLocks noGrp="1"/>
          </p:cNvSpPr>
          <p:nvPr>
            <p:ph idx="1"/>
          </p:nvPr>
        </p:nvSpPr>
        <p:spPr>
          <a:xfrm>
            <a:off x="228600" y="1524000"/>
            <a:ext cx="8610600" cy="426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828604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40918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a:t>Click to edit Master title style</a:t>
            </a:r>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17404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03366">
                  <a:tint val="75000"/>
                </a:srgbClr>
              </a:solidFill>
            </a:endParaRPr>
          </a:p>
        </p:txBody>
      </p:sp>
      <p:sp>
        <p:nvSpPr>
          <p:cNvPr id="8" name="Footer Placeholder 7"/>
          <p:cNvSpPr>
            <a:spLocks noGrp="1"/>
          </p:cNvSpPr>
          <p:nvPr>
            <p:ph type="ftr" sz="quarter" idx="11"/>
          </p:nvPr>
        </p:nvSpPr>
        <p:spPr/>
        <p:txBody>
          <a:bodyPr/>
          <a:lstStyle/>
          <a:p>
            <a:endParaRPr lang="en-US">
              <a:solidFill>
                <a:srgbClr val="003366">
                  <a:tint val="75000"/>
                </a:srgbClr>
              </a:solidFill>
            </a:endParaRPr>
          </a:p>
        </p:txBody>
      </p:sp>
      <p:sp>
        <p:nvSpPr>
          <p:cNvPr id="9" name="Slide Number Placeholder 8"/>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20645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3366">
                  <a:tint val="75000"/>
                </a:srgbClr>
              </a:solidFill>
            </a:endParaRPr>
          </a:p>
        </p:txBody>
      </p:sp>
      <p:sp>
        <p:nvSpPr>
          <p:cNvPr id="4" name="Footer Placeholder 3"/>
          <p:cNvSpPr>
            <a:spLocks noGrp="1"/>
          </p:cNvSpPr>
          <p:nvPr>
            <p:ph type="ftr" sz="quarter" idx="11"/>
          </p:nvPr>
        </p:nvSpPr>
        <p:spPr/>
        <p:txBody>
          <a:bodyPr/>
          <a:lstStyle/>
          <a:p>
            <a:endParaRPr lang="en-US">
              <a:solidFill>
                <a:srgbClr val="003366">
                  <a:tint val="75000"/>
                </a:srgbClr>
              </a:solidFill>
            </a:endParaRPr>
          </a:p>
        </p:txBody>
      </p:sp>
      <p:sp>
        <p:nvSpPr>
          <p:cNvPr id="5" name="Slide Number Placeholder 4"/>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427266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a:t>Click to edit Master title style</a:t>
            </a:r>
          </a:p>
        </p:txBody>
      </p:sp>
      <p:sp>
        <p:nvSpPr>
          <p:cNvPr id="3" name="Content Placeholder 2"/>
          <p:cNvSpPr>
            <a:spLocks noGrp="1"/>
          </p:cNvSpPr>
          <p:nvPr>
            <p:ph idx="1"/>
          </p:nvPr>
        </p:nvSpPr>
        <p:spPr>
          <a:xfrm>
            <a:off x="228600" y="1524000"/>
            <a:ext cx="8610600" cy="426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301717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3366">
                  <a:tint val="75000"/>
                </a:srgbClr>
              </a:solidFill>
            </a:endParaRPr>
          </a:p>
        </p:txBody>
      </p:sp>
      <p:sp>
        <p:nvSpPr>
          <p:cNvPr id="3" name="Footer Placeholder 2"/>
          <p:cNvSpPr>
            <a:spLocks noGrp="1"/>
          </p:cNvSpPr>
          <p:nvPr>
            <p:ph type="ftr" sz="quarter" idx="11"/>
          </p:nvPr>
        </p:nvSpPr>
        <p:spPr/>
        <p:txBody>
          <a:bodyPr/>
          <a:lstStyle/>
          <a:p>
            <a:endParaRPr lang="en-US">
              <a:solidFill>
                <a:srgbClr val="003366">
                  <a:tint val="75000"/>
                </a:srgbClr>
              </a:solidFill>
            </a:endParaRPr>
          </a:p>
        </p:txBody>
      </p:sp>
      <p:sp>
        <p:nvSpPr>
          <p:cNvPr id="4" name="Slide Number Placeholder 3"/>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976722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1663970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3366">
                  <a:tint val="75000"/>
                </a:srgbClr>
              </a:solidFill>
            </a:endParaRPr>
          </a:p>
        </p:txBody>
      </p:sp>
      <p:sp>
        <p:nvSpPr>
          <p:cNvPr id="6" name="Footer Placeholder 5"/>
          <p:cNvSpPr>
            <a:spLocks noGrp="1"/>
          </p:cNvSpPr>
          <p:nvPr>
            <p:ph type="ftr" sz="quarter" idx="11"/>
          </p:nvPr>
        </p:nvSpPr>
        <p:spPr/>
        <p:txBody>
          <a:bodyPr/>
          <a:lstStyle/>
          <a:p>
            <a:endParaRPr lang="en-US">
              <a:solidFill>
                <a:srgbClr val="003366">
                  <a:tint val="75000"/>
                </a:srgbClr>
              </a:solidFill>
            </a:endParaRPr>
          </a:p>
        </p:txBody>
      </p:sp>
      <p:sp>
        <p:nvSpPr>
          <p:cNvPr id="7" name="Slide Number Placeholder 6"/>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411366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kumimoji="0" lang="en-US" sz="4400" b="1" i="0" u="none" strike="noStrike" kern="1200" cap="none" spc="0" normalizeH="0" baseline="0" noProof="0" dirty="0">
                <a:ln>
                  <a:noFill/>
                </a:ln>
                <a:solidFill>
                  <a:srgbClr val="003366"/>
                </a:solidFill>
                <a:effectLst/>
                <a:uLnTx/>
                <a:uFillTx/>
                <a:latin typeface="+mj-lt"/>
                <a:ea typeface="+mj-ea"/>
                <a:cs typeface="+mj-cs"/>
              </a:rPr>
              <a:t>Click to edit Master title style</a:t>
            </a:r>
            <a:endParaRPr lang="en-US" dirty="0"/>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117973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3366">
                  <a:tint val="75000"/>
                </a:srgbClr>
              </a:solidFill>
            </a:endParaRPr>
          </a:p>
        </p:txBody>
      </p:sp>
      <p:sp>
        <p:nvSpPr>
          <p:cNvPr id="5" name="Footer Placeholder 4"/>
          <p:cNvSpPr>
            <a:spLocks noGrp="1"/>
          </p:cNvSpPr>
          <p:nvPr>
            <p:ph type="ftr" sz="quarter" idx="11"/>
          </p:nvPr>
        </p:nvSpPr>
        <p:spPr/>
        <p:txBody>
          <a:bodyPr/>
          <a:lstStyle/>
          <a:p>
            <a:endParaRPr lang="en-US">
              <a:solidFill>
                <a:srgbClr val="003366">
                  <a:tint val="75000"/>
                </a:srgbClr>
              </a:solidFill>
            </a:endParaRPr>
          </a:p>
        </p:txBody>
      </p:sp>
      <p:sp>
        <p:nvSpPr>
          <p:cNvPr id="6" name="Slide Number Placeholder 5"/>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236906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986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a:solidFill>
                <a:srgbClr val="003366">
                  <a:tint val="75000"/>
                </a:srgbClr>
              </a:solidFill>
            </a:endParaRPr>
          </a:p>
        </p:txBody>
      </p:sp>
      <p:sp>
        <p:nvSpPr>
          <p:cNvPr id="4" name="Footer Placeholder 3"/>
          <p:cNvSpPr>
            <a:spLocks noGrp="1"/>
          </p:cNvSpPr>
          <p:nvPr>
            <p:ph type="ftr" sz="quarter" idx="11"/>
          </p:nvPr>
        </p:nvSpPr>
        <p:spPr/>
        <p:txBody>
          <a:bodyPr/>
          <a:lstStyle/>
          <a:p>
            <a:endParaRPr lang="en-US">
              <a:solidFill>
                <a:srgbClr val="003366">
                  <a:tint val="75000"/>
                </a:srgbClr>
              </a:solidFill>
            </a:endParaRPr>
          </a:p>
        </p:txBody>
      </p:sp>
      <p:sp>
        <p:nvSpPr>
          <p:cNvPr id="5" name="Slide Number Placeholder 4"/>
          <p:cNvSpPr>
            <a:spLocks noGrp="1"/>
          </p:cNvSpPr>
          <p:nvPr>
            <p:ph type="sldNum" sz="quarter" idx="12"/>
          </p:nvPr>
        </p:nvSpPr>
        <p:spPr/>
        <p:txBody>
          <a:body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1835328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64944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4480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1637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2459193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21563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2176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373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6475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57507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082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87072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98649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643469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3797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a:t>Click to edit Master title style</a:t>
            </a:r>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2564226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66341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91066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80745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08837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pic>
        <p:nvPicPr>
          <p:cNvPr id="7" name="Picture 6"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707" y="5332919"/>
            <a:ext cx="3667463" cy="1291401"/>
          </a:xfrm>
          <a:prstGeom prst="rect">
            <a:avLst/>
          </a:prstGeom>
        </p:spPr>
      </p:pic>
      <p:sp>
        <p:nvSpPr>
          <p:cNvPr id="8" name="Rectangle 7"/>
          <p:cNvSpPr/>
          <p:nvPr userDrawn="1"/>
        </p:nvSpPr>
        <p:spPr>
          <a:xfrm>
            <a:off x="0" y="141111"/>
            <a:ext cx="9144000" cy="2398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5919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7"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400" smtClean="0">
                <a:solidFill>
                  <a:schemeClr val="bg1"/>
                </a:solidFill>
              </a:rPr>
              <a:pPr/>
              <a:t>‹#›</a:t>
            </a:fld>
            <a:endParaRPr lang="en-US" dirty="0">
              <a:solidFill>
                <a:schemeClr val="bg1"/>
              </a:solidFill>
            </a:endParaRPr>
          </a:p>
        </p:txBody>
      </p:sp>
      <p:pic>
        <p:nvPicPr>
          <p:cNvPr id="8" name="Picture 7"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624" y="6192398"/>
            <a:ext cx="1798593" cy="633328"/>
          </a:xfrm>
          <a:prstGeom prst="rect">
            <a:avLst/>
          </a:prstGeom>
        </p:spPr>
      </p:pic>
    </p:spTree>
    <p:extLst>
      <p:ext uri="{BB962C8B-B14F-4D97-AF65-F5344CB8AC3E}">
        <p14:creationId xmlns:p14="http://schemas.microsoft.com/office/powerpoint/2010/main" val="1632290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pic>
        <p:nvPicPr>
          <p:cNvPr id="7" name="Picture 6"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6385" y="5473592"/>
            <a:ext cx="3348119" cy="854708"/>
          </a:xfrm>
          <a:prstGeom prst="rect">
            <a:avLst/>
          </a:prstGeom>
        </p:spPr>
      </p:pic>
    </p:spTree>
    <p:extLst>
      <p:ext uri="{BB962C8B-B14F-4D97-AF65-F5344CB8AC3E}">
        <p14:creationId xmlns:p14="http://schemas.microsoft.com/office/powerpoint/2010/main" val="395887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8EE48-FF1E-A440-BFD0-EB736DD00FF4}" type="slidenum">
              <a:rPr lang="en-US" smtClean="0"/>
              <a:pPr/>
              <a:t>‹#›</a:t>
            </a:fld>
            <a:endParaRPr lang="en-US" dirty="0"/>
          </a:p>
        </p:txBody>
      </p:sp>
    </p:spTree>
    <p:extLst>
      <p:ext uri="{BB962C8B-B14F-4D97-AF65-F5344CB8AC3E}">
        <p14:creationId xmlns:p14="http://schemas.microsoft.com/office/powerpoint/2010/main" val="1371482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7/5/2017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
        <p:nvSpPr>
          <p:cNvPr id="10" name="Rectangle 9"/>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chemeClr val="bg1"/>
                </a:solidFill>
              </a:rPr>
              <a:pPr/>
              <a:t>‹#›</a:t>
            </a:fld>
            <a:endParaRPr lang="en-US" dirty="0">
              <a:solidFill>
                <a:schemeClr val="bg1"/>
              </a:solidFill>
            </a:endParaRPr>
          </a:p>
        </p:txBody>
      </p:sp>
      <p:pic>
        <p:nvPicPr>
          <p:cNvPr id="12" name="Picture 11"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1888977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7/5/2017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28EE48-FF1E-A440-BFD0-EB736DD00FF4}" type="slidenum">
              <a:rPr lang="en-US" smtClean="0"/>
              <a:pPr/>
              <a:t>‹#›</a:t>
            </a:fld>
            <a:endParaRPr lang="en-US" dirty="0"/>
          </a:p>
        </p:txBody>
      </p:sp>
    </p:spTree>
    <p:extLst>
      <p:ext uri="{BB962C8B-B14F-4D97-AF65-F5344CB8AC3E}">
        <p14:creationId xmlns:p14="http://schemas.microsoft.com/office/powerpoint/2010/main" val="211336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20470532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28EE48-FF1E-A440-BFD0-EB736DD00FF4}" type="slidenum">
              <a:rPr lang="en-US" smtClean="0"/>
              <a:pPr/>
              <a:t>‹#›</a:t>
            </a:fld>
            <a:endParaRPr lang="en-US" dirty="0"/>
          </a:p>
        </p:txBody>
      </p:sp>
    </p:spTree>
    <p:extLst>
      <p:ext uri="{BB962C8B-B14F-4D97-AF65-F5344CB8AC3E}">
        <p14:creationId xmlns:p14="http://schemas.microsoft.com/office/powerpoint/2010/main" val="1351083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8EE48-FF1E-A440-BFD0-EB736DD00FF4}"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40081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7/5/2017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Rectangle 10"/>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mtClean="0"/>
              <a:pPr/>
              <a:t>‹#›</a:t>
            </a:fld>
            <a:endParaRPr lang="en-US" dirty="0"/>
          </a:p>
        </p:txBody>
      </p:sp>
      <p:pic>
        <p:nvPicPr>
          <p:cNvPr id="13" name="Picture 12"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2367250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8EE48-FF1E-A440-BFD0-EB736DD00FF4}" type="slidenum">
              <a:rPr lang="en-US" smtClean="0"/>
              <a:pPr/>
              <a:t>‹#›</a:t>
            </a:fld>
            <a:endParaRPr lang="en-US" dirty="0"/>
          </a:p>
        </p:txBody>
      </p:sp>
    </p:spTree>
    <p:extLst>
      <p:ext uri="{BB962C8B-B14F-4D97-AF65-F5344CB8AC3E}">
        <p14:creationId xmlns:p14="http://schemas.microsoft.com/office/powerpoint/2010/main" val="584589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8EE48-FF1E-A440-BFD0-EB736DD00FF4}" type="slidenum">
              <a:rPr lang="en-US" smtClean="0"/>
              <a:pPr/>
              <a:t>‹#›</a:t>
            </a:fld>
            <a:endParaRPr lang="en-US" dirty="0"/>
          </a:p>
        </p:txBody>
      </p:sp>
    </p:spTree>
    <p:extLst>
      <p:ext uri="{BB962C8B-B14F-4D97-AF65-F5344CB8AC3E}">
        <p14:creationId xmlns:p14="http://schemas.microsoft.com/office/powerpoint/2010/main" val="1761433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457200" y="748190"/>
            <a:ext cx="8229600" cy="676868"/>
          </a:xfrm>
        </p:spPr>
        <p:txBody>
          <a:bodyPr>
            <a:noAutofit/>
          </a:bodyPr>
          <a:lstStyle>
            <a:lvl1pPr algn="l">
              <a:defRPr sz="2800" b="0"/>
            </a:lvl1pPr>
          </a:lstStyle>
          <a:p>
            <a:r>
              <a:rPr lang="en-US" dirty="0"/>
              <a:t>CLICK TO EDIT MASTER TITLE STYLE</a:t>
            </a:r>
          </a:p>
        </p:txBody>
      </p:sp>
      <p:sp>
        <p:nvSpPr>
          <p:cNvPr id="7" name="Content Placeholder 2"/>
          <p:cNvSpPr>
            <a:spLocks noGrp="1"/>
          </p:cNvSpPr>
          <p:nvPr>
            <p:ph idx="1"/>
          </p:nvPr>
        </p:nvSpPr>
        <p:spPr>
          <a:xfrm>
            <a:off x="457200" y="1607620"/>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chemeClr val="bg1"/>
                </a:solidFill>
              </a:rPr>
              <a:pPr/>
              <a:t>‹#›</a:t>
            </a:fld>
            <a:endParaRPr lang="en-US" dirty="0">
              <a:solidFill>
                <a:schemeClr val="bg1"/>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39709798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457200" y="748190"/>
            <a:ext cx="8229600" cy="676868"/>
          </a:xfrm>
        </p:spPr>
        <p:txBody>
          <a:bodyPr>
            <a:noAutofit/>
          </a:bodyPr>
          <a:lstStyle>
            <a:lvl1pPr algn="l">
              <a:defRPr sz="2800" b="0"/>
            </a:lvl1pPr>
          </a:lstStyle>
          <a:p>
            <a:r>
              <a:rPr lang="en-US" dirty="0"/>
              <a:t>CLICK TO EDIT MASTER TITLE STYLE</a:t>
            </a:r>
          </a:p>
        </p:txBody>
      </p:sp>
      <p:sp>
        <p:nvSpPr>
          <p:cNvPr id="7" name="Content Placeholder 2"/>
          <p:cNvSpPr>
            <a:spLocks noGrp="1"/>
          </p:cNvSpPr>
          <p:nvPr>
            <p:ph idx="1"/>
          </p:nvPr>
        </p:nvSpPr>
        <p:spPr>
          <a:xfrm>
            <a:off x="457200" y="1607620"/>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chemeClr val="bg1"/>
                </a:solidFill>
              </a:rPr>
              <a:pPr/>
              <a:t>‹#›</a:t>
            </a:fld>
            <a:endParaRPr lang="en-US" sz="1200" dirty="0">
              <a:solidFill>
                <a:schemeClr val="bg1"/>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36502246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457200" y="748190"/>
            <a:ext cx="8229600" cy="676868"/>
          </a:xfrm>
        </p:spPr>
        <p:txBody>
          <a:bodyPr>
            <a:noAutofit/>
          </a:bodyPr>
          <a:lstStyle>
            <a:lvl1pPr algn="l">
              <a:defRPr sz="2800" b="0"/>
            </a:lvl1pPr>
          </a:lstStyle>
          <a:p>
            <a:r>
              <a:rPr lang="en-US" dirty="0"/>
              <a:t>CLICK TO EDIT MASTER TITLE STYLE</a:t>
            </a:r>
          </a:p>
        </p:txBody>
      </p:sp>
      <p:sp>
        <p:nvSpPr>
          <p:cNvPr id="7" name="Content Placeholder 2"/>
          <p:cNvSpPr>
            <a:spLocks noGrp="1"/>
          </p:cNvSpPr>
          <p:nvPr>
            <p:ph idx="1"/>
          </p:nvPr>
        </p:nvSpPr>
        <p:spPr>
          <a:xfrm>
            <a:off x="457200" y="1607620"/>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chemeClr val="bg1"/>
                </a:solidFill>
              </a:rPr>
              <a:pPr/>
              <a:t>‹#›</a:t>
            </a:fld>
            <a:endParaRPr lang="en-US" dirty="0">
              <a:solidFill>
                <a:schemeClr val="bg1"/>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4089769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457200" y="748190"/>
            <a:ext cx="8229600" cy="676868"/>
          </a:xfrm>
        </p:spPr>
        <p:txBody>
          <a:bodyPr>
            <a:noAutofit/>
          </a:bodyPr>
          <a:lstStyle>
            <a:lvl1pPr algn="l">
              <a:defRPr sz="2800" b="0"/>
            </a:lvl1pPr>
          </a:lstStyle>
          <a:p>
            <a:r>
              <a:rPr lang="en-US" dirty="0"/>
              <a:t>CLICK TO EDIT MASTER TITLE STYLE</a:t>
            </a:r>
          </a:p>
        </p:txBody>
      </p:sp>
      <p:sp>
        <p:nvSpPr>
          <p:cNvPr id="7" name="Content Placeholder 2"/>
          <p:cNvSpPr>
            <a:spLocks noGrp="1"/>
          </p:cNvSpPr>
          <p:nvPr>
            <p:ph idx="1"/>
          </p:nvPr>
        </p:nvSpPr>
        <p:spPr>
          <a:xfrm>
            <a:off x="457200" y="1607620"/>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chemeClr val="bg1"/>
                </a:solidFill>
              </a:rPr>
              <a:pPr/>
              <a:t>‹#›</a:t>
            </a:fld>
            <a:endParaRPr lang="en-US" dirty="0">
              <a:solidFill>
                <a:schemeClr val="bg1"/>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203866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457200" y="748190"/>
            <a:ext cx="8229600" cy="676868"/>
          </a:xfrm>
        </p:spPr>
        <p:txBody>
          <a:bodyPr>
            <a:noAutofit/>
          </a:bodyPr>
          <a:lstStyle>
            <a:lvl1pPr algn="l">
              <a:defRPr sz="2800" b="0"/>
            </a:lvl1pPr>
          </a:lstStyle>
          <a:p>
            <a:r>
              <a:rPr lang="en-US" dirty="0"/>
              <a:t>CLICK TO EDIT MASTER TITLE STYLE</a:t>
            </a:r>
          </a:p>
        </p:txBody>
      </p:sp>
      <p:sp>
        <p:nvSpPr>
          <p:cNvPr id="7" name="Content Placeholder 2"/>
          <p:cNvSpPr>
            <a:spLocks noGrp="1"/>
          </p:cNvSpPr>
          <p:nvPr>
            <p:ph idx="1"/>
          </p:nvPr>
        </p:nvSpPr>
        <p:spPr>
          <a:xfrm>
            <a:off x="457200" y="1607620"/>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chemeClr val="bg1"/>
                </a:solidFill>
              </a:rPr>
              <a:pPr/>
              <a:t>‹#›</a:t>
            </a:fld>
            <a:endParaRPr lang="en-US" sz="1200" dirty="0">
              <a:solidFill>
                <a:schemeClr val="bg1"/>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74726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918125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457200" y="748190"/>
            <a:ext cx="8229600" cy="676868"/>
          </a:xfrm>
        </p:spPr>
        <p:txBody>
          <a:bodyPr>
            <a:noAutofit/>
          </a:bodyPr>
          <a:lstStyle>
            <a:lvl1pPr algn="l">
              <a:defRPr sz="2800" b="0"/>
            </a:lvl1pPr>
          </a:lstStyle>
          <a:p>
            <a:r>
              <a:rPr lang="en-US" dirty="0"/>
              <a:t>CLICK TO EDIT MASTER TITLE STYLE</a:t>
            </a:r>
          </a:p>
        </p:txBody>
      </p:sp>
      <p:sp>
        <p:nvSpPr>
          <p:cNvPr id="7" name="Content Placeholder 2"/>
          <p:cNvSpPr>
            <a:spLocks noGrp="1"/>
          </p:cNvSpPr>
          <p:nvPr>
            <p:ph idx="1"/>
          </p:nvPr>
        </p:nvSpPr>
        <p:spPr>
          <a:xfrm>
            <a:off x="457200" y="1607620"/>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chemeClr val="bg1"/>
                </a:solidFill>
              </a:rPr>
              <a:pPr/>
              <a:t>‹#›</a:t>
            </a:fld>
            <a:endParaRPr lang="en-US" sz="1200" dirty="0">
              <a:solidFill>
                <a:schemeClr val="bg1"/>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10563534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457200" y="748190"/>
            <a:ext cx="8229600" cy="676868"/>
          </a:xfrm>
        </p:spPr>
        <p:txBody>
          <a:bodyPr>
            <a:noAutofit/>
          </a:bodyPr>
          <a:lstStyle>
            <a:lvl1pPr algn="l">
              <a:defRPr sz="2800" b="0"/>
            </a:lvl1pPr>
          </a:lstStyle>
          <a:p>
            <a:r>
              <a:rPr lang="en-US" dirty="0"/>
              <a:t>CLICK TO EDIT MASTER TITLE STYLE</a:t>
            </a:r>
          </a:p>
        </p:txBody>
      </p:sp>
      <p:sp>
        <p:nvSpPr>
          <p:cNvPr id="7" name="Content Placeholder 2"/>
          <p:cNvSpPr>
            <a:spLocks noGrp="1"/>
          </p:cNvSpPr>
          <p:nvPr>
            <p:ph idx="1"/>
          </p:nvPr>
        </p:nvSpPr>
        <p:spPr>
          <a:xfrm>
            <a:off x="457200" y="1607620"/>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chemeClr val="bg1"/>
                </a:solidFill>
              </a:rPr>
              <a:pPr/>
              <a:t>‹#›</a:t>
            </a:fld>
            <a:endParaRPr lang="en-US" sz="1200" dirty="0">
              <a:solidFill>
                <a:schemeClr val="bg1"/>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30167309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457200" y="748190"/>
            <a:ext cx="8229600" cy="676868"/>
          </a:xfrm>
        </p:spPr>
        <p:txBody>
          <a:bodyPr>
            <a:noAutofit/>
          </a:bodyPr>
          <a:lstStyle>
            <a:lvl1pPr algn="l">
              <a:defRPr sz="2800" b="0"/>
            </a:lvl1pPr>
          </a:lstStyle>
          <a:p>
            <a:r>
              <a:rPr lang="en-US" dirty="0"/>
              <a:t>CLICK TO EDIT MASTER TITLE STYLE</a:t>
            </a:r>
          </a:p>
        </p:txBody>
      </p:sp>
      <p:sp>
        <p:nvSpPr>
          <p:cNvPr id="7" name="Content Placeholder 2"/>
          <p:cNvSpPr>
            <a:spLocks noGrp="1"/>
          </p:cNvSpPr>
          <p:nvPr>
            <p:ph idx="1"/>
          </p:nvPr>
        </p:nvSpPr>
        <p:spPr>
          <a:xfrm>
            <a:off x="457200" y="1607620"/>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mtClean="0"/>
              <a:pPr/>
              <a:t>‹#›</a:t>
            </a:fld>
            <a:endParaRPr lang="en-US" dirty="0"/>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13422434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1"/>
            <a:ext cx="9144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457200" y="748190"/>
            <a:ext cx="8229600" cy="676868"/>
          </a:xfrm>
        </p:spPr>
        <p:txBody>
          <a:bodyPr>
            <a:noAutofit/>
          </a:bodyPr>
          <a:lstStyle>
            <a:lvl1pPr algn="l">
              <a:defRPr sz="2800" b="0"/>
            </a:lvl1pPr>
          </a:lstStyle>
          <a:p>
            <a:r>
              <a:rPr lang="en-US" dirty="0"/>
              <a:t>CLICK TO EDIT MASTER TITLE STYLE</a:t>
            </a:r>
          </a:p>
        </p:txBody>
      </p:sp>
      <p:sp>
        <p:nvSpPr>
          <p:cNvPr id="7" name="Content Placeholder 2"/>
          <p:cNvSpPr>
            <a:spLocks noGrp="1"/>
          </p:cNvSpPr>
          <p:nvPr>
            <p:ph idx="1"/>
          </p:nvPr>
        </p:nvSpPr>
        <p:spPr>
          <a:xfrm>
            <a:off x="457200" y="1607620"/>
            <a:ext cx="82296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userDrawn="1"/>
        </p:nvSpPr>
        <p:spPr>
          <a:xfrm>
            <a:off x="6705600" y="6320068"/>
            <a:ext cx="21336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chemeClr val="bg1"/>
                </a:solidFill>
              </a:rPr>
              <a:pPr/>
              <a:t>‹#›</a:t>
            </a:fld>
            <a:endParaRPr lang="en-US" sz="1200" dirty="0">
              <a:solidFill>
                <a:schemeClr val="bg1"/>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27044"/>
            <a:ext cx="1474315" cy="376363"/>
          </a:xfrm>
          <a:prstGeom prst="rect">
            <a:avLst/>
          </a:prstGeom>
        </p:spPr>
      </p:pic>
    </p:spTree>
    <p:extLst>
      <p:ext uri="{BB962C8B-B14F-4D97-AF65-F5344CB8AC3E}">
        <p14:creationId xmlns:p14="http://schemas.microsoft.com/office/powerpoint/2010/main" val="2996637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2B0ADC-CD94-456A-9A4B-54EC167D61BE}" type="slidenum">
              <a:rPr lang="en-US" altLang="en-US"/>
              <a:pPr/>
              <a:t>‹#›</a:t>
            </a:fld>
            <a:endParaRPr lang="en-US" altLang="en-US"/>
          </a:p>
        </p:txBody>
      </p:sp>
    </p:spTree>
    <p:extLst>
      <p:ext uri="{BB962C8B-B14F-4D97-AF65-F5344CB8AC3E}">
        <p14:creationId xmlns:p14="http://schemas.microsoft.com/office/powerpoint/2010/main" val="16980419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1DAA0A-31B2-4E2D-97C8-1A93E7E65631}" type="slidenum">
              <a:rPr lang="en-US" altLang="en-US"/>
              <a:pPr/>
              <a:t>‹#›</a:t>
            </a:fld>
            <a:endParaRPr lang="en-US" altLang="en-US"/>
          </a:p>
        </p:txBody>
      </p:sp>
    </p:spTree>
    <p:extLst>
      <p:ext uri="{BB962C8B-B14F-4D97-AF65-F5344CB8AC3E}">
        <p14:creationId xmlns:p14="http://schemas.microsoft.com/office/powerpoint/2010/main" val="23320826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5E664F-71EC-4704-9A31-8EA8408CC049}" type="slidenum">
              <a:rPr lang="en-US" altLang="en-US"/>
              <a:pPr/>
              <a:t>‹#›</a:t>
            </a:fld>
            <a:endParaRPr lang="en-US" altLang="en-US"/>
          </a:p>
        </p:txBody>
      </p:sp>
    </p:spTree>
    <p:extLst>
      <p:ext uri="{BB962C8B-B14F-4D97-AF65-F5344CB8AC3E}">
        <p14:creationId xmlns:p14="http://schemas.microsoft.com/office/powerpoint/2010/main" val="4131429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317148-3427-42F8-BC01-F3FB8A2E68EE}" type="slidenum">
              <a:rPr lang="en-US" altLang="en-US"/>
              <a:pPr/>
              <a:t>‹#›</a:t>
            </a:fld>
            <a:endParaRPr lang="en-US" altLang="en-US"/>
          </a:p>
        </p:txBody>
      </p:sp>
    </p:spTree>
    <p:extLst>
      <p:ext uri="{BB962C8B-B14F-4D97-AF65-F5344CB8AC3E}">
        <p14:creationId xmlns:p14="http://schemas.microsoft.com/office/powerpoint/2010/main" val="758376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25E81F6-D906-41A2-A9E1-0F05B8C72D99}" type="slidenum">
              <a:rPr lang="en-US" altLang="en-US"/>
              <a:pPr/>
              <a:t>‹#›</a:t>
            </a:fld>
            <a:endParaRPr lang="en-US" altLang="en-US"/>
          </a:p>
        </p:txBody>
      </p:sp>
    </p:spTree>
    <p:extLst>
      <p:ext uri="{BB962C8B-B14F-4D97-AF65-F5344CB8AC3E}">
        <p14:creationId xmlns:p14="http://schemas.microsoft.com/office/powerpoint/2010/main" val="3506700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14001A-E6DD-4C71-AB6E-4D40D90DE04F}" type="slidenum">
              <a:rPr lang="en-US" altLang="en-US"/>
              <a:pPr/>
              <a:t>‹#›</a:t>
            </a:fld>
            <a:endParaRPr lang="en-US" altLang="en-US"/>
          </a:p>
        </p:txBody>
      </p:sp>
    </p:spTree>
    <p:extLst>
      <p:ext uri="{BB962C8B-B14F-4D97-AF65-F5344CB8AC3E}">
        <p14:creationId xmlns:p14="http://schemas.microsoft.com/office/powerpoint/2010/main" val="2550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1310697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29CB410-9C66-4C2D-8A5E-FE5136D53C02}" type="slidenum">
              <a:rPr lang="en-US" altLang="en-US"/>
              <a:pPr/>
              <a:t>‹#›</a:t>
            </a:fld>
            <a:endParaRPr lang="en-US" altLang="en-US"/>
          </a:p>
        </p:txBody>
      </p:sp>
    </p:spTree>
    <p:extLst>
      <p:ext uri="{BB962C8B-B14F-4D97-AF65-F5344CB8AC3E}">
        <p14:creationId xmlns:p14="http://schemas.microsoft.com/office/powerpoint/2010/main" val="10117765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4D61426-8379-4A2F-9D5D-34581A9B353F}" type="slidenum">
              <a:rPr lang="en-US" altLang="en-US"/>
              <a:pPr/>
              <a:t>‹#›</a:t>
            </a:fld>
            <a:endParaRPr lang="en-US" altLang="en-US"/>
          </a:p>
        </p:txBody>
      </p:sp>
    </p:spTree>
    <p:extLst>
      <p:ext uri="{BB962C8B-B14F-4D97-AF65-F5344CB8AC3E}">
        <p14:creationId xmlns:p14="http://schemas.microsoft.com/office/powerpoint/2010/main" val="2034802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ECA928-53C7-4749-83BD-44AB469534ED}" type="slidenum">
              <a:rPr lang="en-US" altLang="en-US"/>
              <a:pPr/>
              <a:t>‹#›</a:t>
            </a:fld>
            <a:endParaRPr lang="en-US" altLang="en-US"/>
          </a:p>
        </p:txBody>
      </p:sp>
    </p:spTree>
    <p:extLst>
      <p:ext uri="{BB962C8B-B14F-4D97-AF65-F5344CB8AC3E}">
        <p14:creationId xmlns:p14="http://schemas.microsoft.com/office/powerpoint/2010/main" val="2315393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41FBF1-D9C7-435C-BC99-A6C14579669A}" type="slidenum">
              <a:rPr lang="en-US" altLang="en-US"/>
              <a:pPr/>
              <a:t>‹#›</a:t>
            </a:fld>
            <a:endParaRPr lang="en-US" altLang="en-US"/>
          </a:p>
        </p:txBody>
      </p:sp>
    </p:spTree>
    <p:extLst>
      <p:ext uri="{BB962C8B-B14F-4D97-AF65-F5344CB8AC3E}">
        <p14:creationId xmlns:p14="http://schemas.microsoft.com/office/powerpoint/2010/main" val="4017448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2AC639-425D-41A8-B1AC-A2C79ADD9583}" type="slidenum">
              <a:rPr lang="en-US" altLang="en-US"/>
              <a:pPr/>
              <a:t>‹#›</a:t>
            </a:fld>
            <a:endParaRPr lang="en-US" altLang="en-US"/>
          </a:p>
        </p:txBody>
      </p:sp>
    </p:spTree>
    <p:extLst>
      <p:ext uri="{BB962C8B-B14F-4D97-AF65-F5344CB8AC3E}">
        <p14:creationId xmlns:p14="http://schemas.microsoft.com/office/powerpoint/2010/main" val="161233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402181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1CDAF-7AA6-4807-B601-63BF3B41F162}" type="slidenum">
              <a:rPr lang="en-US" smtClean="0"/>
              <a:t>‹#›</a:t>
            </a:fld>
            <a:endParaRPr lang="en-US"/>
          </a:p>
        </p:txBody>
      </p:sp>
    </p:spTree>
    <p:extLst>
      <p:ext uri="{BB962C8B-B14F-4D97-AF65-F5344CB8AC3E}">
        <p14:creationId xmlns:p14="http://schemas.microsoft.com/office/powerpoint/2010/main" val="349268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4.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066800"/>
            <a:ext cx="8610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2362200"/>
            <a:ext cx="8610600" cy="3763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1CDAF-7AA6-4807-B601-63BF3B41F162}" type="slidenum">
              <a:rPr lang="en-US" smtClean="0"/>
              <a:t>‹#›</a:t>
            </a:fld>
            <a:endParaRPr lang="en-US"/>
          </a:p>
        </p:txBody>
      </p:sp>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066800"/>
            <a:ext cx="8610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2362200"/>
            <a:ext cx="8610600" cy="3763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336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336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1CDAF-7AA6-4807-B601-63BF3B41F162}" type="slidenum">
              <a:rPr lang="en-US" smtClean="0">
                <a:solidFill>
                  <a:srgbClr val="003366">
                    <a:tint val="75000"/>
                  </a:srgbClr>
                </a:solidFill>
              </a:rPr>
              <a:pPr/>
              <a:t>‹#›</a:t>
            </a:fld>
            <a:endParaRPr lang="en-US">
              <a:solidFill>
                <a:srgbClr val="003366">
                  <a:tint val="75000"/>
                </a:srgbClr>
              </a:solidFill>
            </a:endParaRPr>
          </a:p>
        </p:txBody>
      </p:sp>
    </p:spTree>
    <p:extLst>
      <p:ext uri="{BB962C8B-B14F-4D97-AF65-F5344CB8AC3E}">
        <p14:creationId xmlns:p14="http://schemas.microsoft.com/office/powerpoint/2010/main" val="33653926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dirty="0"/>
              <a:pPr/>
              <a:t>7/5/2017</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0193513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28EE48-FF1E-A440-BFD0-EB736DD00FF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7/5/2017</a:t>
            </a:fld>
            <a:endParaRPr lang="en-US" dirty="0"/>
          </a:p>
        </p:txBody>
      </p:sp>
    </p:spTree>
    <p:extLst>
      <p:ext uri="{BB962C8B-B14F-4D97-AF65-F5344CB8AC3E}">
        <p14:creationId xmlns:p14="http://schemas.microsoft.com/office/powerpoint/2010/main" val="145505457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8C4FE2D-520B-49ED-92FE-C1D6101AA952}" type="slidenum">
              <a:rPr lang="en-US" altLang="en-US"/>
              <a:pPr/>
              <a:t>‹#›</a:t>
            </a:fld>
            <a:endParaRPr lang="en-US" altLang="en-US"/>
          </a:p>
        </p:txBody>
      </p:sp>
    </p:spTree>
    <p:extLst>
      <p:ext uri="{BB962C8B-B14F-4D97-AF65-F5344CB8AC3E}">
        <p14:creationId xmlns:p14="http://schemas.microsoft.com/office/powerpoint/2010/main" val="389904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6.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56.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jpeg"/><Relationship Id="rId9" Type="http://schemas.microsoft.com/office/2007/relationships/diagramDrawing" Target="../diagrams/drawing1.xml"/></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8.xml"/><Relationship Id="rId1" Type="http://schemas.openxmlformats.org/officeDocument/2006/relationships/tags" Target="../tags/tag3.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gif"/><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64.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4" Type="http://schemas.openxmlformats.org/officeDocument/2006/relationships/comments" Target="../comments/comment1.xml"/></Relationships>
</file>

<file path=ppt/slides/_rels/slide5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6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6" Type="http://schemas.openxmlformats.org/officeDocument/2006/relationships/hyperlink" Target="http://www.publichealth.va.gov/exposures/agentorange/survivors-benefits.asp" TargetMode="External"/><Relationship Id="rId5" Type="http://schemas.openxmlformats.org/officeDocument/2006/relationships/hyperlink" Target="http://www.publichealth.va.gov/exposures/agentorange/disability-compensation.asp" TargetMode="External"/><Relationship Id="rId4" Type="http://schemas.openxmlformats.org/officeDocument/2006/relationships/hyperlink" Target="http://www.publichealth.va.gov/exposures/agentorange/militaryexposure.asp"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6" Type="http://schemas.openxmlformats.org/officeDocument/2006/relationships/hyperlink" Target="http://www.publichealth.va.gov/exposures/agentorange/conditions/chloracne.asp" TargetMode="External"/><Relationship Id="rId5" Type="http://schemas.openxmlformats.org/officeDocument/2006/relationships/hyperlink" Target="http://www.publichealth.va.gov/exposures/agentorange/conditions/bcell-leukemia.asp" TargetMode="External"/><Relationship Id="rId4" Type="http://schemas.openxmlformats.org/officeDocument/2006/relationships/hyperlink" Target="http://www.publichealth.va.gov/exposures/agentorange/conditions/al_amyloidosis.asp"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6" Type="http://schemas.openxmlformats.org/officeDocument/2006/relationships/hyperlink" Target="http://www.publichealth.va.gov/exposures/agentorange/conditions/ischemicheartdisease.asp" TargetMode="External"/><Relationship Id="rId5" Type="http://schemas.openxmlformats.org/officeDocument/2006/relationships/hyperlink" Target="http://www.publichealth.va.gov/exposures/agentorange/conditions/hodgkins.asp" TargetMode="External"/><Relationship Id="rId4" Type="http://schemas.openxmlformats.org/officeDocument/2006/relationships/hyperlink" Target="http://www.publichealth.va.gov/exposures/agentorange/conditions/diabetes.asp"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6" Type="http://schemas.openxmlformats.org/officeDocument/2006/relationships/hyperlink" Target="http://www.publichealth.va.gov/exposures/agentorange/conditions/parkinsonsdisease.asp" TargetMode="External"/><Relationship Id="rId5" Type="http://schemas.openxmlformats.org/officeDocument/2006/relationships/hyperlink" Target="http://www.publichealth.va.gov/exposures/agentorange/conditions/nonhodgkinslymphoma.asp" TargetMode="External"/><Relationship Id="rId4" Type="http://schemas.openxmlformats.org/officeDocument/2006/relationships/hyperlink" Target="http://www.publichealth.va.gov/exposures/agentorange/conditions/multiple_myeloma.asp"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5" Type="http://schemas.openxmlformats.org/officeDocument/2006/relationships/hyperlink" Target="http://www.publichealth.va.gov/exposures/agentorange/conditions/porphyria-cutanea-tarda.asp" TargetMode="External"/><Relationship Id="rId4" Type="http://schemas.openxmlformats.org/officeDocument/2006/relationships/hyperlink" Target="http://www.publichealth.va.gov/exposures/agentorange/conditions/peripheral_neuropathy.as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6" Type="http://schemas.openxmlformats.org/officeDocument/2006/relationships/hyperlink" Target="http://www.publichealth.va.gov/exposures/agentorange/conditions/soft-tissue-sarcoma.asp" TargetMode="External"/><Relationship Id="rId5" Type="http://schemas.openxmlformats.org/officeDocument/2006/relationships/hyperlink" Target="http://www.publichealth.va.gov/exposures/agentorange/conditions/respiratory_cancers.asp" TargetMode="External"/><Relationship Id="rId4" Type="http://schemas.openxmlformats.org/officeDocument/2006/relationships/hyperlink" Target="http://www.publichealth.va.gov/exposures/agentorange/conditions/prostate_cancer.asp"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4" Type="http://schemas.openxmlformats.org/officeDocument/2006/relationships/hyperlink" Target="http://www.publichealth.va.gov/exposures/gulfwar/military-service.asp"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7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7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7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4" Type="http://schemas.openxmlformats.org/officeDocument/2006/relationships/hyperlink" Target="http://www.publichealth.va.gov/exposures/radiation/radiation-risk-activity.asp"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7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8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8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6" Type="http://schemas.openxmlformats.org/officeDocument/2006/relationships/hyperlink" Target="http://www.publichealth.va.gov/studies-data.asp" TargetMode="External"/><Relationship Id="rId5" Type="http://schemas.openxmlformats.org/officeDocument/2006/relationships/hyperlink" Target="http://www.ecfr.gov/" TargetMode="External"/><Relationship Id="rId4" Type="http://schemas.openxmlformats.org/officeDocument/2006/relationships/hyperlink" Target="http://www.va.gov/"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 Id="rId6" Type="http://schemas.openxmlformats.org/officeDocument/2006/relationships/slide" Target="slide81.xml"/><Relationship Id="rId5" Type="http://schemas.openxmlformats.org/officeDocument/2006/relationships/hyperlink" Target="http://www.vba.va.gov/bln/21/Rates/pen01.htm" TargetMode="External"/><Relationship Id="rId4" Type="http://schemas.openxmlformats.org/officeDocument/2006/relationships/hyperlink" Target="http://www.vba.va.gov/bln/21/pension/wartime.htm"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8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8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8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8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8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9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9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49.jpeg"/><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480948"/>
          </a:xfrm>
        </p:spPr>
        <p:txBody>
          <a:bodyPr>
            <a:normAutofit fontScale="92500" lnSpcReduction="10000"/>
          </a:bodyPr>
          <a:lstStyle/>
          <a:p>
            <a:r>
              <a:rPr lang="en-US" b="1" dirty="0"/>
              <a:t>Located on the csi twin falls campus</a:t>
            </a:r>
          </a:p>
          <a:p>
            <a:r>
              <a:rPr lang="en-US" b="1" dirty="0"/>
              <a:t>PO Box 1238</a:t>
            </a:r>
          </a:p>
          <a:p>
            <a:r>
              <a:rPr lang="en-US" b="1" dirty="0"/>
              <a:t>Twin Falls, Idaho 83303</a:t>
            </a:r>
          </a:p>
          <a:p>
            <a:r>
              <a:rPr lang="en-US" b="1" dirty="0"/>
              <a:t>208.736.2122</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3714961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a:bodyPr>
          <a:lstStyle/>
          <a:p>
            <a:r>
              <a:rPr lang="en-US" b="1" u="sng" dirty="0"/>
              <a:t>Information &amp; Assistance</a:t>
            </a:r>
          </a:p>
          <a:p>
            <a:r>
              <a:rPr lang="en-US" sz="1800" b="1" dirty="0"/>
              <a:t>Is the gateway to senior services in the Magic Valley. They can help identify needs, &amp; make referrals to resources and services to meet those needs. </a:t>
            </a:r>
          </a:p>
          <a:p>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370137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a:bodyPr>
          <a:lstStyle/>
          <a:p>
            <a:r>
              <a:rPr lang="en-US" b="1" u="sng" dirty="0"/>
              <a:t>Ombudsman Program</a:t>
            </a:r>
          </a:p>
          <a:p>
            <a:r>
              <a:rPr lang="en-US" b="1" dirty="0"/>
              <a:t>Works to assist residents of long-term care facilities to protect their health, rights, safety, and welfare.</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27544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lnSpcReduction="10000"/>
          </a:bodyPr>
          <a:lstStyle/>
          <a:p>
            <a:r>
              <a:rPr lang="en-US" b="1" u="sng" dirty="0"/>
              <a:t>Ombudsman Program</a:t>
            </a:r>
          </a:p>
          <a:p>
            <a:r>
              <a:rPr lang="en-US" b="1" dirty="0"/>
              <a:t>They investigate complaints for seniors that involve accessing care, resident rights, facility or                                              home-based care issues, Medicaid, Medicare,                                                                  social security and other agencies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341811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lnSpcReduction="10000"/>
          </a:bodyPr>
          <a:lstStyle/>
          <a:p>
            <a:r>
              <a:rPr lang="en-US" b="1" u="sng" dirty="0"/>
              <a:t>Ombudsman Program</a:t>
            </a:r>
          </a:p>
          <a:p>
            <a:r>
              <a:rPr lang="en-US" b="1" dirty="0"/>
              <a:t>They investigate complaints, in 55+ facilities, for seniors that involve accessing care, resident rights, facility or home-based care issues, Medicaid, Medicare,                                      social security and other agencies.  </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275998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lnSpcReduction="10000"/>
          </a:bodyPr>
          <a:lstStyle/>
          <a:p>
            <a:pPr algn="r"/>
            <a:r>
              <a:rPr lang="en-US" b="1" u="sng" dirty="0"/>
              <a:t>Senior </a:t>
            </a:r>
            <a:r>
              <a:rPr lang="en-US" b="1" u="sng" dirty="0" err="1"/>
              <a:t>medicare</a:t>
            </a:r>
            <a:r>
              <a:rPr lang="en-US" b="1" u="sng" dirty="0"/>
              <a:t> patrol</a:t>
            </a:r>
          </a:p>
          <a:p>
            <a:pPr algn="r"/>
            <a:r>
              <a:rPr lang="en-US" b="1" dirty="0"/>
              <a:t>Helps you learn how to </a:t>
            </a:r>
          </a:p>
          <a:p>
            <a:pPr algn="r"/>
            <a:r>
              <a:rPr lang="en-US" b="1" dirty="0"/>
              <a:t>Protect, detect and report </a:t>
            </a:r>
          </a:p>
          <a:p>
            <a:pPr algn="r"/>
            <a:r>
              <a:rPr lang="en-US" b="1" dirty="0"/>
              <a:t>Medicare fraud, abuse &amp; errors.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pic>
        <p:nvPicPr>
          <p:cNvPr id="7" name="Picture 6" descr="C:\Users\Swasko\Desktop\SMP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3260" y="3771900"/>
            <a:ext cx="1739318" cy="1573813"/>
          </a:xfrm>
          <a:prstGeom prst="rect">
            <a:avLst/>
          </a:prstGeom>
          <a:noFill/>
          <a:ln>
            <a:noFill/>
          </a:ln>
        </p:spPr>
      </p:pic>
    </p:spTree>
    <p:extLst>
      <p:ext uri="{BB962C8B-B14F-4D97-AF65-F5344CB8AC3E}">
        <p14:creationId xmlns:p14="http://schemas.microsoft.com/office/powerpoint/2010/main" val="330295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lnSpcReduction="10000"/>
          </a:bodyPr>
          <a:lstStyle/>
          <a:p>
            <a:r>
              <a:rPr lang="en-US" b="1" u="sng" dirty="0"/>
              <a:t>Medicare Saving program </a:t>
            </a:r>
          </a:p>
          <a:p>
            <a:r>
              <a:rPr lang="en-US" b="1" u="sng" dirty="0" err="1"/>
              <a:t>Mippa</a:t>
            </a:r>
            <a:endParaRPr lang="en-US" b="1" u="sng" dirty="0"/>
          </a:p>
          <a:p>
            <a:r>
              <a:rPr lang="en-US" b="1" dirty="0"/>
              <a:t>Can give you extra help to assist with Medicare expenses.</a:t>
            </a:r>
          </a:p>
          <a:p>
            <a:r>
              <a:rPr lang="en-US" b="1" dirty="0"/>
              <a:t>Income limits apply</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67641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a:bodyPr>
          <a:lstStyle/>
          <a:p>
            <a:r>
              <a:rPr lang="en-US" b="1" u="sng" dirty="0"/>
              <a:t>Support Groups</a:t>
            </a:r>
          </a:p>
          <a:p>
            <a:r>
              <a:rPr lang="en-US" b="1" dirty="0"/>
              <a:t>Meet regularly for education, discussion &amp; peer support.</a:t>
            </a:r>
          </a:p>
          <a:p>
            <a:r>
              <a:rPr lang="en-US" sz="1200" b="1" dirty="0"/>
              <a:t>Caregiver support group                                                                                                                  Grandparents as parents support groups                                                                                    widowed wellness programs of Idaho, Inc.   </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2712546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lnSpcReduction="10000"/>
          </a:bodyPr>
          <a:lstStyle/>
          <a:p>
            <a:r>
              <a:rPr lang="en-US" sz="2100" b="1" u="sng" dirty="0"/>
              <a:t>3 things you need to know </a:t>
            </a:r>
          </a:p>
          <a:p>
            <a:r>
              <a:rPr lang="en-US" sz="1500" b="1" dirty="0"/>
              <a:t>Spousal Impoverishment</a:t>
            </a:r>
          </a:p>
          <a:p>
            <a:r>
              <a:rPr lang="en-US" sz="1500" b="1" dirty="0"/>
              <a:t>Compassionate Allowances</a:t>
            </a:r>
          </a:p>
          <a:p>
            <a:r>
              <a:rPr lang="en-US" sz="1500" b="1" dirty="0"/>
              <a:t>Aid and Attendance: must be a pensioned Veteran</a:t>
            </a:r>
          </a:p>
          <a:p>
            <a:endParaRPr lang="en-US" sz="1500"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269246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a:bodyPr>
          <a:lstStyle/>
          <a:p>
            <a:r>
              <a:rPr lang="en-US" b="1" u="sng" dirty="0"/>
              <a:t>Senior Corps programs</a:t>
            </a:r>
          </a:p>
          <a:p>
            <a:r>
              <a:rPr lang="en-US" b="1" u="sng" dirty="0"/>
              <a:t>Retired &amp; senior Volunteer program</a:t>
            </a:r>
          </a:p>
          <a:p>
            <a:r>
              <a:rPr lang="en-US" b="1" dirty="0"/>
              <a:t>Provides volunteer opportunities to people                                            55 years of age &amp; older</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74475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fontScale="92500" lnSpcReduction="10000"/>
          </a:bodyPr>
          <a:lstStyle/>
          <a:p>
            <a:r>
              <a:rPr lang="en-US" b="1" u="sng" dirty="0"/>
              <a:t>Senior Corps programs</a:t>
            </a:r>
          </a:p>
          <a:p>
            <a:r>
              <a:rPr lang="en-US" b="1" u="sng" dirty="0"/>
              <a:t>Foster Grandparent program</a:t>
            </a:r>
          </a:p>
          <a:p>
            <a:r>
              <a:rPr lang="en-US" b="1" dirty="0"/>
              <a:t>Provides volunteer opportunities in educational and care oriented settings. They assist children                                                                     to overcome learning challenges.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244928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480948"/>
          </a:xfrm>
        </p:spPr>
        <p:txBody>
          <a:bodyPr>
            <a:normAutofit lnSpcReduction="10000"/>
          </a:bodyPr>
          <a:lstStyle/>
          <a:p>
            <a:r>
              <a:rPr lang="en-US" b="1" dirty="0"/>
              <a:t>Shawna Wasko, M.OLP</a:t>
            </a:r>
          </a:p>
          <a:p>
            <a:r>
              <a:rPr lang="en-US" sz="1350" b="1" u="sng" dirty="0"/>
              <a:t>Public Information/Contracts Manager/Group Facilitator</a:t>
            </a:r>
          </a:p>
          <a:p>
            <a:r>
              <a:rPr lang="en-US" sz="1200" b="1" dirty="0"/>
              <a:t>Widowed Wellness Programs of Idaho, Inc.                                                                                       Caregiver Support Group                                                                                                     Grandparents as Parents support group</a:t>
            </a:r>
          </a:p>
          <a:p>
            <a:endParaRPr lang="en-US" sz="1200" b="1" dirty="0"/>
          </a:p>
          <a:p>
            <a:endParaRPr lang="en-US" dirty="0"/>
          </a:p>
          <a:p>
            <a:endParaRPr lang="en-US"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393520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fontScale="85000" lnSpcReduction="10000"/>
          </a:bodyPr>
          <a:lstStyle/>
          <a:p>
            <a:r>
              <a:rPr lang="en-US" b="1" u="sng" dirty="0"/>
              <a:t>Senior Corps programs</a:t>
            </a:r>
          </a:p>
          <a:p>
            <a:r>
              <a:rPr lang="en-US" b="1" u="sng" dirty="0"/>
              <a:t>Senior Companion program</a:t>
            </a:r>
          </a:p>
          <a:p>
            <a:r>
              <a:rPr lang="en-US" b="1" dirty="0"/>
              <a:t>Offers one-on-one companionship between frail, elderly, &amp; homebound individuals and senior volunteers. They help complete everyday tasks such as grocery shopping, bill paying, &amp; transportation.</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423009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fontScale="92500" lnSpcReduction="10000"/>
          </a:bodyPr>
          <a:lstStyle/>
          <a:p>
            <a:r>
              <a:rPr lang="en-US" b="1" u="sng" dirty="0"/>
              <a:t>Contracted services</a:t>
            </a:r>
          </a:p>
          <a:p>
            <a:r>
              <a:rPr lang="en-US" b="1" u="sng" dirty="0"/>
              <a:t>Homemaker: </a:t>
            </a:r>
            <a:r>
              <a:rPr lang="en-US" b="1" dirty="0"/>
              <a:t>assist with light housekeeping &amp; general chores</a:t>
            </a:r>
          </a:p>
          <a:p>
            <a:r>
              <a:rPr lang="en-US" b="1" u="sng" dirty="0"/>
              <a:t>Respite Care: </a:t>
            </a:r>
            <a:r>
              <a:rPr lang="en-US" b="1" dirty="0"/>
              <a:t>offers caregivers a break with companionship, supervision, &amp; assistance, with such tasks as bathing, dressing, &amp; other care receiver needs.  </a:t>
            </a:r>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1357429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a:bodyPr>
          <a:lstStyle/>
          <a:p>
            <a:r>
              <a:rPr lang="en-US" b="1" u="sng" dirty="0"/>
              <a:t>Contracted services</a:t>
            </a:r>
          </a:p>
          <a:p>
            <a:r>
              <a:rPr lang="en-US" b="1" u="sng" dirty="0"/>
              <a:t>Transportation: </a:t>
            </a:r>
            <a:r>
              <a:rPr lang="en-US" b="1" dirty="0"/>
              <a:t>services provide rides for seniors to senior centers, medical appointments,                                                          shopping and other locations.</a:t>
            </a:r>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3191978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a:bodyPr>
          <a:lstStyle/>
          <a:p>
            <a:r>
              <a:rPr lang="en-US" b="1" u="sng" dirty="0"/>
              <a:t>Contracted services</a:t>
            </a:r>
          </a:p>
          <a:p>
            <a:r>
              <a:rPr lang="en-US" b="1" u="sng" dirty="0"/>
              <a:t>Senior Dining &amp; Activities:                                                                                 </a:t>
            </a:r>
            <a:r>
              <a:rPr lang="en-US" b="1" dirty="0"/>
              <a:t>are offered at 16 senior centers and 2 meal sites throughout the Magic Valley.</a:t>
            </a:r>
            <a:endParaRPr lang="en-US" b="1" u="sng" dirty="0"/>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2701646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fontScale="85000" lnSpcReduction="20000"/>
          </a:bodyPr>
          <a:lstStyle/>
          <a:p>
            <a:r>
              <a:rPr lang="en-US" b="1" u="sng" dirty="0"/>
              <a:t>Senior Centers </a:t>
            </a:r>
          </a:p>
          <a:p>
            <a:r>
              <a:rPr lang="en-US" b="1" u="sng" dirty="0"/>
              <a:t>1 in 6 seniors in </a:t>
            </a:r>
            <a:r>
              <a:rPr lang="en-US" b="1" u="sng" dirty="0" err="1"/>
              <a:t>idaho</a:t>
            </a:r>
            <a:r>
              <a:rPr lang="en-US" b="1" u="sng" dirty="0"/>
              <a:t> struggle with Hunger</a:t>
            </a:r>
          </a:p>
          <a:p>
            <a:r>
              <a:rPr lang="en-US" sz="1500" b="1" u="sng" dirty="0"/>
              <a:t>Congregate Meals</a:t>
            </a:r>
            <a:r>
              <a:rPr lang="en-US" sz="1500" b="1" dirty="0"/>
              <a:t>: On track to serve 98,280 Meals in 2017</a:t>
            </a:r>
          </a:p>
          <a:p>
            <a:r>
              <a:rPr lang="en-US" sz="1500" b="1" u="sng" dirty="0"/>
              <a:t>Home Delivered Meals:</a:t>
            </a:r>
            <a:r>
              <a:rPr lang="en-US" sz="1500" b="1" dirty="0"/>
              <a:t> on track to serve 73,692 Meals in 2017</a:t>
            </a:r>
          </a:p>
          <a:p>
            <a:r>
              <a:rPr lang="en-US" sz="1500" b="1" u="sng" dirty="0"/>
              <a:t>Live longer with less de</a:t>
            </a:r>
            <a:r>
              <a:rPr lang="en-US" b="1" u="sng" dirty="0"/>
              <a:t>mentia</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4072013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a:bodyPr>
          <a:lstStyle/>
          <a:p>
            <a:r>
              <a:rPr lang="en-US" sz="3300" b="1" u="sng" dirty="0"/>
              <a:t>Biggest Risk to Seniors:</a:t>
            </a:r>
          </a:p>
          <a:p>
            <a:r>
              <a:rPr lang="en-US" sz="3300" b="1" u="sng" dirty="0"/>
              <a:t>Loneliness</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1811264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fontScale="92500" lnSpcReduction="10000"/>
          </a:bodyPr>
          <a:lstStyle/>
          <a:p>
            <a:r>
              <a:rPr lang="en-US" sz="1500" b="1" u="sng" dirty="0"/>
              <a:t>Lifespan respite summit</a:t>
            </a:r>
          </a:p>
          <a:p>
            <a:r>
              <a:rPr lang="en-US" sz="1500" b="1" u="sng" dirty="0"/>
              <a:t>Friday, </a:t>
            </a:r>
            <a:r>
              <a:rPr lang="en-US" sz="1500" b="1" u="sng" dirty="0" err="1"/>
              <a:t>july</a:t>
            </a:r>
            <a:r>
              <a:rPr lang="en-US" sz="1500" b="1" u="sng" dirty="0"/>
              <a:t> 7, 2017</a:t>
            </a:r>
            <a:endParaRPr lang="en-US" sz="1200" b="1" dirty="0"/>
          </a:p>
          <a:p>
            <a:r>
              <a:rPr lang="en-US" sz="1500" b="1" u="sng" dirty="0"/>
              <a:t>Scam Jam</a:t>
            </a:r>
          </a:p>
          <a:p>
            <a:r>
              <a:rPr lang="en-US" sz="1200" b="1" u="sng" dirty="0"/>
              <a:t>Friday, September 8, 2017</a:t>
            </a:r>
          </a:p>
          <a:p>
            <a:r>
              <a:rPr lang="en-US" sz="1200" b="1" u="sng" dirty="0"/>
              <a:t>Both Conference on CSI Campus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89722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lnSpcReduction="10000"/>
          </a:bodyPr>
          <a:lstStyle/>
          <a:p>
            <a:r>
              <a:rPr lang="en-US" sz="1500" b="1" u="sng" dirty="0"/>
              <a:t>Volunteers Needed: we can not do our job without you!</a:t>
            </a:r>
          </a:p>
          <a:p>
            <a:pPr algn="l"/>
            <a:r>
              <a:rPr lang="en-US" sz="1350" b="1" dirty="0"/>
              <a:t>Senior Corps Programs: Foster Grandparent-senior companions ombudsman program                                                                                                                                      </a:t>
            </a:r>
            <a:r>
              <a:rPr lang="en-US" sz="1350" b="1" dirty="0" err="1"/>
              <a:t>shiba</a:t>
            </a:r>
            <a:r>
              <a:rPr lang="en-US" sz="1350" b="1" dirty="0"/>
              <a:t>: senior health insurance benefits advisors                                                                                                                                                               senior centers:                                                                                                                                                 home delivered meals – table set up-food service</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217508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RP-RP-aligned-CMY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5814" y="698500"/>
            <a:ext cx="5074423" cy="1282700"/>
          </a:xfrm>
          <a:prstGeom prst="rect">
            <a:avLst/>
          </a:prstGeom>
        </p:spPr>
      </p:pic>
      <p:pic>
        <p:nvPicPr>
          <p:cNvPr id="5" name="Content Placeholder 4" descr="C:\Users\proot\AppData\Local\Microsoft\Windows\Temporary Internet Files\Content.Outlook\TICMY5AB\ID_Seal_4c.pn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305988" y="4742520"/>
            <a:ext cx="1892300" cy="1924979"/>
          </a:xfrm>
          <a:prstGeom prst="rect">
            <a:avLst/>
          </a:prstGeom>
          <a:noFill/>
          <a:ln>
            <a:noFill/>
          </a:ln>
        </p:spPr>
      </p:pic>
      <p:sp>
        <p:nvSpPr>
          <p:cNvPr id="6" name="Rectangle 5"/>
          <p:cNvSpPr/>
          <p:nvPr/>
        </p:nvSpPr>
        <p:spPr>
          <a:xfrm>
            <a:off x="1143000" y="2841654"/>
            <a:ext cx="6109138"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Today’s AARP—Making the   		most of life after 50</a:t>
            </a:r>
          </a:p>
        </p:txBody>
      </p:sp>
    </p:spTree>
    <p:extLst>
      <p:ext uri="{BB962C8B-B14F-4D97-AF65-F5344CB8AC3E}">
        <p14:creationId xmlns:p14="http://schemas.microsoft.com/office/powerpoint/2010/main" val="252042287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041" y="968908"/>
            <a:ext cx="5234152" cy="676868"/>
          </a:xfrm>
        </p:spPr>
        <p:txBody>
          <a:bodyPr/>
          <a:lstStyle/>
          <a:p>
            <a:pPr algn="ctr"/>
            <a:r>
              <a:rPr lang="en-US" sz="3600" b="1" dirty="0"/>
              <a:t>AARP History</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30166" y="1843156"/>
            <a:ext cx="5698927" cy="4338956"/>
          </a:xfrm>
          <a:prstGeom prst="rect">
            <a:avLst/>
          </a:prstGeom>
        </p:spPr>
      </p:pic>
      <p:pic>
        <p:nvPicPr>
          <p:cNvPr id="5" name="Picture 4" descr="Ethel.jpg"/>
          <p:cNvPicPr>
            <a:picLocks noChangeAspect="1"/>
          </p:cNvPicPr>
          <p:nvPr/>
        </p:nvPicPr>
        <p:blipFill>
          <a:blip r:embed="rId4" cstate="print"/>
          <a:stretch>
            <a:fillRect/>
          </a:stretch>
        </p:blipFill>
        <p:spPr>
          <a:xfrm>
            <a:off x="5873006" y="580507"/>
            <a:ext cx="2449350" cy="2525299"/>
          </a:xfrm>
          <a:prstGeom prst="rect">
            <a:avLst/>
          </a:prstGeom>
        </p:spPr>
      </p:pic>
    </p:spTree>
    <p:extLst>
      <p:ext uri="{BB962C8B-B14F-4D97-AF65-F5344CB8AC3E}">
        <p14:creationId xmlns:p14="http://schemas.microsoft.com/office/powerpoint/2010/main" val="17148237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480948"/>
          </a:xfrm>
        </p:spPr>
        <p:txBody>
          <a:bodyPr>
            <a:normAutofit fontScale="70000" lnSpcReduction="20000"/>
          </a:bodyPr>
          <a:lstStyle/>
          <a:p>
            <a:pPr algn="r"/>
            <a:r>
              <a:rPr lang="en-US" b="1" dirty="0"/>
              <a:t>Our Goal:</a:t>
            </a:r>
          </a:p>
          <a:p>
            <a:pPr algn="r"/>
            <a:r>
              <a:rPr lang="en-US" b="1" dirty="0"/>
              <a:t>Is to enable people to live in their own homes:</a:t>
            </a:r>
          </a:p>
          <a:p>
            <a:pPr marL="257175" indent="-257175" algn="r">
              <a:buFont typeface="Arial" panose="020B0604020202020204" pitchFamily="34" charset="0"/>
              <a:buChar char="•"/>
            </a:pPr>
            <a:r>
              <a:rPr lang="en-US" b="1" dirty="0"/>
              <a:t>As long as they can</a:t>
            </a:r>
          </a:p>
          <a:p>
            <a:pPr marL="257175" indent="-257175" algn="r">
              <a:buFont typeface="Arial" panose="020B0604020202020204" pitchFamily="34" charset="0"/>
              <a:buChar char="•"/>
            </a:pPr>
            <a:r>
              <a:rPr lang="en-US" b="1" dirty="0"/>
              <a:t>As comfortably as they can</a:t>
            </a:r>
          </a:p>
          <a:p>
            <a:pPr marL="257175" indent="-257175" algn="r">
              <a:buFont typeface="Arial" panose="020B0604020202020204" pitchFamily="34" charset="0"/>
              <a:buChar char="•"/>
            </a:pPr>
            <a:r>
              <a:rPr lang="en-US" b="1" dirty="0"/>
              <a:t>As safely as they can</a:t>
            </a:r>
            <a:r>
              <a:rPr lang="en-US" dirty="0"/>
              <a:t>.</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033" y="3771901"/>
            <a:ext cx="1429942" cy="1480947"/>
          </a:xfrm>
          <a:prstGeom prst="rect">
            <a:avLst/>
          </a:prstGeom>
        </p:spPr>
      </p:pic>
    </p:spTree>
    <p:extLst>
      <p:ext uri="{BB962C8B-B14F-4D97-AF65-F5344CB8AC3E}">
        <p14:creationId xmlns:p14="http://schemas.microsoft.com/office/powerpoint/2010/main" val="296120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OVERVIEW</a:t>
            </a:r>
          </a:p>
        </p:txBody>
      </p:sp>
      <p:pic>
        <p:nvPicPr>
          <p:cNvPr id="4" name="Picture 3" descr="AARP-RP-aligned-CMY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92752" y="381000"/>
            <a:ext cx="3084448" cy="1036637"/>
          </a:xfrm>
          <a:prstGeom prst="rect">
            <a:avLst/>
          </a:prstGeom>
        </p:spPr>
      </p:pic>
      <p:pic>
        <p:nvPicPr>
          <p:cNvPr id="5" name="Content Placeholder 4" descr="C:\Users\proot\AppData\Local\Microsoft\Windows\Temporary Internet Files\Content.Outlook\TICMY5AB\ID_Seal_4c.pn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534976" y="4762500"/>
            <a:ext cx="1373916" cy="1368392"/>
          </a:xfrm>
          <a:prstGeom prst="rect">
            <a:avLst/>
          </a:prstGeom>
          <a:noFill/>
          <a:ln>
            <a:noFill/>
          </a:ln>
        </p:spPr>
      </p:pic>
      <p:sp>
        <p:nvSpPr>
          <p:cNvPr id="6" name="Rectangle 5"/>
          <p:cNvSpPr/>
          <p:nvPr/>
        </p:nvSpPr>
        <p:spPr>
          <a:xfrm>
            <a:off x="673100" y="1882375"/>
            <a:ext cx="6146800" cy="3046988"/>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Non-profit nonpartisan social welfare organization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Retirement is </a:t>
            </a:r>
            <a:r>
              <a:rPr kumimoji="0" lang="en-US" sz="2400" b="0" i="1" u="sng" strike="noStrike" kern="1200" cap="none" spc="0" normalizeH="0" baseline="0" noProof="0" dirty="0">
                <a:ln>
                  <a:noFill/>
                </a:ln>
                <a:solidFill>
                  <a:prstClr val="black"/>
                </a:solidFill>
                <a:effectLst/>
                <a:uLnTx/>
                <a:uFillTx/>
                <a:latin typeface="Calibri"/>
                <a:ea typeface="+mn-ea"/>
                <a:cs typeface="+mn-cs"/>
              </a:rPr>
              <a:t>not</a:t>
            </a:r>
            <a:r>
              <a:rPr kumimoji="0" lang="en-US" sz="2400" b="0" i="1" u="none" strike="noStrike" kern="1200" cap="none" spc="0" normalizeH="0" baseline="0" noProof="0" dirty="0">
                <a:ln>
                  <a:noFill/>
                </a:ln>
                <a:solidFill>
                  <a:prstClr val="black"/>
                </a:solidFill>
                <a:effectLst/>
                <a:uLnTx/>
                <a:uFillTx/>
                <a:latin typeface="Calibri"/>
                <a:ea typeface="+mn-ea"/>
                <a:cs typeface="+mn-cs"/>
              </a:rPr>
              <a:t> required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Nationwide membership of more than 38 million members,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1" u="none" strike="noStrike" kern="1200" cap="none" spc="0" normalizeH="0" baseline="0" noProof="0" dirty="0">
                <a:ln>
                  <a:noFill/>
                </a:ln>
                <a:solidFill>
                  <a:prstClr val="black"/>
                </a:solidFill>
                <a:effectLst/>
                <a:uLnTx/>
                <a:uFillTx/>
                <a:latin typeface="Calibri"/>
                <a:ea typeface="+mn-ea"/>
                <a:cs typeface="+mn-cs"/>
              </a:rPr>
              <a:t>larger than the population of Canada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Idaho members make up about 11% the total population of Idaho</a:t>
            </a:r>
          </a:p>
        </p:txBody>
      </p:sp>
    </p:spTree>
    <p:extLst>
      <p:ext uri="{BB962C8B-B14F-4D97-AF65-F5344CB8AC3E}">
        <p14:creationId xmlns:p14="http://schemas.microsoft.com/office/powerpoint/2010/main" val="3295173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isionMissionGoals.jpg"/>
          <p:cNvPicPr>
            <a:picLocks noChangeAspect="1"/>
          </p:cNvPicPr>
          <p:nvPr/>
        </p:nvPicPr>
        <p:blipFill>
          <a:blip r:embed="rId4" cstate="print"/>
          <a:stretch>
            <a:fillRect/>
          </a:stretch>
        </p:blipFill>
        <p:spPr>
          <a:xfrm>
            <a:off x="1722820" y="403567"/>
            <a:ext cx="3445641" cy="2272341"/>
          </a:xfrm>
          <a:prstGeom prst="rect">
            <a:avLst/>
          </a:prstGeom>
        </p:spPr>
      </p:pic>
      <p:graphicFrame>
        <p:nvGraphicFramePr>
          <p:cNvPr id="16" name="Content Placeholder 15"/>
          <p:cNvGraphicFramePr>
            <a:graphicFrameLocks noGrp="1"/>
          </p:cNvGraphicFramePr>
          <p:nvPr>
            <p:ph idx="1"/>
            <p:extLst/>
          </p:nvPr>
        </p:nvGraphicFramePr>
        <p:xfrm>
          <a:off x="457200" y="2175642"/>
          <a:ext cx="7725103" cy="4226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734272876"/>
      </p:ext>
    </p:extLst>
  </p:cSld>
  <p:clrMapOvr>
    <a:masterClrMapping/>
  </p:clrMapOvr>
  <mc:AlternateContent xmlns:mc="http://schemas.openxmlformats.org/markup-compatibility/2006" xmlns:p14="http://schemas.microsoft.com/office/powerpoint/2010/main">
    <mc:Choice Requires="p14">
      <p:transition spd="slow" p14:dur="125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913" y="490475"/>
            <a:ext cx="7772400" cy="840485"/>
          </a:xfrm>
        </p:spPr>
        <p:txBody>
          <a:bodyPr/>
          <a:lstStyle/>
          <a:p>
            <a:pPr algn="ctr"/>
            <a:r>
              <a:rPr lang="en-US" sz="3600" b="1" dirty="0"/>
              <a:t>Increasing our Social Impact</a:t>
            </a:r>
          </a:p>
        </p:txBody>
      </p:sp>
      <p:graphicFrame>
        <p:nvGraphicFramePr>
          <p:cNvPr id="2" name="Content Placeholder 4"/>
          <p:cNvGraphicFramePr>
            <a:graphicFrameLocks noGrp="1"/>
          </p:cNvGraphicFramePr>
          <p:nvPr>
            <p:ph idx="1"/>
            <p:extLst/>
          </p:nvPr>
        </p:nvGraphicFramePr>
        <p:xfrm>
          <a:off x="457489" y="1599640"/>
          <a:ext cx="8229023" cy="4527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8506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486"/>
            <a:ext cx="8229600" cy="676868"/>
          </a:xfrm>
        </p:spPr>
        <p:txBody>
          <a:bodyPr/>
          <a:lstStyle/>
          <a:p>
            <a:pPr algn="ctr"/>
            <a:r>
              <a:rPr lang="en-US" sz="3200" b="1" dirty="0">
                <a:effectLst>
                  <a:outerShdw blurRad="38100" dist="38100" dir="2700000" algn="tl">
                    <a:srgbClr val="000000">
                      <a:alpha val="43137"/>
                    </a:srgbClr>
                  </a:outerShdw>
                </a:effectLst>
              </a:rPr>
              <a:t>AARP </a:t>
            </a:r>
            <a:r>
              <a:rPr lang="en-US" sz="3200" b="1" dirty="0">
                <a:solidFill>
                  <a:srgbClr val="C00000"/>
                </a:solidFill>
                <a:effectLst>
                  <a:outerShdw blurRad="38100" dist="38100" dir="2700000" algn="tl">
                    <a:srgbClr val="000000">
                      <a:alpha val="43137"/>
                    </a:srgbClr>
                  </a:outerShdw>
                </a:effectLst>
              </a:rPr>
              <a:t>IDAHO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REAL POSSIBILITIES IN </a:t>
            </a:r>
            <a:r>
              <a:rPr lang="en-US" sz="3200" b="1" dirty="0">
                <a:solidFill>
                  <a:srgbClr val="C00000"/>
                </a:solidFill>
                <a:effectLst>
                  <a:outerShdw blurRad="38100" dist="38100" dir="2700000" algn="tl">
                    <a:srgbClr val="000000">
                      <a:alpha val="43137"/>
                    </a:srgbClr>
                  </a:outerShdw>
                </a:effectLst>
              </a:rPr>
              <a:t>ACTION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40956" y="4464889"/>
            <a:ext cx="2462734" cy="109795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420" y="1426070"/>
            <a:ext cx="3553592" cy="138913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9315" y="2925940"/>
            <a:ext cx="3563664" cy="1212007"/>
          </a:xfrm>
          <a:prstGeom prst="rect">
            <a:avLst/>
          </a:prstGeom>
        </p:spPr>
      </p:pic>
      <p:pic>
        <p:nvPicPr>
          <p:cNvPr id="8"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1638" y="1639624"/>
            <a:ext cx="1926159" cy="1624196"/>
          </a:xfrm>
          <a:prstGeom prst="rect">
            <a:avLst/>
          </a:prstGeom>
        </p:spPr>
      </p:pic>
      <p:pic>
        <p:nvPicPr>
          <p:cNvPr id="9"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2705136"/>
            <a:ext cx="1719196" cy="60709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795" y="3077356"/>
            <a:ext cx="2002051" cy="108555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87308" y="2720289"/>
            <a:ext cx="576784" cy="57678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7701" y="4065072"/>
            <a:ext cx="1934785" cy="2579713"/>
          </a:xfrm>
          <a:prstGeom prst="rect">
            <a:avLst/>
          </a:prstGeom>
        </p:spPr>
      </p:pic>
      <p:sp>
        <p:nvSpPr>
          <p:cNvPr id="13" name="TextBox 12"/>
          <p:cNvSpPr txBox="1"/>
          <p:nvPr/>
        </p:nvSpPr>
        <p:spPr>
          <a:xfrm>
            <a:off x="239281" y="4441735"/>
            <a:ext cx="268013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M</a:t>
            </a:r>
            <a:r>
              <a:rPr kumimoji="0" lang="en-US" sz="3200" b="1" i="0" u="none" strike="noStrike" kern="1200" cap="none" spc="0" normalizeH="0" baseline="0" noProof="0" dirty="0">
                <a:ln>
                  <a:noFill/>
                </a:ln>
                <a:solidFill>
                  <a:prstClr val="black"/>
                </a:solidFill>
                <a:effectLst/>
                <a:uLnTx/>
                <a:uFillTx/>
                <a:latin typeface="Calibri"/>
                <a:ea typeface="+mn-ea"/>
                <a:cs typeface="+mn-cs"/>
              </a:rPr>
              <a:t>ulti</a:t>
            </a:r>
            <a:r>
              <a:rPr kumimoji="0" lang="en-US" sz="3200" b="1" i="0" u="none" strike="noStrike" kern="1200" cap="none" spc="0" normalizeH="0" baseline="0" noProof="0" dirty="0">
                <a:ln>
                  <a:noFill/>
                </a:ln>
                <a:solidFill>
                  <a:prstClr val="white">
                    <a:lumMod val="75000"/>
                  </a:prstClr>
                </a:solidFill>
                <a:effectLst/>
                <a:uLnTx/>
                <a:uFillTx/>
                <a:latin typeface="Calibri"/>
                <a:ea typeface="+mn-ea"/>
                <a:cs typeface="+mn-cs"/>
              </a:rPr>
              <a:t>c</a:t>
            </a:r>
            <a:r>
              <a:rPr kumimoji="0" lang="en-US" sz="3200" b="1" i="0" u="none" strike="noStrike" kern="1200" cap="none" spc="0" normalizeH="0" baseline="0" noProof="0" dirty="0">
                <a:ln>
                  <a:noFill/>
                </a:ln>
                <a:solidFill>
                  <a:prstClr val="black"/>
                </a:solidFill>
                <a:effectLst/>
                <a:uLnTx/>
                <a:uFillTx/>
                <a:latin typeface="Calibri"/>
                <a:ea typeface="+mn-ea"/>
                <a:cs typeface="+mn-cs"/>
              </a:rPr>
              <a:t>ultural</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p:cNvSpPr txBox="1"/>
          <p:nvPr/>
        </p:nvSpPr>
        <p:spPr>
          <a:xfrm>
            <a:off x="556895" y="1433249"/>
            <a:ext cx="1730108" cy="830997"/>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Special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Events</a:t>
            </a: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750" y="5354928"/>
            <a:ext cx="4303466" cy="1063208"/>
          </a:xfrm>
          <a:prstGeom prst="rect">
            <a:avLst/>
          </a:prstGeom>
        </p:spPr>
      </p:pic>
    </p:spTree>
    <p:extLst>
      <p:ext uri="{BB962C8B-B14F-4D97-AF65-F5344CB8AC3E}">
        <p14:creationId xmlns:p14="http://schemas.microsoft.com/office/powerpoint/2010/main" val="166873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par>
                          <p:cTn id="35" fill="hold">
                            <p:stCondLst>
                              <p:cond delay="3000"/>
                            </p:stCondLst>
                            <p:childTnLst>
                              <p:par>
                                <p:cTn id="36" presetID="16" presetClass="entr" presetSubtype="2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000"/>
                            </p:stCondLst>
                            <p:childTnLst>
                              <p:par>
                                <p:cTn id="46" presetID="2" presetClass="entr" presetSubtype="12"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0-#ppt_w/2"/>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16" presetClass="entr" presetSubtype="2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74420"/>
            <a:ext cx="7734300" cy="3129480"/>
          </a:xfrm>
        </p:spPr>
        <p:txBody>
          <a:bodyPr>
            <a:normAutofit fontScale="92500" lnSpcReduction="20000"/>
          </a:bodyPr>
          <a:lstStyle/>
          <a:p>
            <a:r>
              <a:rPr lang="en-US" sz="3200" dirty="0"/>
              <a:t>AARP Smart Driver Courses </a:t>
            </a:r>
          </a:p>
          <a:p>
            <a:pPr lvl="2"/>
            <a:r>
              <a:rPr lang="en-US" sz="3200" dirty="0"/>
              <a:t>Sharpen your driving skills</a:t>
            </a:r>
          </a:p>
          <a:p>
            <a:pPr lvl="2"/>
            <a:r>
              <a:rPr lang="en-US" sz="3200" dirty="0"/>
              <a:t>Refresh your knowledge of the rules of the road</a:t>
            </a:r>
          </a:p>
          <a:p>
            <a:r>
              <a:rPr lang="en-US" sz="3200" dirty="0"/>
              <a:t>More than 1700 Idaho “graduates” from the program</a:t>
            </a:r>
          </a:p>
          <a:p>
            <a:r>
              <a:rPr lang="en-US" sz="3200" dirty="0"/>
              <a:t>Aarp.org/</a:t>
            </a:r>
            <a:r>
              <a:rPr lang="en-US" sz="3200" dirty="0" err="1"/>
              <a:t>safedriver</a:t>
            </a:r>
            <a:r>
              <a:rPr lang="en-US" sz="3200" dirty="0"/>
              <a:t> </a:t>
            </a:r>
          </a:p>
          <a:p>
            <a:pPr marL="1920240" lvl="7" indent="0">
              <a:buNone/>
            </a:pPr>
            <a:endParaRPr lang="en-US" sz="28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6200" y="845389"/>
            <a:ext cx="3049390" cy="1359498"/>
          </a:xfrm>
          <a:prstGeom prst="rect">
            <a:avLst/>
          </a:prstGeom>
        </p:spPr>
      </p:pic>
    </p:spTree>
    <p:extLst>
      <p:ext uri="{BB962C8B-B14F-4D97-AF65-F5344CB8AC3E}">
        <p14:creationId xmlns:p14="http://schemas.microsoft.com/office/powerpoint/2010/main" val="16283100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383"/>
            <a:ext cx="8441019" cy="572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710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97100"/>
            <a:ext cx="7425559" cy="3187700"/>
          </a:xfrm>
        </p:spPr>
        <p:txBody>
          <a:bodyPr/>
          <a:lstStyle/>
          <a:p>
            <a:r>
              <a:rPr lang="en-US" dirty="0"/>
              <a:t>Free tax assistance and preparation service for </a:t>
            </a:r>
            <a:r>
              <a:rPr lang="en-US" dirty="0">
                <a:solidFill>
                  <a:srgbClr val="C00000"/>
                </a:solidFill>
              </a:rPr>
              <a:t>all</a:t>
            </a:r>
            <a:r>
              <a:rPr lang="en-US" dirty="0"/>
              <a:t> Idaho taxpayers</a:t>
            </a:r>
          </a:p>
          <a:p>
            <a:r>
              <a:rPr lang="en-US" dirty="0"/>
              <a:t>Volunteers are trained and IRS-certified  </a:t>
            </a:r>
          </a:p>
          <a:p>
            <a:r>
              <a:rPr lang="en-US" dirty="0"/>
              <a:t>281+ tax aide volunteers statewide</a:t>
            </a:r>
          </a:p>
          <a:p>
            <a:r>
              <a:rPr lang="en-US" dirty="0"/>
              <a:t>19,104 Tax Forms submitted 2017 tax year</a:t>
            </a:r>
          </a:p>
          <a:p>
            <a:r>
              <a:rPr lang="en-US" dirty="0"/>
              <a:t>Aarp.org/</a:t>
            </a:r>
            <a:r>
              <a:rPr lang="en-US" dirty="0" err="1"/>
              <a:t>taxaide</a:t>
            </a:r>
            <a:endParaRPr lang="en-US" dirty="0"/>
          </a:p>
          <a:p>
            <a:pPr lvl="2"/>
            <a:r>
              <a:rPr lang="en-US" dirty="0"/>
              <a:t>Program runs from February through April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116" y="502904"/>
            <a:ext cx="3553592" cy="1389131"/>
          </a:xfrm>
          <a:prstGeom prst="rect">
            <a:avLst/>
          </a:prstGeom>
        </p:spPr>
      </p:pic>
    </p:spTree>
    <p:extLst>
      <p:ext uri="{BB962C8B-B14F-4D97-AF65-F5344CB8AC3E}">
        <p14:creationId xmlns:p14="http://schemas.microsoft.com/office/powerpoint/2010/main" val="1665065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Federal and State Advocacy</a:t>
            </a:r>
          </a:p>
        </p:txBody>
      </p:sp>
      <p:sp>
        <p:nvSpPr>
          <p:cNvPr id="3" name="Content Placeholder 2"/>
          <p:cNvSpPr>
            <a:spLocks noGrp="1"/>
          </p:cNvSpPr>
          <p:nvPr>
            <p:ph idx="1"/>
          </p:nvPr>
        </p:nvSpPr>
        <p:spPr>
          <a:xfrm>
            <a:off x="967389" y="1702215"/>
            <a:ext cx="6665311" cy="4050886"/>
          </a:xfrm>
        </p:spPr>
        <p:txBody>
          <a:bodyPr>
            <a:normAutofit/>
          </a:bodyPr>
          <a:lstStyle/>
          <a:p>
            <a:r>
              <a:rPr lang="en-US" dirty="0"/>
              <a:t>Medicare</a:t>
            </a:r>
          </a:p>
          <a:p>
            <a:r>
              <a:rPr lang="en-US" dirty="0"/>
              <a:t>Social Security</a:t>
            </a:r>
          </a:p>
          <a:p>
            <a:r>
              <a:rPr lang="en-US" dirty="0"/>
              <a:t>Health Care</a:t>
            </a:r>
          </a:p>
          <a:p>
            <a:r>
              <a:rPr lang="en-US" dirty="0"/>
              <a:t>Support for Family Caregivers</a:t>
            </a:r>
          </a:p>
          <a:p>
            <a:r>
              <a:rPr lang="en-US" dirty="0"/>
              <a:t>Retirement Savings</a:t>
            </a:r>
          </a:p>
          <a:p>
            <a:r>
              <a:rPr lang="en-US" dirty="0"/>
              <a:t>Livable Communities</a:t>
            </a:r>
          </a:p>
          <a:p>
            <a:r>
              <a:rPr lang="en-US" dirty="0"/>
              <a:t>Taxes</a:t>
            </a:r>
          </a:p>
          <a:p>
            <a:r>
              <a:rPr lang="en-US" dirty="0"/>
              <a:t>Utility Rate Changes</a:t>
            </a:r>
          </a:p>
        </p:txBody>
      </p:sp>
      <p:pic>
        <p:nvPicPr>
          <p:cNvPr id="4" name="Content Placeholder 4" descr="C:\Users\proot\AppData\Local\Microsoft\Windows\Temporary Internet Files\Content.Outlook\TICMY5AB\ID_Seal_4c.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284" y="5257800"/>
            <a:ext cx="1373916" cy="1368392"/>
          </a:xfrm>
          <a:prstGeom prst="rect">
            <a:avLst/>
          </a:prstGeom>
          <a:noFill/>
          <a:ln>
            <a:noFill/>
          </a:ln>
        </p:spPr>
      </p:pic>
    </p:spTree>
    <p:extLst>
      <p:ext uri="{BB962C8B-B14F-4D97-AF65-F5344CB8AC3E}">
        <p14:creationId xmlns:p14="http://schemas.microsoft.com/office/powerpoint/2010/main" val="8680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750"/>
                                        <p:tgtEl>
                                          <p:spTgt spid="3">
                                            <p:txEl>
                                              <p:pRg st="1" end="1"/>
                                            </p:txEl>
                                          </p:spTgt>
                                        </p:tgtEl>
                                      </p:cBhvr>
                                    </p:animEffect>
                                    <p:anim calcmode="lin" valueType="num">
                                      <p:cBhvr>
                                        <p:cTn id="15"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750"/>
                                        <p:tgtEl>
                                          <p:spTgt spid="3">
                                            <p:txEl>
                                              <p:pRg st="2" end="2"/>
                                            </p:txEl>
                                          </p:spTgt>
                                        </p:tgtEl>
                                      </p:cBhvr>
                                    </p:animEffect>
                                    <p:anim calcmode="lin" valueType="num">
                                      <p:cBhvr>
                                        <p:cTn id="22"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750"/>
                                        <p:tgtEl>
                                          <p:spTgt spid="3">
                                            <p:txEl>
                                              <p:pRg st="3" end="3"/>
                                            </p:txEl>
                                          </p:spTgt>
                                        </p:tgtEl>
                                      </p:cBhvr>
                                    </p:animEffect>
                                    <p:anim calcmode="lin" valueType="num">
                                      <p:cBhvr>
                                        <p:cTn id="29"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750"/>
                                        <p:tgtEl>
                                          <p:spTgt spid="3">
                                            <p:txEl>
                                              <p:pRg st="4" end="4"/>
                                            </p:txEl>
                                          </p:spTgt>
                                        </p:tgtEl>
                                      </p:cBhvr>
                                    </p:animEffect>
                                    <p:anim calcmode="lin" valueType="num">
                                      <p:cBhvr>
                                        <p:cTn id="36"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750"/>
                                        <p:tgtEl>
                                          <p:spTgt spid="3">
                                            <p:txEl>
                                              <p:pRg st="5" end="5"/>
                                            </p:txEl>
                                          </p:spTgt>
                                        </p:tgtEl>
                                      </p:cBhvr>
                                    </p:animEffect>
                                    <p:anim calcmode="lin" valueType="num">
                                      <p:cBhvr>
                                        <p:cTn id="43"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100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750"/>
                                        <p:tgtEl>
                                          <p:spTgt spid="3">
                                            <p:txEl>
                                              <p:pRg st="6" end="6"/>
                                            </p:txEl>
                                          </p:spTgt>
                                        </p:tgtEl>
                                      </p:cBhvr>
                                    </p:animEffect>
                                    <p:anim calcmode="lin" valueType="num">
                                      <p:cBhvr>
                                        <p:cTn id="50"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100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750"/>
                                        <p:tgtEl>
                                          <p:spTgt spid="3">
                                            <p:txEl>
                                              <p:pRg st="7" end="7"/>
                                            </p:txEl>
                                          </p:spTgt>
                                        </p:tgtEl>
                                      </p:cBhvr>
                                    </p:animEffect>
                                    <p:anim calcmode="lin" valueType="num">
                                      <p:cBhvr>
                                        <p:cTn id="57"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990"/>
            <a:ext cx="8229600" cy="676868"/>
          </a:xfrm>
        </p:spPr>
        <p:txBody>
          <a:bodyPr/>
          <a:lstStyle/>
          <a:p>
            <a:pPr algn="ctr"/>
            <a:r>
              <a:rPr lang="en-US" b="1" dirty="0"/>
              <a:t>Combating Social Isolation/Staying Mentally Sharp</a:t>
            </a:r>
          </a:p>
        </p:txBody>
      </p:sp>
      <p:sp>
        <p:nvSpPr>
          <p:cNvPr id="4" name="Content Placeholder 3"/>
          <p:cNvSpPr>
            <a:spLocks noGrp="1"/>
          </p:cNvSpPr>
          <p:nvPr>
            <p:ph idx="1"/>
          </p:nvPr>
        </p:nvSpPr>
        <p:spPr>
          <a:xfrm>
            <a:off x="952500" y="1334572"/>
            <a:ext cx="7124700" cy="5154060"/>
          </a:xfrm>
        </p:spPr>
        <p:txBody>
          <a:bodyPr>
            <a:noAutofit/>
          </a:bodyPr>
          <a:lstStyle/>
          <a:p>
            <a:r>
              <a:rPr lang="en-US" dirty="0"/>
              <a:t>New Knowledge Adventures (Treasure Valley)</a:t>
            </a:r>
          </a:p>
          <a:p>
            <a:pPr lvl="2"/>
            <a:r>
              <a:rPr lang="en-US" dirty="0"/>
              <a:t>A learning and education program with affordable classes of interest on everything from home repair, camping, sports, exercise, computers, smart phones, movies, music, theatre, and more</a:t>
            </a:r>
          </a:p>
          <a:p>
            <a:r>
              <a:rPr lang="en-US" dirty="0"/>
              <a:t>Staying Sharp</a:t>
            </a:r>
          </a:p>
          <a:p>
            <a:pPr lvl="2"/>
            <a:r>
              <a:rPr lang="en-US" dirty="0"/>
              <a:t>Science-based activities, challenges, recipes and articles across the five pillars of brain health.</a:t>
            </a:r>
          </a:p>
        </p:txBody>
      </p:sp>
      <p:pic>
        <p:nvPicPr>
          <p:cNvPr id="5" name="Content Placeholder 4" descr="C:\Users\proot\AppData\Local\Microsoft\Windows\Temporary Internet Files\Content.Outlook\TICMY5AB\ID_Seal_4c.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284" y="5257800"/>
            <a:ext cx="1373916" cy="1368392"/>
          </a:xfrm>
          <a:prstGeom prst="rect">
            <a:avLst/>
          </a:prstGeom>
          <a:noFill/>
          <a:ln>
            <a:noFill/>
          </a:ln>
        </p:spPr>
      </p:pic>
    </p:spTree>
    <p:extLst>
      <p:ext uri="{BB962C8B-B14F-4D97-AF65-F5344CB8AC3E}">
        <p14:creationId xmlns:p14="http://schemas.microsoft.com/office/powerpoint/2010/main" val="20740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1750"/>
                                        <p:tgtEl>
                                          <p:spTgt spid="4">
                                            <p:txEl>
                                              <p:pRg st="0" end="0"/>
                                            </p:txEl>
                                          </p:spTgt>
                                        </p:tgtEl>
                                      </p:cBhvr>
                                    </p:animEffect>
                                  </p:childTnLst>
                                </p:cTn>
                              </p:par>
                              <p:par>
                                <p:cTn id="8" presetID="16" presetClass="entr" presetSubtype="21" fill="hold" grpId="0" nodeType="with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175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1750"/>
                                        <p:tgtEl>
                                          <p:spTgt spid="4">
                                            <p:txEl>
                                              <p:pRg st="2" end="2"/>
                                            </p:txEl>
                                          </p:spTgt>
                                        </p:tgtEl>
                                      </p:cBhvr>
                                    </p:animEffect>
                                  </p:childTnLst>
                                </p:cTn>
                              </p:par>
                              <p:par>
                                <p:cTn id="16" presetID="16" presetClass="entr" presetSubtype="21" fill="hold" grpId="0" nodeType="withEffect">
                                  <p:stCondLst>
                                    <p:cond delay="100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11480" lvl="1" indent="0"/>
            <a:r>
              <a:rPr lang="en-US" dirty="0"/>
              <a:t>	</a:t>
            </a:r>
            <a:br>
              <a:rPr lang="en-US" dirty="0"/>
            </a:br>
            <a:endParaRPr lang="en-US" dirty="0"/>
          </a:p>
        </p:txBody>
      </p:sp>
      <p:sp>
        <p:nvSpPr>
          <p:cNvPr id="6" name="Text Placeholder 5"/>
          <p:cNvSpPr>
            <a:spLocks noGrp="1"/>
          </p:cNvSpPr>
          <p:nvPr>
            <p:ph idx="1"/>
          </p:nvPr>
        </p:nvSpPr>
        <p:spPr>
          <a:xfrm>
            <a:off x="546100" y="2514600"/>
            <a:ext cx="7480299" cy="3606800"/>
          </a:xfrm>
        </p:spPr>
        <p:txBody>
          <a:bodyPr>
            <a:normAutofit/>
          </a:bodyPr>
          <a:lstStyle/>
          <a:p>
            <a:pPr marL="411480" lvl="1"/>
            <a:r>
              <a:rPr lang="en-US" dirty="0"/>
              <a:t>Gives local tools and resources needed to identify and stay protected from fraud and identity theft</a:t>
            </a:r>
          </a:p>
          <a:p>
            <a:pPr marL="411480" lvl="1"/>
            <a:r>
              <a:rPr lang="en-US" dirty="0"/>
              <a:t>Uses workshops and conferences to help thousands of people stay safe from con-artists</a:t>
            </a:r>
          </a:p>
          <a:p>
            <a:pPr marL="411480" lvl="1"/>
            <a:r>
              <a:rPr lang="en-US" dirty="0"/>
              <a:t>Issues timely email fraud alerts</a:t>
            </a:r>
          </a:p>
          <a:p>
            <a:pPr marL="411480" lvl="1"/>
            <a:r>
              <a:rPr lang="en-US" dirty="0"/>
              <a:t>AARP Fraud Watch Helpline</a:t>
            </a:r>
          </a:p>
          <a:p>
            <a:pPr marL="1051560" lvl="3"/>
            <a:r>
              <a:rPr lang="en-US" dirty="0"/>
              <a:t>877-908-3360</a:t>
            </a:r>
          </a:p>
          <a:p>
            <a:pPr marL="411480" lvl="1"/>
            <a:r>
              <a:rPr lang="en-US" dirty="0"/>
              <a:t>Sign up at www.aarp.org/fraudwatchnetwork</a:t>
            </a:r>
          </a:p>
          <a:p>
            <a:pPr marL="777240" lvl="2"/>
            <a:endParaRPr lang="en-US" dirty="0"/>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874" y="957650"/>
            <a:ext cx="5119636" cy="1264850"/>
          </a:xfrm>
          <a:prstGeom prst="rect">
            <a:avLst/>
          </a:prstGeom>
        </p:spPr>
      </p:pic>
    </p:spTree>
    <p:extLst>
      <p:ext uri="{BB962C8B-B14F-4D97-AF65-F5344CB8AC3E}">
        <p14:creationId xmlns:p14="http://schemas.microsoft.com/office/powerpoint/2010/main" val="2865380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480948"/>
          </a:xfrm>
        </p:spPr>
        <p:txBody>
          <a:bodyPr>
            <a:normAutofit fontScale="92500" lnSpcReduction="10000"/>
          </a:bodyPr>
          <a:lstStyle/>
          <a:p>
            <a:pPr algn="r"/>
            <a:r>
              <a:rPr lang="en-US" b="1" dirty="0"/>
              <a:t>The csi office on aging provides</a:t>
            </a:r>
          </a:p>
          <a:p>
            <a:pPr algn="r"/>
            <a:r>
              <a:rPr lang="en-US" b="1" dirty="0"/>
              <a:t> a wide range of services to </a:t>
            </a:r>
          </a:p>
          <a:p>
            <a:pPr algn="r"/>
            <a:r>
              <a:rPr lang="en-US" b="1" dirty="0"/>
              <a:t>seniors aged 60 and older</a:t>
            </a:r>
          </a:p>
          <a:p>
            <a:pPr algn="r"/>
            <a:r>
              <a:rPr lang="en-US" b="1" dirty="0"/>
              <a:t> and to family members of a senior citizen.</a:t>
            </a:r>
          </a:p>
          <a:p>
            <a:pPr algn="r"/>
            <a:endParaRPr lang="en-US"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178" y="3771900"/>
            <a:ext cx="1429942" cy="1480947"/>
          </a:xfrm>
          <a:prstGeom prst="rect">
            <a:avLst/>
          </a:prstGeom>
        </p:spPr>
      </p:pic>
    </p:spTree>
    <p:extLst>
      <p:ext uri="{BB962C8B-B14F-4D97-AF65-F5344CB8AC3E}">
        <p14:creationId xmlns:p14="http://schemas.microsoft.com/office/powerpoint/2010/main" val="428559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Security Benefits Calculator</a:t>
            </a:r>
          </a:p>
        </p:txBody>
      </p:sp>
      <p:sp>
        <p:nvSpPr>
          <p:cNvPr id="3" name="Content Placeholder 2"/>
          <p:cNvSpPr>
            <a:spLocks noGrp="1"/>
          </p:cNvSpPr>
          <p:nvPr>
            <p:ph idx="1"/>
          </p:nvPr>
        </p:nvSpPr>
        <p:spPr>
          <a:xfrm>
            <a:off x="457200" y="1607621"/>
            <a:ext cx="7404100" cy="3802580"/>
          </a:xfrm>
        </p:spPr>
        <p:txBody>
          <a:bodyPr/>
          <a:lstStyle/>
          <a:p>
            <a:r>
              <a:rPr lang="en-US" dirty="0"/>
              <a:t>Calculates the best retirement age for you to claim your Social Security benefits</a:t>
            </a:r>
          </a:p>
          <a:p>
            <a:r>
              <a:rPr lang="en-US" dirty="0"/>
              <a:t>Shows how to maximize benefits</a:t>
            </a:r>
          </a:p>
          <a:p>
            <a:r>
              <a:rPr lang="en-US" dirty="0"/>
              <a:t>Helps pre-retirees better visualize the complex rules around working while collecting benefits before their full retirement age</a:t>
            </a:r>
          </a:p>
          <a:p>
            <a:r>
              <a:rPr lang="en-US" dirty="0"/>
              <a:t>Find it here:</a:t>
            </a:r>
          </a:p>
          <a:p>
            <a:pPr lvl="2"/>
            <a:r>
              <a:rPr lang="en-US" dirty="0"/>
              <a:t>http://www.aarp.org/work/social-security/social-security-benefits-calculator.html</a:t>
            </a:r>
          </a:p>
          <a:p>
            <a:endParaRPr lang="en-US" dirty="0"/>
          </a:p>
        </p:txBody>
      </p:sp>
    </p:spTree>
    <p:extLst>
      <p:ext uri="{BB962C8B-B14F-4D97-AF65-F5344CB8AC3E}">
        <p14:creationId xmlns:p14="http://schemas.microsoft.com/office/powerpoint/2010/main" val="692924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Benefits Calculator Example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8010" y="1676559"/>
            <a:ext cx="7383780" cy="400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712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392078"/>
            <a:ext cx="5245100" cy="636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860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801" y="704850"/>
            <a:ext cx="58007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467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0100" y="397531"/>
            <a:ext cx="4978400" cy="630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439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1700" y="451187"/>
            <a:ext cx="4432300" cy="631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854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27200" y="724411"/>
            <a:ext cx="6362700" cy="577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610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8190"/>
            <a:ext cx="8458200" cy="676868"/>
          </a:xfrm>
        </p:spPr>
        <p:txBody>
          <a:bodyPr/>
          <a:lstStyle/>
          <a:p>
            <a:pPr algn="ctr"/>
            <a:r>
              <a:rPr lang="en-US" b="1" dirty="0"/>
              <a:t>AARP’s </a:t>
            </a:r>
            <a:r>
              <a:rPr lang="en-US" b="1" dirty="0">
                <a:solidFill>
                  <a:srgbClr val="FF0000"/>
                </a:solidFill>
              </a:rPr>
              <a:t>R</a:t>
            </a:r>
            <a:r>
              <a:rPr lang="en-US" b="1" dirty="0"/>
              <a:t>eal </a:t>
            </a:r>
            <a:r>
              <a:rPr lang="en-US" b="1" dirty="0">
                <a:solidFill>
                  <a:srgbClr val="FF0000"/>
                </a:solidFill>
              </a:rPr>
              <a:t>P</a:t>
            </a:r>
            <a:r>
              <a:rPr lang="en-US" b="1" dirty="0"/>
              <a:t>ossibilities for you</a:t>
            </a:r>
          </a:p>
        </p:txBody>
      </p:sp>
      <p:sp>
        <p:nvSpPr>
          <p:cNvPr id="3" name="Content Placeholder 2"/>
          <p:cNvSpPr>
            <a:spLocks noGrp="1"/>
          </p:cNvSpPr>
          <p:nvPr>
            <p:ph idx="1"/>
          </p:nvPr>
        </p:nvSpPr>
        <p:spPr>
          <a:xfrm>
            <a:off x="1092200" y="1590158"/>
            <a:ext cx="4826000" cy="4525963"/>
          </a:xfrm>
        </p:spPr>
        <p:txBody>
          <a:bodyPr/>
          <a:lstStyle/>
          <a:p>
            <a:r>
              <a:rPr lang="en-US" dirty="0"/>
              <a:t>Volunteer Opportunities</a:t>
            </a:r>
          </a:p>
          <a:p>
            <a:r>
              <a:rPr lang="en-US" dirty="0"/>
              <a:t>AARP Now App</a:t>
            </a:r>
          </a:p>
          <a:p>
            <a:r>
              <a:rPr lang="en-US" dirty="0"/>
              <a:t>AARP Website (www.aarp.org)</a:t>
            </a:r>
          </a:p>
          <a:p>
            <a:pPr lvl="2"/>
            <a:r>
              <a:rPr lang="en-US" dirty="0"/>
              <a:t>AARP Work and Jobs</a:t>
            </a:r>
          </a:p>
          <a:p>
            <a:pPr lvl="2"/>
            <a:r>
              <a:rPr lang="en-US" dirty="0"/>
              <a:t>Caregiving Resources</a:t>
            </a:r>
          </a:p>
          <a:p>
            <a:pPr lvl="2"/>
            <a:r>
              <a:rPr lang="en-US" dirty="0"/>
              <a:t>Medicare Resource Center</a:t>
            </a:r>
          </a:p>
          <a:p>
            <a:pPr lvl="2"/>
            <a:r>
              <a:rPr lang="en-US" dirty="0"/>
              <a:t>Planning for Retirement</a:t>
            </a:r>
          </a:p>
          <a:p>
            <a:pPr lvl="2"/>
            <a:r>
              <a:rPr lang="en-US" dirty="0"/>
              <a:t>Much, Much More!</a:t>
            </a:r>
          </a:p>
          <a:p>
            <a:r>
              <a:rPr lang="en-US" dirty="0"/>
              <a:t>Facebook/Twitter</a:t>
            </a:r>
          </a:p>
          <a:p>
            <a:r>
              <a:rPr lang="en-US" dirty="0"/>
              <a:t>Fun with Purpose Opportunities</a:t>
            </a:r>
          </a:p>
          <a:p>
            <a:pPr lvl="1"/>
            <a:endParaRPr lang="en-US" dirty="0"/>
          </a:p>
        </p:txBody>
      </p:sp>
    </p:spTree>
    <p:extLst>
      <p:ext uri="{BB962C8B-B14F-4D97-AF65-F5344CB8AC3E}">
        <p14:creationId xmlns:p14="http://schemas.microsoft.com/office/powerpoint/2010/main" val="317180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770"/>
            <a:ext cx="8441140" cy="676868"/>
          </a:xfrm>
        </p:spPr>
        <p:txBody>
          <a:bodyPr>
            <a:noAutofit/>
          </a:bodyPr>
          <a:lstStyle/>
          <a:p>
            <a:pPr algn="ctr"/>
            <a:r>
              <a:rPr lang="en-US" sz="4000" b="1" dirty="0">
                <a:solidFill>
                  <a:srgbClr val="C00000"/>
                </a:solidFill>
                <a:latin typeface="+mn-lt"/>
              </a:rPr>
              <a:t>QUESTIONS/COMMENTS?</a:t>
            </a:r>
          </a:p>
        </p:txBody>
      </p:sp>
      <p:sp>
        <p:nvSpPr>
          <p:cNvPr id="3" name="Subtitle 2"/>
          <p:cNvSpPr>
            <a:spLocks noGrp="1"/>
          </p:cNvSpPr>
          <p:nvPr>
            <p:ph sz="half" idx="2"/>
          </p:nvPr>
        </p:nvSpPr>
        <p:spPr>
          <a:xfrm>
            <a:off x="2882901" y="901700"/>
            <a:ext cx="5812240" cy="6062626"/>
          </a:xfrm>
        </p:spPr>
        <p:txBody>
          <a:bodyPr>
            <a:normAutofit fontScale="85000" lnSpcReduction="20000"/>
          </a:bodyPr>
          <a:lstStyle/>
          <a:p>
            <a:pPr marL="0" indent="0" algn="ctr">
              <a:spcAft>
                <a:spcPts val="600"/>
              </a:spcAft>
              <a:buNone/>
            </a:pPr>
            <a:endParaRPr lang="en-US" sz="2800" dirty="0"/>
          </a:p>
          <a:p>
            <a:pPr marL="0" indent="0" algn="ctr">
              <a:spcAft>
                <a:spcPts val="600"/>
              </a:spcAft>
              <a:buNone/>
            </a:pPr>
            <a:r>
              <a:rPr lang="en-US" sz="4100" b="1" dirty="0"/>
              <a:t>AARP </a:t>
            </a:r>
            <a:r>
              <a:rPr lang="en-US" sz="4100" b="1" dirty="0">
                <a:solidFill>
                  <a:srgbClr val="FF0000"/>
                </a:solidFill>
              </a:rPr>
              <a:t>Idaho</a:t>
            </a:r>
            <a:endParaRPr lang="en-US" sz="4100" b="1" dirty="0"/>
          </a:p>
          <a:p>
            <a:pPr marL="0" indent="0" algn="ctr">
              <a:spcAft>
                <a:spcPts val="600"/>
              </a:spcAft>
              <a:buNone/>
            </a:pPr>
            <a:r>
              <a:rPr lang="en-US" sz="4100" dirty="0"/>
              <a:t>(866) 295-7284 </a:t>
            </a:r>
          </a:p>
          <a:p>
            <a:pPr marL="0" indent="0" algn="ctr">
              <a:spcAft>
                <a:spcPts val="600"/>
              </a:spcAft>
              <a:buNone/>
            </a:pPr>
            <a:r>
              <a:rPr lang="en-US" sz="2600" b="1" dirty="0"/>
              <a:t>Lupe Wissel</a:t>
            </a:r>
          </a:p>
          <a:p>
            <a:pPr marL="0" indent="0" algn="ctr">
              <a:spcAft>
                <a:spcPts val="600"/>
              </a:spcAft>
              <a:buNone/>
            </a:pPr>
            <a:r>
              <a:rPr lang="en-US" sz="2600" dirty="0"/>
              <a:t>State Director</a:t>
            </a:r>
          </a:p>
          <a:p>
            <a:pPr marL="0" indent="0" algn="ctr">
              <a:spcAft>
                <a:spcPts val="600"/>
              </a:spcAft>
              <a:buNone/>
            </a:pPr>
            <a:r>
              <a:rPr lang="en-US" sz="2600" b="1" dirty="0"/>
              <a:t>Cathy McDougall </a:t>
            </a:r>
          </a:p>
          <a:p>
            <a:pPr marL="0" indent="0" algn="ctr">
              <a:spcAft>
                <a:spcPts val="600"/>
              </a:spcAft>
              <a:buNone/>
            </a:pPr>
            <a:r>
              <a:rPr lang="en-US" sz="2600" dirty="0"/>
              <a:t>Associate State Director of Outreach</a:t>
            </a:r>
          </a:p>
          <a:p>
            <a:pPr marL="0" indent="0" algn="ctr">
              <a:spcAft>
                <a:spcPts val="600"/>
              </a:spcAft>
              <a:buNone/>
            </a:pPr>
            <a:r>
              <a:rPr lang="en-US" sz="2600" b="1" dirty="0"/>
              <a:t>Randy Simon</a:t>
            </a:r>
          </a:p>
          <a:p>
            <a:pPr marL="0" indent="0" algn="ctr">
              <a:spcAft>
                <a:spcPts val="600"/>
              </a:spcAft>
              <a:buNone/>
            </a:pPr>
            <a:r>
              <a:rPr lang="en-US" sz="2600" dirty="0"/>
              <a:t>Associate State Director of Communications</a:t>
            </a:r>
          </a:p>
          <a:p>
            <a:pPr marL="0" indent="0" algn="ctr">
              <a:spcAft>
                <a:spcPts val="600"/>
              </a:spcAft>
              <a:buNone/>
            </a:pPr>
            <a:r>
              <a:rPr lang="en-US" sz="2600" b="1" dirty="0"/>
              <a:t>Françoise Cleveland</a:t>
            </a:r>
          </a:p>
          <a:p>
            <a:pPr marL="0" indent="0" algn="ctr">
              <a:spcAft>
                <a:spcPts val="600"/>
              </a:spcAft>
              <a:buNone/>
            </a:pPr>
            <a:r>
              <a:rPr lang="en-US" sz="2600" dirty="0"/>
              <a:t>Associate State Director of Advocacy</a:t>
            </a:r>
          </a:p>
          <a:p>
            <a:pPr marL="0" indent="0" algn="ctr">
              <a:spcAft>
                <a:spcPts val="600"/>
              </a:spcAft>
              <a:buNone/>
            </a:pPr>
            <a:r>
              <a:rPr lang="en-US" sz="2600" b="1" dirty="0"/>
              <a:t>Pam Root</a:t>
            </a:r>
          </a:p>
          <a:p>
            <a:pPr marL="0" indent="0" algn="ctr">
              <a:spcAft>
                <a:spcPts val="600"/>
              </a:spcAft>
              <a:buNone/>
            </a:pPr>
            <a:r>
              <a:rPr lang="en-US" sz="2600" dirty="0"/>
              <a:t>Senior Operations Associate</a:t>
            </a:r>
          </a:p>
        </p:txBody>
      </p:sp>
      <p:pic>
        <p:nvPicPr>
          <p:cNvPr id="2050" name="Picture 2" descr="C:\Users\letringer\AppData\Local\Microsoft\Windows\Temporary Internet Files\Content.Outlook\EF0V6X0T\Hi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69" y="2838734"/>
            <a:ext cx="2988743" cy="31867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0295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en-US" altLang="en-US"/>
          </a:p>
        </p:txBody>
      </p:sp>
      <p:sp>
        <p:nvSpPr>
          <p:cNvPr id="3075" name="Rectangle 3"/>
          <p:cNvSpPr>
            <a:spLocks noGrp="1" noChangeArrowheads="1"/>
          </p:cNvSpPr>
          <p:nvPr>
            <p:ph type="subTitle" idx="1"/>
          </p:nvPr>
        </p:nvSpPr>
        <p:spPr/>
        <p:txBody>
          <a:bodyPr/>
          <a:lstStyle/>
          <a:p>
            <a:pPr eaLnBrk="1" hangingPunct="1"/>
            <a:endParaRPr lang="en-US" altLang="en-US"/>
          </a:p>
        </p:txBody>
      </p:sp>
      <p:pic>
        <p:nvPicPr>
          <p:cNvPr id="3076" name="Picture 4" descr="fourflags"/>
          <p:cNvPicPr>
            <a:picLocks noChangeAspect="1" noChangeArrowheads="1"/>
          </p:cNvPicPr>
          <p:nvPr/>
        </p:nvPicPr>
        <p:blipFill>
          <a:blip r:embed="rId2" cstate="print"/>
          <a:srcRect/>
          <a:stretch>
            <a:fillRect/>
          </a:stretch>
        </p:blipFill>
        <p:spPr bwMode="auto">
          <a:xfrm>
            <a:off x="-7983" y="0"/>
            <a:ext cx="9144000" cy="6858000"/>
          </a:xfrm>
          <a:prstGeom prst="rect">
            <a:avLst/>
          </a:prstGeom>
          <a:noFill/>
          <a:ln w="9525">
            <a:noFill/>
            <a:miter lim="800000"/>
            <a:headEnd/>
            <a:tailEnd/>
          </a:ln>
        </p:spPr>
      </p:pic>
      <p:pic>
        <p:nvPicPr>
          <p:cNvPr id="3077" name="Picture 6" descr="ATT00085"/>
          <p:cNvPicPr>
            <a:picLocks noChangeAspect="1" noChangeArrowheads="1" noCrop="1"/>
          </p:cNvPicPr>
          <p:nvPr/>
        </p:nvPicPr>
        <p:blipFill>
          <a:blip r:embed="rId3" cstate="print"/>
          <a:srcRect/>
          <a:stretch>
            <a:fillRect/>
          </a:stretch>
        </p:blipFill>
        <p:spPr bwMode="auto">
          <a:xfrm>
            <a:off x="219075" y="304800"/>
            <a:ext cx="1763713" cy="1295400"/>
          </a:xfrm>
          <a:prstGeom prst="rect">
            <a:avLst/>
          </a:prstGeom>
          <a:noFill/>
          <a:ln w="9525">
            <a:noFill/>
            <a:miter lim="800000"/>
            <a:headEnd/>
            <a:tailEnd/>
          </a:ln>
        </p:spPr>
      </p:pic>
      <p:sp>
        <p:nvSpPr>
          <p:cNvPr id="2055" name="Text Box 7"/>
          <p:cNvSpPr txBox="1">
            <a:spLocks noChangeArrowheads="1"/>
          </p:cNvSpPr>
          <p:nvPr/>
        </p:nvSpPr>
        <p:spPr bwMode="auto">
          <a:xfrm>
            <a:off x="875506" y="2011945"/>
            <a:ext cx="7086600" cy="1292662"/>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Idaho Division of Veteran Services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079" name="Text Box 8"/>
          <p:cNvSpPr txBox="1">
            <a:spLocks noChangeArrowheads="1"/>
          </p:cNvSpPr>
          <p:nvPr/>
        </p:nvSpPr>
        <p:spPr bwMode="auto">
          <a:xfrm>
            <a:off x="32589" y="3771512"/>
            <a:ext cx="8848725" cy="140038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4000" b="1" i="1" u="none" strike="noStrike" kern="1200" cap="none" spc="0" normalizeH="0" baseline="0" noProof="0" dirty="0">
                <a:ln>
                  <a:noFill/>
                </a:ln>
                <a:solidFill>
                  <a:srgbClr val="333399"/>
                </a:solidFill>
                <a:effectLst/>
                <a:uLnTx/>
                <a:uFillTx/>
                <a:latin typeface="Arial" charset="0"/>
                <a:ea typeface="+mn-ea"/>
                <a:cs typeface="+mn-cs"/>
              </a:rPr>
              <a:t>PRESENTED BY:</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4000" b="1" i="1" u="none" strike="noStrike" kern="1200" cap="none" spc="0" normalizeH="0" baseline="0" noProof="0" dirty="0">
                <a:ln>
                  <a:noFill/>
                </a:ln>
                <a:solidFill>
                  <a:srgbClr val="333399"/>
                </a:solidFill>
                <a:effectLst/>
                <a:uLnTx/>
                <a:uFillTx/>
                <a:latin typeface="Arial" charset="0"/>
                <a:ea typeface="+mn-ea"/>
                <a:cs typeface="+mn-cs"/>
              </a:rPr>
              <a:t>BILL HEYOB AND DARRYL HEISEY</a:t>
            </a:r>
          </a:p>
        </p:txBody>
      </p:sp>
      <p:pic>
        <p:nvPicPr>
          <p:cNvPr id="3080" name="Picture 1"/>
          <p:cNvPicPr>
            <a:picLocks noChangeAspect="1"/>
          </p:cNvPicPr>
          <p:nvPr/>
        </p:nvPicPr>
        <p:blipFill>
          <a:blip r:embed="rId4" cstate="print"/>
          <a:srcRect/>
          <a:stretch>
            <a:fillRect/>
          </a:stretch>
        </p:blipFill>
        <p:spPr bwMode="auto">
          <a:xfrm>
            <a:off x="1346200" y="5621338"/>
            <a:ext cx="812800" cy="812800"/>
          </a:xfrm>
          <a:prstGeom prst="rect">
            <a:avLst/>
          </a:prstGeom>
          <a:noFill/>
          <a:ln w="9525">
            <a:noFill/>
            <a:miter lim="800000"/>
            <a:headEnd/>
            <a:tailEnd/>
          </a:ln>
        </p:spPr>
      </p:pic>
      <p:pic>
        <p:nvPicPr>
          <p:cNvPr id="3081" name="Picture 2"/>
          <p:cNvPicPr>
            <a:picLocks noChangeAspect="1"/>
          </p:cNvPicPr>
          <p:nvPr/>
        </p:nvPicPr>
        <p:blipFill>
          <a:blip r:embed="rId5" cstate="print"/>
          <a:srcRect/>
          <a:stretch>
            <a:fillRect/>
          </a:stretch>
        </p:blipFill>
        <p:spPr bwMode="auto">
          <a:xfrm>
            <a:off x="271463" y="5638800"/>
            <a:ext cx="828675" cy="823913"/>
          </a:xfrm>
          <a:prstGeom prst="rect">
            <a:avLst/>
          </a:prstGeom>
          <a:noFill/>
          <a:ln w="9525">
            <a:noFill/>
            <a:miter lim="800000"/>
            <a:headEnd/>
            <a:tailEnd/>
          </a:ln>
        </p:spPr>
      </p:pic>
      <p:pic>
        <p:nvPicPr>
          <p:cNvPr id="3082" name="Picture 3"/>
          <p:cNvPicPr>
            <a:picLocks noChangeAspect="1"/>
          </p:cNvPicPr>
          <p:nvPr/>
        </p:nvPicPr>
        <p:blipFill>
          <a:blip r:embed="rId6" cstate="print"/>
          <a:srcRect/>
          <a:stretch>
            <a:fillRect/>
          </a:stretch>
        </p:blipFill>
        <p:spPr bwMode="auto">
          <a:xfrm>
            <a:off x="2286000" y="5627688"/>
            <a:ext cx="865188" cy="871537"/>
          </a:xfrm>
          <a:prstGeom prst="rect">
            <a:avLst/>
          </a:prstGeom>
          <a:noFill/>
          <a:ln w="9525">
            <a:noFill/>
            <a:miter lim="800000"/>
            <a:headEnd/>
            <a:tailEnd/>
          </a:ln>
        </p:spPr>
      </p:pic>
      <p:pic>
        <p:nvPicPr>
          <p:cNvPr id="3083" name="Picture 4"/>
          <p:cNvPicPr>
            <a:picLocks noChangeAspect="1"/>
          </p:cNvPicPr>
          <p:nvPr/>
        </p:nvPicPr>
        <p:blipFill>
          <a:blip r:embed="rId7" cstate="print"/>
          <a:srcRect/>
          <a:stretch>
            <a:fillRect/>
          </a:stretch>
        </p:blipFill>
        <p:spPr bwMode="auto">
          <a:xfrm>
            <a:off x="3429000" y="5614988"/>
            <a:ext cx="871538" cy="871537"/>
          </a:xfrm>
          <a:prstGeom prst="rect">
            <a:avLst/>
          </a:prstGeom>
          <a:noFill/>
          <a:ln w="9525">
            <a:noFill/>
            <a:miter lim="800000"/>
            <a:headEnd/>
            <a:tailEnd/>
          </a:ln>
        </p:spPr>
      </p:pic>
      <p:pic>
        <p:nvPicPr>
          <p:cNvPr id="3084" name="Picture 5"/>
          <p:cNvPicPr>
            <a:picLocks noChangeAspect="1"/>
          </p:cNvPicPr>
          <p:nvPr/>
        </p:nvPicPr>
        <p:blipFill>
          <a:blip r:embed="rId8" cstate="print"/>
          <a:srcRect/>
          <a:stretch>
            <a:fillRect/>
          </a:stretch>
        </p:blipFill>
        <p:spPr bwMode="auto">
          <a:xfrm>
            <a:off x="4519613" y="5638800"/>
            <a:ext cx="865187" cy="873125"/>
          </a:xfrm>
          <a:prstGeom prst="rect">
            <a:avLst/>
          </a:prstGeom>
          <a:noFill/>
          <a:ln w="9525">
            <a:noFill/>
            <a:miter lim="800000"/>
            <a:headEnd/>
            <a:tailEnd/>
          </a:ln>
        </p:spPr>
      </p:pic>
      <p:pic>
        <p:nvPicPr>
          <p:cNvPr id="3085" name="Picture 6"/>
          <p:cNvPicPr>
            <a:picLocks noChangeAspect="1"/>
          </p:cNvPicPr>
          <p:nvPr/>
        </p:nvPicPr>
        <p:blipFill>
          <a:blip r:embed="rId9" cstate="print"/>
          <a:srcRect/>
          <a:stretch>
            <a:fillRect/>
          </a:stretch>
        </p:blipFill>
        <p:spPr bwMode="auto">
          <a:xfrm>
            <a:off x="5486400" y="5627688"/>
            <a:ext cx="865188" cy="877887"/>
          </a:xfrm>
          <a:prstGeom prst="rect">
            <a:avLst/>
          </a:prstGeom>
          <a:noFill/>
          <a:ln w="9525">
            <a:noFill/>
            <a:miter lim="800000"/>
            <a:headEnd/>
            <a:tailEnd/>
          </a:ln>
        </p:spPr>
      </p:pic>
      <p:pic>
        <p:nvPicPr>
          <p:cNvPr id="3086" name="Picture 7"/>
          <p:cNvPicPr>
            <a:picLocks noChangeAspect="1"/>
          </p:cNvPicPr>
          <p:nvPr/>
        </p:nvPicPr>
        <p:blipFill>
          <a:blip r:embed="rId10" cstate="print"/>
          <a:srcRect/>
          <a:stretch>
            <a:fillRect/>
          </a:stretch>
        </p:blipFill>
        <p:spPr bwMode="auto">
          <a:xfrm>
            <a:off x="6553200" y="5699125"/>
            <a:ext cx="822325" cy="823913"/>
          </a:xfrm>
          <a:prstGeom prst="rect">
            <a:avLst/>
          </a:prstGeom>
          <a:noFill/>
          <a:ln w="9525">
            <a:noFill/>
            <a:miter lim="800000"/>
            <a:headEnd/>
            <a:tailEnd/>
          </a:ln>
        </p:spPr>
      </p:pic>
      <p:pic>
        <p:nvPicPr>
          <p:cNvPr id="3087" name="Picture 8"/>
          <p:cNvPicPr>
            <a:picLocks noChangeAspect="1"/>
          </p:cNvPicPr>
          <p:nvPr/>
        </p:nvPicPr>
        <p:blipFill>
          <a:blip r:embed="rId11" cstate="print"/>
          <a:srcRect/>
          <a:stretch>
            <a:fillRect/>
          </a:stretch>
        </p:blipFill>
        <p:spPr bwMode="auto">
          <a:xfrm>
            <a:off x="7620000" y="5683250"/>
            <a:ext cx="838200" cy="857250"/>
          </a:xfrm>
          <a:prstGeom prst="rect">
            <a:avLst/>
          </a:prstGeom>
          <a:noFill/>
          <a:ln w="9525">
            <a:noFill/>
            <a:miter lim="800000"/>
            <a:headEnd/>
            <a:tailEnd/>
          </a:ln>
        </p:spPr>
      </p:pic>
      <p:sp>
        <p:nvSpPr>
          <p:cNvPr id="2" name="TextBox 1"/>
          <p:cNvSpPr txBox="1"/>
          <p:nvPr/>
        </p:nvSpPr>
        <p:spPr>
          <a:xfrm>
            <a:off x="1865971" y="275972"/>
            <a:ext cx="8106046"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cs typeface="+mn-cs"/>
              </a:rPr>
              <a:t>VETERAN TRAINING SUMMIT 2017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Veteran 101/VA BENEFITS OVERVIEW</a:t>
            </a:r>
          </a:p>
        </p:txBody>
      </p:sp>
    </p:spTree>
    <p:extLst>
      <p:ext uri="{BB962C8B-B14F-4D97-AF65-F5344CB8AC3E}">
        <p14:creationId xmlns:p14="http://schemas.microsoft.com/office/powerpoint/2010/main" val="364348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480948"/>
          </a:xfrm>
        </p:spPr>
        <p:txBody>
          <a:bodyPr>
            <a:normAutofit fontScale="92500" lnSpcReduction="10000"/>
          </a:bodyPr>
          <a:lstStyle/>
          <a:p>
            <a:pPr algn="r"/>
            <a:r>
              <a:rPr lang="en-US" b="1" dirty="0"/>
              <a:t>The csi office on aging serves the eight </a:t>
            </a:r>
          </a:p>
          <a:p>
            <a:pPr algn="r"/>
            <a:r>
              <a:rPr lang="en-US" b="1" dirty="0"/>
              <a:t>Counties of the magic valley:</a:t>
            </a:r>
          </a:p>
          <a:p>
            <a:pPr algn="r"/>
            <a:r>
              <a:rPr lang="en-US" b="1" dirty="0"/>
              <a:t>Blaine, camas, cassia, gooding, Jerome,</a:t>
            </a:r>
          </a:p>
          <a:p>
            <a:pPr algn="r"/>
            <a:r>
              <a:rPr lang="en-US" b="1" dirty="0"/>
              <a:t> Lincoln, minidoka, and twin falls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178" y="3771900"/>
            <a:ext cx="1429942" cy="1480947"/>
          </a:xfrm>
          <a:prstGeom prst="rect">
            <a:avLst/>
          </a:prstGeom>
        </p:spPr>
      </p:pic>
    </p:spTree>
    <p:extLst>
      <p:ext uri="{BB962C8B-B14F-4D97-AF65-F5344CB8AC3E}">
        <p14:creationId xmlns:p14="http://schemas.microsoft.com/office/powerpoint/2010/main" val="3508345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endParaRPr lang="en-US" altLang="en-US"/>
          </a:p>
        </p:txBody>
      </p:sp>
      <p:sp>
        <p:nvSpPr>
          <p:cNvPr id="5123" name="Rectangle 3"/>
          <p:cNvSpPr>
            <a:spLocks noGrp="1" noChangeArrowheads="1"/>
          </p:cNvSpPr>
          <p:nvPr>
            <p:ph type="subTitle" idx="1"/>
          </p:nvPr>
        </p:nvSpPr>
        <p:spPr/>
        <p:txBody>
          <a:bodyPr/>
          <a:lstStyle/>
          <a:p>
            <a:pPr eaLnBrk="1" hangingPunct="1"/>
            <a:endParaRPr lang="en-US" altLang="en-US"/>
          </a:p>
        </p:txBody>
      </p:sp>
      <p:pic>
        <p:nvPicPr>
          <p:cNvPr id="512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12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3079" name="Text Box 7"/>
          <p:cNvSpPr txBox="1">
            <a:spLocks noChangeArrowheads="1"/>
          </p:cNvSpPr>
          <p:nvPr/>
        </p:nvSpPr>
        <p:spPr bwMode="auto">
          <a:xfrm>
            <a:off x="1363663"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080" name="Text Box 8"/>
          <p:cNvSpPr txBox="1">
            <a:spLocks noChangeArrowheads="1"/>
          </p:cNvSpPr>
          <p:nvPr/>
        </p:nvSpPr>
        <p:spPr bwMode="auto">
          <a:xfrm>
            <a:off x="762000" y="1893153"/>
            <a:ext cx="7772400" cy="3200876"/>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AGENDA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What is a Veteran?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What is County, State and Federal VA?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Service Connected Veterans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Non-Service Connected Pension Benefits</a:t>
            </a:r>
          </a:p>
        </p:txBody>
      </p:sp>
    </p:spTree>
    <p:extLst>
      <p:ext uri="{BB962C8B-B14F-4D97-AF65-F5344CB8AC3E}">
        <p14:creationId xmlns:p14="http://schemas.microsoft.com/office/powerpoint/2010/main" val="1805446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en-US" altLang="en-US"/>
          </a:p>
        </p:txBody>
      </p:sp>
      <p:sp>
        <p:nvSpPr>
          <p:cNvPr id="6147" name="Rectangle 3"/>
          <p:cNvSpPr>
            <a:spLocks noGrp="1" noChangeArrowheads="1"/>
          </p:cNvSpPr>
          <p:nvPr>
            <p:ph type="subTitle" idx="1"/>
          </p:nvPr>
        </p:nvSpPr>
        <p:spPr/>
        <p:txBody>
          <a:bodyPr/>
          <a:lstStyle/>
          <a:p>
            <a:pPr eaLnBrk="1" hangingPunct="1"/>
            <a:endParaRPr lang="en-US" altLang="en-US"/>
          </a:p>
        </p:txBody>
      </p:sp>
      <p:pic>
        <p:nvPicPr>
          <p:cNvPr id="6148" name="Picture 4" descr="fourflags"/>
          <p:cNvPicPr>
            <a:picLocks noChangeAspect="1" noChangeArrowheads="1"/>
          </p:cNvPicPr>
          <p:nvPr/>
        </p:nvPicPr>
        <p:blipFill>
          <a:blip r:embed="rId2" cstate="print"/>
          <a:srcRect/>
          <a:stretch>
            <a:fillRect/>
          </a:stretch>
        </p:blipFill>
        <p:spPr bwMode="auto">
          <a:xfrm>
            <a:off x="23949" y="76200"/>
            <a:ext cx="9144000" cy="6858000"/>
          </a:xfrm>
          <a:prstGeom prst="rect">
            <a:avLst/>
          </a:prstGeom>
          <a:noFill/>
          <a:ln w="9525">
            <a:noFill/>
            <a:miter lim="800000"/>
            <a:headEnd/>
            <a:tailEnd/>
          </a:ln>
        </p:spPr>
      </p:pic>
      <p:pic>
        <p:nvPicPr>
          <p:cNvPr id="6149"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3079" name="Text Box 7"/>
          <p:cNvSpPr txBox="1">
            <a:spLocks noChangeArrowheads="1"/>
          </p:cNvSpPr>
          <p:nvPr/>
        </p:nvSpPr>
        <p:spPr bwMode="auto">
          <a:xfrm>
            <a:off x="1363663"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080" name="Text Box 8"/>
          <p:cNvSpPr txBox="1">
            <a:spLocks noChangeArrowheads="1"/>
          </p:cNvSpPr>
          <p:nvPr/>
        </p:nvSpPr>
        <p:spPr bwMode="auto">
          <a:xfrm>
            <a:off x="838200" y="1371600"/>
            <a:ext cx="7772400" cy="40011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What is a Veteran?</a:t>
            </a:r>
          </a:p>
        </p:txBody>
      </p:sp>
      <p:sp>
        <p:nvSpPr>
          <p:cNvPr id="2" name="TextBox 1"/>
          <p:cNvSpPr txBox="1"/>
          <p:nvPr/>
        </p:nvSpPr>
        <p:spPr>
          <a:xfrm>
            <a:off x="487680" y="2139873"/>
            <a:ext cx="7772400" cy="39703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38 CFR 3.1- Definition of Veteran-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 person who served in the active military, naval, or air service and who was discharged or released under conditions other than dishonorable.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For Compensation and Dependency and Indemnity the term Veteran includes a person who died on active duty and whose death was not due to willful misconduct.</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For Death Pension, the term Veteran includes a person who died in active service under conditions which preclude payment of service connected death benefits, provided such person had completed at least 2 years honorable military, naval or air service. </a:t>
            </a:r>
          </a:p>
        </p:txBody>
      </p:sp>
    </p:spTree>
    <p:extLst>
      <p:ext uri="{BB962C8B-B14F-4D97-AF65-F5344CB8AC3E}">
        <p14:creationId xmlns:p14="http://schemas.microsoft.com/office/powerpoint/2010/main" val="158044479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eaLnBrk="1" hangingPunct="1"/>
            <a:endParaRPr lang="en-US" altLang="en-US"/>
          </a:p>
        </p:txBody>
      </p:sp>
      <p:sp>
        <p:nvSpPr>
          <p:cNvPr id="43011" name="Rectangle 3"/>
          <p:cNvSpPr>
            <a:spLocks noGrp="1" noChangeArrowheads="1"/>
          </p:cNvSpPr>
          <p:nvPr>
            <p:ph type="subTitle" idx="1"/>
          </p:nvPr>
        </p:nvSpPr>
        <p:spPr/>
        <p:txBody>
          <a:bodyPr/>
          <a:lstStyle/>
          <a:p>
            <a:pPr eaLnBrk="1" hangingPunct="1"/>
            <a:endParaRPr lang="en-US" altLang="en-US"/>
          </a:p>
        </p:txBody>
      </p:sp>
      <p:pic>
        <p:nvPicPr>
          <p:cNvPr id="43012"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3013"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6391" name="Text Box 7"/>
          <p:cNvSpPr txBox="1">
            <a:spLocks noChangeArrowheads="1"/>
          </p:cNvSpPr>
          <p:nvPr/>
        </p:nvSpPr>
        <p:spPr bwMode="auto">
          <a:xfrm>
            <a:off x="1271588" y="2540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43015" name="Text Box 9"/>
          <p:cNvSpPr txBox="1">
            <a:spLocks noChangeArrowheads="1"/>
          </p:cNvSpPr>
          <p:nvPr/>
        </p:nvSpPr>
        <p:spPr bwMode="auto">
          <a:xfrm>
            <a:off x="1012825" y="1447800"/>
            <a:ext cx="731520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VETERAN</a:t>
            </a:r>
          </a:p>
        </p:txBody>
      </p:sp>
      <p:sp>
        <p:nvSpPr>
          <p:cNvPr id="43016" name="TextBox 1"/>
          <p:cNvSpPr txBox="1">
            <a:spLocks noChangeArrowheads="1"/>
          </p:cNvSpPr>
          <p:nvPr/>
        </p:nvSpPr>
        <p:spPr bwMode="auto">
          <a:xfrm>
            <a:off x="322262" y="2025650"/>
            <a:ext cx="8821737" cy="452431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Basic Eligibility: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90 days active duty (other than active duty for training) prior to Sep 7, 1980 (enlisted) or Oct 16, 1981(officers).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After this period, a Veteran must have served 24 consecutive months of honorable service or completed the full amount of prescribed time.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1998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endParaRPr lang="en-US" altLang="en-US"/>
          </a:p>
        </p:txBody>
      </p:sp>
      <p:sp>
        <p:nvSpPr>
          <p:cNvPr id="44035" name="Rectangle 3"/>
          <p:cNvSpPr>
            <a:spLocks noGrp="1" noChangeArrowheads="1"/>
          </p:cNvSpPr>
          <p:nvPr>
            <p:ph type="subTitle" idx="1"/>
          </p:nvPr>
        </p:nvSpPr>
        <p:spPr/>
        <p:txBody>
          <a:bodyPr/>
          <a:lstStyle/>
          <a:p>
            <a:pPr eaLnBrk="1" hangingPunct="1"/>
            <a:endParaRPr lang="en-US" altLang="en-US"/>
          </a:p>
        </p:txBody>
      </p:sp>
      <p:pic>
        <p:nvPicPr>
          <p:cNvPr id="44036"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4037"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6391" name="Text Box 7"/>
          <p:cNvSpPr txBox="1">
            <a:spLocks noChangeArrowheads="1"/>
          </p:cNvSpPr>
          <p:nvPr/>
        </p:nvSpPr>
        <p:spPr bwMode="auto">
          <a:xfrm>
            <a:off x="1241425"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44039" name="Text Box 9"/>
          <p:cNvSpPr txBox="1">
            <a:spLocks noChangeArrowheads="1"/>
          </p:cNvSpPr>
          <p:nvPr/>
        </p:nvSpPr>
        <p:spPr bwMode="auto">
          <a:xfrm>
            <a:off x="1012825" y="1327150"/>
            <a:ext cx="7315200" cy="83099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Department of Veteran Affairs- Isn’t it all the same Office? </a:t>
            </a:r>
          </a:p>
        </p:txBody>
      </p:sp>
      <p:sp>
        <p:nvSpPr>
          <p:cNvPr id="43016" name="TextBox 1"/>
          <p:cNvSpPr txBox="1">
            <a:spLocks noChangeArrowheads="1"/>
          </p:cNvSpPr>
          <p:nvPr/>
        </p:nvSpPr>
        <p:spPr bwMode="auto">
          <a:xfrm>
            <a:off x="457200" y="1613993"/>
            <a:ext cx="8534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VA is broken up into three specific Departments-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Veteran Benefit Administration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 Service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Pension Service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VA Home Loans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Education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VR&amp;E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Veterans Health Administration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VA Hospitals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CBOCS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National Cemetery Administration</a:t>
            </a:r>
          </a:p>
        </p:txBody>
      </p:sp>
    </p:spTree>
    <p:extLst>
      <p:ext uri="{BB962C8B-B14F-4D97-AF65-F5344CB8AC3E}">
        <p14:creationId xmlns:p14="http://schemas.microsoft.com/office/powerpoint/2010/main" val="3469541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eaLnBrk="1" hangingPunct="1"/>
            <a:endParaRPr lang="en-US" altLang="en-US"/>
          </a:p>
        </p:txBody>
      </p:sp>
      <p:sp>
        <p:nvSpPr>
          <p:cNvPr id="46083" name="Rectangle 3"/>
          <p:cNvSpPr>
            <a:spLocks noGrp="1" noChangeArrowheads="1"/>
          </p:cNvSpPr>
          <p:nvPr>
            <p:ph type="subTitle" idx="1"/>
          </p:nvPr>
        </p:nvSpPr>
        <p:spPr/>
        <p:txBody>
          <a:bodyPr/>
          <a:lstStyle/>
          <a:p>
            <a:pPr eaLnBrk="1" hangingPunct="1"/>
            <a:endParaRPr lang="en-US" altLang="en-US"/>
          </a:p>
        </p:txBody>
      </p:sp>
      <p:pic>
        <p:nvPicPr>
          <p:cNvPr id="4608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608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6391" name="Text Box 7"/>
          <p:cNvSpPr txBox="1">
            <a:spLocks noChangeArrowheads="1"/>
          </p:cNvSpPr>
          <p:nvPr/>
        </p:nvSpPr>
        <p:spPr bwMode="auto">
          <a:xfrm>
            <a:off x="1366838" y="1270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46087" name="Text Box 9"/>
          <p:cNvSpPr txBox="1">
            <a:spLocks noChangeArrowheads="1"/>
          </p:cNvSpPr>
          <p:nvPr/>
        </p:nvSpPr>
        <p:spPr bwMode="auto">
          <a:xfrm>
            <a:off x="1012825" y="1524000"/>
            <a:ext cx="731520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VETERAN AFFAIRS </a:t>
            </a:r>
          </a:p>
        </p:txBody>
      </p:sp>
      <p:sp>
        <p:nvSpPr>
          <p:cNvPr id="24584" name="TextBox 1"/>
          <p:cNvSpPr txBox="1">
            <a:spLocks noChangeArrowheads="1"/>
          </p:cNvSpPr>
          <p:nvPr/>
        </p:nvSpPr>
        <p:spPr bwMode="auto">
          <a:xfrm>
            <a:off x="304800" y="2209800"/>
            <a:ext cx="8534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National, State, County and Post Level Representatives: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Each Level of Representatives provide different services to Veterans: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National-Level Representatives: (Veteran Service Organizations)- VFW, American Legion, DAV, AMVETS, MOPH, VVA, FRA, MCL, </a:t>
            </a:r>
            <a:r>
              <a:rPr kumimoji="0" lang="en-US" sz="2800" b="1" i="0" u="none" strike="noStrike" kern="1200" cap="none" spc="0" normalizeH="0" baseline="0" noProof="0" dirty="0" err="1">
                <a:ln>
                  <a:noFill/>
                </a:ln>
                <a:solidFill>
                  <a:srgbClr val="000000"/>
                </a:solidFill>
                <a:effectLst/>
                <a:uLnTx/>
                <a:uFillTx/>
                <a:latin typeface="Arial" charset="0"/>
                <a:ea typeface="+mn-ea"/>
                <a:cs typeface="+mn-cs"/>
              </a:rPr>
              <a:t>etc</a:t>
            </a:r>
            <a:r>
              <a:rPr kumimoji="0" lang="en-US" sz="2800" b="1" i="0" u="none" strike="noStrike" kern="1200" cap="none" spc="0" normalizeH="0" baseline="0" noProof="0" dirty="0">
                <a:ln>
                  <a:noFill/>
                </a:ln>
                <a:solidFill>
                  <a:srgbClr val="000000"/>
                </a:solidFill>
                <a:effectLst/>
                <a:uLnTx/>
                <a:uFillTx/>
                <a:latin typeface="Arial" charset="0"/>
                <a:ea typeface="+mn-ea"/>
                <a:cs typeface="+mn-cs"/>
              </a:rPr>
              <a:t>…</a:t>
            </a:r>
          </a:p>
        </p:txBody>
      </p:sp>
    </p:spTree>
    <p:extLst>
      <p:ext uri="{BB962C8B-B14F-4D97-AF65-F5344CB8AC3E}">
        <p14:creationId xmlns:p14="http://schemas.microsoft.com/office/powerpoint/2010/main" val="2095802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eaLnBrk="1" hangingPunct="1"/>
            <a:endParaRPr lang="en-US" altLang="en-US"/>
          </a:p>
        </p:txBody>
      </p:sp>
      <p:sp>
        <p:nvSpPr>
          <p:cNvPr id="46083" name="Rectangle 3"/>
          <p:cNvSpPr>
            <a:spLocks noGrp="1" noChangeArrowheads="1"/>
          </p:cNvSpPr>
          <p:nvPr>
            <p:ph type="subTitle" idx="1"/>
          </p:nvPr>
        </p:nvSpPr>
        <p:spPr/>
        <p:txBody>
          <a:bodyPr/>
          <a:lstStyle/>
          <a:p>
            <a:pPr eaLnBrk="1" hangingPunct="1"/>
            <a:endParaRPr lang="en-US" altLang="en-US"/>
          </a:p>
        </p:txBody>
      </p:sp>
      <p:pic>
        <p:nvPicPr>
          <p:cNvPr id="4608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608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6391" name="Text Box 7"/>
          <p:cNvSpPr txBox="1">
            <a:spLocks noChangeArrowheads="1"/>
          </p:cNvSpPr>
          <p:nvPr/>
        </p:nvSpPr>
        <p:spPr bwMode="auto">
          <a:xfrm>
            <a:off x="1366838" y="1270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46087" name="Text Box 9"/>
          <p:cNvSpPr txBox="1">
            <a:spLocks noChangeArrowheads="1"/>
          </p:cNvSpPr>
          <p:nvPr/>
        </p:nvSpPr>
        <p:spPr bwMode="auto">
          <a:xfrm>
            <a:off x="1012825" y="1524000"/>
            <a:ext cx="731520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VETERAN AFFAIRS</a:t>
            </a:r>
          </a:p>
        </p:txBody>
      </p:sp>
      <p:sp>
        <p:nvSpPr>
          <p:cNvPr id="24584" name="TextBox 1"/>
          <p:cNvSpPr txBox="1">
            <a:spLocks noChangeArrowheads="1"/>
          </p:cNvSpPr>
          <p:nvPr/>
        </p:nvSpPr>
        <p:spPr bwMode="auto">
          <a:xfrm>
            <a:off x="457200" y="2006577"/>
            <a:ext cx="8534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State Level Representation: Each State has their own benefits available to Veterans: (Idaho)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 Office of Veterans Advocacy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 State Service Officers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 State Veteran Homes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 State Veteran Cemetery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 Education/State Certifying Official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2684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eaLnBrk="1" hangingPunct="1"/>
            <a:endParaRPr lang="en-US" altLang="en-US"/>
          </a:p>
        </p:txBody>
      </p:sp>
      <p:sp>
        <p:nvSpPr>
          <p:cNvPr id="46083" name="Rectangle 3"/>
          <p:cNvSpPr>
            <a:spLocks noGrp="1" noChangeArrowheads="1"/>
          </p:cNvSpPr>
          <p:nvPr>
            <p:ph type="subTitle" idx="1"/>
          </p:nvPr>
        </p:nvSpPr>
        <p:spPr/>
        <p:txBody>
          <a:bodyPr/>
          <a:lstStyle/>
          <a:p>
            <a:pPr eaLnBrk="1" hangingPunct="1"/>
            <a:endParaRPr lang="en-US" altLang="en-US"/>
          </a:p>
        </p:txBody>
      </p:sp>
      <p:pic>
        <p:nvPicPr>
          <p:cNvPr id="4608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608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6391" name="Text Box 7"/>
          <p:cNvSpPr txBox="1">
            <a:spLocks noChangeArrowheads="1"/>
          </p:cNvSpPr>
          <p:nvPr/>
        </p:nvSpPr>
        <p:spPr bwMode="auto">
          <a:xfrm>
            <a:off x="1366838" y="1270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46087" name="Text Box 9"/>
          <p:cNvSpPr txBox="1">
            <a:spLocks noChangeArrowheads="1"/>
          </p:cNvSpPr>
          <p:nvPr/>
        </p:nvSpPr>
        <p:spPr bwMode="auto">
          <a:xfrm>
            <a:off x="1012825" y="1524000"/>
            <a:ext cx="731520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VETERAN AFFAIRS</a:t>
            </a:r>
          </a:p>
        </p:txBody>
      </p:sp>
      <p:sp>
        <p:nvSpPr>
          <p:cNvPr id="24584" name="TextBox 1"/>
          <p:cNvSpPr txBox="1">
            <a:spLocks noChangeArrowheads="1"/>
          </p:cNvSpPr>
          <p:nvPr/>
        </p:nvSpPr>
        <p:spPr bwMode="auto">
          <a:xfrm>
            <a:off x="304800" y="2373312"/>
            <a:ext cx="8763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County Level Representation: (Idaho)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Works for the County Commissioners</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Most are not accredited with any VSO’s</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Have very limited access to VA information </a:t>
            </a:r>
          </a:p>
          <a:p>
            <a:pPr marL="1200150" marR="0" lvl="1" indent="-4572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err="1">
                <a:ln>
                  <a:noFill/>
                </a:ln>
                <a:solidFill>
                  <a:srgbClr val="000000"/>
                </a:solidFill>
                <a:effectLst/>
                <a:uLnTx/>
                <a:uFillTx/>
                <a:latin typeface="Arial" charset="0"/>
                <a:ea typeface="+mn-ea"/>
                <a:cs typeface="+mn-cs"/>
              </a:rPr>
              <a:t>VetraSpec</a:t>
            </a:r>
            <a:r>
              <a:rPr kumimoji="0" lang="en-US" sz="2400" b="1" i="0" u="none" strike="noStrike" kern="1200" cap="none" spc="0" normalizeH="0" baseline="0" noProof="0" dirty="0">
                <a:ln>
                  <a:noFill/>
                </a:ln>
                <a:solidFill>
                  <a:srgbClr val="000000"/>
                </a:solidFill>
                <a:effectLst/>
                <a:uLnTx/>
                <a:uFillTx/>
                <a:latin typeface="Arial" charset="0"/>
                <a:ea typeface="+mn-ea"/>
                <a:cs typeface="+mn-cs"/>
              </a:rPr>
              <a:t> Software</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Fall under a State Service Officer Outreach Area</a:t>
            </a:r>
          </a:p>
          <a:p>
            <a:pPr marL="1200150" marR="0" lvl="1" indent="-4572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State Service Officer provide training, oversight, and review of claims forms before they are submitted to the VA.</a:t>
            </a:r>
          </a:p>
          <a:p>
            <a:pPr marL="1200150" marR="0" lvl="1" indent="-45720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Do not actually work for the State of Idaho!</a:t>
            </a:r>
          </a:p>
          <a:p>
            <a:pPr marL="1200150" marR="0" lvl="1" indent="-457200" algn="l" defTabSz="914400" rtl="0" eaLnBrk="1" fontAlgn="base" latinLnBrk="0" hangingPunct="1">
              <a:lnSpc>
                <a:spcPct val="100000"/>
              </a:lnSpc>
              <a:spcBef>
                <a:spcPct val="0"/>
              </a:spcBef>
              <a:spcAft>
                <a:spcPct val="0"/>
              </a:spcAft>
              <a:buClrTx/>
              <a:buSzTx/>
              <a:buFontTx/>
              <a:buChar char="-"/>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7052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eaLnBrk="1" hangingPunct="1"/>
            <a:endParaRPr lang="en-US" altLang="en-US"/>
          </a:p>
        </p:txBody>
      </p:sp>
      <p:sp>
        <p:nvSpPr>
          <p:cNvPr id="46083" name="Rectangle 3"/>
          <p:cNvSpPr>
            <a:spLocks noGrp="1" noChangeArrowheads="1"/>
          </p:cNvSpPr>
          <p:nvPr>
            <p:ph type="subTitle" idx="1"/>
          </p:nvPr>
        </p:nvSpPr>
        <p:spPr/>
        <p:txBody>
          <a:bodyPr/>
          <a:lstStyle/>
          <a:p>
            <a:pPr eaLnBrk="1" hangingPunct="1"/>
            <a:endParaRPr lang="en-US" altLang="en-US"/>
          </a:p>
        </p:txBody>
      </p:sp>
      <p:pic>
        <p:nvPicPr>
          <p:cNvPr id="4608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608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6391" name="Text Box 7"/>
          <p:cNvSpPr txBox="1">
            <a:spLocks noChangeArrowheads="1"/>
          </p:cNvSpPr>
          <p:nvPr/>
        </p:nvSpPr>
        <p:spPr bwMode="auto">
          <a:xfrm>
            <a:off x="1366838" y="1270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46087" name="Text Box 9"/>
          <p:cNvSpPr txBox="1">
            <a:spLocks noChangeArrowheads="1"/>
          </p:cNvSpPr>
          <p:nvPr/>
        </p:nvSpPr>
        <p:spPr bwMode="auto">
          <a:xfrm>
            <a:off x="1012825" y="1524000"/>
            <a:ext cx="731520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VETERAN AFFAIRS</a:t>
            </a:r>
          </a:p>
        </p:txBody>
      </p:sp>
      <p:sp>
        <p:nvSpPr>
          <p:cNvPr id="24584" name="TextBox 1"/>
          <p:cNvSpPr txBox="1">
            <a:spLocks noChangeArrowheads="1"/>
          </p:cNvSpPr>
          <p:nvPr/>
        </p:nvSpPr>
        <p:spPr bwMode="auto">
          <a:xfrm>
            <a:off x="304800" y="2373312"/>
            <a:ext cx="8763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Post Level Representation: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1200150" marR="0" lvl="1" indent="-457200" algn="l" defTabSz="914400" rtl="0" eaLnBrk="1" fontAlgn="base" latinLnBrk="0" hangingPunct="1">
              <a:lnSpc>
                <a:spcPct val="100000"/>
              </a:lnSpc>
              <a:spcBef>
                <a:spcPct val="0"/>
              </a:spcBef>
              <a:spcAft>
                <a:spcPct val="0"/>
              </a:spcAft>
              <a:buClrTx/>
              <a:buSzTx/>
              <a:buFontTx/>
              <a:buChar char="-"/>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Every Veteran Service Organization has post-level Service Officers</a:t>
            </a:r>
          </a:p>
          <a:p>
            <a:pPr marL="1600200" marR="0" lvl="2" indent="-457200" algn="l" defTabSz="914400" rtl="0" eaLnBrk="1" fontAlgn="base" latinLnBrk="0" hangingPunct="1">
              <a:lnSpc>
                <a:spcPct val="100000"/>
              </a:lnSpc>
              <a:spcBef>
                <a:spcPct val="0"/>
              </a:spcBef>
              <a:spcAft>
                <a:spcPct val="0"/>
              </a:spcAft>
              <a:buClrTx/>
              <a:buSzTx/>
              <a:buFontTx/>
              <a:buChar char="-"/>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Grass Roots-Level</a:t>
            </a:r>
          </a:p>
          <a:p>
            <a:pPr marL="1600200" marR="0" lvl="2" indent="-457200" algn="l" defTabSz="914400" rtl="0" eaLnBrk="1" fontAlgn="base" latinLnBrk="0" hangingPunct="1">
              <a:lnSpc>
                <a:spcPct val="100000"/>
              </a:lnSpc>
              <a:spcBef>
                <a:spcPct val="0"/>
              </a:spcBef>
              <a:spcAft>
                <a:spcPct val="0"/>
              </a:spcAft>
              <a:buClrTx/>
              <a:buSzTx/>
              <a:buFontTx/>
              <a:buChar char="-"/>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Not Accredited</a:t>
            </a:r>
          </a:p>
          <a:p>
            <a:pPr marL="1600200" marR="0" lvl="2" indent="-457200" algn="l" defTabSz="914400" rtl="0" eaLnBrk="1" fontAlgn="base" latinLnBrk="0" hangingPunct="1">
              <a:lnSpc>
                <a:spcPct val="100000"/>
              </a:lnSpc>
              <a:spcBef>
                <a:spcPct val="0"/>
              </a:spcBef>
              <a:spcAft>
                <a:spcPct val="0"/>
              </a:spcAft>
              <a:buClrTx/>
              <a:buSzTx/>
              <a:buFontTx/>
              <a:buChar char="-"/>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Mainly a resource/Information Source</a:t>
            </a:r>
          </a:p>
          <a:p>
            <a:pPr marL="1600200" marR="0" lvl="2" indent="-457200" algn="l" defTabSz="914400" rtl="0" eaLnBrk="1" fontAlgn="base" latinLnBrk="0" hangingPunct="1">
              <a:lnSpc>
                <a:spcPct val="100000"/>
              </a:lnSpc>
              <a:spcBef>
                <a:spcPct val="0"/>
              </a:spcBef>
              <a:spcAft>
                <a:spcPct val="0"/>
              </a:spcAft>
              <a:buClrTx/>
              <a:buSzTx/>
              <a:buFontTx/>
              <a:buChar char="-"/>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Refer Veterans to an Accredited VSO.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9183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endParaRPr lang="en-US" altLang="en-US"/>
          </a:p>
        </p:txBody>
      </p:sp>
      <p:sp>
        <p:nvSpPr>
          <p:cNvPr id="7171" name="Rectangle 3"/>
          <p:cNvSpPr>
            <a:spLocks noGrp="1" noChangeArrowheads="1"/>
          </p:cNvSpPr>
          <p:nvPr>
            <p:ph type="subTitle" idx="1"/>
          </p:nvPr>
        </p:nvSpPr>
        <p:spPr/>
        <p:txBody>
          <a:bodyPr/>
          <a:lstStyle/>
          <a:p>
            <a:pPr eaLnBrk="1" hangingPunct="1"/>
            <a:endParaRPr lang="en-US" altLang="en-US"/>
          </a:p>
        </p:txBody>
      </p:sp>
      <p:pic>
        <p:nvPicPr>
          <p:cNvPr id="7172"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173"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1600" y="0"/>
            <a:ext cx="7086600" cy="230822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endParaRPr>
          </a:p>
        </p:txBody>
      </p:sp>
      <p:sp>
        <p:nvSpPr>
          <p:cNvPr id="7175" name="Text Box 8"/>
          <p:cNvSpPr txBox="1">
            <a:spLocks noChangeArrowheads="1"/>
          </p:cNvSpPr>
          <p:nvPr/>
        </p:nvSpPr>
        <p:spPr bwMode="auto">
          <a:xfrm>
            <a:off x="228600" y="1828800"/>
            <a:ext cx="8610600" cy="572464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Service Connected Veterans</a:t>
            </a:r>
            <a:r>
              <a:rPr kumimoji="0" lang="en-US" altLang="en-US" sz="36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imes New Roman" pitchFamily="18" charset="0"/>
                <a:ea typeface="+mn-ea"/>
                <a:cs typeface="+mn-cs"/>
              </a:rPr>
              <a:t>Have a VA Disability Rating of 0% to 100%.</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0%- No Monetary Compensation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10%- Monthly Compensation, VA Home Loan Funding Fee Waived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20%- Eligible for Vocational Rehabilitation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30%- Eligible for Additional Dependency Benefits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40%- State Reduced Hunting/Fishing License and Big Game Tags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50%- Concurrent Receipt, Priority Group 1 at VAMC</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70%- Long Term Healthcare at VA Contract Care Facilities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100% P&amp;T- Dental, Chapter 35 Ancillary, State Benefits, SMC</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43153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endParaRPr lang="en-US" altLang="en-US"/>
          </a:p>
        </p:txBody>
      </p:sp>
      <p:sp>
        <p:nvSpPr>
          <p:cNvPr id="7171" name="Rectangle 3"/>
          <p:cNvSpPr>
            <a:spLocks noGrp="1" noChangeArrowheads="1"/>
          </p:cNvSpPr>
          <p:nvPr>
            <p:ph type="subTitle" idx="1"/>
          </p:nvPr>
        </p:nvSpPr>
        <p:spPr/>
        <p:txBody>
          <a:bodyPr/>
          <a:lstStyle/>
          <a:p>
            <a:pPr eaLnBrk="1" hangingPunct="1"/>
            <a:endParaRPr lang="en-US" altLang="en-US"/>
          </a:p>
        </p:txBody>
      </p:sp>
      <p:pic>
        <p:nvPicPr>
          <p:cNvPr id="7172"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173"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1600" y="0"/>
            <a:ext cx="7086600" cy="230822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endParaRPr>
          </a:p>
        </p:txBody>
      </p:sp>
      <p:sp>
        <p:nvSpPr>
          <p:cNvPr id="7175" name="Text Box 8"/>
          <p:cNvSpPr txBox="1">
            <a:spLocks noChangeArrowheads="1"/>
          </p:cNvSpPr>
          <p:nvPr/>
        </p:nvSpPr>
        <p:spPr bwMode="auto">
          <a:xfrm>
            <a:off x="266700" y="1828800"/>
            <a:ext cx="8610600" cy="387798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Service Connected</a:t>
            </a:r>
            <a:r>
              <a:rPr kumimoji="0" lang="en-US" altLang="en-US" sz="36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Types:</a:t>
            </a:r>
            <a:endParaRPr kumimoji="0" lang="en-US" altLang="en-US"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Direct Injury</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Aggravated Condition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Presumptive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Secondary</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1151 Claim</a:t>
            </a:r>
          </a:p>
        </p:txBody>
      </p:sp>
    </p:spTree>
    <p:extLst>
      <p:ext uri="{BB962C8B-B14F-4D97-AF65-F5344CB8AC3E}">
        <p14:creationId xmlns:p14="http://schemas.microsoft.com/office/powerpoint/2010/main" val="244476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480948"/>
          </a:xfrm>
        </p:spPr>
        <p:txBody>
          <a:bodyPr>
            <a:normAutofit fontScale="92500"/>
          </a:bodyPr>
          <a:lstStyle/>
          <a:p>
            <a:r>
              <a:rPr lang="en-US" b="1" u="sng" dirty="0"/>
              <a:t>Aging &amp; Disability Resource Center</a:t>
            </a:r>
          </a:p>
          <a:p>
            <a:r>
              <a:rPr lang="en-US" b="1" dirty="0"/>
              <a:t>Helps people with questions about long term care. It helps identify needs; educate as to options &amp; resources; empower them to make informed choices; &amp; assist them to access desired resources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88020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endParaRPr lang="en-US" altLang="en-US"/>
          </a:p>
        </p:txBody>
      </p:sp>
      <p:sp>
        <p:nvSpPr>
          <p:cNvPr id="8195" name="Rectangle 3"/>
          <p:cNvSpPr>
            <a:spLocks noGrp="1" noChangeArrowheads="1"/>
          </p:cNvSpPr>
          <p:nvPr>
            <p:ph type="subTitle" idx="1"/>
          </p:nvPr>
        </p:nvSpPr>
        <p:spPr/>
        <p:txBody>
          <a:bodyPr/>
          <a:lstStyle/>
          <a:p>
            <a:pPr eaLnBrk="1" hangingPunct="1"/>
            <a:endParaRPr lang="en-US" altLang="en-US"/>
          </a:p>
        </p:txBody>
      </p:sp>
      <p:pic>
        <p:nvPicPr>
          <p:cNvPr id="8196"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7"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752600" y="0"/>
            <a:ext cx="7086600" cy="286226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br>
              <a:rPr kumimoji="0" lang="en-US" sz="36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br>
            <a:endParaRPr kumimoji="0" lang="en-US" sz="36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endParaRPr>
          </a:p>
        </p:txBody>
      </p:sp>
      <p:sp>
        <p:nvSpPr>
          <p:cNvPr id="8199" name="Text Box 8"/>
          <p:cNvSpPr txBox="1">
            <a:spLocks noChangeArrowheads="1"/>
          </p:cNvSpPr>
          <p:nvPr/>
        </p:nvSpPr>
        <p:spPr bwMode="auto">
          <a:xfrm>
            <a:off x="228600" y="1828800"/>
            <a:ext cx="8610600" cy="51704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Direct Service Connection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Purple Heart Recipient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Injured while in the service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Involved in a motor vehicle accident while on active duty or Active for Training</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Experienced In-Service Traumatic Event(s)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8579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endParaRPr lang="en-US" altLang="en-US"/>
          </a:p>
        </p:txBody>
      </p:sp>
      <p:sp>
        <p:nvSpPr>
          <p:cNvPr id="9219" name="Rectangle 3"/>
          <p:cNvSpPr>
            <a:spLocks noGrp="1" noChangeArrowheads="1"/>
          </p:cNvSpPr>
          <p:nvPr>
            <p:ph type="subTitle" idx="1"/>
          </p:nvPr>
        </p:nvSpPr>
        <p:spPr/>
        <p:txBody>
          <a:bodyPr/>
          <a:lstStyle/>
          <a:p>
            <a:pPr eaLnBrk="1" hangingPunct="1"/>
            <a:endParaRPr lang="en-US" altLang="en-US"/>
          </a:p>
        </p:txBody>
      </p:sp>
      <p:pic>
        <p:nvPicPr>
          <p:cNvPr id="9220"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9221"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36675"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9223" name="Text Box 8"/>
          <p:cNvSpPr txBox="1">
            <a:spLocks noChangeArrowheads="1"/>
          </p:cNvSpPr>
          <p:nvPr/>
        </p:nvSpPr>
        <p:spPr bwMode="auto">
          <a:xfrm>
            <a:off x="228600" y="1905000"/>
            <a:ext cx="8610600" cy="41243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Presumptive Service Connection</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Definition:  Any chronic disease that the VA has recognized as a result of service or exposure.</a:t>
            </a:r>
            <a:r>
              <a:rPr kumimoji="0" lang="en-US" altLang="en-US" sz="3600" b="0" i="0" u="none" strike="noStrike" kern="1200" cap="none" spc="0" normalizeH="0" baseline="0" noProof="0">
                <a:ln>
                  <a:noFill/>
                </a:ln>
                <a:solidFill>
                  <a:srgbClr val="000000"/>
                </a:solidFill>
                <a:effectLst/>
                <a:uLnTx/>
                <a:uFillTx/>
                <a:latin typeface="Arial" charset="0"/>
                <a:ea typeface="+mn-ea"/>
                <a:cs typeface="+mn-cs"/>
              </a:rPr>
              <a:t> </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VA assumes that certain diseases can be related to a Veteran’s qualifying military service. We call these "presumptive diseases."  </a:t>
            </a:r>
            <a:endParaRPr kumimoji="0" lang="en-US" alt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1006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endParaRPr lang="en-US" altLang="en-US"/>
          </a:p>
        </p:txBody>
      </p:sp>
      <p:sp>
        <p:nvSpPr>
          <p:cNvPr id="10243" name="Rectangle 3"/>
          <p:cNvSpPr>
            <a:spLocks noGrp="1" noChangeArrowheads="1"/>
          </p:cNvSpPr>
          <p:nvPr>
            <p:ph type="subTitle" idx="1"/>
          </p:nvPr>
        </p:nvSpPr>
        <p:spPr/>
        <p:txBody>
          <a:bodyPr/>
          <a:lstStyle/>
          <a:p>
            <a:pPr eaLnBrk="1" hangingPunct="1"/>
            <a:endParaRPr lang="en-US" altLang="en-US"/>
          </a:p>
        </p:txBody>
      </p:sp>
      <p:pic>
        <p:nvPicPr>
          <p:cNvPr id="1024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24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62075"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2" name="Text Box 8"/>
          <p:cNvSpPr txBox="1">
            <a:spLocks noChangeArrowheads="1"/>
          </p:cNvSpPr>
          <p:nvPr/>
        </p:nvSpPr>
        <p:spPr bwMode="auto">
          <a:xfrm>
            <a:off x="228600" y="1905000"/>
            <a:ext cx="8610600" cy="48006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Presumptive Service Connection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ALS Lou Gehrig’s Disease/MS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Agent Orange Presumptive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Gulf-War Presumptive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Atmospheric Nuclear Weapon Tests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Within one year of exit from service</a:t>
            </a:r>
            <a:endParaRPr kumimoji="0" lang="en-US" alt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51271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endParaRPr lang="en-US" altLang="en-US"/>
          </a:p>
        </p:txBody>
      </p:sp>
      <p:sp>
        <p:nvSpPr>
          <p:cNvPr id="11267" name="Rectangle 3"/>
          <p:cNvSpPr>
            <a:spLocks noGrp="1" noChangeArrowheads="1"/>
          </p:cNvSpPr>
          <p:nvPr>
            <p:ph type="subTitle" idx="1"/>
          </p:nvPr>
        </p:nvSpPr>
        <p:spPr/>
        <p:txBody>
          <a:bodyPr/>
          <a:lstStyle/>
          <a:p>
            <a:pPr eaLnBrk="1" hangingPunct="1"/>
            <a:endParaRPr lang="en-US" altLang="en-US"/>
          </a:p>
        </p:txBody>
      </p:sp>
      <p:pic>
        <p:nvPicPr>
          <p:cNvPr id="11268"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269"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40335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1271" name="Text Box 8"/>
          <p:cNvSpPr txBox="1">
            <a:spLocks noChangeArrowheads="1"/>
          </p:cNvSpPr>
          <p:nvPr/>
        </p:nvSpPr>
        <p:spPr bwMode="auto">
          <a:xfrm>
            <a:off x="228600" y="1676400"/>
            <a:ext cx="8610600" cy="50784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Presumptive Service Connection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sng" strike="noStrike" kern="1200" cap="none" spc="0" normalizeH="0" baseline="0" noProof="0">
                <a:ln>
                  <a:noFill/>
                </a:ln>
                <a:solidFill>
                  <a:srgbClr val="000000"/>
                </a:solidFill>
                <a:effectLst/>
                <a:uLnTx/>
                <a:uFillTx/>
                <a:latin typeface="Times New Roman" pitchFamily="18" charset="0"/>
                <a:ea typeface="+mn-ea"/>
                <a:cs typeface="+mn-cs"/>
              </a:rPr>
              <a:t>ALS Lou Gehrig’s Disease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Any Veteran who served 90 days or more and is diagnosed with ALS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sng" strike="noStrike" kern="1200" cap="none" spc="0" normalizeH="0" baseline="0" noProof="0">
                <a:ln>
                  <a:noFill/>
                </a:ln>
                <a:solidFill>
                  <a:srgbClr val="000000"/>
                </a:solidFill>
                <a:effectLst/>
                <a:uLnTx/>
                <a:uFillTx/>
                <a:latin typeface="Times New Roman" pitchFamily="18" charset="0"/>
                <a:ea typeface="+mn-ea"/>
                <a:cs typeface="+mn-cs"/>
              </a:rPr>
              <a:t>Multiple Sclerosis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Becomes manifest within 7 years after leaving service</a:t>
            </a:r>
            <a:endParaRPr kumimoji="0" lang="en-US" alt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5111834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p:txBody>
          <a:bodyPr/>
          <a:lstStyle/>
          <a:p>
            <a:pPr eaLnBrk="1" hangingPunct="1"/>
            <a:endParaRPr lang="en-US" altLang="en-US"/>
          </a:p>
        </p:txBody>
      </p:sp>
      <p:sp>
        <p:nvSpPr>
          <p:cNvPr id="47107" name="Rectangle 3"/>
          <p:cNvSpPr>
            <a:spLocks noGrp="1" noChangeArrowheads="1"/>
          </p:cNvSpPr>
          <p:nvPr>
            <p:ph type="subTitle" idx="1"/>
          </p:nvPr>
        </p:nvSpPr>
        <p:spPr/>
        <p:txBody>
          <a:bodyPr/>
          <a:lstStyle/>
          <a:p>
            <a:pPr eaLnBrk="1" hangingPunct="1"/>
            <a:endParaRPr lang="en-US" altLang="en-US"/>
          </a:p>
        </p:txBody>
      </p:sp>
      <p:pic>
        <p:nvPicPr>
          <p:cNvPr id="47108"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7109"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295400" y="1270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47111" name="Text Box 8"/>
          <p:cNvSpPr txBox="1">
            <a:spLocks noChangeArrowheads="1"/>
          </p:cNvSpPr>
          <p:nvPr/>
        </p:nvSpPr>
        <p:spPr bwMode="auto">
          <a:xfrm>
            <a:off x="228600" y="1828800"/>
            <a:ext cx="8610600" cy="54483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1151 Claim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DISABILITY CAUSED BY VAMC</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HOSPITAL CARE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MEDICAL OR SURGICAL TREATMENT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(EVIDENCE </a:t>
            </a: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MUST</a:t>
            </a: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 SHOW CAUSATION)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7459262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endParaRPr lang="en-US" altLang="en-US"/>
          </a:p>
        </p:txBody>
      </p:sp>
      <p:sp>
        <p:nvSpPr>
          <p:cNvPr id="12291" name="Rectangle 3"/>
          <p:cNvSpPr>
            <a:spLocks noGrp="1" noChangeArrowheads="1"/>
          </p:cNvSpPr>
          <p:nvPr>
            <p:ph type="subTitle" idx="1"/>
          </p:nvPr>
        </p:nvSpPr>
        <p:spPr/>
        <p:txBody>
          <a:bodyPr/>
          <a:lstStyle/>
          <a:p>
            <a:pPr eaLnBrk="1" hangingPunct="1"/>
            <a:endParaRPr lang="en-US" altLang="en-US"/>
          </a:p>
        </p:txBody>
      </p:sp>
      <p:pic>
        <p:nvPicPr>
          <p:cNvPr id="12292"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2293"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2295" name="Text Box 8"/>
          <p:cNvSpPr txBox="1">
            <a:spLocks noChangeArrowheads="1"/>
          </p:cNvSpPr>
          <p:nvPr/>
        </p:nvSpPr>
        <p:spPr bwMode="auto">
          <a:xfrm>
            <a:off x="76200" y="1905000"/>
            <a:ext cx="8763000" cy="378618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Agent Orange Presumptives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charset="0"/>
                <a:ea typeface="+mn-ea"/>
                <a:cs typeface="+mn-cs"/>
              </a:rPr>
              <a:t>VA has recognized certain cancers and other health problems as presumptive diseases associated with </a:t>
            </a:r>
            <a:r>
              <a:rPr kumimoji="0" lang="en-US" altLang="en-US" sz="2800" b="0" i="0" u="none" strike="noStrike" kern="1200" cap="none" spc="0" normalizeH="0" baseline="0" noProof="0">
                <a:ln>
                  <a:noFill/>
                </a:ln>
                <a:solidFill>
                  <a:srgbClr val="000000"/>
                </a:solidFill>
                <a:effectLst/>
                <a:uLnTx/>
                <a:uFillTx/>
                <a:latin typeface="Arial" charset="0"/>
                <a:ea typeface="+mn-ea"/>
                <a:cs typeface="+mn-cs"/>
                <a:hlinkClick r:id="rId4" action="ppaction://hlinkfile" tooltip="exposure to Agent Orange or other herbicides"/>
              </a:rPr>
              <a:t>exposure to Agent Orange or other herbicides</a:t>
            </a:r>
            <a:r>
              <a:rPr kumimoji="0" lang="en-US" altLang="en-US" sz="2800" b="0" i="0" u="none" strike="noStrike" kern="1200" cap="none" spc="0" normalizeH="0" baseline="0" noProof="0">
                <a:ln>
                  <a:noFill/>
                </a:ln>
                <a:solidFill>
                  <a:srgbClr val="000000"/>
                </a:solidFill>
                <a:effectLst/>
                <a:uLnTx/>
                <a:uFillTx/>
                <a:latin typeface="Arial" charset="0"/>
                <a:ea typeface="+mn-ea"/>
                <a:cs typeface="+mn-cs"/>
              </a:rPr>
              <a:t> during military service. Veterans and their survivors may be eligible for </a:t>
            </a:r>
            <a:r>
              <a:rPr kumimoji="0" lang="en-US" altLang="en-US" sz="2800" b="0" i="0" u="none" strike="noStrike" kern="1200" cap="none" spc="0" normalizeH="0" baseline="0" noProof="0">
                <a:ln>
                  <a:noFill/>
                </a:ln>
                <a:solidFill>
                  <a:srgbClr val="000000"/>
                </a:solidFill>
                <a:effectLst/>
                <a:uLnTx/>
                <a:uFillTx/>
                <a:latin typeface="Arial" charset="0"/>
                <a:ea typeface="+mn-ea"/>
                <a:cs typeface="+mn-cs"/>
                <a:hlinkClick r:id="rId5" action="ppaction://hlinkfile" tooltip="disability compensation"/>
              </a:rPr>
              <a:t>disability compensation</a:t>
            </a:r>
            <a:r>
              <a:rPr kumimoji="0" lang="en-US" altLang="en-US" sz="2800" b="0" i="0" u="none" strike="noStrike" kern="1200" cap="none" spc="0" normalizeH="0" baseline="0" noProof="0">
                <a:ln>
                  <a:noFill/>
                </a:ln>
                <a:solidFill>
                  <a:srgbClr val="000000"/>
                </a:solidFill>
                <a:effectLst/>
                <a:uLnTx/>
                <a:uFillTx/>
                <a:latin typeface="Arial" charset="0"/>
                <a:ea typeface="+mn-ea"/>
                <a:cs typeface="+mn-cs"/>
              </a:rPr>
              <a:t> or </a:t>
            </a:r>
            <a:r>
              <a:rPr kumimoji="0" lang="en-US" altLang="en-US" sz="2800" b="0" i="0" u="none" strike="noStrike" kern="1200" cap="none" spc="0" normalizeH="0" baseline="0" noProof="0">
                <a:ln>
                  <a:noFill/>
                </a:ln>
                <a:solidFill>
                  <a:srgbClr val="000000"/>
                </a:solidFill>
                <a:effectLst/>
                <a:uLnTx/>
                <a:uFillTx/>
                <a:latin typeface="Arial" charset="0"/>
                <a:ea typeface="+mn-ea"/>
                <a:cs typeface="+mn-cs"/>
                <a:hlinkClick r:id="rId6" action="ppaction://hlinkfile" tooltip="survivors' benefits"/>
              </a:rPr>
              <a:t>survivors' benefits</a:t>
            </a:r>
            <a:r>
              <a:rPr kumimoji="0" lang="en-US" altLang="en-US" sz="2800" b="0" i="0" u="none" strike="noStrike" kern="1200" cap="none" spc="0" normalizeH="0" baseline="0" noProof="0">
                <a:ln>
                  <a:noFill/>
                </a:ln>
                <a:solidFill>
                  <a:srgbClr val="000000"/>
                </a:solidFill>
                <a:effectLst/>
                <a:uLnTx/>
                <a:uFillTx/>
                <a:latin typeface="Arial" charset="0"/>
                <a:ea typeface="+mn-ea"/>
                <a:cs typeface="+mn-cs"/>
              </a:rPr>
              <a:t> for these diseases</a:t>
            </a:r>
            <a:endParaRPr kumimoji="0" lang="en-US" alt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8076924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endParaRPr lang="en-US" altLang="en-US"/>
          </a:p>
        </p:txBody>
      </p:sp>
      <p:sp>
        <p:nvSpPr>
          <p:cNvPr id="13315" name="Rectangle 3"/>
          <p:cNvSpPr>
            <a:spLocks noGrp="1" noChangeArrowheads="1"/>
          </p:cNvSpPr>
          <p:nvPr>
            <p:ph type="subTitle" idx="1"/>
          </p:nvPr>
        </p:nvSpPr>
        <p:spPr/>
        <p:txBody>
          <a:bodyPr/>
          <a:lstStyle/>
          <a:p>
            <a:pPr eaLnBrk="1" hangingPunct="1"/>
            <a:endParaRPr lang="en-US" altLang="en-US"/>
          </a:p>
        </p:txBody>
      </p:sp>
      <p:pic>
        <p:nvPicPr>
          <p:cNvPr id="13316"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3317"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3319" name="Text Box 8"/>
          <p:cNvSpPr txBox="1">
            <a:spLocks noChangeArrowheads="1"/>
          </p:cNvSpPr>
          <p:nvPr/>
        </p:nvSpPr>
        <p:spPr bwMode="auto">
          <a:xfrm>
            <a:off x="76200" y="1905000"/>
            <a:ext cx="8763000" cy="517048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Agent Orange Presumptives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4" action="ppaction://hlinkfile" tooltip="AL Amyloidosis"/>
              </a:rPr>
              <a:t>AL Amyloidosis</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rare disease caused when an abnormal protein, amyloid, enters tissues or organs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5" action="ppaction://hlinkfile" tooltip="Chronic B Cell Leukemias"/>
              </a:rPr>
              <a:t>Chronic B-cell Leukemias</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type of cancer which affects white blood cells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6" action="ppaction://hlinkfile" tooltip="Chloracne"/>
              </a:rPr>
              <a:t>Chloracne</a:t>
            </a: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(or similar acneform disease)</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skin condition that occurs soon after exposure to chemicals and looks like common forms of acne seen in teenagers. Under VA's rating regulations, it must be at least 10 percent disabling within one year of exposure to herbicides.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0793433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endParaRPr lang="en-US" altLang="en-US"/>
          </a:p>
        </p:txBody>
      </p:sp>
      <p:sp>
        <p:nvSpPr>
          <p:cNvPr id="14339" name="Rectangle 3"/>
          <p:cNvSpPr>
            <a:spLocks noGrp="1" noChangeArrowheads="1"/>
          </p:cNvSpPr>
          <p:nvPr>
            <p:ph type="subTitle" idx="1"/>
          </p:nvPr>
        </p:nvSpPr>
        <p:spPr/>
        <p:txBody>
          <a:bodyPr/>
          <a:lstStyle/>
          <a:p>
            <a:pPr eaLnBrk="1" hangingPunct="1"/>
            <a:endParaRPr lang="en-US" altLang="en-US"/>
          </a:p>
        </p:txBody>
      </p:sp>
      <p:pic>
        <p:nvPicPr>
          <p:cNvPr id="14340"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41"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4343" name="Text Box 8"/>
          <p:cNvSpPr txBox="1">
            <a:spLocks noChangeArrowheads="1"/>
          </p:cNvSpPr>
          <p:nvPr/>
        </p:nvSpPr>
        <p:spPr bwMode="auto">
          <a:xfrm>
            <a:off x="76200" y="1905000"/>
            <a:ext cx="8763000" cy="55403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Agent Orange Presumptives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4" action="ppaction://hlinkfile" tooltip="Diabetes Mellitus Type 2"/>
              </a:rPr>
              <a:t>Diabetes Mellitus Type 2</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disease characterized by high blood sugar levels resulting from the body’s inability to respond properly to the hormone insulin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5" action="ppaction://hlinkfile" tooltip="Hodgkin’s disease"/>
              </a:rPr>
              <a:t>Hodgkin’s Disease</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malignant lymphoma (cancer) characterized by progressive enlargement of the lymph nodes, liver, and spleen, and by progressive anemia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6" action="ppaction://hlinkfile" tooltip="Ischemic Heart Disease"/>
              </a:rPr>
              <a:t>Ischemic Heart Disease</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disease characterized by a reduced supply of blood to the heart, that leads to chest pain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7005833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endParaRPr lang="en-US" altLang="en-US"/>
          </a:p>
        </p:txBody>
      </p:sp>
      <p:sp>
        <p:nvSpPr>
          <p:cNvPr id="15363" name="Rectangle 3"/>
          <p:cNvSpPr>
            <a:spLocks noGrp="1" noChangeArrowheads="1"/>
          </p:cNvSpPr>
          <p:nvPr>
            <p:ph type="subTitle" idx="1"/>
          </p:nvPr>
        </p:nvSpPr>
        <p:spPr/>
        <p:txBody>
          <a:bodyPr/>
          <a:lstStyle/>
          <a:p>
            <a:pPr eaLnBrk="1" hangingPunct="1"/>
            <a:endParaRPr lang="en-US" altLang="en-US"/>
          </a:p>
        </p:txBody>
      </p:sp>
      <p:pic>
        <p:nvPicPr>
          <p:cNvPr id="1536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536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5367" name="Text Box 8"/>
          <p:cNvSpPr txBox="1">
            <a:spLocks noChangeArrowheads="1"/>
          </p:cNvSpPr>
          <p:nvPr/>
        </p:nvSpPr>
        <p:spPr bwMode="auto">
          <a:xfrm>
            <a:off x="76200" y="1905000"/>
            <a:ext cx="8763000" cy="48006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Agent Orange Presumptives (cont’d)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4" action="ppaction://hlinkfile" tooltip="Multiple Myeloma"/>
              </a:rPr>
              <a:t>Multiple Myeloma</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cancer of plasma cells, a type of white blood cell in bone marrow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5" action="ppaction://hlinkfile" tooltip="Non-Hodgkin’s Lymphoma"/>
              </a:rPr>
              <a:t>Non-Hodgkin’s Lymphoma</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group of cancers that affect the lymph glands and other lymphatic tissue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6" action="ppaction://hlinkfile" tooltip="Parkinson's Disease"/>
              </a:rPr>
              <a:t>Parkinson’s Disease</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progressive disorder of the nervous system that affects muscle movement</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6361216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endParaRPr lang="en-US" altLang="en-US"/>
          </a:p>
        </p:txBody>
      </p:sp>
      <p:sp>
        <p:nvSpPr>
          <p:cNvPr id="16387" name="Rectangle 3"/>
          <p:cNvSpPr>
            <a:spLocks noGrp="1" noChangeArrowheads="1"/>
          </p:cNvSpPr>
          <p:nvPr>
            <p:ph type="subTitle" idx="1"/>
          </p:nvPr>
        </p:nvSpPr>
        <p:spPr/>
        <p:txBody>
          <a:bodyPr/>
          <a:lstStyle/>
          <a:p>
            <a:pPr eaLnBrk="1" hangingPunct="1"/>
            <a:endParaRPr lang="en-US" altLang="en-US"/>
          </a:p>
        </p:txBody>
      </p:sp>
      <p:pic>
        <p:nvPicPr>
          <p:cNvPr id="16388"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6389"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6391" name="Text Box 8"/>
          <p:cNvSpPr txBox="1">
            <a:spLocks noChangeArrowheads="1"/>
          </p:cNvSpPr>
          <p:nvPr/>
        </p:nvSpPr>
        <p:spPr bwMode="auto">
          <a:xfrm>
            <a:off x="76200" y="1905000"/>
            <a:ext cx="8763000" cy="59086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Agent Orange Presumptives (cont’d)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4" action="ppaction://hlinkfile" tooltip="Peripheral Neuropathy"/>
              </a:rPr>
              <a:t>Peripheral Neuropathy, Acute and Subacute</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nervous system condition that causes numbness, tingling, and motor weakness. Currently, it must be at least 10 percent disabling within one year of herbicide exposure and resolve within two years. VA proposed on Aug. 10, 2012, to replace "acute and subacute" with "early-onset" and eliminate the requirement that symptoms resolve within two years.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5" action="ppaction://hlinkfile" tooltip="Porphyria Cutanea Tarda"/>
              </a:rPr>
              <a:t>Porphyria Cutanea Tarda</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disorder characterized by liver dysfunction and by thinning and blistering of the skin in sun-exposed areas. Under VA's rating regulations, it must be at least 10 percent disabling within one year of exposure to herbicides.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068914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480948"/>
          </a:xfrm>
        </p:spPr>
        <p:txBody>
          <a:bodyPr>
            <a:normAutofit fontScale="92500" lnSpcReduction="10000"/>
          </a:bodyPr>
          <a:lstStyle/>
          <a:p>
            <a:r>
              <a:rPr lang="en-US" b="1" u="sng" dirty="0"/>
              <a:t>Adult Protection Services</a:t>
            </a:r>
          </a:p>
          <a:p>
            <a:r>
              <a:rPr lang="en-US" b="1" dirty="0"/>
              <a:t>Are mandated by Law to investigate allegations of abuse, neglect, or exploitation of a vulnerable adult (18 or older, who is unable to make, implement, or communicate decisions due to mental/physical impairment).</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4273209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endParaRPr lang="en-US" altLang="en-US"/>
          </a:p>
        </p:txBody>
      </p:sp>
      <p:sp>
        <p:nvSpPr>
          <p:cNvPr id="17411" name="Rectangle 3"/>
          <p:cNvSpPr>
            <a:spLocks noGrp="1" noChangeArrowheads="1"/>
          </p:cNvSpPr>
          <p:nvPr>
            <p:ph type="subTitle" idx="1"/>
          </p:nvPr>
        </p:nvSpPr>
        <p:spPr/>
        <p:txBody>
          <a:bodyPr/>
          <a:lstStyle/>
          <a:p>
            <a:pPr eaLnBrk="1" hangingPunct="1"/>
            <a:endParaRPr lang="en-US" altLang="en-US"/>
          </a:p>
        </p:txBody>
      </p:sp>
      <p:pic>
        <p:nvPicPr>
          <p:cNvPr id="17412"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7413"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7415" name="Text Box 8"/>
          <p:cNvSpPr txBox="1">
            <a:spLocks noChangeArrowheads="1"/>
          </p:cNvSpPr>
          <p:nvPr/>
        </p:nvSpPr>
        <p:spPr bwMode="auto">
          <a:xfrm>
            <a:off x="76200" y="1905000"/>
            <a:ext cx="8763000" cy="48006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Agent Orange Presumptives (cont’d)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4" action="ppaction://hlinkfile" tooltip="Prostate Cancer"/>
              </a:rPr>
              <a:t>Prostate Cancer</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Cancer of the prostate; one of the most common cancers among men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5" action="ppaction://hlinkfile" tooltip="Respiratory Cancers"/>
              </a:rPr>
              <a:t>Respiratory Cancers</a:t>
            </a: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(includes lung cancer)</a:t>
            </a: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Cancers of the lung, larynx, trachea, and bronchus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6" action="ppaction://hlinkfile" tooltip="Soft tissue sarcomas"/>
              </a:rPr>
              <a:t>Soft Tissue Sarcomas</a:t>
            </a: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(other than osteosarcoma, chondrosarcoma, Kaposi’s sarcoma, or mesothelioma)</a:t>
            </a:r>
            <a:br>
              <a:rPr kumimoji="0" lang="en-US" altLang="en-US" sz="24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A group of different types of cancers in body tissues such as muscle, fat, blood and lymph vessels, and connective tissues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5542502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pPr eaLnBrk="1" hangingPunct="1"/>
            <a:endParaRPr lang="en-US" altLang="en-US"/>
          </a:p>
        </p:txBody>
      </p:sp>
      <p:sp>
        <p:nvSpPr>
          <p:cNvPr id="18435" name="Rectangle 3"/>
          <p:cNvSpPr>
            <a:spLocks noGrp="1" noChangeArrowheads="1"/>
          </p:cNvSpPr>
          <p:nvPr>
            <p:ph type="subTitle" idx="1"/>
          </p:nvPr>
        </p:nvSpPr>
        <p:spPr/>
        <p:txBody>
          <a:bodyPr/>
          <a:lstStyle/>
          <a:p>
            <a:pPr eaLnBrk="1" hangingPunct="1"/>
            <a:endParaRPr lang="en-US" altLang="en-US"/>
          </a:p>
        </p:txBody>
      </p:sp>
      <p:pic>
        <p:nvPicPr>
          <p:cNvPr id="18436"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8437"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8439" name="Text Box 8"/>
          <p:cNvSpPr txBox="1">
            <a:spLocks noChangeArrowheads="1"/>
          </p:cNvSpPr>
          <p:nvPr/>
        </p:nvSpPr>
        <p:spPr bwMode="auto">
          <a:xfrm>
            <a:off x="169863" y="1981200"/>
            <a:ext cx="8610600" cy="45862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Gulf-War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mn-ea"/>
                <a:cs typeface="+mn-cs"/>
              </a:rPr>
              <a:t>Presumptives</a:t>
            </a:r>
            <a:endPar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VA presumes certain chronic, unexplained symptoms existing for 6 months or more are related to Gulf War service without regard to cause. These "presumptive" illnesses must have appeared during active duty in the </a:t>
            </a: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hlinkClick r:id="rId4" action="ppaction://hlinkfile" tooltip="Southwest Asia theater of military operations"/>
              </a:rPr>
              <a:t>Southwest Asia theater of military operations</a:t>
            </a: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(Iraq, Kuwait, Saudi Arabia) or by </a:t>
            </a:r>
            <a:r>
              <a:rPr kumimoji="0" lang="en-US" altLang="en-US" sz="3200" b="1" i="0" u="none" strike="noStrike" kern="1200" cap="none" spc="0" normalizeH="0" baseline="0" noProof="0" dirty="0">
                <a:ln>
                  <a:noFill/>
                </a:ln>
                <a:solidFill>
                  <a:srgbClr val="000000"/>
                </a:solidFill>
                <a:effectLst/>
                <a:uLnTx/>
                <a:uFillTx/>
                <a:latin typeface="Arial" charset="0"/>
                <a:ea typeface="+mn-ea"/>
                <a:cs typeface="+mn-cs"/>
              </a:rPr>
              <a:t>December 31, 2021</a:t>
            </a: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 and be at least 10 percent disabling</a:t>
            </a:r>
            <a:endParaRPr kumimoji="0" lang="en-US" alt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2349791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endParaRPr lang="en-US" altLang="en-US"/>
          </a:p>
        </p:txBody>
      </p:sp>
      <p:sp>
        <p:nvSpPr>
          <p:cNvPr id="19459" name="Rectangle 3"/>
          <p:cNvSpPr>
            <a:spLocks noGrp="1" noChangeArrowheads="1"/>
          </p:cNvSpPr>
          <p:nvPr>
            <p:ph type="subTitle" idx="1"/>
          </p:nvPr>
        </p:nvSpPr>
        <p:spPr/>
        <p:txBody>
          <a:bodyPr/>
          <a:lstStyle/>
          <a:p>
            <a:pPr eaLnBrk="1" hangingPunct="1"/>
            <a:endParaRPr lang="en-US" altLang="en-US"/>
          </a:p>
        </p:txBody>
      </p:sp>
      <p:pic>
        <p:nvPicPr>
          <p:cNvPr id="19460"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9461"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62075"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9463" name="Text Box 8"/>
          <p:cNvSpPr txBox="1">
            <a:spLocks noChangeArrowheads="1"/>
          </p:cNvSpPr>
          <p:nvPr/>
        </p:nvSpPr>
        <p:spPr bwMode="auto">
          <a:xfrm>
            <a:off x="228600" y="1905000"/>
            <a:ext cx="8610600" cy="39703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Gulf-War Presumptives (cont’d)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Arial" charset="0"/>
                <a:ea typeface="+mn-ea"/>
                <a:cs typeface="+mn-cs"/>
              </a:rPr>
              <a:t>- Chronic Fatigue Syndrome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Arial" charset="0"/>
                <a:ea typeface="+mn-ea"/>
                <a:cs typeface="+mn-cs"/>
              </a:rPr>
              <a:t>- Fibromyalgia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Arial" charset="0"/>
                <a:ea typeface="+mn-ea"/>
                <a:cs typeface="+mn-cs"/>
              </a:rPr>
              <a:t>- Functional gastrointestinal disorders</a:t>
            </a:r>
            <a:r>
              <a:rPr kumimoji="0" lang="en-US" altLang="en-US" sz="3600" b="0" i="0" u="none" strike="noStrike" kern="1200" cap="none" spc="0" normalizeH="0" baseline="0" noProof="0">
                <a:ln>
                  <a:noFill/>
                </a:ln>
                <a:solidFill>
                  <a:srgbClr val="000000"/>
                </a:solidFill>
                <a:effectLst/>
                <a:uLnTx/>
                <a:uFillTx/>
                <a:latin typeface="Arial" charset="0"/>
                <a:ea typeface="+mn-ea"/>
                <a:cs typeface="+mn-cs"/>
              </a:rPr>
              <a:t> Examples include irritable bowel syndrome (IBS), functional dyspepsia, and functional abdominal pain syndrome.</a:t>
            </a:r>
            <a:endPar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9901910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endParaRPr lang="en-US" altLang="en-US"/>
          </a:p>
        </p:txBody>
      </p:sp>
      <p:sp>
        <p:nvSpPr>
          <p:cNvPr id="20483" name="Rectangle 3"/>
          <p:cNvSpPr>
            <a:spLocks noGrp="1" noChangeArrowheads="1"/>
          </p:cNvSpPr>
          <p:nvPr>
            <p:ph type="subTitle" idx="1"/>
          </p:nvPr>
        </p:nvSpPr>
        <p:spPr/>
        <p:txBody>
          <a:bodyPr/>
          <a:lstStyle/>
          <a:p>
            <a:pPr eaLnBrk="1" hangingPunct="1"/>
            <a:endParaRPr lang="en-US" altLang="en-US"/>
          </a:p>
        </p:txBody>
      </p:sp>
      <p:pic>
        <p:nvPicPr>
          <p:cNvPr id="2048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48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6363"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20487" name="Text Box 8"/>
          <p:cNvSpPr txBox="1">
            <a:spLocks noChangeArrowheads="1"/>
          </p:cNvSpPr>
          <p:nvPr/>
        </p:nvSpPr>
        <p:spPr bwMode="auto">
          <a:xfrm>
            <a:off x="211138" y="1600200"/>
            <a:ext cx="8610600" cy="50784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Gulf-War Presumptives (cont’d)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Arial" charset="0"/>
                <a:ea typeface="+mn-ea"/>
                <a:cs typeface="+mn-cs"/>
              </a:rPr>
              <a:t>- Undiagnosed illnesses</a:t>
            </a:r>
            <a:r>
              <a:rPr kumimoji="0" lang="en-US" altLang="en-US" sz="3600" b="0" i="0" u="none" strike="noStrike" kern="1200" cap="none" spc="0" normalizeH="0" baseline="0" noProof="0">
                <a:ln>
                  <a:noFill/>
                </a:ln>
                <a:solidFill>
                  <a:srgbClr val="000000"/>
                </a:solidFill>
                <a:effectLst/>
                <a:uLnTx/>
                <a:uFillTx/>
                <a:latin typeface="Arial" charset="0"/>
                <a:ea typeface="+mn-ea"/>
                <a:cs typeface="+mn-cs"/>
              </a:rPr>
              <a:t> with symptoms that may include but are not limited to: abnormal weight loss, fatigue, cardiovascular disease, muscle and joint pain, headache, menstrual disorders, neurological and psychological problems, skin conditions, respiratory disorders, and sleep disturbances.</a:t>
            </a:r>
            <a:endPar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5657845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endParaRPr lang="en-US" altLang="en-US"/>
          </a:p>
        </p:txBody>
      </p:sp>
      <p:sp>
        <p:nvSpPr>
          <p:cNvPr id="20483" name="Rectangle 3"/>
          <p:cNvSpPr>
            <a:spLocks noGrp="1" noChangeArrowheads="1"/>
          </p:cNvSpPr>
          <p:nvPr>
            <p:ph type="subTitle" idx="1"/>
          </p:nvPr>
        </p:nvSpPr>
        <p:spPr/>
        <p:txBody>
          <a:bodyPr/>
          <a:lstStyle/>
          <a:p>
            <a:pPr eaLnBrk="1" hangingPunct="1"/>
            <a:endParaRPr lang="en-US" altLang="en-US"/>
          </a:p>
        </p:txBody>
      </p:sp>
      <p:pic>
        <p:nvPicPr>
          <p:cNvPr id="2048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48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6363"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20487" name="Text Box 8"/>
          <p:cNvSpPr txBox="1">
            <a:spLocks noChangeArrowheads="1"/>
          </p:cNvSpPr>
          <p:nvPr/>
        </p:nvSpPr>
        <p:spPr bwMode="auto">
          <a:xfrm>
            <a:off x="211138" y="1600200"/>
            <a:ext cx="8610600" cy="452431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CAMP LEJEUNE CONTAMINATED WATER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PRESUMPTIVE CONDITIONS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In 1980s contaminants were found in two wells that provided water to Camp Lejeune, N. C. 30 days (cumulative) from August 1, 1953 through December 31, 1987</a:t>
            </a:r>
            <a:endParaRPr kumimoji="0" lang="en-US" altLang="en-US" sz="36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573790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endParaRPr lang="en-US" altLang="en-US"/>
          </a:p>
        </p:txBody>
      </p:sp>
      <p:sp>
        <p:nvSpPr>
          <p:cNvPr id="20483" name="Rectangle 3"/>
          <p:cNvSpPr>
            <a:spLocks noGrp="1" noChangeArrowheads="1"/>
          </p:cNvSpPr>
          <p:nvPr>
            <p:ph type="subTitle" idx="1"/>
          </p:nvPr>
        </p:nvSpPr>
        <p:spPr/>
        <p:txBody>
          <a:bodyPr/>
          <a:lstStyle/>
          <a:p>
            <a:pPr eaLnBrk="1" hangingPunct="1"/>
            <a:endParaRPr lang="en-US" altLang="en-US"/>
          </a:p>
        </p:txBody>
      </p:sp>
      <p:pic>
        <p:nvPicPr>
          <p:cNvPr id="2048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48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6363"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20487" name="Text Box 8"/>
          <p:cNvSpPr txBox="1">
            <a:spLocks noChangeArrowheads="1"/>
          </p:cNvSpPr>
          <p:nvPr/>
        </p:nvSpPr>
        <p:spPr bwMode="auto">
          <a:xfrm>
            <a:off x="211138" y="1600200"/>
            <a:ext cx="8610600" cy="50783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CAMP LEJEUNE CONTAMINATED WATER (EIGHT)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PRESUMPTIVE CONDITIONS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Adult Leukemia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Aplastic anemia and other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mn-ea"/>
                <a:cs typeface="+mn-cs"/>
              </a:rPr>
              <a:t>myelodysplastic</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 syndromes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Bladder Cancer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863508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endParaRPr lang="en-US" altLang="en-US"/>
          </a:p>
        </p:txBody>
      </p:sp>
      <p:sp>
        <p:nvSpPr>
          <p:cNvPr id="20483" name="Rectangle 3"/>
          <p:cNvSpPr>
            <a:spLocks noGrp="1" noChangeArrowheads="1"/>
          </p:cNvSpPr>
          <p:nvPr>
            <p:ph type="subTitle" idx="1"/>
          </p:nvPr>
        </p:nvSpPr>
        <p:spPr/>
        <p:txBody>
          <a:bodyPr/>
          <a:lstStyle/>
          <a:p>
            <a:pPr eaLnBrk="1" hangingPunct="1"/>
            <a:endParaRPr lang="en-US" altLang="en-US"/>
          </a:p>
        </p:txBody>
      </p:sp>
      <p:pic>
        <p:nvPicPr>
          <p:cNvPr id="2048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48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6363"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20487" name="Text Box 8"/>
          <p:cNvSpPr txBox="1">
            <a:spLocks noChangeArrowheads="1"/>
          </p:cNvSpPr>
          <p:nvPr/>
        </p:nvSpPr>
        <p:spPr bwMode="auto">
          <a:xfrm>
            <a:off x="211138" y="1600200"/>
            <a:ext cx="8610600" cy="5632311"/>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CAMP LEJEUNE CONTAMINATED WATER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PRESUMPTIVE CONDITIONS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Kidney Cancer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Liver Cancer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Multiple myeloma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Non-Hodgkin’s lymphoma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Parkinson’s disease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6821655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endParaRPr lang="en-US" altLang="en-US"/>
          </a:p>
        </p:txBody>
      </p:sp>
      <p:sp>
        <p:nvSpPr>
          <p:cNvPr id="21507" name="Rectangle 3"/>
          <p:cNvSpPr>
            <a:spLocks noGrp="1" noChangeArrowheads="1"/>
          </p:cNvSpPr>
          <p:nvPr>
            <p:ph type="subTitle" idx="1"/>
          </p:nvPr>
        </p:nvSpPr>
        <p:spPr/>
        <p:txBody>
          <a:bodyPr/>
          <a:lstStyle/>
          <a:p>
            <a:pPr eaLnBrk="1" hangingPunct="1"/>
            <a:endParaRPr lang="en-US" altLang="en-US"/>
          </a:p>
        </p:txBody>
      </p:sp>
      <p:pic>
        <p:nvPicPr>
          <p:cNvPr id="21508"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1509"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9538"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21511" name="Text Box 8"/>
          <p:cNvSpPr txBox="1">
            <a:spLocks noChangeArrowheads="1"/>
          </p:cNvSpPr>
          <p:nvPr/>
        </p:nvSpPr>
        <p:spPr bwMode="auto">
          <a:xfrm>
            <a:off x="211138" y="1600200"/>
            <a:ext cx="8780462" cy="45243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Atmospheric Nuclear Weapon Tests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Arial" charset="0"/>
                <a:ea typeface="+mn-ea"/>
                <a:cs typeface="+mn-cs"/>
              </a:rPr>
              <a:t>For Veterans who participated in a </a:t>
            </a:r>
            <a:r>
              <a:rPr kumimoji="0" lang="en-US" altLang="en-US" sz="3600" b="0" i="0" u="none" strike="noStrike" kern="1200" cap="none" spc="0" normalizeH="0" baseline="0" noProof="0">
                <a:ln>
                  <a:noFill/>
                </a:ln>
                <a:solidFill>
                  <a:srgbClr val="000000"/>
                </a:solidFill>
                <a:effectLst/>
                <a:uLnTx/>
                <a:uFillTx/>
                <a:latin typeface="Arial" charset="0"/>
                <a:ea typeface="+mn-ea"/>
                <a:cs typeface="+mn-cs"/>
                <a:hlinkClick r:id="rId4" action="ppaction://hlinkfile"/>
              </a:rPr>
              <a:t>radiation-risk activity</a:t>
            </a:r>
            <a:r>
              <a:rPr kumimoji="0" lang="en-US" altLang="en-US" sz="3600" b="0" i="0" u="none" strike="noStrike" kern="1200" cap="none" spc="0" normalizeH="0" baseline="0" noProof="0">
                <a:ln>
                  <a:noFill/>
                </a:ln>
                <a:solidFill>
                  <a:srgbClr val="000000"/>
                </a:solidFill>
                <a:effectLst/>
                <a:uLnTx/>
                <a:uFillTx/>
                <a:latin typeface="Arial" charset="0"/>
                <a:ea typeface="+mn-ea"/>
                <a:cs typeface="+mn-cs"/>
              </a:rPr>
              <a:t> during service (including "Atomic Veterans"), VA assumes that certain cancers are related to their exposure. These are called "presumptive diseases."</a:t>
            </a:r>
            <a:endPar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8379113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pPr eaLnBrk="1" hangingPunct="1"/>
            <a:endParaRPr lang="en-US" altLang="en-US"/>
          </a:p>
        </p:txBody>
      </p:sp>
      <p:sp>
        <p:nvSpPr>
          <p:cNvPr id="22531" name="Rectangle 3"/>
          <p:cNvSpPr>
            <a:spLocks noGrp="1" noChangeArrowheads="1"/>
          </p:cNvSpPr>
          <p:nvPr>
            <p:ph type="subTitle" idx="1"/>
          </p:nvPr>
        </p:nvSpPr>
        <p:spPr/>
        <p:txBody>
          <a:bodyPr/>
          <a:lstStyle/>
          <a:p>
            <a:pPr eaLnBrk="1" hangingPunct="1"/>
            <a:endParaRPr lang="en-US" altLang="en-US"/>
          </a:p>
        </p:txBody>
      </p:sp>
      <p:pic>
        <p:nvPicPr>
          <p:cNvPr id="22532"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2533"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6363"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22535" name="Text Box 8"/>
          <p:cNvSpPr txBox="1">
            <a:spLocks noChangeArrowheads="1"/>
          </p:cNvSpPr>
          <p:nvPr/>
        </p:nvSpPr>
        <p:spPr bwMode="auto">
          <a:xfrm>
            <a:off x="76200" y="1600200"/>
            <a:ext cx="9067800" cy="50784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Atmospheric Nuclear Weapon Tests (cont’d)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sng" strike="noStrike" kern="1200" cap="none" spc="0" normalizeH="0" baseline="0" noProof="0">
                <a:ln>
                  <a:noFill/>
                </a:ln>
                <a:solidFill>
                  <a:srgbClr val="000000"/>
                </a:solidFill>
                <a:effectLst/>
                <a:uLnTx/>
                <a:uFillTx/>
                <a:latin typeface="Arial" charset="0"/>
                <a:ea typeface="+mn-ea"/>
                <a:cs typeface="+mn-cs"/>
              </a:rPr>
              <a:t>VA recognized presumptive conditions: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charset="0"/>
                <a:ea typeface="+mn-ea"/>
                <a:cs typeface="+mn-cs"/>
              </a:rPr>
              <a:t>- Cancers of the bile ducts, bone, brain, breast, colon, esophagus, gall bladder, liver (primary site, but not if cirrhosis or hepatitis B is indicated), lung (including bronchiolo-alveolar cancer), pancreas, pharynx, ovary, salivary gland, small intestine, stomach, thyroid, urinary tract (kidney/renal, pelvis, urinary bladder, and urethra)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charset="0"/>
                <a:ea typeface="+mn-ea"/>
                <a:cs typeface="+mn-cs"/>
              </a:rPr>
              <a:t>- Leukemia (except chronic lymphocytic leukemia)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charset="0"/>
                <a:ea typeface="+mn-ea"/>
                <a:cs typeface="+mn-cs"/>
              </a:rPr>
              <a:t>- Lymphomas (except Hodgkin’s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charset="0"/>
                <a:ea typeface="+mn-ea"/>
                <a:cs typeface="+mn-cs"/>
              </a:rPr>
              <a:t>- Multiple myeloma (cancer of plasma cells)</a:t>
            </a:r>
          </a:p>
        </p:txBody>
      </p:sp>
    </p:spTree>
    <p:extLst>
      <p:ext uri="{BB962C8B-B14F-4D97-AF65-F5344CB8AC3E}">
        <p14:creationId xmlns:p14="http://schemas.microsoft.com/office/powerpoint/2010/main" val="29154219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endParaRPr lang="en-US" altLang="en-US"/>
          </a:p>
        </p:txBody>
      </p:sp>
      <p:sp>
        <p:nvSpPr>
          <p:cNvPr id="23555" name="Rectangle 3"/>
          <p:cNvSpPr>
            <a:spLocks noGrp="1" noChangeArrowheads="1"/>
          </p:cNvSpPr>
          <p:nvPr>
            <p:ph type="subTitle" idx="1"/>
          </p:nvPr>
        </p:nvSpPr>
        <p:spPr/>
        <p:txBody>
          <a:bodyPr/>
          <a:lstStyle/>
          <a:p>
            <a:pPr eaLnBrk="1" hangingPunct="1"/>
            <a:endParaRPr lang="en-US" altLang="en-US"/>
          </a:p>
        </p:txBody>
      </p:sp>
      <p:pic>
        <p:nvPicPr>
          <p:cNvPr id="23556"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3557"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379538"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23559" name="Text Box 8"/>
          <p:cNvSpPr txBox="1">
            <a:spLocks noChangeArrowheads="1"/>
          </p:cNvSpPr>
          <p:nvPr/>
        </p:nvSpPr>
        <p:spPr bwMode="auto">
          <a:xfrm>
            <a:off x="228600" y="1828800"/>
            <a:ext cx="8610600" cy="42465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Secondary Service Connection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Arial" charset="0"/>
                <a:ea typeface="+mn-ea"/>
                <a:cs typeface="+mn-cs"/>
              </a:rPr>
              <a:t>A disability which is due to or the result of a service-connected disease or injury and medically linked  to the service-connected condition shall be service connected.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(38CFR 3.102) Reasonable Doubt</a:t>
            </a: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3730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fontScale="85000" lnSpcReduction="20000"/>
          </a:bodyPr>
          <a:lstStyle/>
          <a:p>
            <a:r>
              <a:rPr lang="en-US" b="1" u="sng" dirty="0"/>
              <a:t>Adult Protection Services</a:t>
            </a:r>
          </a:p>
          <a:p>
            <a:r>
              <a:rPr lang="en-US" b="1" u="sng" dirty="0"/>
              <a:t>What to report to adult protection (can be anonymous):  </a:t>
            </a:r>
          </a:p>
          <a:p>
            <a:pPr>
              <a:lnSpc>
                <a:spcPct val="90000"/>
              </a:lnSpc>
              <a:defRPr/>
            </a:pPr>
            <a:r>
              <a:rPr lang="en-US" sz="1950" b="1" i="1" u="sng" dirty="0"/>
              <a:t>Physical/Mental </a:t>
            </a:r>
            <a:r>
              <a:rPr lang="en-US" sz="1950" b="1" u="sng" dirty="0"/>
              <a:t>Abuse</a:t>
            </a:r>
            <a:r>
              <a:rPr lang="en-US" sz="1950" dirty="0"/>
              <a:t>:  unexplained bruises, falls, scratches, lacerations, contusions, etc.</a:t>
            </a:r>
          </a:p>
          <a:p>
            <a:pPr>
              <a:lnSpc>
                <a:spcPct val="90000"/>
              </a:lnSpc>
              <a:defRPr/>
            </a:pPr>
            <a:r>
              <a:rPr lang="en-US" sz="1950" b="1" i="1" u="sng" dirty="0"/>
              <a:t>Neglect</a:t>
            </a:r>
            <a:r>
              <a:rPr lang="en-US" sz="1950" b="1" i="1" dirty="0"/>
              <a:t>:</a:t>
            </a:r>
            <a:r>
              <a:rPr lang="en-US" sz="1950" dirty="0"/>
              <a:t>  Malnourishment, no food, no clothing, failure to obtain needed medical care, no heat, no running water.</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19062404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endParaRPr lang="en-US" altLang="en-US"/>
          </a:p>
        </p:txBody>
      </p:sp>
      <p:sp>
        <p:nvSpPr>
          <p:cNvPr id="24579" name="Rectangle 3"/>
          <p:cNvSpPr>
            <a:spLocks noGrp="1" noChangeArrowheads="1"/>
          </p:cNvSpPr>
          <p:nvPr>
            <p:ph type="subTitle" idx="1"/>
          </p:nvPr>
        </p:nvSpPr>
        <p:spPr/>
        <p:txBody>
          <a:bodyPr/>
          <a:lstStyle/>
          <a:p>
            <a:pPr eaLnBrk="1" hangingPunct="1"/>
            <a:endParaRPr lang="en-US" altLang="en-US"/>
          </a:p>
        </p:txBody>
      </p:sp>
      <p:pic>
        <p:nvPicPr>
          <p:cNvPr id="24580"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4581"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0247" name="Text Box 7"/>
          <p:cNvSpPr txBox="1">
            <a:spLocks noChangeArrowheads="1"/>
          </p:cNvSpPr>
          <p:nvPr/>
        </p:nvSpPr>
        <p:spPr bwMode="auto">
          <a:xfrm>
            <a:off x="1406525"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24583" name="Text Box 8"/>
          <p:cNvSpPr txBox="1">
            <a:spLocks noChangeArrowheads="1"/>
          </p:cNvSpPr>
          <p:nvPr/>
        </p:nvSpPr>
        <p:spPr bwMode="auto">
          <a:xfrm>
            <a:off x="266700" y="1600200"/>
            <a:ext cx="8610600" cy="50784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itchFamily="18" charset="0"/>
                <a:ea typeface="+mn-ea"/>
                <a:cs typeface="+mn-cs"/>
              </a:rPr>
              <a:t>Secondary Service Connected Examples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S/C Flat feet- causes knee-hips-lumbar</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S/C Lower back- causes neuropathy lower extremities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S/C Diabetes Mellitus Type II-eyes/heart/edema/loss of appendages etc.</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itchFamily="18" charset="0"/>
                <a:ea typeface="+mn-ea"/>
                <a:cs typeface="+mn-cs"/>
              </a:rPr>
              <a:t>S/C Cervical Neck- causes migraines</a:t>
            </a:r>
            <a:endParaRPr kumimoji="0" lang="en-US" alt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1755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endParaRPr lang="en-US" altLang="en-US"/>
          </a:p>
        </p:txBody>
      </p:sp>
      <p:sp>
        <p:nvSpPr>
          <p:cNvPr id="25603" name="Rectangle 3"/>
          <p:cNvSpPr>
            <a:spLocks noGrp="1" noChangeArrowheads="1"/>
          </p:cNvSpPr>
          <p:nvPr>
            <p:ph type="subTitle" idx="1"/>
          </p:nvPr>
        </p:nvSpPr>
        <p:spPr/>
        <p:txBody>
          <a:bodyPr/>
          <a:lstStyle/>
          <a:p>
            <a:pPr eaLnBrk="1" hangingPunct="1"/>
            <a:endParaRPr lang="en-US" altLang="en-US"/>
          </a:p>
        </p:txBody>
      </p:sp>
      <p:pic>
        <p:nvPicPr>
          <p:cNvPr id="2560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560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2295" name="Text Box 7"/>
          <p:cNvSpPr txBox="1">
            <a:spLocks noChangeArrowheads="1"/>
          </p:cNvSpPr>
          <p:nvPr/>
        </p:nvSpPr>
        <p:spPr bwMode="auto">
          <a:xfrm>
            <a:off x="1389063"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2296" name="Text Box 8"/>
          <p:cNvSpPr txBox="1">
            <a:spLocks noChangeArrowheads="1"/>
          </p:cNvSpPr>
          <p:nvPr/>
        </p:nvSpPr>
        <p:spPr bwMode="auto">
          <a:xfrm>
            <a:off x="152400" y="1509713"/>
            <a:ext cx="8839200" cy="51704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Additional Benefits for 100% Service Connected Veterans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Housebound Status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Need for Regular Aid and Attendance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VA FORM 21-2680 (MED EXAM)</a:t>
            </a:r>
          </a:p>
        </p:txBody>
      </p:sp>
    </p:spTree>
    <p:extLst>
      <p:ext uri="{BB962C8B-B14F-4D97-AF65-F5344CB8AC3E}">
        <p14:creationId xmlns:p14="http://schemas.microsoft.com/office/powerpoint/2010/main" val="14580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eaLnBrk="1" hangingPunct="1"/>
            <a:endParaRPr lang="en-US" altLang="en-US"/>
          </a:p>
        </p:txBody>
      </p:sp>
      <p:sp>
        <p:nvSpPr>
          <p:cNvPr id="61443" name="Rectangle 3"/>
          <p:cNvSpPr>
            <a:spLocks noGrp="1" noChangeArrowheads="1"/>
          </p:cNvSpPr>
          <p:nvPr>
            <p:ph type="subTitle" idx="1"/>
          </p:nvPr>
        </p:nvSpPr>
        <p:spPr/>
        <p:txBody>
          <a:bodyPr/>
          <a:lstStyle/>
          <a:p>
            <a:pPr eaLnBrk="1" hangingPunct="1"/>
            <a:endParaRPr lang="en-US" altLang="en-US"/>
          </a:p>
        </p:txBody>
      </p:sp>
      <p:pic>
        <p:nvPicPr>
          <p:cNvPr id="6144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144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3319" name="Text Box 7"/>
          <p:cNvSpPr txBox="1">
            <a:spLocks noChangeArrowheads="1"/>
          </p:cNvSpPr>
          <p:nvPr/>
        </p:nvSpPr>
        <p:spPr bwMode="auto">
          <a:xfrm>
            <a:off x="1752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61447" name="Text Box 8"/>
          <p:cNvSpPr txBox="1">
            <a:spLocks noChangeArrowheads="1"/>
          </p:cNvSpPr>
          <p:nvPr/>
        </p:nvSpPr>
        <p:spPr bwMode="auto">
          <a:xfrm>
            <a:off x="631825" y="1443038"/>
            <a:ext cx="7924800" cy="5222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Arial" charset="0"/>
                <a:ea typeface="+mn-ea"/>
                <a:cs typeface="+mn-cs"/>
              </a:rPr>
              <a:t>REFERENCE MATERIALS</a:t>
            </a:r>
          </a:p>
        </p:txBody>
      </p:sp>
      <p:sp>
        <p:nvSpPr>
          <p:cNvPr id="61448" name="Text Box 9"/>
          <p:cNvSpPr txBox="1">
            <a:spLocks noChangeArrowheads="1"/>
          </p:cNvSpPr>
          <p:nvPr/>
        </p:nvSpPr>
        <p:spPr bwMode="auto">
          <a:xfrm>
            <a:off x="222250" y="2084388"/>
            <a:ext cx="8610600" cy="5632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4"/>
              </a:rPr>
              <a:t>www.va.gov</a:t>
            </a: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 United States Department of Veterans Affairs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CFR 38 Part 0-17 Pensions, Bonuses and Veterans’ Relief (July 1, 2012) </a:t>
            </a: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5"/>
              </a:rPr>
              <a:t>www.ecfr.gov</a:t>
            </a:r>
            <a:endParaRPr kumimoji="0" lang="en-US" altLang="en-US" sz="2400" b="1"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CFR 38 Part 18 to End Pensions, Bonuses, and Veterans’ Relief (July 1, 2012) </a:t>
            </a: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5"/>
              </a:rPr>
              <a:t>www.ecfr.gov</a:t>
            </a:r>
            <a:endParaRPr kumimoji="0" lang="en-US" altLang="en-US" sz="2400" b="1"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Federal Benefits for Veterans Dependents and Survivors (2012 Edition)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The Office of Public Health and Research Organizations/National Association of Science Institute of Medicine   </a:t>
            </a:r>
            <a:r>
              <a:rPr kumimoji="0" lang="en-US" altLang="en-US" sz="2400" b="1" i="0" u="none" strike="noStrike" kern="1200" cap="none" spc="0" normalizeH="0" baseline="0" noProof="0">
                <a:ln>
                  <a:noFill/>
                </a:ln>
                <a:solidFill>
                  <a:srgbClr val="000000"/>
                </a:solidFill>
                <a:effectLst/>
                <a:uLnTx/>
                <a:uFillTx/>
                <a:latin typeface="Arial" charset="0"/>
                <a:ea typeface="+mn-ea"/>
                <a:cs typeface="+mn-cs"/>
                <a:hlinkClick r:id="rId6"/>
              </a:rPr>
              <a:t>www.publichealth.va.gov/studies-data.asp</a:t>
            </a:r>
            <a:endParaRPr kumimoji="0" lang="en-US" altLang="en-US" sz="2400" b="1"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0837142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eaLnBrk="1" hangingPunct="1"/>
            <a:endParaRPr lang="en-US" altLang="en-US"/>
          </a:p>
        </p:txBody>
      </p:sp>
      <p:sp>
        <p:nvSpPr>
          <p:cNvPr id="30723" name="Rectangle 3"/>
          <p:cNvSpPr>
            <a:spLocks noGrp="1" noChangeArrowheads="1"/>
          </p:cNvSpPr>
          <p:nvPr>
            <p:ph type="subTitle" idx="1"/>
          </p:nvPr>
        </p:nvSpPr>
        <p:spPr/>
        <p:txBody>
          <a:bodyPr/>
          <a:lstStyle/>
          <a:p>
            <a:pPr eaLnBrk="1" hangingPunct="1"/>
            <a:endParaRPr lang="en-US" altLang="en-US"/>
          </a:p>
        </p:txBody>
      </p:sp>
      <p:pic>
        <p:nvPicPr>
          <p:cNvPr id="3072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072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20487" name="Text Box 7"/>
          <p:cNvSpPr txBox="1">
            <a:spLocks noChangeArrowheads="1"/>
          </p:cNvSpPr>
          <p:nvPr/>
        </p:nvSpPr>
        <p:spPr bwMode="auto">
          <a:xfrm>
            <a:off x="1371600" y="0"/>
            <a:ext cx="7086600" cy="129222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0727" name="Rectangle 8"/>
          <p:cNvSpPr>
            <a:spLocks noChangeArrowheads="1"/>
          </p:cNvSpPr>
          <p:nvPr/>
        </p:nvSpPr>
        <p:spPr bwMode="auto">
          <a:xfrm>
            <a:off x="685800" y="1390164"/>
            <a:ext cx="7772400" cy="4893647"/>
          </a:xfrm>
          <a:prstGeom prst="rect">
            <a:avLst/>
          </a:prstGeom>
          <a:no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What is VA Pension for veterans and/or veteran’s widow?</a:t>
            </a:r>
            <a:br>
              <a:rPr kumimoji="0" lang="en-US" altLang="en-US" sz="2400" b="0" i="1"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2400" b="0" i="1"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Pension is a benefit paid to </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hlinkClick r:id="rId4" tooltip="Go to a list of periods of war"/>
              </a:rPr>
              <a:t>wartime veterans</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 or </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hlinkClick r:id="rId4" tooltip="Go to a list of periods of war"/>
              </a:rPr>
              <a:t>qualifying widow</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 who have </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hlinkClick r:id="rId5" tooltip="Go to the income limit rate table."/>
              </a:rPr>
              <a:t>limited or no income</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 and who are age 65 or older, or, if under 65, who are permanently and totally disabled.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1"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Veterans or widows who are more seriously disabled may qualify for </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hlinkClick r:id="rId6" action="ppaction://hlinksldjump"/>
              </a:rPr>
              <a:t>Housebound </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 or </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hlinkClick r:id="rId6" action="ppaction://hlinksldjump"/>
              </a:rPr>
              <a:t>Aid and Attendance </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benefits.  These are benefits that are paid in addition to the basic pension rate. </a:t>
            </a:r>
            <a:b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2400" b="1" i="1"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87653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eaLnBrk="1" hangingPunct="1"/>
            <a:endParaRPr lang="en-US" altLang="en-US"/>
          </a:p>
        </p:txBody>
      </p:sp>
      <p:sp>
        <p:nvSpPr>
          <p:cNvPr id="31747" name="Rectangle 3"/>
          <p:cNvSpPr>
            <a:spLocks noGrp="1" noChangeArrowheads="1"/>
          </p:cNvSpPr>
          <p:nvPr>
            <p:ph type="subTitle" idx="1"/>
          </p:nvPr>
        </p:nvSpPr>
        <p:spPr/>
        <p:txBody>
          <a:bodyPr/>
          <a:lstStyle/>
          <a:p>
            <a:pPr eaLnBrk="1" hangingPunct="1"/>
            <a:endParaRPr lang="en-US" altLang="en-US"/>
          </a:p>
        </p:txBody>
      </p:sp>
      <p:pic>
        <p:nvPicPr>
          <p:cNvPr id="31748"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1749"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20487" name="Text Box 7"/>
          <p:cNvSpPr txBox="1">
            <a:spLocks noChangeArrowheads="1"/>
          </p:cNvSpPr>
          <p:nvPr/>
        </p:nvSpPr>
        <p:spPr bwMode="auto">
          <a:xfrm>
            <a:off x="1371600" y="0"/>
            <a:ext cx="7086600" cy="129222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1751" name="Rectangle 8"/>
          <p:cNvSpPr>
            <a:spLocks noChangeArrowheads="1"/>
          </p:cNvSpPr>
          <p:nvPr/>
        </p:nvSpPr>
        <p:spPr bwMode="auto">
          <a:xfrm>
            <a:off x="236538" y="1524000"/>
            <a:ext cx="8763000" cy="4648200"/>
          </a:xfrm>
          <a:prstGeom prst="rect">
            <a:avLst/>
          </a:prstGeom>
          <a:no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000000"/>
                </a:solidFill>
                <a:effectLst/>
                <a:uLnTx/>
                <a:uFillTx/>
                <a:latin typeface="Arial" charset="0"/>
                <a:ea typeface="+mn-ea"/>
                <a:cs typeface="+mn-cs"/>
              </a:rPr>
              <a:t>Defining Housebound and A&amp;A</a:t>
            </a:r>
            <a:br>
              <a:rPr kumimoji="0" lang="en-US" altLang="en-US" sz="2400" b="0" i="1" u="none" strike="noStrike" kern="1200" cap="none" spc="0" normalizeH="0" baseline="0" noProof="0">
                <a:ln>
                  <a:noFill/>
                </a:ln>
                <a:solidFill>
                  <a:srgbClr val="000000"/>
                </a:solidFill>
                <a:effectLst/>
                <a:uLnTx/>
                <a:uFillTx/>
                <a:latin typeface="Arial" charset="0"/>
                <a:ea typeface="+mn-ea"/>
                <a:cs typeface="+mn-cs"/>
              </a:rPr>
            </a:br>
            <a:endParaRPr kumimoji="0" lang="en-US" altLang="en-US" sz="2400" b="0" i="1"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00"/>
                </a:solidFill>
                <a:effectLst/>
                <a:uLnTx/>
                <a:uFillTx/>
                <a:latin typeface="Arial" charset="0"/>
                <a:ea typeface="+mn-ea"/>
                <a:cs typeface="+mn-cs"/>
              </a:rPr>
              <a:t>Housebound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When an individual is substantially confined to their immediate premises because of permanent disability.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00"/>
                </a:solidFill>
                <a:effectLst/>
                <a:uLnTx/>
                <a:uFillTx/>
                <a:latin typeface="Arial" charset="0"/>
                <a:ea typeface="+mn-ea"/>
                <a:cs typeface="+mn-cs"/>
              </a:rPr>
              <a:t>Aid &amp; Attendance (A&amp;A)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Requiring the aid of another person in order to perform personal functions required in everyday living, such as bathing, feeding, dressing, attending to the wants of nature, adjusting prosthetic devices, or protecting the individual from the hazards of their daily environment</a:t>
            </a:r>
            <a:endParaRPr kumimoji="0" lang="en-US" altLang="en-US" sz="2400" b="1"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4227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endParaRPr lang="en-US" altLang="en-US"/>
          </a:p>
        </p:txBody>
      </p:sp>
      <p:sp>
        <p:nvSpPr>
          <p:cNvPr id="33795" name="Rectangle 3"/>
          <p:cNvSpPr>
            <a:spLocks noGrp="1" noChangeArrowheads="1"/>
          </p:cNvSpPr>
          <p:nvPr>
            <p:ph type="subTitle" idx="1"/>
          </p:nvPr>
        </p:nvSpPr>
        <p:spPr/>
        <p:txBody>
          <a:bodyPr/>
          <a:lstStyle/>
          <a:p>
            <a:pPr eaLnBrk="1" hangingPunct="1"/>
            <a:endParaRPr lang="en-US" altLang="en-US"/>
          </a:p>
        </p:txBody>
      </p:sp>
      <p:pic>
        <p:nvPicPr>
          <p:cNvPr id="33796"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3797"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1271" name="Text Box 7"/>
          <p:cNvSpPr txBox="1">
            <a:spLocks noChangeArrowheads="1"/>
          </p:cNvSpPr>
          <p:nvPr/>
        </p:nvSpPr>
        <p:spPr bwMode="auto">
          <a:xfrm>
            <a:off x="1219200" y="1270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11272" name="Text Box 8"/>
          <p:cNvSpPr txBox="1">
            <a:spLocks noChangeArrowheads="1"/>
          </p:cNvSpPr>
          <p:nvPr/>
        </p:nvSpPr>
        <p:spPr bwMode="auto">
          <a:xfrm>
            <a:off x="76200" y="1281113"/>
            <a:ext cx="8915400" cy="64023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NONSERVICE CONNECTED IMPROVED PENSION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How do I qualify for this needs based benefit?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 Veteran with Honorable service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-War time period of service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-Age (65+)</a:t>
            </a:r>
            <a:r>
              <a:rPr kumimoji="0" lang="en-US" sz="2800" b="1" i="1" u="none" strike="noStrike" kern="1200" cap="none" spc="0" normalizeH="0" baseline="0" noProof="0" dirty="0">
                <a:ln>
                  <a:noFill/>
                </a:ln>
                <a:solidFill>
                  <a:srgbClr val="000000"/>
                </a:solidFill>
                <a:effectLst/>
                <a:uLnTx/>
                <a:uFillTx/>
                <a:latin typeface="Arial" charset="0"/>
                <a:ea typeface="+mn-ea"/>
                <a:cs typeface="+mn-cs"/>
              </a:rPr>
              <a:t> </a:t>
            </a:r>
            <a:r>
              <a:rPr kumimoji="0" lang="en-US"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or under 65 who are totally and permanently disabled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SSD</a:t>
            </a:r>
            <a:r>
              <a:rPr kumimoji="0" lang="en-US"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Nursing Home)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 Meets income levels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NOTE:  If Veteran is has a current Service Connected disability, the Veteran can only receive the greater of the two benefits.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3768056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endParaRPr lang="en-US" altLang="en-US"/>
          </a:p>
        </p:txBody>
      </p:sp>
      <p:sp>
        <p:nvSpPr>
          <p:cNvPr id="32771" name="Rectangle 3"/>
          <p:cNvSpPr>
            <a:spLocks noGrp="1" noChangeArrowheads="1"/>
          </p:cNvSpPr>
          <p:nvPr>
            <p:ph type="subTitle" idx="1"/>
          </p:nvPr>
        </p:nvSpPr>
        <p:spPr/>
        <p:txBody>
          <a:bodyPr/>
          <a:lstStyle/>
          <a:p>
            <a:pPr eaLnBrk="1" hangingPunct="1"/>
            <a:endParaRPr lang="en-US" altLang="en-US"/>
          </a:p>
        </p:txBody>
      </p:sp>
      <p:pic>
        <p:nvPicPr>
          <p:cNvPr id="32772"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2773"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20487" name="Text Box 7"/>
          <p:cNvSpPr txBox="1">
            <a:spLocks noChangeArrowheads="1"/>
          </p:cNvSpPr>
          <p:nvPr/>
        </p:nvSpPr>
        <p:spPr bwMode="auto">
          <a:xfrm>
            <a:off x="1295400" y="1270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2775" name="Rectangle 8"/>
          <p:cNvSpPr>
            <a:spLocks noChangeArrowheads="1"/>
          </p:cNvSpPr>
          <p:nvPr/>
        </p:nvSpPr>
        <p:spPr bwMode="auto">
          <a:xfrm>
            <a:off x="762000" y="1307064"/>
            <a:ext cx="7772400" cy="4893647"/>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Wartime Periods recognized by the VA:</a:t>
            </a:r>
            <a:br>
              <a:rPr kumimoji="0" lang="en-US" altLang="en-US" sz="2400" b="0" i="1"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2400" b="0" i="1"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*WWII:  Dec 7, 1941 to Dec 31, 1946 w/continuous service to July 26, 1947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1"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*Korean War:  June 27, 1950 to January 31, 1955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1"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*Vietnam War:  Feb 28, 1961 to May 7, 1975 or Aug 5, 1964 to May 7, 1975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1"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*Gulf War:  Aug 2, 1990 to present date or until proclaimed (ended)</a:t>
            </a:r>
            <a:b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br>
            <a:endParaRPr kumimoji="0" lang="en-US" altLang="en-US" sz="2400" b="1" i="1"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9610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34820"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4821"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512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5128" name="Rectangle 8"/>
          <p:cNvSpPr>
            <a:spLocks noChangeArrowheads="1"/>
          </p:cNvSpPr>
          <p:nvPr/>
        </p:nvSpPr>
        <p:spPr bwMode="auto">
          <a:xfrm>
            <a:off x="533400" y="1600200"/>
            <a:ext cx="8312150" cy="4572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NONSERVICE CONNECTED IMPROVED PENSION (cont)</a:t>
            </a:r>
          </a:p>
        </p:txBody>
      </p:sp>
      <p:sp>
        <p:nvSpPr>
          <p:cNvPr id="34824" name="Text Box 9"/>
          <p:cNvSpPr txBox="1">
            <a:spLocks noChangeArrowheads="1"/>
          </p:cNvSpPr>
          <p:nvPr/>
        </p:nvSpPr>
        <p:spPr bwMode="auto">
          <a:xfrm>
            <a:off x="152400" y="2286000"/>
            <a:ext cx="8839200" cy="56943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Arial" charset="0"/>
                <a:ea typeface="+mn-ea"/>
                <a:cs typeface="+mn-cs"/>
              </a:rPr>
              <a:t>NEEDS BASED BENEFIT</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000" b="1" i="1" u="none" strike="noStrike" kern="1200" cap="none" spc="0" normalizeH="0" baseline="0" noProof="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Char char="•"/>
              <a:tabLst/>
              <a:defRPr/>
            </a:pPr>
            <a:r>
              <a:rPr kumimoji="0" lang="en-US" altLang="en-US" sz="2800" b="1" i="1" u="none" strike="noStrike" kern="1200" cap="none" spc="0" normalizeH="0" baseline="0" noProof="0">
                <a:ln>
                  <a:noFill/>
                </a:ln>
                <a:solidFill>
                  <a:srgbClr val="000000"/>
                </a:solidFill>
                <a:effectLst/>
                <a:uLnTx/>
                <a:uFillTx/>
                <a:latin typeface="Arial" charset="0"/>
                <a:ea typeface="+mn-ea"/>
                <a:cs typeface="+mn-cs"/>
              </a:rPr>
              <a:t>Medical condition (nonservice) that prohibits work</a:t>
            </a:r>
          </a:p>
          <a:p>
            <a:pPr marL="0" marR="0" lvl="0" indent="0" algn="ctr" defTabSz="914400" rtl="0" eaLnBrk="1" fontAlgn="base" latinLnBrk="0" hangingPunct="1">
              <a:lnSpc>
                <a:spcPct val="100000"/>
              </a:lnSpc>
              <a:spcBef>
                <a:spcPct val="50000"/>
              </a:spcBef>
              <a:spcAft>
                <a:spcPct val="0"/>
              </a:spcAft>
              <a:buClrTx/>
              <a:buSzTx/>
              <a:buFontTx/>
              <a:buChar char="•"/>
              <a:tabLst/>
              <a:defRPr/>
            </a:pPr>
            <a:r>
              <a:rPr kumimoji="0" lang="en-US" altLang="en-US" sz="2800" b="1" i="1" u="none" strike="noStrike" kern="1200" cap="none" spc="0" normalizeH="0" baseline="0" noProof="0">
                <a:ln>
                  <a:noFill/>
                </a:ln>
                <a:solidFill>
                  <a:srgbClr val="000000"/>
                </a:solidFill>
                <a:effectLst/>
                <a:uLnTx/>
                <a:uFillTx/>
                <a:latin typeface="Arial" charset="0"/>
                <a:ea typeface="+mn-ea"/>
                <a:cs typeface="+mn-cs"/>
              </a:rPr>
              <a:t>Examples:  Blind/Alzheimer's/Dementia/Congestive Heart condition/chronic breathing (assistance with two  or more medical issues)</a:t>
            </a:r>
          </a:p>
          <a:p>
            <a:pPr marL="0" marR="0" lvl="0" indent="0" algn="ctr" defTabSz="914400" rtl="0" eaLnBrk="1" fontAlgn="base" latinLnBrk="0" hangingPunct="1">
              <a:lnSpc>
                <a:spcPct val="100000"/>
              </a:lnSpc>
              <a:spcBef>
                <a:spcPct val="50000"/>
              </a:spcBef>
              <a:spcAft>
                <a:spcPct val="0"/>
              </a:spcAft>
              <a:buClrTx/>
              <a:buSzTx/>
              <a:buFontTx/>
              <a:buChar char="•"/>
              <a:tabLst/>
              <a:defRPr/>
            </a:pPr>
            <a:r>
              <a:rPr kumimoji="0" lang="en-US" altLang="en-US" sz="2800" b="1" i="1" u="none" strike="noStrike" kern="1200" cap="none" spc="0" normalizeH="0" baseline="0" noProof="0">
                <a:ln>
                  <a:noFill/>
                </a:ln>
                <a:solidFill>
                  <a:srgbClr val="000000"/>
                </a:solidFill>
                <a:effectLst/>
                <a:uLnTx/>
                <a:uFillTx/>
                <a:latin typeface="Arial" charset="0"/>
                <a:ea typeface="+mn-ea"/>
                <a:cs typeface="+mn-cs"/>
              </a:rPr>
              <a:t>housebound/need for regular aid and attendance</a:t>
            </a:r>
          </a:p>
          <a:p>
            <a:pPr marL="0" marR="0" lvl="0" indent="0" algn="ctr" defTabSz="914400" rtl="0" eaLnBrk="1" fontAlgn="base" latinLnBrk="0" hangingPunct="1">
              <a:lnSpc>
                <a:spcPct val="100000"/>
              </a:lnSpc>
              <a:spcBef>
                <a:spcPct val="50000"/>
              </a:spcBef>
              <a:spcAft>
                <a:spcPct val="0"/>
              </a:spcAft>
              <a:buClrTx/>
              <a:buSzTx/>
              <a:buFontTx/>
              <a:buChar char="•"/>
              <a:tabLst/>
              <a:defRPr/>
            </a:pPr>
            <a:endParaRPr kumimoji="0" lang="en-US" altLang="en-US" sz="2800" b="1" i="1" u="none" strike="noStrike" kern="1200" cap="none" spc="0" normalizeH="0" baseline="0" noProof="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5883621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pPr eaLnBrk="1" hangingPunct="1"/>
            <a:endParaRPr lang="en-US" altLang="en-US"/>
          </a:p>
        </p:txBody>
      </p:sp>
      <p:sp>
        <p:nvSpPr>
          <p:cNvPr id="35843" name="Rectangle 3"/>
          <p:cNvSpPr>
            <a:spLocks noGrp="1" noChangeArrowheads="1"/>
          </p:cNvSpPr>
          <p:nvPr>
            <p:ph type="subTitle" idx="1"/>
          </p:nvPr>
        </p:nvSpPr>
        <p:spPr/>
        <p:txBody>
          <a:bodyPr/>
          <a:lstStyle/>
          <a:p>
            <a:pPr eaLnBrk="1" hangingPunct="1"/>
            <a:endParaRPr lang="en-US" altLang="en-US"/>
          </a:p>
        </p:txBody>
      </p:sp>
      <p:pic>
        <p:nvPicPr>
          <p:cNvPr id="3584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584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536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5847" name="Text Box 8"/>
          <p:cNvSpPr txBox="1">
            <a:spLocks noChangeArrowheads="1"/>
          </p:cNvSpPr>
          <p:nvPr/>
        </p:nvSpPr>
        <p:spPr bwMode="auto">
          <a:xfrm>
            <a:off x="762000" y="1905000"/>
            <a:ext cx="7772400" cy="3667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848" name="Text Box 9"/>
          <p:cNvSpPr txBox="1">
            <a:spLocks noChangeArrowheads="1"/>
          </p:cNvSpPr>
          <p:nvPr/>
        </p:nvSpPr>
        <p:spPr bwMode="auto">
          <a:xfrm>
            <a:off x="2209800" y="1447800"/>
            <a:ext cx="5867400" cy="83099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CALCULATING INCOME LEVELS TO QUALIFY</a:t>
            </a:r>
          </a:p>
        </p:txBody>
      </p:sp>
      <p:sp>
        <p:nvSpPr>
          <p:cNvPr id="35849" name="Text Box 98"/>
          <p:cNvSpPr txBox="1">
            <a:spLocks noChangeArrowheads="1"/>
          </p:cNvSpPr>
          <p:nvPr/>
        </p:nvSpPr>
        <p:spPr bwMode="auto">
          <a:xfrm>
            <a:off x="762000" y="2362200"/>
            <a:ext cx="7772400" cy="413959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     ANNUAL HOUSEHOLD INCOME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 — OUT OF POCKET MEDICAL EXPENSES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3600" b="1" i="0" u="none" strike="noStrike" kern="1200" cap="none" spc="0" normalizeH="0" baseline="0" noProof="0" dirty="0">
                <a:ln>
                  <a:noFill/>
                </a:ln>
                <a:solidFill>
                  <a:srgbClr val="333399"/>
                </a:solidFill>
                <a:effectLst/>
                <a:uLnTx/>
                <a:uFillTx/>
                <a:latin typeface="Arial" charset="0"/>
                <a:ea typeface="+mn-ea"/>
                <a:cs typeface="+mn-cs"/>
              </a:rPr>
              <a:t>           NET INCOME</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altLang="en-US" sz="1000" b="1" i="0" u="none" strike="noStrike" kern="1200" cap="none" spc="0" normalizeH="0" baseline="0" noProof="0" dirty="0">
              <a:ln>
                <a:noFill/>
              </a:ln>
              <a:solidFill>
                <a:srgbClr val="333399"/>
              </a:solidFill>
              <a:effectLst/>
              <a:uLnTx/>
              <a:uFillTx/>
              <a:latin typeface="Arial"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Example:	$ 24,000 (Income)</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		— 5,000 (Med Expenses)</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		$ 19,000 (Net Income)</a:t>
            </a:r>
          </a:p>
        </p:txBody>
      </p:sp>
    </p:spTree>
    <p:extLst>
      <p:ext uri="{BB962C8B-B14F-4D97-AF65-F5344CB8AC3E}">
        <p14:creationId xmlns:p14="http://schemas.microsoft.com/office/powerpoint/2010/main" val="1738350726"/>
      </p:ext>
    </p:extLst>
  </p:cSld>
  <p:clrMapOvr>
    <a:masterClrMapping/>
  </p:clrMapOvr>
  <p:transition>
    <p:checke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pPr eaLnBrk="1" hangingPunct="1"/>
            <a:endParaRPr lang="en-US" altLang="en-US"/>
          </a:p>
        </p:txBody>
      </p:sp>
      <p:sp>
        <p:nvSpPr>
          <p:cNvPr id="35843" name="Rectangle 3"/>
          <p:cNvSpPr>
            <a:spLocks noGrp="1" noChangeArrowheads="1"/>
          </p:cNvSpPr>
          <p:nvPr>
            <p:ph type="subTitle" idx="1"/>
          </p:nvPr>
        </p:nvSpPr>
        <p:spPr/>
        <p:txBody>
          <a:bodyPr/>
          <a:lstStyle/>
          <a:p>
            <a:pPr eaLnBrk="1" hangingPunct="1"/>
            <a:endParaRPr lang="en-US" altLang="en-US"/>
          </a:p>
        </p:txBody>
      </p:sp>
      <p:pic>
        <p:nvPicPr>
          <p:cNvPr id="3584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584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536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5847" name="Text Box 8"/>
          <p:cNvSpPr txBox="1">
            <a:spLocks noChangeArrowheads="1"/>
          </p:cNvSpPr>
          <p:nvPr/>
        </p:nvSpPr>
        <p:spPr bwMode="auto">
          <a:xfrm>
            <a:off x="762000" y="1905000"/>
            <a:ext cx="7772400" cy="3667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848" name="Text Box 9"/>
          <p:cNvSpPr txBox="1">
            <a:spLocks noChangeArrowheads="1"/>
          </p:cNvSpPr>
          <p:nvPr/>
        </p:nvSpPr>
        <p:spPr bwMode="auto">
          <a:xfrm>
            <a:off x="2209800" y="1447800"/>
            <a:ext cx="5867400" cy="8699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Arial" charset="0"/>
                <a:ea typeface="+mn-ea"/>
                <a:cs typeface="+mn-cs"/>
              </a:rPr>
              <a:t>INCOME LEVELS TO QUALIFY</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1" u="none" strike="noStrike" kern="1200" cap="none" spc="0" normalizeH="0" baseline="0" noProof="0">
                <a:ln>
                  <a:noFill/>
                </a:ln>
                <a:solidFill>
                  <a:srgbClr val="000000"/>
                </a:solidFill>
                <a:effectLst/>
                <a:uLnTx/>
                <a:uFillTx/>
                <a:latin typeface="Arial" charset="0"/>
                <a:ea typeface="+mn-ea"/>
                <a:cs typeface="+mn-cs"/>
              </a:rPr>
              <a:t>Maximum Annual Pension Rate (MAPR) </a:t>
            </a: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849" name="Text Box 98"/>
          <p:cNvSpPr txBox="1">
            <a:spLocks noChangeArrowheads="1"/>
          </p:cNvSpPr>
          <p:nvPr/>
        </p:nvSpPr>
        <p:spPr bwMode="auto">
          <a:xfrm>
            <a:off x="762000" y="2667000"/>
            <a:ext cx="7772400" cy="40318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charset="0"/>
                <a:ea typeface="+mn-ea"/>
                <a:cs typeface="+mn-cs"/>
              </a:rPr>
              <a:t>Single Veteran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charset="0"/>
                <a:ea typeface="+mn-ea"/>
                <a:cs typeface="+mn-cs"/>
              </a:rPr>
              <a:t>  Yearly income must be less than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Arial" charset="0"/>
                <a:ea typeface="+mn-ea"/>
                <a:cs typeface="+mn-cs"/>
              </a:rPr>
              <a:t>SINGLE:  $12,907.00</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Arial" charset="0"/>
                <a:ea typeface="+mn-ea"/>
                <a:cs typeface="+mn-cs"/>
              </a:rPr>
              <a:t>HB:  $15,773.00</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Arial" charset="0"/>
                <a:ea typeface="+mn-ea"/>
                <a:cs typeface="+mn-cs"/>
              </a:rPr>
              <a:t>AA:  $21,531.00</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To be deducted, medical expenses must exceed 5% of MAPR,  or,  $645</a:t>
            </a:r>
            <a:endParaRPr kumimoji="0" lang="en-US" alt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34462326"/>
      </p:ext>
    </p:extLst>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313259" y="3771900"/>
            <a:ext cx="6517482" cy="1585038"/>
          </a:xfrm>
        </p:spPr>
        <p:txBody>
          <a:bodyPr>
            <a:normAutofit fontScale="85000" lnSpcReduction="20000"/>
          </a:bodyPr>
          <a:lstStyle/>
          <a:p>
            <a:r>
              <a:rPr lang="en-US" b="1" u="sng" dirty="0"/>
              <a:t>Adult Protection Services</a:t>
            </a:r>
          </a:p>
          <a:p>
            <a:r>
              <a:rPr lang="en-US" b="1" u="sng" dirty="0"/>
              <a:t>What to report to adult protection:</a:t>
            </a:r>
          </a:p>
          <a:p>
            <a:pPr>
              <a:lnSpc>
                <a:spcPct val="90000"/>
              </a:lnSpc>
              <a:defRPr/>
            </a:pPr>
            <a:r>
              <a:rPr lang="en-US" sz="1800" b="1" i="1" dirty="0"/>
              <a:t>Self-Neglect:  </a:t>
            </a:r>
            <a:r>
              <a:rPr lang="en-US" sz="1800" dirty="0"/>
              <a:t>Social isolation, no food, no heat, no running water, malnourishment, failure to obtain needed medical care</a:t>
            </a:r>
          </a:p>
          <a:p>
            <a:pPr>
              <a:lnSpc>
                <a:spcPct val="90000"/>
              </a:lnSpc>
              <a:defRPr/>
            </a:pPr>
            <a:r>
              <a:rPr lang="en-US" sz="1800" b="1" i="1" dirty="0"/>
              <a:t>Exploitation:  </a:t>
            </a:r>
            <a:r>
              <a:rPr lang="en-US" sz="1800" dirty="0"/>
              <a:t>Unusual account activity, unpaid bills, inappropriate legal documents</a:t>
            </a:r>
          </a:p>
          <a:p>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1839" y="2242846"/>
            <a:ext cx="1072364" cy="709564"/>
          </a:xfrm>
          <a:prstGeom prst="rect">
            <a:avLst/>
          </a:prstGeom>
          <a:noFill/>
          <a:ln>
            <a:noFill/>
          </a:ln>
        </p:spPr>
      </p:pic>
    </p:spTree>
    <p:extLst>
      <p:ext uri="{BB962C8B-B14F-4D97-AF65-F5344CB8AC3E}">
        <p14:creationId xmlns:p14="http://schemas.microsoft.com/office/powerpoint/2010/main" val="18133906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hangingPunct="1"/>
            <a:endParaRPr lang="en-US" altLang="en-US"/>
          </a:p>
        </p:txBody>
      </p:sp>
      <p:sp>
        <p:nvSpPr>
          <p:cNvPr id="36867" name="Rectangle 3"/>
          <p:cNvSpPr>
            <a:spLocks noGrp="1" noChangeArrowheads="1"/>
          </p:cNvSpPr>
          <p:nvPr>
            <p:ph type="subTitle" idx="1"/>
          </p:nvPr>
        </p:nvSpPr>
        <p:spPr/>
        <p:txBody>
          <a:bodyPr/>
          <a:lstStyle/>
          <a:p>
            <a:pPr eaLnBrk="1" hangingPunct="1"/>
            <a:endParaRPr lang="en-US" altLang="en-US"/>
          </a:p>
        </p:txBody>
      </p:sp>
      <p:pic>
        <p:nvPicPr>
          <p:cNvPr id="36868"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6869"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4343" name="Text Box 7"/>
          <p:cNvSpPr txBox="1">
            <a:spLocks noChangeArrowheads="1"/>
          </p:cNvSpPr>
          <p:nvPr/>
        </p:nvSpPr>
        <p:spPr bwMode="auto">
          <a:xfrm>
            <a:off x="1371600" y="1270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6871" name="Text Box 8"/>
          <p:cNvSpPr txBox="1">
            <a:spLocks noChangeArrowheads="1"/>
          </p:cNvSpPr>
          <p:nvPr/>
        </p:nvSpPr>
        <p:spPr bwMode="auto">
          <a:xfrm>
            <a:off x="2209800" y="1447800"/>
            <a:ext cx="5867400" cy="8699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Arial" charset="0"/>
                <a:ea typeface="+mn-ea"/>
                <a:cs typeface="+mn-cs"/>
              </a:rPr>
              <a:t>INCOME LEVELS TO QUALIFY (cont’d)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1" u="none" strike="noStrike" kern="1200" cap="none" spc="0" normalizeH="0" baseline="0" noProof="0">
                <a:ln>
                  <a:noFill/>
                </a:ln>
                <a:solidFill>
                  <a:srgbClr val="000000"/>
                </a:solidFill>
                <a:effectLst/>
                <a:uLnTx/>
                <a:uFillTx/>
                <a:latin typeface="Arial" charset="0"/>
                <a:ea typeface="+mn-ea"/>
                <a:cs typeface="+mn-cs"/>
              </a:rPr>
              <a:t>Maximum Annual Pension Rate (MAPR) </a:t>
            </a: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72" name="Text Box 9"/>
          <p:cNvSpPr txBox="1">
            <a:spLocks noChangeArrowheads="1"/>
          </p:cNvSpPr>
          <p:nvPr/>
        </p:nvSpPr>
        <p:spPr bwMode="auto">
          <a:xfrm>
            <a:off x="762000" y="2667000"/>
            <a:ext cx="7772400" cy="40318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charset="0"/>
                <a:ea typeface="+mn-ea"/>
                <a:cs typeface="+mn-cs"/>
              </a:rPr>
              <a:t>Married Veteran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charset="0"/>
                <a:ea typeface="+mn-ea"/>
                <a:cs typeface="+mn-cs"/>
              </a:rPr>
              <a:t>  Yearly income must be less than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Arial" charset="0"/>
                <a:ea typeface="+mn-ea"/>
                <a:cs typeface="+mn-cs"/>
              </a:rPr>
              <a:t>Married:  $16,902.00</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Arial" charset="0"/>
                <a:ea typeface="+mn-ea"/>
                <a:cs typeface="+mn-cs"/>
              </a:rPr>
              <a:t>HB:  $19,770.00</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Arial" charset="0"/>
                <a:ea typeface="+mn-ea"/>
                <a:cs typeface="+mn-cs"/>
              </a:rPr>
              <a:t>AA:  $25,525.00</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To be deducted, medical expenses must exceed 5% of </a:t>
            </a:r>
            <a:r>
              <a:rPr kumimoji="0" lang="en-US" altLang="en-US" sz="2400" b="1" i="1" u="none" strike="noStrike" kern="1200" cap="none" spc="0" normalizeH="0" baseline="0" noProof="0" dirty="0" err="1">
                <a:ln>
                  <a:noFill/>
                </a:ln>
                <a:solidFill>
                  <a:srgbClr val="000000"/>
                </a:solidFill>
                <a:effectLst/>
                <a:uLnTx/>
                <a:uFillTx/>
                <a:latin typeface="Arial" charset="0"/>
                <a:ea typeface="+mn-ea"/>
                <a:cs typeface="+mn-cs"/>
              </a:rPr>
              <a:t>MAPR</a:t>
            </a: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  or,  $802</a:t>
            </a:r>
            <a:endParaRPr kumimoji="0" lang="en-US" alt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42258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pPr eaLnBrk="1" hangingPunct="1"/>
            <a:endParaRPr lang="en-US" altLang="en-US"/>
          </a:p>
        </p:txBody>
      </p:sp>
      <p:sp>
        <p:nvSpPr>
          <p:cNvPr id="35843" name="Rectangle 3"/>
          <p:cNvSpPr>
            <a:spLocks noGrp="1" noChangeArrowheads="1"/>
          </p:cNvSpPr>
          <p:nvPr>
            <p:ph type="subTitle" idx="1"/>
          </p:nvPr>
        </p:nvSpPr>
        <p:spPr/>
        <p:txBody>
          <a:bodyPr/>
          <a:lstStyle/>
          <a:p>
            <a:pPr eaLnBrk="1" hangingPunct="1"/>
            <a:endParaRPr lang="en-US" altLang="en-US"/>
          </a:p>
        </p:txBody>
      </p:sp>
      <p:pic>
        <p:nvPicPr>
          <p:cNvPr id="35844" name="Picture 4" descr="fourflag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5845"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15367" name="Text Box 7"/>
          <p:cNvSpPr txBox="1">
            <a:spLocks noChangeArrowheads="1"/>
          </p:cNvSpPr>
          <p:nvPr/>
        </p:nvSpPr>
        <p:spPr bwMode="auto">
          <a:xfrm>
            <a:off x="1371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333399"/>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5847" name="Text Box 8"/>
          <p:cNvSpPr txBox="1">
            <a:spLocks noChangeArrowheads="1"/>
          </p:cNvSpPr>
          <p:nvPr/>
        </p:nvSpPr>
        <p:spPr bwMode="auto">
          <a:xfrm>
            <a:off x="762000" y="1905000"/>
            <a:ext cx="7772400" cy="3667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848" name="Text Box 9"/>
          <p:cNvSpPr txBox="1">
            <a:spLocks noChangeArrowheads="1"/>
          </p:cNvSpPr>
          <p:nvPr/>
        </p:nvSpPr>
        <p:spPr bwMode="auto">
          <a:xfrm>
            <a:off x="2209800" y="1447800"/>
            <a:ext cx="5867400" cy="83099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mn-cs"/>
              </a:rPr>
              <a:t>Common Factors that can Disqualify an individual</a:t>
            </a: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849" name="Text Box 98"/>
          <p:cNvSpPr txBox="1">
            <a:spLocks noChangeArrowheads="1"/>
          </p:cNvSpPr>
          <p:nvPr/>
        </p:nvSpPr>
        <p:spPr bwMode="auto">
          <a:xfrm>
            <a:off x="762000" y="2362201"/>
            <a:ext cx="7772400" cy="458587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1" u="sng" strike="noStrike" kern="1200" cap="none" spc="0" normalizeH="0" baseline="0" noProof="0" dirty="0">
                <a:ln>
                  <a:noFill/>
                </a:ln>
                <a:solidFill>
                  <a:srgbClr val="000000"/>
                </a:solidFill>
                <a:effectLst/>
                <a:uLnTx/>
                <a:uFillTx/>
                <a:latin typeface="Arial" charset="0"/>
                <a:ea typeface="+mn-ea"/>
                <a:cs typeface="+mn-cs"/>
              </a:rPr>
              <a:t>ASSETS that exceed $80,000</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Asset examples: Bank Account Balance, Investments, Real Property</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NOTE: Your primary residence and vehicle </a:t>
            </a:r>
            <a:r>
              <a:rPr kumimoji="0" lang="en-US" altLang="en-US" sz="2400" b="1" i="0" u="sng" strike="noStrike" kern="1200" cap="none" spc="0" normalizeH="0" baseline="0" noProof="0" dirty="0">
                <a:ln>
                  <a:noFill/>
                </a:ln>
                <a:solidFill>
                  <a:srgbClr val="000000"/>
                </a:solidFill>
                <a:effectLst/>
                <a:uLnTx/>
                <a:uFillTx/>
                <a:latin typeface="Arial" charset="0"/>
                <a:ea typeface="+mn-ea"/>
                <a:cs typeface="+mn-cs"/>
              </a:rPr>
              <a:t>do not </a:t>
            </a: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count as assets.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0617403"/>
      </p:ext>
    </p:extLst>
  </p:cSld>
  <p:clrMapOvr>
    <a:masterClrMapping/>
  </p:clrMapOvr>
  <p:transition>
    <p:check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73069138"/>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bg1"/>
          </a:solidFill>
          <a:ln w="9525">
            <a:noFill/>
            <a:miter lim="800000"/>
            <a:headEnd/>
            <a:tailEnd/>
          </a:ln>
        </p:spPr>
      </p:pic>
      <p:sp>
        <p:nvSpPr>
          <p:cNvPr id="28676" name="Text Box 4"/>
          <p:cNvSpPr txBox="1">
            <a:spLocks noChangeArrowheads="1"/>
          </p:cNvSpPr>
          <p:nvPr/>
        </p:nvSpPr>
        <p:spPr bwMode="auto">
          <a:xfrm>
            <a:off x="1752600" y="0"/>
            <a:ext cx="7086600" cy="12827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itchFamily="18" charset="0"/>
                <a:ea typeface="+mn-ea"/>
                <a:cs typeface="+mn-cs"/>
              </a:rPr>
              <a:t>Veteran Services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itchFamily="18" charset="0"/>
                <a:ea typeface="+mn-ea"/>
                <a:cs typeface="+mn-cs"/>
              </a:rPr>
              <a:t>“"Caring for America's Heroes"”</a:t>
            </a:r>
          </a:p>
        </p:txBody>
      </p:sp>
      <p:sp>
        <p:nvSpPr>
          <p:cNvPr id="38916" name="Text Box 5"/>
          <p:cNvSpPr txBox="1">
            <a:spLocks noChangeArrowheads="1"/>
          </p:cNvSpPr>
          <p:nvPr/>
        </p:nvSpPr>
        <p:spPr bwMode="auto">
          <a:xfrm>
            <a:off x="76200" y="6324600"/>
            <a:ext cx="8991600" cy="457200"/>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Briefing Presented by:  Bill Heyob and Darryl Heisey</a:t>
            </a:r>
          </a:p>
        </p:txBody>
      </p:sp>
      <p:pic>
        <p:nvPicPr>
          <p:cNvPr id="38917" name="Picture 6" descr="ATT00085"/>
          <p:cNvPicPr>
            <a:picLocks noChangeAspect="1" noChangeArrowheads="1" noCrop="1"/>
          </p:cNvPicPr>
          <p:nvPr/>
        </p:nvPicPr>
        <p:blipFill>
          <a:blip r:embed="rId3" cstate="print"/>
          <a:srcRect/>
          <a:stretch>
            <a:fillRect/>
          </a:stretch>
        </p:blipFill>
        <p:spPr bwMode="auto">
          <a:xfrm>
            <a:off x="457200" y="381000"/>
            <a:ext cx="914400" cy="671513"/>
          </a:xfrm>
          <a:prstGeom prst="rect">
            <a:avLst/>
          </a:prstGeom>
          <a:noFill/>
          <a:ln w="9525">
            <a:noFill/>
            <a:miter lim="800000"/>
            <a:headEnd/>
            <a:tailEnd/>
          </a:ln>
        </p:spPr>
      </p:pic>
      <p:sp>
        <p:nvSpPr>
          <p:cNvPr id="28679" name="Text Box 7"/>
          <p:cNvSpPr txBox="1">
            <a:spLocks noChangeArrowheads="1"/>
          </p:cNvSpPr>
          <p:nvPr/>
        </p:nvSpPr>
        <p:spPr bwMode="auto">
          <a:xfrm>
            <a:off x="1676400" y="2209800"/>
            <a:ext cx="6400800" cy="76993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Questions?</a:t>
            </a:r>
          </a:p>
        </p:txBody>
      </p:sp>
    </p:spTree>
    <p:extLst>
      <p:ext uri="{BB962C8B-B14F-4D97-AF65-F5344CB8AC3E}">
        <p14:creationId xmlns:p14="http://schemas.microsoft.com/office/powerpoint/2010/main" val="2372208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4.xml><?xml version="1.0" encoding="utf-8"?>
<a:theme xmlns:a="http://schemas.openxmlformats.org/drawingml/2006/main" name="Adjacency">
  <a:themeElements>
    <a:clrScheme name="Custom 1">
      <a:dk1>
        <a:sysClr val="windowText" lastClr="000000"/>
      </a:dk1>
      <a:lt1>
        <a:sysClr val="window" lastClr="FFFFFF"/>
      </a:lt1>
      <a:dk2>
        <a:srgbClr val="696464"/>
      </a:dk2>
      <a:lt2>
        <a:srgbClr val="E9E5DC"/>
      </a:lt2>
      <a:accent1>
        <a:srgbClr val="FF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388FFBEC97244E835E6710D2B87BBC" ma:contentTypeVersion="0" ma:contentTypeDescription="Create a new document." ma:contentTypeScope="" ma:versionID="9f05b459943d3a09917e1cc552a375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7D156-053D-4831-B32E-3C814154AA72}">
  <ds:schemaRefs>
    <ds:schemaRef ds:uri="http://schemas.microsoft.com/sharepoint/v3/contenttype/forms"/>
  </ds:schemaRefs>
</ds:datastoreItem>
</file>

<file path=customXml/itemProps2.xml><?xml version="1.0" encoding="utf-8"?>
<ds:datastoreItem xmlns:ds="http://schemas.openxmlformats.org/officeDocument/2006/customXml" ds:itemID="{76C1D150-B45C-4469-AD4B-55248EA5D73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B10DF7B-3ED0-4A28-94E4-461E1F76C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UPP Template</Template>
  <TotalTime>10691</TotalTime>
  <Words>3836</Words>
  <Application>Microsoft Office PowerPoint</Application>
  <PresentationFormat>On-screen Show (4:3)</PresentationFormat>
  <Paragraphs>612</Paragraphs>
  <Slides>92</Slides>
  <Notes>21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92</vt:i4>
      </vt:variant>
    </vt:vector>
  </HeadingPairs>
  <TitlesOfParts>
    <vt:vector size="104" baseType="lpstr">
      <vt:lpstr>Arial</vt:lpstr>
      <vt:lpstr>Calibri</vt:lpstr>
      <vt:lpstr>Cambria</vt:lpstr>
      <vt:lpstr>Helvetica</vt:lpstr>
      <vt:lpstr>Times</vt:lpstr>
      <vt:lpstr>Times New Roman</vt:lpstr>
      <vt:lpstr>Tw Cen MT</vt:lpstr>
      <vt:lpstr>UPP Template</vt:lpstr>
      <vt:lpstr>1_UPP Template</vt:lpstr>
      <vt:lpstr>Droplet</vt:lpstr>
      <vt:lpstr>Adjacency</vt:lpstr>
      <vt:lpstr>Default Design</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PowerPoint Presentation</vt:lpstr>
      <vt:lpstr>AARP History</vt:lpstr>
      <vt:lpstr>OVERVIEW</vt:lpstr>
      <vt:lpstr>PowerPoint Presentation</vt:lpstr>
      <vt:lpstr>Increasing our Social Impact</vt:lpstr>
      <vt:lpstr>AARP IDAHO  REAL POSSIBILITIES IN ACTION</vt:lpstr>
      <vt:lpstr>PowerPoint Presentation</vt:lpstr>
      <vt:lpstr>PowerPoint Presentation</vt:lpstr>
      <vt:lpstr>PowerPoint Presentation</vt:lpstr>
      <vt:lpstr>Federal and State Advocacy</vt:lpstr>
      <vt:lpstr>Combating Social Isolation/Staying Mentally Sharp</vt:lpstr>
      <vt:lpstr>  </vt:lpstr>
      <vt:lpstr>Social Security Benefits Calculator</vt:lpstr>
      <vt:lpstr>Social Security Benefits Calculator Example</vt:lpstr>
      <vt:lpstr>PowerPoint Presentation</vt:lpstr>
      <vt:lpstr>PowerPoint Presentation</vt:lpstr>
      <vt:lpstr>PowerPoint Presentation</vt:lpstr>
      <vt:lpstr>PowerPoint Presentation</vt:lpstr>
      <vt:lpstr>PowerPoint Presentation</vt:lpstr>
      <vt:lpstr>AARP’s Real Possibilities for you</vt:lpstr>
      <vt:lpstr>QUESTIONS/COMMENTS?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889123</dc:creator>
  <cp:lastModifiedBy>Day</cp:lastModifiedBy>
  <cp:revision>465</cp:revision>
  <cp:lastPrinted>2017-06-02T20:06:21Z</cp:lastPrinted>
  <dcterms:created xsi:type="dcterms:W3CDTF">2016-09-26T18:33:45Z</dcterms:created>
  <dcterms:modified xsi:type="dcterms:W3CDTF">2017-07-05T20:44:53Z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0x01010058388FFBEC97244E835E6710D2B87BBC</vt:lpwstr>
  </property>
  <property fmtid="{D5CDD505-2E9C-101B-9397-08002B2CF9AE}" pid="4" name="_NewReviewCycle">
    <vt:lpwstr/>
  </property>
</Properties>
</file>