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5" r:id="rId2"/>
    <p:sldMasterId id="2147483756" r:id="rId3"/>
    <p:sldMasterId id="2147483769" r:id="rId4"/>
    <p:sldMasterId id="2147483782" r:id="rId5"/>
    <p:sldMasterId id="2147483826" r:id="rId6"/>
    <p:sldMasterId id="2147483840" r:id="rId7"/>
    <p:sldMasterId id="2147483871" r:id="rId8"/>
    <p:sldMasterId id="2147483905" r:id="rId9"/>
  </p:sldMasterIdLst>
  <p:notesMasterIdLst>
    <p:notesMasterId r:id="rId93"/>
  </p:notesMasterIdLst>
  <p:sldIdLst>
    <p:sldId id="398" r:id="rId10"/>
    <p:sldId id="556" r:id="rId11"/>
    <p:sldId id="608" r:id="rId12"/>
    <p:sldId id="607" r:id="rId13"/>
    <p:sldId id="606" r:id="rId14"/>
    <p:sldId id="396" r:id="rId15"/>
    <p:sldId id="397" r:id="rId16"/>
    <p:sldId id="618" r:id="rId17"/>
    <p:sldId id="557" r:id="rId18"/>
    <p:sldId id="609" r:id="rId19"/>
    <p:sldId id="559" r:id="rId20"/>
    <p:sldId id="560" r:id="rId21"/>
    <p:sldId id="561" r:id="rId22"/>
    <p:sldId id="562" r:id="rId23"/>
    <p:sldId id="563" r:id="rId24"/>
    <p:sldId id="564" r:id="rId25"/>
    <p:sldId id="565" r:id="rId26"/>
    <p:sldId id="567" r:id="rId27"/>
    <p:sldId id="568" r:id="rId28"/>
    <p:sldId id="569" r:id="rId29"/>
    <p:sldId id="611" r:id="rId30"/>
    <p:sldId id="570" r:id="rId31"/>
    <p:sldId id="473" r:id="rId32"/>
    <p:sldId id="451" r:id="rId33"/>
    <p:sldId id="571" r:id="rId34"/>
    <p:sldId id="572" r:id="rId35"/>
    <p:sldId id="612" r:id="rId36"/>
    <p:sldId id="613" r:id="rId37"/>
    <p:sldId id="614" r:id="rId38"/>
    <p:sldId id="615" r:id="rId39"/>
    <p:sldId id="616" r:id="rId40"/>
    <p:sldId id="574" r:id="rId41"/>
    <p:sldId id="577" r:id="rId42"/>
    <p:sldId id="578" r:id="rId43"/>
    <p:sldId id="579" r:id="rId44"/>
    <p:sldId id="581" r:id="rId45"/>
    <p:sldId id="582" r:id="rId46"/>
    <p:sldId id="583" r:id="rId47"/>
    <p:sldId id="584" r:id="rId48"/>
    <p:sldId id="372" r:id="rId49"/>
    <p:sldId id="622" r:id="rId50"/>
    <p:sldId id="585" r:id="rId51"/>
    <p:sldId id="452" r:id="rId52"/>
    <p:sldId id="587" r:id="rId53"/>
    <p:sldId id="621" r:id="rId54"/>
    <p:sldId id="619" r:id="rId55"/>
    <p:sldId id="620" r:id="rId56"/>
    <p:sldId id="623" r:id="rId57"/>
    <p:sldId id="588" r:id="rId58"/>
    <p:sldId id="589" r:id="rId59"/>
    <p:sldId id="590" r:id="rId60"/>
    <p:sldId id="591" r:id="rId61"/>
    <p:sldId id="465" r:id="rId62"/>
    <p:sldId id="466" r:id="rId63"/>
    <p:sldId id="467" r:id="rId64"/>
    <p:sldId id="468" r:id="rId65"/>
    <p:sldId id="256" r:id="rId66"/>
    <p:sldId id="287" r:id="rId67"/>
    <p:sldId id="280" r:id="rId68"/>
    <p:sldId id="282" r:id="rId69"/>
    <p:sldId id="313" r:id="rId70"/>
    <p:sldId id="314" r:id="rId71"/>
    <p:sldId id="315" r:id="rId72"/>
    <p:sldId id="283" r:id="rId73"/>
    <p:sldId id="286" r:id="rId74"/>
    <p:sldId id="293" r:id="rId75"/>
    <p:sldId id="294" r:id="rId76"/>
    <p:sldId id="295" r:id="rId77"/>
    <p:sldId id="296" r:id="rId78"/>
    <p:sldId id="311" r:id="rId79"/>
    <p:sldId id="299" r:id="rId80"/>
    <p:sldId id="297" r:id="rId81"/>
    <p:sldId id="298" r:id="rId82"/>
    <p:sldId id="300" r:id="rId83"/>
    <p:sldId id="301" r:id="rId84"/>
    <p:sldId id="305" r:id="rId85"/>
    <p:sldId id="308" r:id="rId86"/>
    <p:sldId id="303" r:id="rId87"/>
    <p:sldId id="304" r:id="rId88"/>
    <p:sldId id="306" r:id="rId89"/>
    <p:sldId id="302" r:id="rId90"/>
    <p:sldId id="307" r:id="rId91"/>
    <p:sldId id="595"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slide" Target="slides/slide80.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7600A-837D-4358-BA75-6B94984E007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0E7F5B82-F9AC-4A81-989A-A067B690C07B}">
      <dgm:prSet phldrT="[Text]" custT="1"/>
      <dgm:spPr>
        <a:solidFill>
          <a:srgbClr val="002060"/>
        </a:solidFill>
      </dgm:spPr>
      <dgm:t>
        <a:bodyPr/>
        <a:lstStyle/>
        <a:p>
          <a:r>
            <a:rPr lang="en-US" sz="3200" b="1" dirty="0">
              <a:solidFill>
                <a:schemeClr val="bg1"/>
              </a:solidFill>
              <a:effectLst/>
            </a:rPr>
            <a:t>Medicare</a:t>
          </a:r>
        </a:p>
        <a:p>
          <a:r>
            <a:rPr lang="en-US" sz="3200" b="1" dirty="0">
              <a:solidFill>
                <a:schemeClr val="bg1"/>
              </a:solidFill>
              <a:effectLst/>
            </a:rPr>
            <a:t>Enrollment</a:t>
          </a:r>
        </a:p>
      </dgm:t>
    </dgm:pt>
    <dgm:pt modelId="{ACAF8AA3-2B0F-4C80-945C-55C2686BE510}" type="parTrans" cxnId="{0E6F67E6-CF19-4A18-875C-6D2066C58CF0}">
      <dgm:prSet/>
      <dgm:spPr/>
      <dgm:t>
        <a:bodyPr/>
        <a:lstStyle/>
        <a:p>
          <a:endParaRPr lang="en-US"/>
        </a:p>
      </dgm:t>
    </dgm:pt>
    <dgm:pt modelId="{3B4F46B4-C0CE-4C71-9C4E-6BF8423D912E}" type="sibTrans" cxnId="{0E6F67E6-CF19-4A18-875C-6D2066C58CF0}">
      <dgm:prSet/>
      <dgm:spPr/>
      <dgm:t>
        <a:bodyPr/>
        <a:lstStyle/>
        <a:p>
          <a:endParaRPr lang="en-US"/>
        </a:p>
      </dgm:t>
    </dgm:pt>
    <dgm:pt modelId="{C516833F-C01D-4A0C-851B-95FB8AD17C92}">
      <dgm:prSet phldrT="[Text]" custT="1"/>
      <dgm:spPr>
        <a:solidFill>
          <a:srgbClr val="007D7D"/>
        </a:solidFill>
        <a:ln>
          <a:noFill/>
        </a:ln>
      </dgm:spPr>
      <dgm:t>
        <a:bodyPr/>
        <a:lstStyle/>
        <a:p>
          <a:r>
            <a:rPr lang="en-US" sz="1800" b="1" dirty="0">
              <a:effectLst/>
            </a:rPr>
            <a:t>Initial Enrollment Period</a:t>
          </a:r>
        </a:p>
        <a:p>
          <a:r>
            <a:rPr lang="en-US" sz="1600" b="0" i="0" dirty="0">
              <a:effectLst/>
            </a:rPr>
            <a:t>Begins 3 months before your 65</a:t>
          </a:r>
          <a:r>
            <a:rPr lang="en-US" sz="1600" b="0" i="0" baseline="30000" dirty="0">
              <a:effectLst/>
            </a:rPr>
            <a:t>th</a:t>
          </a:r>
          <a:r>
            <a:rPr lang="en-US" sz="1600" b="0" i="0" dirty="0">
              <a:effectLst/>
            </a:rPr>
            <a:t> birthday and ends 3 months after that birthday</a:t>
          </a:r>
        </a:p>
      </dgm:t>
    </dgm:pt>
    <dgm:pt modelId="{8F973F28-AD9D-49B4-A4EC-ED70C7B16919}" type="parTrans" cxnId="{8CD4AE0A-E787-45E1-B2B4-3BD4E85D9A4E}">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F0FA7E48-5B35-4C92-ACBC-1054437BEDF6}" type="sibTrans" cxnId="{8CD4AE0A-E787-45E1-B2B4-3BD4E85D9A4E}">
      <dgm:prSet/>
      <dgm:spPr/>
      <dgm:t>
        <a:bodyPr/>
        <a:lstStyle/>
        <a:p>
          <a:endParaRPr lang="en-US"/>
        </a:p>
      </dgm:t>
    </dgm:pt>
    <dgm:pt modelId="{B2108377-422E-49F2-A541-A1CC0F198C45}">
      <dgm:prSet phldrT="[Text]" custT="1"/>
      <dgm:spPr>
        <a:solidFill>
          <a:srgbClr val="007D7D"/>
        </a:solidFill>
        <a:ln>
          <a:noFill/>
        </a:ln>
      </dgm:spPr>
      <dgm:t>
        <a:bodyPr/>
        <a:lstStyle/>
        <a:p>
          <a:r>
            <a:rPr lang="en-US" sz="1800" b="1" dirty="0">
              <a:effectLst/>
            </a:rPr>
            <a:t>Special Enrollment Period</a:t>
          </a:r>
        </a:p>
        <a:p>
          <a:r>
            <a:rPr lang="en-US" sz="1600" b="0" dirty="0">
              <a:effectLst/>
            </a:rPr>
            <a:t>If 65 or older and covered under a group health plan based on your – or your spouse’s – current work.</a:t>
          </a:r>
        </a:p>
      </dgm:t>
    </dgm:pt>
    <dgm:pt modelId="{AC458FC1-E2FF-4BBC-83FF-C2CAFDCCF21C}" type="parTrans" cxnId="{64EC085D-4122-4D7B-B086-8F5B9D8EBD69}">
      <dgm:prSet/>
      <dgm:spPr/>
      <dgm:t>
        <a:bodyPr/>
        <a:lstStyle/>
        <a:p>
          <a:endParaRPr lang="en-US"/>
        </a:p>
      </dgm:t>
    </dgm:pt>
    <dgm:pt modelId="{7386045D-BF18-4E24-8CE0-14BFD857DF58}" type="sibTrans" cxnId="{64EC085D-4122-4D7B-B086-8F5B9D8EBD69}">
      <dgm:prSet/>
      <dgm:spPr/>
      <dgm:t>
        <a:bodyPr/>
        <a:lstStyle/>
        <a:p>
          <a:endParaRPr lang="en-US"/>
        </a:p>
      </dgm:t>
    </dgm:pt>
    <dgm:pt modelId="{3276D49B-4EC9-4595-AC96-DBCDA8EEFF81}">
      <dgm:prSet phldrT="[Text]" custT="1"/>
      <dgm:spPr>
        <a:solidFill>
          <a:srgbClr val="007D7D"/>
        </a:solidFill>
        <a:ln>
          <a:noFill/>
        </a:ln>
      </dgm:spPr>
      <dgm:t>
        <a:bodyPr/>
        <a:lstStyle/>
        <a:p>
          <a:r>
            <a:rPr lang="en-US" sz="1800" b="1" dirty="0">
              <a:effectLst/>
            </a:rPr>
            <a:t>General Enrollment Period</a:t>
          </a:r>
        </a:p>
        <a:p>
          <a:r>
            <a:rPr lang="en-US" sz="1600" b="0" dirty="0">
              <a:effectLst/>
            </a:rPr>
            <a:t>January 1 – March 31</a:t>
          </a:r>
        </a:p>
      </dgm:t>
    </dgm:pt>
    <dgm:pt modelId="{8E6ADD7A-DBF4-48F4-8F03-269AE451D862}" type="parTrans" cxnId="{492D821F-8E98-482F-A5DD-722674F6E3D9}">
      <dgm:prSet/>
      <dgm:spPr/>
      <dgm:t>
        <a:bodyPr/>
        <a:lstStyle/>
        <a:p>
          <a:endParaRPr lang="en-US"/>
        </a:p>
      </dgm:t>
    </dgm:pt>
    <dgm:pt modelId="{7449F124-7194-40F4-B647-268CAAEFDC05}" type="sibTrans" cxnId="{492D821F-8E98-482F-A5DD-722674F6E3D9}">
      <dgm:prSet/>
      <dgm:spPr/>
      <dgm:t>
        <a:bodyPr/>
        <a:lstStyle/>
        <a:p>
          <a:endParaRPr lang="en-US"/>
        </a:p>
      </dgm:t>
    </dgm:pt>
    <dgm:pt modelId="{120DE3C2-FE22-47A5-B40B-DB61DB686108}" type="pres">
      <dgm:prSet presAssocID="{5EF7600A-837D-4358-BA75-6B94984E007B}" presName="Name0" presStyleCnt="0">
        <dgm:presLayoutVars>
          <dgm:chMax val="1"/>
          <dgm:chPref val="1"/>
          <dgm:dir/>
          <dgm:animOne val="branch"/>
          <dgm:animLvl val="lvl"/>
        </dgm:presLayoutVars>
      </dgm:prSet>
      <dgm:spPr/>
    </dgm:pt>
    <dgm:pt modelId="{95B3725F-8B3D-4BC9-9B4F-E861E9B79ACB}" type="pres">
      <dgm:prSet presAssocID="{0E7F5B82-F9AC-4A81-989A-A067B690C07B}" presName="singleCycle" presStyleCnt="0"/>
      <dgm:spPr/>
    </dgm:pt>
    <dgm:pt modelId="{A6C25DDA-CB5E-4BF0-95C4-78E75D4A3FDE}" type="pres">
      <dgm:prSet presAssocID="{0E7F5B82-F9AC-4A81-989A-A067B690C07B}" presName="singleCenter" presStyleLbl="node1" presStyleIdx="0" presStyleCnt="4" custScaleX="144445" custLinFactNeighborX="497" custLinFactNeighborY="-4454">
        <dgm:presLayoutVars>
          <dgm:chMax val="7"/>
          <dgm:chPref val="7"/>
        </dgm:presLayoutVars>
      </dgm:prSet>
      <dgm:spPr/>
    </dgm:pt>
    <dgm:pt modelId="{EDFAEF77-D570-4216-9A8B-A89908389279}" type="pres">
      <dgm:prSet presAssocID="{8F973F28-AD9D-49B4-A4EC-ED70C7B16919}" presName="Name56" presStyleLbl="parChTrans1D2" presStyleIdx="0" presStyleCnt="3"/>
      <dgm:spPr/>
    </dgm:pt>
    <dgm:pt modelId="{5FB8FC8E-7200-4E32-A09D-3B72A5540356}" type="pres">
      <dgm:prSet presAssocID="{C516833F-C01D-4A0C-851B-95FB8AD17C92}" presName="text0" presStyleLbl="node1" presStyleIdx="1" presStyleCnt="4" custScaleX="293593" custScaleY="105395" custRadScaleRad="87466" custRadScaleInc="1826">
        <dgm:presLayoutVars>
          <dgm:bulletEnabled val="1"/>
        </dgm:presLayoutVars>
      </dgm:prSet>
      <dgm:spPr/>
    </dgm:pt>
    <dgm:pt modelId="{E3BF4CE7-F726-4EDC-8EA0-888B24095D33}" type="pres">
      <dgm:prSet presAssocID="{AC458FC1-E2FF-4BBC-83FF-C2CAFDCCF21C}" presName="Name56" presStyleLbl="parChTrans1D2" presStyleIdx="1" presStyleCnt="3"/>
      <dgm:spPr/>
    </dgm:pt>
    <dgm:pt modelId="{3AD1ECCC-EBD4-4A56-BBE5-5465A4994D68}" type="pres">
      <dgm:prSet presAssocID="{B2108377-422E-49F2-A541-A1CC0F198C45}" presName="text0" presStyleLbl="node1" presStyleIdx="2" presStyleCnt="4" custScaleX="232260" custScaleY="158032" custRadScaleRad="104657" custRadScaleInc="-35263">
        <dgm:presLayoutVars>
          <dgm:bulletEnabled val="1"/>
        </dgm:presLayoutVars>
      </dgm:prSet>
      <dgm:spPr/>
    </dgm:pt>
    <dgm:pt modelId="{F8F9306F-2EF9-4D02-A6C7-1CF0CBD6235D}" type="pres">
      <dgm:prSet presAssocID="{8E6ADD7A-DBF4-48F4-8F03-269AE451D862}" presName="Name56" presStyleLbl="parChTrans1D2" presStyleIdx="2" presStyleCnt="3"/>
      <dgm:spPr/>
    </dgm:pt>
    <dgm:pt modelId="{627BF894-179B-4FA4-B588-D591A4700B16}" type="pres">
      <dgm:prSet presAssocID="{3276D49B-4EC9-4595-AC96-DBCDA8EEFF81}" presName="text0" presStyleLbl="node1" presStyleIdx="3" presStyleCnt="4" custScaleX="223004" custScaleY="157807" custRadScaleRad="101193" custRadScaleInc="34754">
        <dgm:presLayoutVars>
          <dgm:bulletEnabled val="1"/>
        </dgm:presLayoutVars>
      </dgm:prSet>
      <dgm:spPr/>
    </dgm:pt>
  </dgm:ptLst>
  <dgm:cxnLst>
    <dgm:cxn modelId="{5B302808-BCE1-4C0D-B0FE-B189F8625D43}" type="presOf" srcId="{0E7F5B82-F9AC-4A81-989A-A067B690C07B}" destId="{A6C25DDA-CB5E-4BF0-95C4-78E75D4A3FDE}" srcOrd="0" destOrd="0" presId="urn:microsoft.com/office/officeart/2008/layout/RadialCluster"/>
    <dgm:cxn modelId="{8CD4AE0A-E787-45E1-B2B4-3BD4E85D9A4E}" srcId="{0E7F5B82-F9AC-4A81-989A-A067B690C07B}" destId="{C516833F-C01D-4A0C-851B-95FB8AD17C92}" srcOrd="0" destOrd="0" parTransId="{8F973F28-AD9D-49B4-A4EC-ED70C7B16919}" sibTransId="{F0FA7E48-5B35-4C92-ACBC-1054437BEDF6}"/>
    <dgm:cxn modelId="{C05C7916-873D-4642-92F4-78EAB26E9800}" type="presOf" srcId="{3276D49B-4EC9-4595-AC96-DBCDA8EEFF81}" destId="{627BF894-179B-4FA4-B588-D591A4700B16}" srcOrd="0" destOrd="0" presId="urn:microsoft.com/office/officeart/2008/layout/RadialCluster"/>
    <dgm:cxn modelId="{492D821F-8E98-482F-A5DD-722674F6E3D9}" srcId="{0E7F5B82-F9AC-4A81-989A-A067B690C07B}" destId="{3276D49B-4EC9-4595-AC96-DBCDA8EEFF81}" srcOrd="2" destOrd="0" parTransId="{8E6ADD7A-DBF4-48F4-8F03-269AE451D862}" sibTransId="{7449F124-7194-40F4-B647-268CAAEFDC05}"/>
    <dgm:cxn modelId="{12DCC722-FBD9-40F4-8263-615D0F146E37}" type="presOf" srcId="{B2108377-422E-49F2-A541-A1CC0F198C45}" destId="{3AD1ECCC-EBD4-4A56-BBE5-5465A4994D68}" srcOrd="0" destOrd="0" presId="urn:microsoft.com/office/officeart/2008/layout/RadialCluster"/>
    <dgm:cxn modelId="{01D7B635-EF68-4DD7-BF6A-BD6CD1FB4CD6}" type="presOf" srcId="{8E6ADD7A-DBF4-48F4-8F03-269AE451D862}" destId="{F8F9306F-2EF9-4D02-A6C7-1CF0CBD6235D}" srcOrd="0" destOrd="0" presId="urn:microsoft.com/office/officeart/2008/layout/RadialCluster"/>
    <dgm:cxn modelId="{CD3BAF38-9825-4946-B672-43A579C5DDD8}" type="presOf" srcId="{8F973F28-AD9D-49B4-A4EC-ED70C7B16919}" destId="{EDFAEF77-D570-4216-9A8B-A89908389279}" srcOrd="0" destOrd="0" presId="urn:microsoft.com/office/officeart/2008/layout/RadialCluster"/>
    <dgm:cxn modelId="{64EC085D-4122-4D7B-B086-8F5B9D8EBD69}" srcId="{0E7F5B82-F9AC-4A81-989A-A067B690C07B}" destId="{B2108377-422E-49F2-A541-A1CC0F198C45}" srcOrd="1" destOrd="0" parTransId="{AC458FC1-E2FF-4BBC-83FF-C2CAFDCCF21C}" sibTransId="{7386045D-BF18-4E24-8CE0-14BFD857DF58}"/>
    <dgm:cxn modelId="{B44B2FA2-DB9E-4D13-916C-37F5153AE0AA}" type="presOf" srcId="{C516833F-C01D-4A0C-851B-95FB8AD17C92}" destId="{5FB8FC8E-7200-4E32-A09D-3B72A5540356}" srcOrd="0" destOrd="0" presId="urn:microsoft.com/office/officeart/2008/layout/RadialCluster"/>
    <dgm:cxn modelId="{DAAF61BA-EACD-417B-8C75-0264D5287B8D}" type="presOf" srcId="{AC458FC1-E2FF-4BBC-83FF-C2CAFDCCF21C}" destId="{E3BF4CE7-F726-4EDC-8EA0-888B24095D33}" srcOrd="0" destOrd="0" presId="urn:microsoft.com/office/officeart/2008/layout/RadialCluster"/>
    <dgm:cxn modelId="{0E6F67E6-CF19-4A18-875C-6D2066C58CF0}" srcId="{5EF7600A-837D-4358-BA75-6B94984E007B}" destId="{0E7F5B82-F9AC-4A81-989A-A067B690C07B}" srcOrd="0" destOrd="0" parTransId="{ACAF8AA3-2B0F-4C80-945C-55C2686BE510}" sibTransId="{3B4F46B4-C0CE-4C71-9C4E-6BF8423D912E}"/>
    <dgm:cxn modelId="{695FCEF2-95B0-4115-9A48-0EF370071DF0}" type="presOf" srcId="{5EF7600A-837D-4358-BA75-6B94984E007B}" destId="{120DE3C2-FE22-47A5-B40B-DB61DB686108}" srcOrd="0" destOrd="0" presId="urn:microsoft.com/office/officeart/2008/layout/RadialCluster"/>
    <dgm:cxn modelId="{61AB277C-281F-4BFD-BE65-CBC96E70D47D}" type="presParOf" srcId="{120DE3C2-FE22-47A5-B40B-DB61DB686108}" destId="{95B3725F-8B3D-4BC9-9B4F-E861E9B79ACB}" srcOrd="0" destOrd="0" presId="urn:microsoft.com/office/officeart/2008/layout/RadialCluster"/>
    <dgm:cxn modelId="{A6624F82-E8CD-4E4E-B703-892E27A017C4}" type="presParOf" srcId="{95B3725F-8B3D-4BC9-9B4F-E861E9B79ACB}" destId="{A6C25DDA-CB5E-4BF0-95C4-78E75D4A3FDE}" srcOrd="0" destOrd="0" presId="urn:microsoft.com/office/officeart/2008/layout/RadialCluster"/>
    <dgm:cxn modelId="{B18138E3-405A-4054-8BE8-B4A4A1879522}" type="presParOf" srcId="{95B3725F-8B3D-4BC9-9B4F-E861E9B79ACB}" destId="{EDFAEF77-D570-4216-9A8B-A89908389279}" srcOrd="1" destOrd="0" presId="urn:microsoft.com/office/officeart/2008/layout/RadialCluster"/>
    <dgm:cxn modelId="{1D25A61B-3660-47AA-8594-698F3B90D0E6}" type="presParOf" srcId="{95B3725F-8B3D-4BC9-9B4F-E861E9B79ACB}" destId="{5FB8FC8E-7200-4E32-A09D-3B72A5540356}" srcOrd="2" destOrd="0" presId="urn:microsoft.com/office/officeart/2008/layout/RadialCluster"/>
    <dgm:cxn modelId="{DFA149B4-35F9-4F6C-A1CE-EDB3C9C355BD}" type="presParOf" srcId="{95B3725F-8B3D-4BC9-9B4F-E861E9B79ACB}" destId="{E3BF4CE7-F726-4EDC-8EA0-888B24095D33}" srcOrd="3" destOrd="0" presId="urn:microsoft.com/office/officeart/2008/layout/RadialCluster"/>
    <dgm:cxn modelId="{288B7DA3-5953-48C3-ACCC-3647400A0EED}" type="presParOf" srcId="{95B3725F-8B3D-4BC9-9B4F-E861E9B79ACB}" destId="{3AD1ECCC-EBD4-4A56-BBE5-5465A4994D68}" srcOrd="4" destOrd="0" presId="urn:microsoft.com/office/officeart/2008/layout/RadialCluster"/>
    <dgm:cxn modelId="{EE1323D5-D806-402E-B821-12CB4C2221EC}" type="presParOf" srcId="{95B3725F-8B3D-4BC9-9B4F-E861E9B79ACB}" destId="{F8F9306F-2EF9-4D02-A6C7-1CF0CBD6235D}" srcOrd="5" destOrd="0" presId="urn:microsoft.com/office/officeart/2008/layout/RadialCluster"/>
    <dgm:cxn modelId="{2879D313-B0C0-4325-AADF-8B07E9445990}" type="presParOf" srcId="{95B3725F-8B3D-4BC9-9B4F-E861E9B79ACB}" destId="{627BF894-179B-4FA4-B588-D591A4700B16}" srcOrd="6"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F7600A-837D-4358-BA75-6B94984E007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0E7F5B82-F9AC-4A81-989A-A067B690C07B}">
      <dgm:prSet phldrT="[Text]" custT="1"/>
      <dgm:spPr>
        <a:solidFill>
          <a:srgbClr val="002060"/>
        </a:solidFill>
      </dgm:spPr>
      <dgm:t>
        <a:bodyPr/>
        <a:lstStyle/>
        <a:p>
          <a:r>
            <a:rPr lang="en-US" sz="3200" b="1" dirty="0">
              <a:solidFill>
                <a:schemeClr val="bg1"/>
              </a:solidFill>
              <a:effectLst/>
            </a:rPr>
            <a:t>Medicare</a:t>
          </a:r>
        </a:p>
        <a:p>
          <a:r>
            <a:rPr lang="en-US" sz="3200" b="1" dirty="0">
              <a:solidFill>
                <a:schemeClr val="bg1"/>
              </a:solidFill>
              <a:effectLst/>
            </a:rPr>
            <a:t>Enrollment</a:t>
          </a:r>
        </a:p>
      </dgm:t>
    </dgm:pt>
    <dgm:pt modelId="{ACAF8AA3-2B0F-4C80-945C-55C2686BE510}" type="parTrans" cxnId="{0E6F67E6-CF19-4A18-875C-6D2066C58CF0}">
      <dgm:prSet/>
      <dgm:spPr/>
      <dgm:t>
        <a:bodyPr/>
        <a:lstStyle/>
        <a:p>
          <a:endParaRPr lang="en-US"/>
        </a:p>
      </dgm:t>
    </dgm:pt>
    <dgm:pt modelId="{3B4F46B4-C0CE-4C71-9C4E-6BF8423D912E}" type="sibTrans" cxnId="{0E6F67E6-CF19-4A18-875C-6D2066C58CF0}">
      <dgm:prSet/>
      <dgm:spPr/>
      <dgm:t>
        <a:bodyPr/>
        <a:lstStyle/>
        <a:p>
          <a:endParaRPr lang="en-US"/>
        </a:p>
      </dgm:t>
    </dgm:pt>
    <dgm:pt modelId="{C516833F-C01D-4A0C-851B-95FB8AD17C92}">
      <dgm:prSet phldrT="[Text]" custT="1"/>
      <dgm:spPr>
        <a:solidFill>
          <a:srgbClr val="007D7D"/>
        </a:solidFill>
        <a:ln>
          <a:noFill/>
        </a:ln>
      </dgm:spPr>
      <dgm:t>
        <a:bodyPr/>
        <a:lstStyle/>
        <a:p>
          <a:r>
            <a:rPr lang="en-US" sz="1800" b="1" dirty="0">
              <a:effectLst/>
            </a:rPr>
            <a:t>Initial Enrollment Period</a:t>
          </a:r>
        </a:p>
        <a:p>
          <a:r>
            <a:rPr lang="en-US" sz="1600" b="0" i="0" dirty="0">
              <a:effectLst/>
            </a:rPr>
            <a:t>Begins 3 months before your 65</a:t>
          </a:r>
          <a:r>
            <a:rPr lang="en-US" sz="1600" b="0" i="0" baseline="30000" dirty="0">
              <a:effectLst/>
            </a:rPr>
            <a:t>th</a:t>
          </a:r>
          <a:r>
            <a:rPr lang="en-US" sz="1600" b="0" i="0" dirty="0">
              <a:effectLst/>
            </a:rPr>
            <a:t> birthday and ends 3 months after that birthday</a:t>
          </a:r>
        </a:p>
      </dgm:t>
    </dgm:pt>
    <dgm:pt modelId="{8F973F28-AD9D-49B4-A4EC-ED70C7B16919}" type="parTrans" cxnId="{8CD4AE0A-E787-45E1-B2B4-3BD4E85D9A4E}">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F0FA7E48-5B35-4C92-ACBC-1054437BEDF6}" type="sibTrans" cxnId="{8CD4AE0A-E787-45E1-B2B4-3BD4E85D9A4E}">
      <dgm:prSet/>
      <dgm:spPr/>
      <dgm:t>
        <a:bodyPr/>
        <a:lstStyle/>
        <a:p>
          <a:endParaRPr lang="en-US"/>
        </a:p>
      </dgm:t>
    </dgm:pt>
    <dgm:pt modelId="{B2108377-422E-49F2-A541-A1CC0F198C45}">
      <dgm:prSet phldrT="[Text]" custT="1"/>
      <dgm:spPr>
        <a:solidFill>
          <a:srgbClr val="007D7D"/>
        </a:solidFill>
        <a:ln>
          <a:noFill/>
        </a:ln>
      </dgm:spPr>
      <dgm:t>
        <a:bodyPr/>
        <a:lstStyle/>
        <a:p>
          <a:r>
            <a:rPr lang="en-US" sz="1800" b="1" dirty="0">
              <a:effectLst/>
            </a:rPr>
            <a:t>Special Enrollment Period</a:t>
          </a:r>
        </a:p>
        <a:p>
          <a:r>
            <a:rPr lang="en-US" sz="1600" b="0" dirty="0">
              <a:effectLst/>
            </a:rPr>
            <a:t>If 65 or older and covered under a group health plan based on your – or your spouse’s – current work.</a:t>
          </a:r>
        </a:p>
      </dgm:t>
    </dgm:pt>
    <dgm:pt modelId="{AC458FC1-E2FF-4BBC-83FF-C2CAFDCCF21C}" type="parTrans" cxnId="{64EC085D-4122-4D7B-B086-8F5B9D8EBD69}">
      <dgm:prSet/>
      <dgm:spPr/>
      <dgm:t>
        <a:bodyPr/>
        <a:lstStyle/>
        <a:p>
          <a:endParaRPr lang="en-US"/>
        </a:p>
      </dgm:t>
    </dgm:pt>
    <dgm:pt modelId="{7386045D-BF18-4E24-8CE0-14BFD857DF58}" type="sibTrans" cxnId="{64EC085D-4122-4D7B-B086-8F5B9D8EBD69}">
      <dgm:prSet/>
      <dgm:spPr/>
      <dgm:t>
        <a:bodyPr/>
        <a:lstStyle/>
        <a:p>
          <a:endParaRPr lang="en-US"/>
        </a:p>
      </dgm:t>
    </dgm:pt>
    <dgm:pt modelId="{3276D49B-4EC9-4595-AC96-DBCDA8EEFF81}">
      <dgm:prSet phldrT="[Text]" custT="1"/>
      <dgm:spPr>
        <a:solidFill>
          <a:srgbClr val="007D7D"/>
        </a:solidFill>
        <a:ln>
          <a:noFill/>
        </a:ln>
      </dgm:spPr>
      <dgm:t>
        <a:bodyPr/>
        <a:lstStyle/>
        <a:p>
          <a:r>
            <a:rPr lang="en-US" sz="1800" b="1" dirty="0">
              <a:effectLst/>
            </a:rPr>
            <a:t>General Enrollment Period</a:t>
          </a:r>
        </a:p>
        <a:p>
          <a:r>
            <a:rPr lang="en-US" sz="1600" b="0" dirty="0">
              <a:effectLst/>
            </a:rPr>
            <a:t>January 1 – March 31</a:t>
          </a:r>
        </a:p>
      </dgm:t>
    </dgm:pt>
    <dgm:pt modelId="{8E6ADD7A-DBF4-48F4-8F03-269AE451D862}" type="parTrans" cxnId="{492D821F-8E98-482F-A5DD-722674F6E3D9}">
      <dgm:prSet/>
      <dgm:spPr/>
      <dgm:t>
        <a:bodyPr/>
        <a:lstStyle/>
        <a:p>
          <a:endParaRPr lang="en-US"/>
        </a:p>
      </dgm:t>
    </dgm:pt>
    <dgm:pt modelId="{7449F124-7194-40F4-B647-268CAAEFDC05}" type="sibTrans" cxnId="{492D821F-8E98-482F-A5DD-722674F6E3D9}">
      <dgm:prSet/>
      <dgm:spPr/>
      <dgm:t>
        <a:bodyPr/>
        <a:lstStyle/>
        <a:p>
          <a:endParaRPr lang="en-US"/>
        </a:p>
      </dgm:t>
    </dgm:pt>
    <dgm:pt modelId="{120DE3C2-FE22-47A5-B40B-DB61DB686108}" type="pres">
      <dgm:prSet presAssocID="{5EF7600A-837D-4358-BA75-6B94984E007B}" presName="Name0" presStyleCnt="0">
        <dgm:presLayoutVars>
          <dgm:chMax val="1"/>
          <dgm:chPref val="1"/>
          <dgm:dir/>
          <dgm:animOne val="branch"/>
          <dgm:animLvl val="lvl"/>
        </dgm:presLayoutVars>
      </dgm:prSet>
      <dgm:spPr/>
    </dgm:pt>
    <dgm:pt modelId="{95B3725F-8B3D-4BC9-9B4F-E861E9B79ACB}" type="pres">
      <dgm:prSet presAssocID="{0E7F5B82-F9AC-4A81-989A-A067B690C07B}" presName="singleCycle" presStyleCnt="0"/>
      <dgm:spPr/>
    </dgm:pt>
    <dgm:pt modelId="{A6C25DDA-CB5E-4BF0-95C4-78E75D4A3FDE}" type="pres">
      <dgm:prSet presAssocID="{0E7F5B82-F9AC-4A81-989A-A067B690C07B}" presName="singleCenter" presStyleLbl="node1" presStyleIdx="0" presStyleCnt="4" custScaleX="144445" custLinFactNeighborX="497" custLinFactNeighborY="-4454">
        <dgm:presLayoutVars>
          <dgm:chMax val="7"/>
          <dgm:chPref val="7"/>
        </dgm:presLayoutVars>
      </dgm:prSet>
      <dgm:spPr/>
    </dgm:pt>
    <dgm:pt modelId="{EDFAEF77-D570-4216-9A8B-A89908389279}" type="pres">
      <dgm:prSet presAssocID="{8F973F28-AD9D-49B4-A4EC-ED70C7B16919}" presName="Name56" presStyleLbl="parChTrans1D2" presStyleIdx="0" presStyleCnt="3"/>
      <dgm:spPr/>
    </dgm:pt>
    <dgm:pt modelId="{5FB8FC8E-7200-4E32-A09D-3B72A5540356}" type="pres">
      <dgm:prSet presAssocID="{C516833F-C01D-4A0C-851B-95FB8AD17C92}" presName="text0" presStyleLbl="node1" presStyleIdx="1" presStyleCnt="4" custScaleX="293593" custScaleY="105395" custRadScaleRad="87466" custRadScaleInc="1826">
        <dgm:presLayoutVars>
          <dgm:bulletEnabled val="1"/>
        </dgm:presLayoutVars>
      </dgm:prSet>
      <dgm:spPr/>
    </dgm:pt>
    <dgm:pt modelId="{E3BF4CE7-F726-4EDC-8EA0-888B24095D33}" type="pres">
      <dgm:prSet presAssocID="{AC458FC1-E2FF-4BBC-83FF-C2CAFDCCF21C}" presName="Name56" presStyleLbl="parChTrans1D2" presStyleIdx="1" presStyleCnt="3"/>
      <dgm:spPr/>
    </dgm:pt>
    <dgm:pt modelId="{3AD1ECCC-EBD4-4A56-BBE5-5465A4994D68}" type="pres">
      <dgm:prSet presAssocID="{B2108377-422E-49F2-A541-A1CC0F198C45}" presName="text0" presStyleLbl="node1" presStyleIdx="2" presStyleCnt="4" custScaleX="232260" custScaleY="158032" custRadScaleRad="104657" custRadScaleInc="-35263">
        <dgm:presLayoutVars>
          <dgm:bulletEnabled val="1"/>
        </dgm:presLayoutVars>
      </dgm:prSet>
      <dgm:spPr/>
    </dgm:pt>
    <dgm:pt modelId="{F8F9306F-2EF9-4D02-A6C7-1CF0CBD6235D}" type="pres">
      <dgm:prSet presAssocID="{8E6ADD7A-DBF4-48F4-8F03-269AE451D862}" presName="Name56" presStyleLbl="parChTrans1D2" presStyleIdx="2" presStyleCnt="3"/>
      <dgm:spPr/>
    </dgm:pt>
    <dgm:pt modelId="{627BF894-179B-4FA4-B588-D591A4700B16}" type="pres">
      <dgm:prSet presAssocID="{3276D49B-4EC9-4595-AC96-DBCDA8EEFF81}" presName="text0" presStyleLbl="node1" presStyleIdx="3" presStyleCnt="4" custScaleX="223004" custScaleY="157807" custRadScaleRad="101193" custRadScaleInc="34754">
        <dgm:presLayoutVars>
          <dgm:bulletEnabled val="1"/>
        </dgm:presLayoutVars>
      </dgm:prSet>
      <dgm:spPr/>
    </dgm:pt>
  </dgm:ptLst>
  <dgm:cxnLst>
    <dgm:cxn modelId="{5B302808-BCE1-4C0D-B0FE-B189F8625D43}" type="presOf" srcId="{0E7F5B82-F9AC-4A81-989A-A067B690C07B}" destId="{A6C25DDA-CB5E-4BF0-95C4-78E75D4A3FDE}" srcOrd="0" destOrd="0" presId="urn:microsoft.com/office/officeart/2008/layout/RadialCluster"/>
    <dgm:cxn modelId="{8CD4AE0A-E787-45E1-B2B4-3BD4E85D9A4E}" srcId="{0E7F5B82-F9AC-4A81-989A-A067B690C07B}" destId="{C516833F-C01D-4A0C-851B-95FB8AD17C92}" srcOrd="0" destOrd="0" parTransId="{8F973F28-AD9D-49B4-A4EC-ED70C7B16919}" sibTransId="{F0FA7E48-5B35-4C92-ACBC-1054437BEDF6}"/>
    <dgm:cxn modelId="{C05C7916-873D-4642-92F4-78EAB26E9800}" type="presOf" srcId="{3276D49B-4EC9-4595-AC96-DBCDA8EEFF81}" destId="{627BF894-179B-4FA4-B588-D591A4700B16}" srcOrd="0" destOrd="0" presId="urn:microsoft.com/office/officeart/2008/layout/RadialCluster"/>
    <dgm:cxn modelId="{492D821F-8E98-482F-A5DD-722674F6E3D9}" srcId="{0E7F5B82-F9AC-4A81-989A-A067B690C07B}" destId="{3276D49B-4EC9-4595-AC96-DBCDA8EEFF81}" srcOrd="2" destOrd="0" parTransId="{8E6ADD7A-DBF4-48F4-8F03-269AE451D862}" sibTransId="{7449F124-7194-40F4-B647-268CAAEFDC05}"/>
    <dgm:cxn modelId="{12DCC722-FBD9-40F4-8263-615D0F146E37}" type="presOf" srcId="{B2108377-422E-49F2-A541-A1CC0F198C45}" destId="{3AD1ECCC-EBD4-4A56-BBE5-5465A4994D68}" srcOrd="0" destOrd="0" presId="urn:microsoft.com/office/officeart/2008/layout/RadialCluster"/>
    <dgm:cxn modelId="{01D7B635-EF68-4DD7-BF6A-BD6CD1FB4CD6}" type="presOf" srcId="{8E6ADD7A-DBF4-48F4-8F03-269AE451D862}" destId="{F8F9306F-2EF9-4D02-A6C7-1CF0CBD6235D}" srcOrd="0" destOrd="0" presId="urn:microsoft.com/office/officeart/2008/layout/RadialCluster"/>
    <dgm:cxn modelId="{CD3BAF38-9825-4946-B672-43A579C5DDD8}" type="presOf" srcId="{8F973F28-AD9D-49B4-A4EC-ED70C7B16919}" destId="{EDFAEF77-D570-4216-9A8B-A89908389279}" srcOrd="0" destOrd="0" presId="urn:microsoft.com/office/officeart/2008/layout/RadialCluster"/>
    <dgm:cxn modelId="{64EC085D-4122-4D7B-B086-8F5B9D8EBD69}" srcId="{0E7F5B82-F9AC-4A81-989A-A067B690C07B}" destId="{B2108377-422E-49F2-A541-A1CC0F198C45}" srcOrd="1" destOrd="0" parTransId="{AC458FC1-E2FF-4BBC-83FF-C2CAFDCCF21C}" sibTransId="{7386045D-BF18-4E24-8CE0-14BFD857DF58}"/>
    <dgm:cxn modelId="{B44B2FA2-DB9E-4D13-916C-37F5153AE0AA}" type="presOf" srcId="{C516833F-C01D-4A0C-851B-95FB8AD17C92}" destId="{5FB8FC8E-7200-4E32-A09D-3B72A5540356}" srcOrd="0" destOrd="0" presId="urn:microsoft.com/office/officeart/2008/layout/RadialCluster"/>
    <dgm:cxn modelId="{DAAF61BA-EACD-417B-8C75-0264D5287B8D}" type="presOf" srcId="{AC458FC1-E2FF-4BBC-83FF-C2CAFDCCF21C}" destId="{E3BF4CE7-F726-4EDC-8EA0-888B24095D33}" srcOrd="0" destOrd="0" presId="urn:microsoft.com/office/officeart/2008/layout/RadialCluster"/>
    <dgm:cxn modelId="{0E6F67E6-CF19-4A18-875C-6D2066C58CF0}" srcId="{5EF7600A-837D-4358-BA75-6B94984E007B}" destId="{0E7F5B82-F9AC-4A81-989A-A067B690C07B}" srcOrd="0" destOrd="0" parTransId="{ACAF8AA3-2B0F-4C80-945C-55C2686BE510}" sibTransId="{3B4F46B4-C0CE-4C71-9C4E-6BF8423D912E}"/>
    <dgm:cxn modelId="{695FCEF2-95B0-4115-9A48-0EF370071DF0}" type="presOf" srcId="{5EF7600A-837D-4358-BA75-6B94984E007B}" destId="{120DE3C2-FE22-47A5-B40B-DB61DB686108}" srcOrd="0" destOrd="0" presId="urn:microsoft.com/office/officeart/2008/layout/RadialCluster"/>
    <dgm:cxn modelId="{61AB277C-281F-4BFD-BE65-CBC96E70D47D}" type="presParOf" srcId="{120DE3C2-FE22-47A5-B40B-DB61DB686108}" destId="{95B3725F-8B3D-4BC9-9B4F-E861E9B79ACB}" srcOrd="0" destOrd="0" presId="urn:microsoft.com/office/officeart/2008/layout/RadialCluster"/>
    <dgm:cxn modelId="{A6624F82-E8CD-4E4E-B703-892E27A017C4}" type="presParOf" srcId="{95B3725F-8B3D-4BC9-9B4F-E861E9B79ACB}" destId="{A6C25DDA-CB5E-4BF0-95C4-78E75D4A3FDE}" srcOrd="0" destOrd="0" presId="urn:microsoft.com/office/officeart/2008/layout/RadialCluster"/>
    <dgm:cxn modelId="{B18138E3-405A-4054-8BE8-B4A4A1879522}" type="presParOf" srcId="{95B3725F-8B3D-4BC9-9B4F-E861E9B79ACB}" destId="{EDFAEF77-D570-4216-9A8B-A89908389279}" srcOrd="1" destOrd="0" presId="urn:microsoft.com/office/officeart/2008/layout/RadialCluster"/>
    <dgm:cxn modelId="{1D25A61B-3660-47AA-8594-698F3B90D0E6}" type="presParOf" srcId="{95B3725F-8B3D-4BC9-9B4F-E861E9B79ACB}" destId="{5FB8FC8E-7200-4E32-A09D-3B72A5540356}" srcOrd="2" destOrd="0" presId="urn:microsoft.com/office/officeart/2008/layout/RadialCluster"/>
    <dgm:cxn modelId="{DFA149B4-35F9-4F6C-A1CE-EDB3C9C355BD}" type="presParOf" srcId="{95B3725F-8B3D-4BC9-9B4F-E861E9B79ACB}" destId="{E3BF4CE7-F726-4EDC-8EA0-888B24095D33}" srcOrd="3" destOrd="0" presId="urn:microsoft.com/office/officeart/2008/layout/RadialCluster"/>
    <dgm:cxn modelId="{288B7DA3-5953-48C3-ACCC-3647400A0EED}" type="presParOf" srcId="{95B3725F-8B3D-4BC9-9B4F-E861E9B79ACB}" destId="{3AD1ECCC-EBD4-4A56-BBE5-5465A4994D68}" srcOrd="4" destOrd="0" presId="urn:microsoft.com/office/officeart/2008/layout/RadialCluster"/>
    <dgm:cxn modelId="{EE1323D5-D806-402E-B821-12CB4C2221EC}" type="presParOf" srcId="{95B3725F-8B3D-4BC9-9B4F-E861E9B79ACB}" destId="{F8F9306F-2EF9-4D02-A6C7-1CF0CBD6235D}" srcOrd="5" destOrd="0" presId="urn:microsoft.com/office/officeart/2008/layout/RadialCluster"/>
    <dgm:cxn modelId="{2879D313-B0C0-4325-AADF-8B07E9445990}" type="presParOf" srcId="{95B3725F-8B3D-4BC9-9B4F-E861E9B79ACB}" destId="{627BF894-179B-4FA4-B588-D591A4700B16}" srcOrd="6"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25DDA-CB5E-4BF0-95C4-78E75D4A3FDE}">
      <dsp:nvSpPr>
        <dsp:cNvPr id="0" name=""/>
        <dsp:cNvSpPr/>
      </dsp:nvSpPr>
      <dsp:spPr>
        <a:xfrm>
          <a:off x="3064427" y="2346983"/>
          <a:ext cx="2557125" cy="177031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effectLst/>
            </a:rPr>
            <a:t>Medicare</a:t>
          </a:r>
        </a:p>
        <a:p>
          <a:pPr marL="0" lvl="0" indent="0" algn="ctr" defTabSz="1422400">
            <a:lnSpc>
              <a:spcPct val="90000"/>
            </a:lnSpc>
            <a:spcBef>
              <a:spcPct val="0"/>
            </a:spcBef>
            <a:spcAft>
              <a:spcPct val="35000"/>
            </a:spcAft>
            <a:buNone/>
          </a:pPr>
          <a:r>
            <a:rPr lang="en-US" sz="3200" b="1" kern="1200" dirty="0">
              <a:solidFill>
                <a:schemeClr val="bg1"/>
              </a:solidFill>
              <a:effectLst/>
            </a:rPr>
            <a:t>Enrollment</a:t>
          </a:r>
        </a:p>
      </dsp:txBody>
      <dsp:txXfrm>
        <a:off x="3150846" y="2433402"/>
        <a:ext cx="2384287" cy="1597472"/>
      </dsp:txXfrm>
    </dsp:sp>
    <dsp:sp modelId="{EDFAEF77-D570-4216-9A8B-A89908389279}">
      <dsp:nvSpPr>
        <dsp:cNvPr id="0" name=""/>
        <dsp:cNvSpPr/>
      </dsp:nvSpPr>
      <dsp:spPr>
        <a:xfrm rot="16229693">
          <a:off x="4040256" y="2033910"/>
          <a:ext cx="626168" cy="0"/>
        </a:xfrm>
        <a:custGeom>
          <a:avLst/>
          <a:gdLst/>
          <a:ahLst/>
          <a:cxnLst/>
          <a:rect l="0" t="0" r="0" b="0"/>
          <a:pathLst>
            <a:path>
              <a:moveTo>
                <a:pt x="0" y="0"/>
              </a:moveTo>
              <a:lnTo>
                <a:pt x="6261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8FC8E-7200-4E32-A09D-3B72A5540356}">
      <dsp:nvSpPr>
        <dsp:cNvPr id="0" name=""/>
        <dsp:cNvSpPr/>
      </dsp:nvSpPr>
      <dsp:spPr>
        <a:xfrm>
          <a:off x="2620278" y="470739"/>
          <a:ext cx="3482330" cy="1250098"/>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Initial Enrollment Period</a:t>
          </a:r>
        </a:p>
        <a:p>
          <a:pPr marL="0" lvl="0" indent="0" algn="ctr" defTabSz="800100">
            <a:lnSpc>
              <a:spcPct val="90000"/>
            </a:lnSpc>
            <a:spcBef>
              <a:spcPct val="0"/>
            </a:spcBef>
            <a:spcAft>
              <a:spcPct val="35000"/>
            </a:spcAft>
            <a:buNone/>
          </a:pPr>
          <a:r>
            <a:rPr lang="en-US" sz="1600" b="0" i="0" kern="1200" dirty="0">
              <a:effectLst/>
            </a:rPr>
            <a:t>Begins 3 months before your 65</a:t>
          </a:r>
          <a:r>
            <a:rPr lang="en-US" sz="1600" b="0" i="0" kern="1200" baseline="30000" dirty="0">
              <a:effectLst/>
            </a:rPr>
            <a:t>th</a:t>
          </a:r>
          <a:r>
            <a:rPr lang="en-US" sz="1600" b="0" i="0" kern="1200" dirty="0">
              <a:effectLst/>
            </a:rPr>
            <a:t> birthday and ends 3 months after that birthday</a:t>
          </a:r>
        </a:p>
      </dsp:txBody>
      <dsp:txXfrm>
        <a:off x="2681303" y="531764"/>
        <a:ext cx="3360280" cy="1128048"/>
      </dsp:txXfrm>
    </dsp:sp>
    <dsp:sp modelId="{E3BF4CE7-F726-4EDC-8EA0-888B24095D33}">
      <dsp:nvSpPr>
        <dsp:cNvPr id="0" name=""/>
        <dsp:cNvSpPr/>
      </dsp:nvSpPr>
      <dsp:spPr>
        <a:xfrm rot="822890">
          <a:off x="5619647" y="3560010"/>
          <a:ext cx="133631" cy="0"/>
        </a:xfrm>
        <a:custGeom>
          <a:avLst/>
          <a:gdLst/>
          <a:ahLst/>
          <a:cxnLst/>
          <a:rect l="0" t="0" r="0" b="0"/>
          <a:pathLst>
            <a:path>
              <a:moveTo>
                <a:pt x="0" y="0"/>
              </a:moveTo>
              <a:lnTo>
                <a:pt x="1336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1ECCC-EBD4-4A56-BBE5-5465A4994D68}">
      <dsp:nvSpPr>
        <dsp:cNvPr id="0" name=""/>
        <dsp:cNvSpPr/>
      </dsp:nvSpPr>
      <dsp:spPr>
        <a:xfrm>
          <a:off x="5751373" y="2974794"/>
          <a:ext cx="2754854" cy="1874430"/>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Special Enrollment Period</a:t>
          </a:r>
        </a:p>
        <a:p>
          <a:pPr marL="0" lvl="0" indent="0" algn="ctr" defTabSz="800100">
            <a:lnSpc>
              <a:spcPct val="90000"/>
            </a:lnSpc>
            <a:spcBef>
              <a:spcPct val="0"/>
            </a:spcBef>
            <a:spcAft>
              <a:spcPct val="35000"/>
            </a:spcAft>
            <a:buNone/>
          </a:pPr>
          <a:r>
            <a:rPr lang="en-US" sz="1600" b="0" kern="1200" dirty="0">
              <a:effectLst/>
            </a:rPr>
            <a:t>If 65 or older and covered under a group health plan based on your – or your spouse’s – current work.</a:t>
          </a:r>
        </a:p>
      </dsp:txBody>
      <dsp:txXfrm>
        <a:off x="5842875" y="3066296"/>
        <a:ext cx="2571850" cy="1691426"/>
      </dsp:txXfrm>
    </dsp:sp>
    <dsp:sp modelId="{F8F9306F-2EF9-4D02-A6C7-1CF0CBD6235D}">
      <dsp:nvSpPr>
        <dsp:cNvPr id="0" name=""/>
        <dsp:cNvSpPr/>
      </dsp:nvSpPr>
      <dsp:spPr>
        <a:xfrm rot="9965189">
          <a:off x="2918868" y="3566631"/>
          <a:ext cx="147726" cy="0"/>
        </a:xfrm>
        <a:custGeom>
          <a:avLst/>
          <a:gdLst/>
          <a:ahLst/>
          <a:cxnLst/>
          <a:rect l="0" t="0" r="0" b="0"/>
          <a:pathLst>
            <a:path>
              <a:moveTo>
                <a:pt x="0" y="0"/>
              </a:moveTo>
              <a:lnTo>
                <a:pt x="1477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7BF894-179B-4FA4-B588-D591A4700B16}">
      <dsp:nvSpPr>
        <dsp:cNvPr id="0" name=""/>
        <dsp:cNvSpPr/>
      </dsp:nvSpPr>
      <dsp:spPr>
        <a:xfrm>
          <a:off x="275966" y="2976137"/>
          <a:ext cx="2645068" cy="1871761"/>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General Enrollment Period</a:t>
          </a:r>
        </a:p>
        <a:p>
          <a:pPr marL="0" lvl="0" indent="0" algn="ctr" defTabSz="800100">
            <a:lnSpc>
              <a:spcPct val="90000"/>
            </a:lnSpc>
            <a:spcBef>
              <a:spcPct val="0"/>
            </a:spcBef>
            <a:spcAft>
              <a:spcPct val="35000"/>
            </a:spcAft>
            <a:buNone/>
          </a:pPr>
          <a:r>
            <a:rPr lang="en-US" sz="1600" b="0" kern="1200" dirty="0">
              <a:effectLst/>
            </a:rPr>
            <a:t>January 1 – March 31</a:t>
          </a:r>
        </a:p>
      </dsp:txBody>
      <dsp:txXfrm>
        <a:off x="367338" y="3067509"/>
        <a:ext cx="2462324" cy="1689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25DDA-CB5E-4BF0-95C4-78E75D4A3FDE}">
      <dsp:nvSpPr>
        <dsp:cNvPr id="0" name=""/>
        <dsp:cNvSpPr/>
      </dsp:nvSpPr>
      <dsp:spPr>
        <a:xfrm>
          <a:off x="3064427" y="2346983"/>
          <a:ext cx="2557125" cy="177031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effectLst/>
            </a:rPr>
            <a:t>Medicare</a:t>
          </a:r>
        </a:p>
        <a:p>
          <a:pPr marL="0" lvl="0" indent="0" algn="ctr" defTabSz="1422400">
            <a:lnSpc>
              <a:spcPct val="90000"/>
            </a:lnSpc>
            <a:spcBef>
              <a:spcPct val="0"/>
            </a:spcBef>
            <a:spcAft>
              <a:spcPct val="35000"/>
            </a:spcAft>
            <a:buNone/>
          </a:pPr>
          <a:r>
            <a:rPr lang="en-US" sz="3200" b="1" kern="1200" dirty="0">
              <a:solidFill>
                <a:schemeClr val="bg1"/>
              </a:solidFill>
              <a:effectLst/>
            </a:rPr>
            <a:t>Enrollment</a:t>
          </a:r>
        </a:p>
      </dsp:txBody>
      <dsp:txXfrm>
        <a:off x="3150846" y="2433402"/>
        <a:ext cx="2384287" cy="1597472"/>
      </dsp:txXfrm>
    </dsp:sp>
    <dsp:sp modelId="{EDFAEF77-D570-4216-9A8B-A89908389279}">
      <dsp:nvSpPr>
        <dsp:cNvPr id="0" name=""/>
        <dsp:cNvSpPr/>
      </dsp:nvSpPr>
      <dsp:spPr>
        <a:xfrm rot="16229693">
          <a:off x="4040256" y="2033910"/>
          <a:ext cx="626168" cy="0"/>
        </a:xfrm>
        <a:custGeom>
          <a:avLst/>
          <a:gdLst/>
          <a:ahLst/>
          <a:cxnLst/>
          <a:rect l="0" t="0" r="0" b="0"/>
          <a:pathLst>
            <a:path>
              <a:moveTo>
                <a:pt x="0" y="0"/>
              </a:moveTo>
              <a:lnTo>
                <a:pt x="6261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8FC8E-7200-4E32-A09D-3B72A5540356}">
      <dsp:nvSpPr>
        <dsp:cNvPr id="0" name=""/>
        <dsp:cNvSpPr/>
      </dsp:nvSpPr>
      <dsp:spPr>
        <a:xfrm>
          <a:off x="2620278" y="470739"/>
          <a:ext cx="3482330" cy="1250098"/>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Initial Enrollment Period</a:t>
          </a:r>
        </a:p>
        <a:p>
          <a:pPr marL="0" lvl="0" indent="0" algn="ctr" defTabSz="800100">
            <a:lnSpc>
              <a:spcPct val="90000"/>
            </a:lnSpc>
            <a:spcBef>
              <a:spcPct val="0"/>
            </a:spcBef>
            <a:spcAft>
              <a:spcPct val="35000"/>
            </a:spcAft>
            <a:buNone/>
          </a:pPr>
          <a:r>
            <a:rPr lang="en-US" sz="1600" b="0" i="0" kern="1200" dirty="0">
              <a:effectLst/>
            </a:rPr>
            <a:t>Begins 3 months before your 65</a:t>
          </a:r>
          <a:r>
            <a:rPr lang="en-US" sz="1600" b="0" i="0" kern="1200" baseline="30000" dirty="0">
              <a:effectLst/>
            </a:rPr>
            <a:t>th</a:t>
          </a:r>
          <a:r>
            <a:rPr lang="en-US" sz="1600" b="0" i="0" kern="1200" dirty="0">
              <a:effectLst/>
            </a:rPr>
            <a:t> birthday and ends 3 months after that birthday</a:t>
          </a:r>
        </a:p>
      </dsp:txBody>
      <dsp:txXfrm>
        <a:off x="2681303" y="531764"/>
        <a:ext cx="3360280" cy="1128048"/>
      </dsp:txXfrm>
    </dsp:sp>
    <dsp:sp modelId="{E3BF4CE7-F726-4EDC-8EA0-888B24095D33}">
      <dsp:nvSpPr>
        <dsp:cNvPr id="0" name=""/>
        <dsp:cNvSpPr/>
      </dsp:nvSpPr>
      <dsp:spPr>
        <a:xfrm rot="822890">
          <a:off x="5619647" y="3560010"/>
          <a:ext cx="133631" cy="0"/>
        </a:xfrm>
        <a:custGeom>
          <a:avLst/>
          <a:gdLst/>
          <a:ahLst/>
          <a:cxnLst/>
          <a:rect l="0" t="0" r="0" b="0"/>
          <a:pathLst>
            <a:path>
              <a:moveTo>
                <a:pt x="0" y="0"/>
              </a:moveTo>
              <a:lnTo>
                <a:pt x="1336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1ECCC-EBD4-4A56-BBE5-5465A4994D68}">
      <dsp:nvSpPr>
        <dsp:cNvPr id="0" name=""/>
        <dsp:cNvSpPr/>
      </dsp:nvSpPr>
      <dsp:spPr>
        <a:xfrm>
          <a:off x="5751373" y="2974794"/>
          <a:ext cx="2754854" cy="1874430"/>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Special Enrollment Period</a:t>
          </a:r>
        </a:p>
        <a:p>
          <a:pPr marL="0" lvl="0" indent="0" algn="ctr" defTabSz="800100">
            <a:lnSpc>
              <a:spcPct val="90000"/>
            </a:lnSpc>
            <a:spcBef>
              <a:spcPct val="0"/>
            </a:spcBef>
            <a:spcAft>
              <a:spcPct val="35000"/>
            </a:spcAft>
            <a:buNone/>
          </a:pPr>
          <a:r>
            <a:rPr lang="en-US" sz="1600" b="0" kern="1200" dirty="0">
              <a:effectLst/>
            </a:rPr>
            <a:t>If 65 or older and covered under a group health plan based on your – or your spouse’s – current work.</a:t>
          </a:r>
        </a:p>
      </dsp:txBody>
      <dsp:txXfrm>
        <a:off x="5842875" y="3066296"/>
        <a:ext cx="2571850" cy="1691426"/>
      </dsp:txXfrm>
    </dsp:sp>
    <dsp:sp modelId="{F8F9306F-2EF9-4D02-A6C7-1CF0CBD6235D}">
      <dsp:nvSpPr>
        <dsp:cNvPr id="0" name=""/>
        <dsp:cNvSpPr/>
      </dsp:nvSpPr>
      <dsp:spPr>
        <a:xfrm rot="9965189">
          <a:off x="2918868" y="3566631"/>
          <a:ext cx="147726" cy="0"/>
        </a:xfrm>
        <a:custGeom>
          <a:avLst/>
          <a:gdLst/>
          <a:ahLst/>
          <a:cxnLst/>
          <a:rect l="0" t="0" r="0" b="0"/>
          <a:pathLst>
            <a:path>
              <a:moveTo>
                <a:pt x="0" y="0"/>
              </a:moveTo>
              <a:lnTo>
                <a:pt x="1477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7BF894-179B-4FA4-B588-D591A4700B16}">
      <dsp:nvSpPr>
        <dsp:cNvPr id="0" name=""/>
        <dsp:cNvSpPr/>
      </dsp:nvSpPr>
      <dsp:spPr>
        <a:xfrm>
          <a:off x="275966" y="2976137"/>
          <a:ext cx="2645068" cy="1871761"/>
        </a:xfrm>
        <a:prstGeom prst="roundRect">
          <a:avLst/>
        </a:prstGeom>
        <a:solidFill>
          <a:srgbClr val="007D7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General Enrollment Period</a:t>
          </a:r>
        </a:p>
        <a:p>
          <a:pPr marL="0" lvl="0" indent="0" algn="ctr" defTabSz="800100">
            <a:lnSpc>
              <a:spcPct val="90000"/>
            </a:lnSpc>
            <a:spcBef>
              <a:spcPct val="0"/>
            </a:spcBef>
            <a:spcAft>
              <a:spcPct val="35000"/>
            </a:spcAft>
            <a:buNone/>
          </a:pPr>
          <a:r>
            <a:rPr lang="en-US" sz="1600" b="0" kern="1200" dirty="0">
              <a:effectLst/>
            </a:rPr>
            <a:t>January 1 – March 31</a:t>
          </a:r>
        </a:p>
      </dsp:txBody>
      <dsp:txXfrm>
        <a:off x="367338" y="3067509"/>
        <a:ext cx="2462324" cy="168901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3FFAA-0A7D-45A7-8177-A49802BDBB57}"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5957F-76B3-4AB1-AE63-BBB03B8857D4}" type="slidenum">
              <a:rPr lang="en-US" smtClean="0"/>
              <a:t>‹#›</a:t>
            </a:fld>
            <a:endParaRPr lang="en-US"/>
          </a:p>
        </p:txBody>
      </p:sp>
    </p:spTree>
    <p:extLst>
      <p:ext uri="{BB962C8B-B14F-4D97-AF65-F5344CB8AC3E}">
        <p14:creationId xmlns:p14="http://schemas.microsoft.com/office/powerpoint/2010/main" val="142718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D59CA0A3-5266-4F39-BC6C-10FCA713C1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3591EF-0223-401F-81FA-581409EB913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6499" name="Rectangle 4">
            <a:extLst>
              <a:ext uri="{FF2B5EF4-FFF2-40B4-BE49-F238E27FC236}">
                <a16:creationId xmlns:a16="http://schemas.microsoft.com/office/drawing/2014/main" id="{A02CCB84-1A53-423A-9B4F-F2CCAFFFE72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5">
            <a:extLst>
              <a:ext uri="{FF2B5EF4-FFF2-40B4-BE49-F238E27FC236}">
                <a16:creationId xmlns:a16="http://schemas.microsoft.com/office/drawing/2014/main" id="{6E8DF6E3-8B42-40B4-80D1-DD816389A44D}"/>
              </a:ext>
            </a:extLst>
          </p:cNvPr>
          <p:cNvSpPr>
            <a:spLocks noGrp="1" noChangeArrowheads="1"/>
          </p:cNvSpPr>
          <p:nvPr>
            <p:ph type="body" idx="1"/>
          </p:nvPr>
        </p:nvSpPr>
        <p:spPr bwMode="auto">
          <a:xfrm>
            <a:off x="914400" y="4443413"/>
            <a:ext cx="51816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Medicare was created by Congress in 1965. It is a health insurance program for:</a:t>
            </a:r>
          </a:p>
          <a:p>
            <a:pPr lvl="1" eaLnBrk="1" hangingPunct="1"/>
            <a:r>
              <a:rPr lang="en-US" altLang="en-US">
                <a:latin typeface="Times New Roman" panose="02020603050405020304" pitchFamily="18" charset="0"/>
              </a:rPr>
              <a:t>People age 65 and older</a:t>
            </a:r>
          </a:p>
          <a:p>
            <a:pPr lvl="1" eaLnBrk="1" hangingPunct="1"/>
            <a:r>
              <a:rPr lang="en-US" altLang="en-US">
                <a:latin typeface="Times New Roman" panose="02020603050405020304" pitchFamily="18" charset="0"/>
              </a:rPr>
              <a:t>People under age 65 with disabilities who have been receiving Social Security disability benefits for a set amount of time (24 months in most cases)</a:t>
            </a:r>
          </a:p>
          <a:p>
            <a:pPr lvl="1" eaLnBrk="1" hangingPunct="1"/>
            <a:r>
              <a:rPr lang="en-US" altLang="en-US">
                <a:latin typeface="Times New Roman" panose="02020603050405020304" pitchFamily="18" charset="0"/>
              </a:rPr>
              <a:t>People of any age with End-Stage Renal Disease (ESRD) (permanent kidney failure requiring dialysis or a kidney transplant)</a:t>
            </a:r>
          </a:p>
          <a:p>
            <a:pPr eaLnBrk="1" hangingPunct="1"/>
            <a:r>
              <a:rPr lang="en-US" altLang="en-US">
                <a:latin typeface="Times New Roman" panose="02020603050405020304" pitchFamily="18" charset="0"/>
              </a:rPr>
              <a:t>President Lyndon Johnson signed the Medicare and Medicaid programs into law July 30, 1965. Medicaid became effective January 1, 1966, and Medicare became effective July 1, 1966. Medicare is the nation’s largest health insurance program, currently covering about 43 million Americans.</a:t>
            </a:r>
          </a:p>
          <a:p>
            <a:pPr eaLnBrk="1" hangingPunct="1"/>
            <a:r>
              <a:rPr lang="en-US" altLang="en-US">
                <a:latin typeface="Times New Roman" panose="02020603050405020304" pitchFamily="18" charset="0"/>
              </a:rPr>
              <a:t>While Medicare is administered by the Centers for Medicare &amp; Medicaid Services (CMS), the Social Security Administration (SSA) is responsible for enrolling most people in Medicare. The Railroad Retirement Board (RRB) is responsible for enrolling railroad retirees in Medicare.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BD059DD6-5EDB-448B-BCE8-FEF2650F3B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146C94-474A-4DAE-9475-283D16515FA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3907" name="Rectangle 2">
            <a:extLst>
              <a:ext uri="{FF2B5EF4-FFF2-40B4-BE49-F238E27FC236}">
                <a16:creationId xmlns:a16="http://schemas.microsoft.com/office/drawing/2014/main" id="{206BC387-4ECD-48D3-A8D2-779349ABFA83}"/>
              </a:ext>
            </a:extLst>
          </p:cNvPr>
          <p:cNvSpPr>
            <a:spLocks noChangeArrowheads="1" noTextEdit="1"/>
          </p:cNvSpPr>
          <p:nvPr>
            <p:ph type="sldImg"/>
          </p:nvPr>
        </p:nvSpPr>
        <p:spPr bwMode="auto">
          <a:xfrm>
            <a:off x="366713" y="766763"/>
            <a:ext cx="6126162"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556FEF0E-FEAC-4848-BC3F-E372DD6EEFB1}"/>
              </a:ext>
            </a:extLst>
          </p:cNvPr>
          <p:cNvSpPr>
            <a:spLocks noGrp="1" noChangeArrowheads="1"/>
          </p:cNvSpPr>
          <p:nvPr>
            <p:ph type="body" idx="1"/>
          </p:nvPr>
        </p:nvSpPr>
        <p:spPr>
          <a:xfrm>
            <a:off x="609600" y="4368800"/>
            <a:ext cx="5867400" cy="41354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defRPr/>
            </a:pPr>
            <a:r>
              <a:rPr lang="en-US" altLang="en-US" dirty="0">
                <a:latin typeface="Times New Roman" panose="02020603050405020304" pitchFamily="18" charset="0"/>
              </a:rPr>
              <a:t>People in the Original Medicare Plan may go to any doctor, specialist, hospital, or other health care provider that accepts Medicare.</a:t>
            </a:r>
          </a:p>
          <a:p>
            <a:pPr eaLnBrk="1" hangingPunct="1">
              <a:defRPr/>
            </a:pPr>
            <a:r>
              <a:rPr lang="en-US" altLang="en-US" dirty="0">
                <a:latin typeface="Times New Roman" panose="02020603050405020304" pitchFamily="18" charset="0"/>
              </a:rPr>
              <a:t>While most people don’t pay a premium for Part A, they are responsible for a </a:t>
            </a:r>
            <a:r>
              <a:rPr lang="en-US" altLang="en-US" b="1" dirty="0">
                <a:latin typeface="Times New Roman" panose="02020603050405020304" pitchFamily="18" charset="0"/>
              </a:rPr>
              <a:t>Part A deductible</a:t>
            </a:r>
            <a:r>
              <a:rPr lang="en-US" altLang="en-US" dirty="0">
                <a:latin typeface="Times New Roman" panose="02020603050405020304" pitchFamily="18" charset="0"/>
              </a:rPr>
              <a:t> for inpatient hospital stays. The deductible is the amount a person with Medicare must pay for health care before Medicare begins to pay. There is a deductible of $992 in 2007 for hospital stays up to 60 days, and additional costs for longer stays. Costs are different for other Part A services.</a:t>
            </a:r>
          </a:p>
          <a:p>
            <a:pPr eaLnBrk="1" hangingPunct="1">
              <a:defRPr/>
            </a:pPr>
            <a:r>
              <a:rPr lang="en-US" altLang="en-US" dirty="0">
                <a:latin typeface="Times New Roman" panose="02020603050405020304" pitchFamily="18" charset="0"/>
              </a:rPr>
              <a:t>People pay a monthly premium for Part B ($93.50 in 2007) and are also responsible for the Medicare </a:t>
            </a:r>
            <a:r>
              <a:rPr lang="en-US" altLang="en-US" b="1" dirty="0">
                <a:latin typeface="Times New Roman" panose="02020603050405020304" pitchFamily="18" charset="0"/>
              </a:rPr>
              <a:t>Part B deductible</a:t>
            </a:r>
            <a:r>
              <a:rPr lang="en-US" altLang="en-US" dirty="0">
                <a:latin typeface="Times New Roman" panose="02020603050405020304" pitchFamily="18" charset="0"/>
              </a:rPr>
              <a:t>, which is $131 in 2007. This means that in 2007 a person with Medicare is responsible for the first $131 of his or her Medicare-approved Part B medical services before Medicare Part B starts paying for care. In addition, a person who needs blood is responsible for the first three pints. These amounts amounts can change every year.</a:t>
            </a:r>
          </a:p>
          <a:p>
            <a:pPr eaLnBrk="1" hangingPunct="1">
              <a:defRPr/>
            </a:pPr>
            <a:r>
              <a:rPr lang="en-US" altLang="en-US" dirty="0">
                <a:latin typeface="Times New Roman" panose="02020603050405020304" pitchFamily="18" charset="0"/>
              </a:rPr>
              <a:t>People with Original Medicare also are responsible for </a:t>
            </a:r>
            <a:r>
              <a:rPr lang="en-US" altLang="en-US" b="1" dirty="0">
                <a:latin typeface="Times New Roman" panose="02020603050405020304" pitchFamily="18" charset="0"/>
              </a:rPr>
              <a:t>some copayments or coinsurance</a:t>
            </a:r>
            <a:r>
              <a:rPr lang="en-US" altLang="en-US" dirty="0">
                <a:latin typeface="Times New Roman" panose="02020603050405020304" pitchFamily="18" charset="0"/>
              </a:rPr>
              <a:t> for Part B services. The amount depends on the service but is 20% in most cases.</a:t>
            </a:r>
          </a:p>
          <a:p>
            <a:pPr eaLnBrk="1" hangingPunct="1">
              <a:defRPr/>
            </a:pPr>
            <a:r>
              <a:rPr lang="en-US" altLang="en-US" dirty="0">
                <a:latin typeface="Times New Roman" panose="02020603050405020304" pitchFamily="18" charset="0"/>
              </a:rPr>
              <a:t>After people get health care services, they get a Medicare Summary Notice (MSN) showing Medicare’s payments. This notice lists the service received, what was charged, what Medicare paid, and how much the person may be billed.</a:t>
            </a:r>
          </a:p>
          <a:p>
            <a:pPr eaLnBrk="1" hangingPunct="1">
              <a:defRPr/>
            </a:pPr>
            <a:r>
              <a:rPr lang="en-US" altLang="en-US" dirty="0">
                <a:latin typeface="Times New Roman" panose="02020603050405020304" pitchFamily="18" charset="0"/>
              </a:rPr>
              <a:t>Some people have other health insurance coverage, such as a plan from a former employer, that may cover some or all of these costs. In a few minutes we’ll talk about private insurance policies called Medigap that also may help with these costs. For people who can’t afford to pay these costs, there are special programs that can help, which we’ll also discuss later.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D6F1AB3-EFF6-4396-88BF-F344A5C365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092D090B-CE7F-4EB3-B705-3D15B46F36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40" name="Slide Number Placeholder 3">
            <a:extLst>
              <a:ext uri="{FF2B5EF4-FFF2-40B4-BE49-F238E27FC236}">
                <a16:creationId xmlns:a16="http://schemas.microsoft.com/office/drawing/2014/main" id="{69D04A5F-BC3B-46DA-A0BA-5529594C57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BF8291-69B4-4DCC-82A4-1FDE6CCCAE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9A2C8F5-A227-44CE-A2DA-9E8EF7F735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D9F0BA-03C3-41CB-B4F1-240553AEA65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8611" name="Rectangle 2">
            <a:extLst>
              <a:ext uri="{FF2B5EF4-FFF2-40B4-BE49-F238E27FC236}">
                <a16:creationId xmlns:a16="http://schemas.microsoft.com/office/drawing/2014/main" id="{330074A2-4B5D-4BCF-9242-00B11B54828E}"/>
              </a:ext>
            </a:extLst>
          </p:cNvPr>
          <p:cNvSpPr>
            <a:spLocks noChangeArrowheads="1" noTextEdit="1"/>
          </p:cNvSpPr>
          <p:nvPr>
            <p:ph type="sldImg"/>
          </p:nvPr>
        </p:nvSpPr>
        <p:spPr bwMode="auto">
          <a:xfrm>
            <a:off x="366713" y="766763"/>
            <a:ext cx="6126162"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D4033AE1-3155-4193-B3EF-905A6CD422CC}"/>
              </a:ext>
            </a:extLst>
          </p:cNvPr>
          <p:cNvSpPr>
            <a:spLocks noGrp="1" noChangeArrowheads="1"/>
          </p:cNvSpPr>
          <p:nvPr>
            <p:ph type="body" idx="1"/>
          </p:nvPr>
        </p:nvSpPr>
        <p:spPr bwMode="auto">
          <a:xfrm>
            <a:off x="914400" y="4497388"/>
            <a:ext cx="5334000" cy="4135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We’ve talked about the Original Medicare Plan. Now let’s talk about </a:t>
            </a:r>
            <a:r>
              <a:rPr lang="en-US" altLang="en-US" b="1">
                <a:latin typeface="Times New Roman" panose="02020603050405020304" pitchFamily="18" charset="0"/>
              </a:rPr>
              <a:t>Medigap</a:t>
            </a:r>
            <a:r>
              <a:rPr lang="en-US" altLang="en-US">
                <a:latin typeface="Times New Roman" panose="02020603050405020304" pitchFamily="18" charset="0"/>
              </a:rPr>
              <a:t>.</a:t>
            </a:r>
          </a:p>
          <a:p>
            <a:pPr eaLnBrk="1" hangingPunct="1"/>
            <a:r>
              <a:rPr lang="en-US" altLang="en-US">
                <a:latin typeface="Times New Roman" panose="02020603050405020304" pitchFamily="18" charset="0"/>
              </a:rPr>
              <a:t>The Original Medicare Plan pays for many health care services and supplies, but it doesn’t pay all of a person’s health care costs. A Medigap policy is a health insurance policy sold by private insurance companies to fill the “gaps” in coverage under the Original Medicare Plan, like deductibles, coinsurance, and copayments. Some Medigap policies also cover benefits that Medicare doesn’t cover, like emergency health care while traveling outside the United States. </a:t>
            </a:r>
          </a:p>
          <a:p>
            <a:pPr eaLnBrk="1" hangingPunct="1"/>
            <a:r>
              <a:rPr lang="en-US" altLang="en-US">
                <a:latin typeface="Times New Roman" panose="02020603050405020304" pitchFamily="18" charset="0"/>
              </a:rPr>
              <a:t>The insurance companies that sell these policies must follow Federal and state laws that protect people with Medicare. The Medigap policy must be clearly identified as “Medicare Supplement Insurance.”</a:t>
            </a:r>
          </a:p>
          <a:p>
            <a:pPr eaLnBrk="1" hangingPunct="1"/>
            <a:r>
              <a:rPr lang="en-US" altLang="en-US">
                <a:latin typeface="Times New Roman" panose="02020603050405020304" pitchFamily="18" charset="0"/>
              </a:rPr>
              <a:t>A Medigap policy only works with the Original Medicare Plan. If you join a Medicare Advantage Plan or other Medicare plan, your Medigap policy can’t pay any deductibles, copayments, or other cost-sharing under your Medicare plan.</a:t>
            </a:r>
          </a:p>
          <a:p>
            <a:pPr eaLnBrk="1" hangingPunct="1"/>
            <a:r>
              <a:rPr lang="en-US" altLang="en-US">
                <a:latin typeface="Times New Roman" panose="02020603050405020304" pitchFamily="18" charset="0"/>
              </a:rPr>
              <a:t>In all states except Massachusetts, Minnesota, and Wisconsin, a Medigap policy must be one of 12 standardized plans (A - L) so people can compare them easily. Each plan has a different set of benefits. The benefits in any Medigap plan A – L are the same for any insurance company. It’s important to compare Medigap policies, because costs can vary. (Note: insurance companies don’t have to offer every Medigap plan. Each company decides which Medigap policies it will sell and the price for each plan, with state review and approval.)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837F4E9-5F04-4322-A7EA-5A8BE2F813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A5A942E5-B8BB-4278-A5B7-171DB1B52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a:extLst>
              <a:ext uri="{FF2B5EF4-FFF2-40B4-BE49-F238E27FC236}">
                <a16:creationId xmlns:a16="http://schemas.microsoft.com/office/drawing/2014/main" id="{D97E278F-F5F1-4621-9084-3B3CCDAEBD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8663" indent="-279400">
              <a:defRPr>
                <a:solidFill>
                  <a:schemeClr val="tx1"/>
                </a:solidFill>
                <a:latin typeface="Arial" panose="020B0604020202020204" pitchFamily="34" charset="0"/>
                <a:cs typeface="Arial" panose="020B0604020202020204" pitchFamily="34" charset="0"/>
              </a:defRPr>
            </a:lvl2pPr>
            <a:lvl3pPr marL="1122363" indent="-223838">
              <a:defRPr>
                <a:solidFill>
                  <a:schemeClr val="tx1"/>
                </a:solidFill>
                <a:latin typeface="Arial" panose="020B0604020202020204" pitchFamily="34" charset="0"/>
                <a:cs typeface="Arial" panose="020B0604020202020204" pitchFamily="34" charset="0"/>
              </a:defRPr>
            </a:lvl3pPr>
            <a:lvl4pPr marL="1571625" indent="-223838">
              <a:defRPr>
                <a:solidFill>
                  <a:schemeClr val="tx1"/>
                </a:solidFill>
                <a:latin typeface="Arial" panose="020B0604020202020204" pitchFamily="34" charset="0"/>
                <a:cs typeface="Arial" panose="020B0604020202020204" pitchFamily="34" charset="0"/>
              </a:defRPr>
            </a:lvl4pPr>
            <a:lvl5pPr marL="2020888" indent="-223838">
              <a:defRPr>
                <a:solidFill>
                  <a:schemeClr val="tx1"/>
                </a:solidFill>
                <a:latin typeface="Arial" panose="020B0604020202020204" pitchFamily="34" charset="0"/>
                <a:cs typeface="Arial" panose="020B0604020202020204" pitchFamily="34" charset="0"/>
              </a:defRPr>
            </a:lvl5pPr>
            <a:lvl6pPr marL="2478088"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5288"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2488"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9688"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56B50A-5CFC-4FC2-BC4C-E5A0EAE312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A7637A9-29C1-4BDB-9599-592AEB1B2F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68A459-9EE4-4F95-B331-500BA2014C7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8851" name="Rectangle 4">
            <a:extLst>
              <a:ext uri="{FF2B5EF4-FFF2-40B4-BE49-F238E27FC236}">
                <a16:creationId xmlns:a16="http://schemas.microsoft.com/office/drawing/2014/main" id="{0D2C71FF-326F-45A0-9CAD-C7A94EF81E3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5">
            <a:extLst>
              <a:ext uri="{FF2B5EF4-FFF2-40B4-BE49-F238E27FC236}">
                <a16:creationId xmlns:a16="http://schemas.microsoft.com/office/drawing/2014/main" id="{30A668A8-1EB2-422A-AF9C-D43777CC8E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All people with Medicare now have the option to join a plan that covers prescription drugs.</a:t>
            </a:r>
          </a:p>
          <a:p>
            <a:pPr eaLnBrk="1" hangingPunct="1"/>
            <a:r>
              <a:rPr lang="en-US" altLang="en-US">
                <a:latin typeface="Times New Roman" panose="02020603050405020304" pitchFamily="18" charset="0"/>
              </a:rPr>
              <a:t>Anyone who has Medicare Part A (Hospital Insurance), or Medicare Part B (Medical Insurance), or both Part A and Part B, is eligible to join a Medicare drug plan and must enroll in a plan to get Medicare prescription drug coverage. However, people who live outside the U.S. or who are incarcerated may not enroll and are not eligible for coverage.</a:t>
            </a:r>
          </a:p>
          <a:p>
            <a:pPr eaLnBrk="1" hangingPunct="1"/>
            <a:r>
              <a:rPr lang="en-US" altLang="en-US">
                <a:latin typeface="Times New Roman" panose="02020603050405020304" pitchFamily="18" charset="0"/>
              </a:rPr>
              <a:t>CMS contracts with private companies offering Medicare Prescription Drug Plans to negotiate discounted prices on behalf of their enrollees. </a:t>
            </a:r>
          </a:p>
          <a:p>
            <a:pPr eaLnBrk="1" hangingPunct="1"/>
            <a:r>
              <a:rPr lang="en-US" altLang="en-US">
                <a:latin typeface="Times New Roman" panose="02020603050405020304" pitchFamily="18" charset="0"/>
              </a:rPr>
              <a:t>People may also receive Medicare drug coverage through a Medicare Advantage Plan or other Medicare plan if they are enrolled in one. Some employers and unions may provide Medicare prescription drug coverage through employer/union group plans to their retirees. (Note: Medigap policies with prescription drug coverage aren’t Medicare drug plans.)</a:t>
            </a:r>
          </a:p>
          <a:p>
            <a:pPr eaLnBrk="1" hangingPunct="1"/>
            <a:r>
              <a:rPr lang="en-US" altLang="en-US">
                <a:latin typeface="Times New Roman" panose="02020603050405020304" pitchFamily="18" charset="0"/>
              </a:rPr>
              <a:t>It’s important for people with Medicare to understand that Medicare prescription drug coverage is not automatic. So while this coverage is available to all people with Medicare, they must take action to get 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A2902B26-87EB-42F0-A7CB-0650E019CA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996C4D-1857-4905-9D1B-2E92AA02572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4995" name="Rectangle 2">
            <a:extLst>
              <a:ext uri="{FF2B5EF4-FFF2-40B4-BE49-F238E27FC236}">
                <a16:creationId xmlns:a16="http://schemas.microsoft.com/office/drawing/2014/main" id="{52551408-8B5E-4258-8AD1-49997A27518A}"/>
              </a:ext>
            </a:extLst>
          </p:cNvPr>
          <p:cNvSpPr>
            <a:spLocks noChangeArrowheads="1" noTextEdit="1"/>
          </p:cNvSpPr>
          <p:nvPr>
            <p:ph type="sldImg"/>
          </p:nvPr>
        </p:nvSpPr>
        <p:spPr bwMode="auto">
          <a:xfrm>
            <a:off x="366713" y="766763"/>
            <a:ext cx="6126162"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BE2F07CB-EF82-437A-9B80-78AEA59F865F}"/>
              </a:ext>
            </a:extLst>
          </p:cNvPr>
          <p:cNvSpPr>
            <a:spLocks noGrp="1" noChangeArrowheads="1"/>
          </p:cNvSpPr>
          <p:nvPr>
            <p:ph type="body" idx="1"/>
          </p:nvPr>
        </p:nvSpPr>
        <p:spPr bwMode="auto">
          <a:xfrm>
            <a:off x="609600" y="4418013"/>
            <a:ext cx="56388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300"/>
              </a:spcBef>
            </a:pPr>
            <a:r>
              <a:rPr lang="en-US" altLang="en-US">
                <a:latin typeface="Times New Roman" panose="02020603050405020304" pitchFamily="18" charset="0"/>
              </a:rPr>
              <a:t>Costs vary depending on the plan. Plans must provide a standard (minimum) level of coverage. Plans may offer more coverage and/or additional drugs generally at a higher monthly premium. The actual coverage and costs of the Medicare drug plans can be found on www.medicare.gov or by calling 1-800-MEDICARE (1-800-633-4227).</a:t>
            </a:r>
          </a:p>
          <a:p>
            <a:pPr eaLnBrk="1" hangingPunct="1">
              <a:spcBef>
                <a:spcPct val="15000"/>
              </a:spcBef>
            </a:pPr>
            <a:r>
              <a:rPr lang="en-US" altLang="en-US">
                <a:latin typeface="Times New Roman" panose="02020603050405020304" pitchFamily="18" charset="0"/>
              </a:rPr>
              <a:t>In general for coverage in 2007, people pay</a:t>
            </a:r>
          </a:p>
          <a:p>
            <a:pPr lvl="1" eaLnBrk="1" hangingPunct="1">
              <a:spcBef>
                <a:spcPct val="15000"/>
              </a:spcBef>
            </a:pPr>
            <a:r>
              <a:rPr lang="en-US" altLang="en-US">
                <a:latin typeface="Times New Roman" panose="02020603050405020304" pitchFamily="18" charset="0"/>
              </a:rPr>
              <a:t>A monthly premium, which is different for different plans. Some plans have $0 premiums. Others have higher premiums but might cover more. The average national monthly premium in 2007 is about $24.</a:t>
            </a:r>
          </a:p>
          <a:p>
            <a:pPr lvl="1" eaLnBrk="1" hangingPunct="1">
              <a:spcBef>
                <a:spcPct val="15000"/>
              </a:spcBef>
            </a:pPr>
            <a:r>
              <a:rPr lang="en-US" altLang="en-US">
                <a:latin typeface="Times New Roman" panose="02020603050405020304" pitchFamily="18" charset="0"/>
              </a:rPr>
              <a:t>Deductible. This is the amount people must pay for covered prescriptions each year before the plan starts to pay. Some plans have a $0 deductible (usually for a higher premium). No plan can have a deductible higher than $265 in 2007.</a:t>
            </a:r>
          </a:p>
          <a:p>
            <a:pPr lvl="1" eaLnBrk="1" hangingPunct="1"/>
            <a:r>
              <a:rPr lang="en-US" altLang="en-US">
                <a:latin typeface="Times New Roman" panose="02020603050405020304" pitchFamily="18" charset="0"/>
              </a:rPr>
              <a:t>Copayment/Coinsurance. This is the amount people must pay for each prescription after meeting the deductible. In some plans, the copayment (a set amount) or coinsurance (a percentage of the cost) is the same for any prescription. In other plans, there are different levels or “tiers” with different costs. The amount may vary depending on how much the person has spent that year. There may be a point during the year when the person will be paying 100% coinsurance, called a coverage gap. Some plans do not have this coverage gap.</a:t>
            </a:r>
          </a:p>
          <a:p>
            <a:pPr eaLnBrk="1" hangingPunct="1">
              <a:spcBef>
                <a:spcPts val="300"/>
              </a:spcBef>
            </a:pPr>
            <a:r>
              <a:rPr lang="en-US" altLang="en-US">
                <a:latin typeface="Times New Roman" panose="02020603050405020304" pitchFamily="18" charset="0"/>
              </a:rPr>
              <a:t>Once people spend $3,850 out-of-pocket for covered drug costs during 2007, they pay 5% (or a small copayment) for the rest of the calendar year. This is called catastrophic coverage, and it could start even sooner in some plans. All these amounts can change each year.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5C7F929-5225-4EA4-A664-34C3A6B97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BB28F6-31EB-4775-ADFD-193CC3F699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7043" name="Rectangle 4">
            <a:extLst>
              <a:ext uri="{FF2B5EF4-FFF2-40B4-BE49-F238E27FC236}">
                <a16:creationId xmlns:a16="http://schemas.microsoft.com/office/drawing/2014/main" id="{E5481E6A-120A-4F56-B7FD-6202EA115AF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5">
            <a:extLst>
              <a:ext uri="{FF2B5EF4-FFF2-40B4-BE49-F238E27FC236}">
                <a16:creationId xmlns:a16="http://schemas.microsoft.com/office/drawing/2014/main" id="{AC2E66CF-D707-42D5-8ABA-5423C1BE00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Why is Medicare coordination of benefits necessary?</a:t>
            </a:r>
          </a:p>
          <a:p>
            <a:pPr eaLnBrk="1" hangingPunct="1"/>
            <a:r>
              <a:rPr lang="en-US" altLang="en-US">
                <a:latin typeface="Times New Roman" panose="02020603050405020304" pitchFamily="18" charset="0"/>
              </a:rPr>
              <a:t>Before the Medicare Secondary Payer (MSP) provisions of the law were enacted in 1980, Medicare was usually the primary payer for all people with Medicare, whether or not they were insured elsewhere. </a:t>
            </a:r>
          </a:p>
          <a:p>
            <a:pPr eaLnBrk="1" hangingPunct="1"/>
            <a:r>
              <a:rPr lang="en-US" altLang="en-US">
                <a:latin typeface="Times New Roman" panose="02020603050405020304" pitchFamily="18" charset="0"/>
              </a:rPr>
              <a:t>The MSP provisions require that:</a:t>
            </a:r>
          </a:p>
          <a:p>
            <a:pPr lvl="1" eaLnBrk="1" hangingPunct="1"/>
            <a:r>
              <a:rPr lang="en-US" altLang="en-US">
                <a:latin typeface="Times New Roman" panose="02020603050405020304" pitchFamily="18" charset="0"/>
              </a:rPr>
              <a:t>Certain group health plans and other (non-group health plan) insurance sources pay as the primary insurer AND</a:t>
            </a:r>
          </a:p>
          <a:p>
            <a:pPr lvl="1" eaLnBrk="1" hangingPunct="1"/>
            <a:r>
              <a:rPr lang="en-US" altLang="en-US">
                <a:latin typeface="Times New Roman" panose="02020603050405020304" pitchFamily="18" charset="0"/>
              </a:rPr>
              <a:t>The primary payment determination be based on all available insurance. </a:t>
            </a:r>
          </a:p>
          <a:p>
            <a:pPr eaLnBrk="1" hangingPunct="1"/>
            <a:r>
              <a:rPr lang="en-US" altLang="en-US">
                <a:latin typeface="Times New Roman" panose="02020603050405020304" pitchFamily="18" charset="0"/>
              </a:rPr>
              <a:t>In addition, provisions of the Medicare Modernization Act (MMA) :</a:t>
            </a:r>
          </a:p>
          <a:p>
            <a:pPr lvl="1" eaLnBrk="1" hangingPunct="1"/>
            <a:r>
              <a:rPr lang="en-US" altLang="en-US">
                <a:latin typeface="Times New Roman" panose="02020603050405020304" pitchFamily="18" charset="0"/>
              </a:rPr>
              <a:t>Require plans that provide prescription drug coverage to coordinate their health insurance benefits with Medicare prescription drug coverage. MMA also requires Part D plans to coordinate with other entities that provide prescription drug coverage.</a:t>
            </a:r>
          </a:p>
          <a:p>
            <a:pPr lvl="1" eaLnBrk="1" hangingPunct="1"/>
            <a:r>
              <a:rPr lang="en-US" altLang="en-US">
                <a:latin typeface="Times New Roman" panose="02020603050405020304" pitchFamily="18" charset="0"/>
              </a:rPr>
              <a:t>Establish new ways to improve sharing of information and oversight for coordination activities, like electronic prescribing.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BB209FE4-AD59-4837-8F05-CBE9B5906C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ED334A-B096-4ECF-A135-90B83C9C46B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9091" name="Rectangle 4">
            <a:extLst>
              <a:ext uri="{FF2B5EF4-FFF2-40B4-BE49-F238E27FC236}">
                <a16:creationId xmlns:a16="http://schemas.microsoft.com/office/drawing/2014/main" id="{E7A45DA0-CB49-4187-8B74-FADBE3063F6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5">
            <a:extLst>
              <a:ext uri="{FF2B5EF4-FFF2-40B4-BE49-F238E27FC236}">
                <a16:creationId xmlns:a16="http://schemas.microsoft.com/office/drawing/2014/main" id="{654B80B1-E4F3-4F75-9AC5-4E5533B08706}"/>
              </a:ext>
            </a:extLst>
          </p:cNvPr>
          <p:cNvSpPr>
            <a:spLocks noGrp="1" noChangeArrowheads="1"/>
          </p:cNvSpPr>
          <p:nvPr>
            <p:ph type="body" idx="1"/>
          </p:nvPr>
        </p:nvSpPr>
        <p:spPr bwMode="auto">
          <a:xfrm>
            <a:off x="914400" y="4443413"/>
            <a:ext cx="53340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MSP mandates that certain types of insurance pay health care bills first and that Medicare pay second.</a:t>
            </a:r>
          </a:p>
          <a:p>
            <a:pPr eaLnBrk="1" hangingPunct="1"/>
            <a:r>
              <a:rPr lang="en-US" altLang="en-US">
                <a:latin typeface="Times New Roman" panose="02020603050405020304" pitchFamily="18" charset="0"/>
              </a:rPr>
              <a:t>Other insurance that may pay first includes: group health plan insurance, no-fault insurance, liability insurance, workers’ compensation, and the Federal Black Lung Program. We will discuss each of these situations in more detail later.</a:t>
            </a:r>
          </a:p>
          <a:p>
            <a:pPr eaLnBrk="1" hangingPunct="1"/>
            <a:r>
              <a:rPr lang="en-US" altLang="en-US">
                <a:latin typeface="Times New Roman" panose="02020603050405020304" pitchFamily="18" charset="0"/>
              </a:rPr>
              <a:t>In the absence of other insurance, Medicare is always primary.</a:t>
            </a:r>
          </a:p>
          <a:p>
            <a:pPr eaLnBrk="1" hangingPunct="1"/>
            <a:r>
              <a:rPr lang="en-US" altLang="en-US">
                <a:latin typeface="Times New Roman" panose="02020603050405020304" pitchFamily="18" charset="0"/>
              </a:rPr>
              <a:t>In most cases, except the situations just mentioned, Medicare is also primary for prescription drug coverage.</a:t>
            </a:r>
          </a:p>
          <a:p>
            <a:pPr eaLnBrk="1" hangingPunct="1"/>
            <a:r>
              <a:rPr lang="en-US" altLang="en-US" i="1">
                <a:latin typeface="Times New Roman" panose="02020603050405020304" pitchFamily="18" charset="0"/>
              </a:rPr>
              <a:t>Reference: COB Fact Sheets: MSP Claims Investigation Fact Sheet for Providers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1CE35B06-3242-4761-9A99-E85308A244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098A7A-689E-413F-95AB-07372ECE6BD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3187" name="Rectangle 2">
            <a:extLst>
              <a:ext uri="{FF2B5EF4-FFF2-40B4-BE49-F238E27FC236}">
                <a16:creationId xmlns:a16="http://schemas.microsoft.com/office/drawing/2014/main" id="{7244D7FC-0D46-4AB7-A829-28A814E56F6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8D2D8EAE-4630-4526-83EC-5C8BB268B184}"/>
              </a:ext>
            </a:extLst>
          </p:cNvPr>
          <p:cNvSpPr>
            <a:spLocks noGrp="1" noChangeArrowheads="1"/>
          </p:cNvSpPr>
          <p:nvPr>
            <p:ph type="body" idx="1"/>
          </p:nvPr>
        </p:nvSpPr>
        <p:spPr bwMode="auto">
          <a:xfrm>
            <a:off x="862013" y="4281488"/>
            <a:ext cx="5005387"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Other types of coverage a person with Medicare might have include:</a:t>
            </a:r>
          </a:p>
          <a:p>
            <a:pPr lvl="1" eaLnBrk="1" hangingPunct="1"/>
            <a:r>
              <a:rPr lang="en-US" altLang="en-US">
                <a:latin typeface="Times New Roman" panose="02020603050405020304" pitchFamily="18" charset="0"/>
              </a:rPr>
              <a:t>No-fault or liability insurance</a:t>
            </a:r>
          </a:p>
          <a:p>
            <a:pPr lvl="1" eaLnBrk="1" hangingPunct="1"/>
            <a:r>
              <a:rPr lang="en-US" altLang="en-US">
                <a:latin typeface="Times New Roman" panose="02020603050405020304" pitchFamily="18" charset="0"/>
              </a:rPr>
              <a:t>Workers’ compensation</a:t>
            </a:r>
          </a:p>
          <a:p>
            <a:pPr lvl="1" eaLnBrk="1" hangingPunct="1"/>
            <a:r>
              <a:rPr lang="en-US" altLang="en-US">
                <a:latin typeface="Times New Roman" panose="02020603050405020304" pitchFamily="18" charset="0"/>
              </a:rPr>
              <a:t>Federal Black Lung Program</a:t>
            </a:r>
          </a:p>
          <a:p>
            <a:pPr lvl="1" eaLnBrk="1" hangingPunct="1"/>
            <a:r>
              <a:rPr lang="en-US" altLang="en-US">
                <a:latin typeface="Times New Roman" panose="02020603050405020304" pitchFamily="18" charset="0"/>
              </a:rPr>
              <a:t>COBRA continuation coverage</a:t>
            </a:r>
          </a:p>
          <a:p>
            <a:pPr lvl="1" eaLnBrk="1" hangingPunct="1"/>
            <a:r>
              <a:rPr lang="en-US" altLang="en-US">
                <a:latin typeface="Times New Roman" panose="02020603050405020304" pitchFamily="18" charset="0"/>
              </a:rPr>
              <a:t>Employer/union and retirement group health plans, including </a:t>
            </a:r>
          </a:p>
          <a:p>
            <a:pPr lvl="2" eaLnBrk="1" hangingPunct="1"/>
            <a:r>
              <a:rPr lang="en-US" altLang="en-US">
                <a:latin typeface="Times New Roman" panose="02020603050405020304" pitchFamily="18" charset="0"/>
              </a:rPr>
              <a:t>Federal Employee Health Benefits Program</a:t>
            </a:r>
          </a:p>
          <a:p>
            <a:pPr lvl="2" eaLnBrk="1" hangingPunct="1"/>
            <a:r>
              <a:rPr lang="en-US" altLang="en-US">
                <a:latin typeface="Times New Roman" panose="02020603050405020304" pitchFamily="18" charset="0"/>
              </a:rPr>
              <a:t>Military coverage through veterans’ benefits (VA) and TRICARE for Life (TFL)</a:t>
            </a:r>
          </a:p>
          <a:p>
            <a:pPr lvl="2" eaLnBrk="1" hangingPunct="1"/>
            <a:r>
              <a:rPr lang="en-US" altLang="en-US">
                <a:latin typeface="Times New Roman" panose="02020603050405020304" pitchFamily="18" charset="0"/>
              </a:rPr>
              <a:t>Others</a:t>
            </a:r>
          </a:p>
          <a:p>
            <a:pPr eaLnBrk="1" hangingPunct="1"/>
            <a:r>
              <a:rPr lang="en-US" altLang="en-US">
                <a:latin typeface="Times New Roman" panose="02020603050405020304" pitchFamily="18" charset="0"/>
              </a:rPr>
              <a:t>CMS consolidates the Medicare paid claim crossover process through the COB Agreement (COBA) program. The COBA program established a national standard contract between the Coordination of Benefits Contractor and other health insurance organizations for transmitting enrollee eligibility data and Medicare paid claims data. This means that Medigap plans, Part D plans, employer supplemental plans, self-insured plans, the Department of Defense, title XIX state Medicaid agencies, and others rely on a national repository of information with unique identifiers to receive Medicare paid claims data for the purpose of calculating their secondary payment.</a:t>
            </a:r>
          </a:p>
          <a:p>
            <a:pPr>
              <a:spcBef>
                <a:spcPts val="600"/>
              </a:spcBef>
            </a:pPr>
            <a:r>
              <a:rPr lang="en-US" altLang="en-US" i="1">
                <a:latin typeface="Times New Roman" panose="02020603050405020304" pitchFamily="18" charset="0"/>
              </a:rPr>
              <a:t>Reference: www.cms.hhs.gov/COBAgreement</a:t>
            </a:r>
            <a:r>
              <a:rPr lang="en-US" altLang="en-US" i="1">
                <a:latin typeface="Arial" panose="020B0604020202020204" pitchFamily="34" charset="0"/>
              </a:rPr>
              <a:t>/</a:t>
            </a:r>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8D30AC7-0A6A-42E8-86C4-2FC655814D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D7EAB0-C309-4E02-AEAB-C7C68F747CD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5235" name="Rectangle 2">
            <a:extLst>
              <a:ext uri="{FF2B5EF4-FFF2-40B4-BE49-F238E27FC236}">
                <a16:creationId xmlns:a16="http://schemas.microsoft.com/office/drawing/2014/main" id="{F9DF0F75-2999-4ACE-8BE0-792F963EF45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A0F54A02-C3B5-40CF-9D39-D2A58BA6BE49}"/>
              </a:ext>
            </a:extLst>
          </p:cNvPr>
          <p:cNvSpPr>
            <a:spLocks noGrp="1" noChangeArrowheads="1"/>
          </p:cNvSpPr>
          <p:nvPr>
            <p:ph type="body" idx="1"/>
          </p:nvPr>
        </p:nvSpPr>
        <p:spPr bwMode="auto">
          <a:xfrm>
            <a:off x="685800" y="4367213"/>
            <a:ext cx="5638800" cy="428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It is important to understand who pays first. Let’s first review when Medicare is primary.</a:t>
            </a:r>
          </a:p>
          <a:p>
            <a:pPr eaLnBrk="1" hangingPunct="1"/>
            <a:r>
              <a:rPr lang="en-US" altLang="en-US">
                <a:latin typeface="Times New Roman" panose="02020603050405020304" pitchFamily="18" charset="0"/>
              </a:rPr>
              <a:t>For most people with Medicare, Medicare is their primary payer, meaning Medicare pays first on their health care claims. Some situations where Medicare is the primary payer include:</a:t>
            </a:r>
          </a:p>
          <a:p>
            <a:pPr lvl="1" eaLnBrk="1" hangingPunct="1"/>
            <a:r>
              <a:rPr lang="en-US" altLang="en-US">
                <a:latin typeface="Times New Roman" panose="02020603050405020304" pitchFamily="18" charset="0"/>
              </a:rPr>
              <a:t>Medicare is the sole source of medical, hospital, or drug coverage</a:t>
            </a:r>
          </a:p>
          <a:p>
            <a:pPr lvl="1" eaLnBrk="1" hangingPunct="1"/>
            <a:r>
              <a:rPr lang="en-US" altLang="en-US">
                <a:latin typeface="Times New Roman" panose="02020603050405020304" pitchFamily="18" charset="0"/>
              </a:rPr>
              <a:t>A Medigap policy or other privately purchased insurance policy not related to current employment covers amounts not covered by Medicare</a:t>
            </a:r>
          </a:p>
          <a:p>
            <a:pPr lvl="1" eaLnBrk="1" hangingPunct="1"/>
            <a:r>
              <a:rPr lang="en-US" altLang="en-US">
                <a:latin typeface="Times New Roman" panose="02020603050405020304" pitchFamily="18" charset="0"/>
              </a:rPr>
              <a:t>Coverage is through Medicaid and Medicare, with no other coverage primary to Medicare</a:t>
            </a:r>
          </a:p>
          <a:p>
            <a:pPr lvl="1" eaLnBrk="1" hangingPunct="1"/>
            <a:r>
              <a:rPr lang="en-US" altLang="en-US">
                <a:latin typeface="Times New Roman" panose="02020603050405020304" pitchFamily="18" charset="0"/>
              </a:rPr>
              <a:t>Retiree coverage, in most cases. To find out how a plan works with Medicare, check the plan’s benefits booklet or plan description provided by the employer or union, or call the benefits administrator</a:t>
            </a:r>
          </a:p>
          <a:p>
            <a:pPr lvl="1" eaLnBrk="1" hangingPunct="1"/>
            <a:r>
              <a:rPr lang="en-US" altLang="en-US">
                <a:latin typeface="Times New Roman" panose="02020603050405020304" pitchFamily="18" charset="0"/>
              </a:rPr>
              <a:t>Health care services provided by Indian Health Service</a:t>
            </a:r>
          </a:p>
          <a:p>
            <a:pPr lvl="1" eaLnBrk="1" hangingPunct="1"/>
            <a:r>
              <a:rPr lang="en-US" altLang="en-US">
                <a:latin typeface="Times New Roman" panose="02020603050405020304" pitchFamily="18" charset="0"/>
              </a:rPr>
              <a:t>TRICARE For Life</a:t>
            </a:r>
          </a:p>
          <a:p>
            <a:pPr lvl="1" eaLnBrk="1" hangingPunct="1"/>
            <a:r>
              <a:rPr lang="en-US" altLang="en-US">
                <a:latin typeface="Times New Roman" panose="02020603050405020304" pitchFamily="18" charset="0"/>
              </a:rPr>
              <a:t>Veterans health care coverage</a:t>
            </a:r>
          </a:p>
          <a:p>
            <a:pPr lvl="1" eaLnBrk="1" hangingPunct="1"/>
            <a:r>
              <a:rPr lang="en-US" altLang="en-US">
                <a:latin typeface="Times New Roman" panose="02020603050405020304" pitchFamily="18" charset="0"/>
              </a:rPr>
              <a:t>Coverage under COBRA, except for people entitled to Medicare based on End-Stage Renal Disease (ESRD) who are still within their 30-month coordination period. (We’ll talk more about this coverage later.)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B7380CA9-5DB3-4D1A-8757-44C7B047B7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1A2972-C6AB-46F9-868F-2A6368DE70C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8547" name="Rectangle 4">
            <a:extLst>
              <a:ext uri="{FF2B5EF4-FFF2-40B4-BE49-F238E27FC236}">
                <a16:creationId xmlns:a16="http://schemas.microsoft.com/office/drawing/2014/main" id="{D0425292-7031-4247-8AB5-55E13626131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5">
            <a:extLst>
              <a:ext uri="{FF2B5EF4-FFF2-40B4-BE49-F238E27FC236}">
                <a16:creationId xmlns:a16="http://schemas.microsoft.com/office/drawing/2014/main" id="{6703C86B-A4BD-44DB-BA57-CC296D2B364B}"/>
              </a:ext>
            </a:extLst>
          </p:cNvPr>
          <p:cNvSpPr>
            <a:spLocks noGrp="1" noChangeArrowheads="1"/>
          </p:cNvSpPr>
          <p:nvPr>
            <p:ph type="body" idx="1"/>
          </p:nvPr>
        </p:nvSpPr>
        <p:spPr bwMode="auto">
          <a:xfrm>
            <a:off x="914400" y="4443413"/>
            <a:ext cx="51816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The Social Security Administration advises people to apply for Medicare benefits 3 months before age 65. People do not have to be retired to get Medicare. Unlike Social Security (for which the full retirement age is gradually increasing to 67), people can still receive full Medicare benefits at age 65.</a:t>
            </a:r>
          </a:p>
          <a:p>
            <a:pPr eaLnBrk="1" hangingPunct="1"/>
            <a:r>
              <a:rPr lang="en-US" altLang="en-US">
                <a:latin typeface="Times New Roman" panose="02020603050405020304" pitchFamily="18" charset="0"/>
              </a:rPr>
              <a:t>Medicare benefits can begin no earlier than age 65 except for some people with a disability or End-Stage Renal Disease. </a:t>
            </a:r>
          </a:p>
          <a:p>
            <a:pPr eaLnBrk="1" hangingPunct="1"/>
            <a:r>
              <a:rPr lang="en-US" altLang="en-US">
                <a:latin typeface="Times New Roman" panose="02020603050405020304" pitchFamily="18" charset="0"/>
              </a:rPr>
              <a:t>People who are already receiving Social Security benefits (for example, getting early retirement) will be automatically enrolled in Medicare without an additional application. They will receive a Medicare card and other information about 3 months before age 65 or their 25th month of disability benefits.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59AA06A-936A-44EB-B719-75FC9873FD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6DDDD4-D182-4B77-BD6A-ABE2A45A71E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7283" name="Rectangle 2">
            <a:extLst>
              <a:ext uri="{FF2B5EF4-FFF2-40B4-BE49-F238E27FC236}">
                <a16:creationId xmlns:a16="http://schemas.microsoft.com/office/drawing/2014/main" id="{1FCF698B-D328-40FE-B6F7-2A4992C4084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a:extLst>
              <a:ext uri="{FF2B5EF4-FFF2-40B4-BE49-F238E27FC236}">
                <a16:creationId xmlns:a16="http://schemas.microsoft.com/office/drawing/2014/main" id="{61507F3B-8096-465A-8FF8-7EBAF0A0BD42}"/>
              </a:ext>
            </a:extLst>
          </p:cNvPr>
          <p:cNvSpPr>
            <a:spLocks noGrp="1" noChangeArrowheads="1"/>
          </p:cNvSpPr>
          <p:nvPr>
            <p:ph type="body" idx="1"/>
          </p:nvPr>
        </p:nvSpPr>
        <p:spPr bwMode="auto">
          <a:xfrm>
            <a:off x="609600" y="4367213"/>
            <a:ext cx="5867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a:latin typeface="Times New Roman" panose="02020603050405020304" pitchFamily="18" charset="0"/>
              </a:rPr>
              <a:t>Some people with Medicare have other insurance or coverage that must pay before Medicare pays its share. This applies no matter how the person receives benefits from Medicare, whether from the Original Medicare Plan or a Medicare Advantage Plan. Let’s take a look at situations in which Medicare is the secondary payer.</a:t>
            </a:r>
          </a:p>
          <a:p>
            <a:pPr eaLnBrk="1" hangingPunct="1">
              <a:lnSpc>
                <a:spcPct val="90000"/>
              </a:lnSpc>
            </a:pPr>
            <a:r>
              <a:rPr lang="en-US" altLang="en-US">
                <a:latin typeface="Times New Roman" panose="02020603050405020304" pitchFamily="18" charset="0"/>
              </a:rPr>
              <a:t>According to law, Medicare is generally the secondary payer in the following situations:</a:t>
            </a:r>
          </a:p>
          <a:p>
            <a:pPr lvl="1" eaLnBrk="1" hangingPunct="1">
              <a:lnSpc>
                <a:spcPct val="90000"/>
              </a:lnSpc>
            </a:pPr>
            <a:r>
              <a:rPr lang="en-US" altLang="en-US" b="1">
                <a:latin typeface="Times New Roman" panose="02020603050405020304" pitchFamily="18" charset="0"/>
              </a:rPr>
              <a:t>Working Aged and EGHP</a:t>
            </a:r>
            <a:r>
              <a:rPr lang="en-US" altLang="en-US" b="1">
                <a:solidFill>
                  <a:srgbClr val="FF0000"/>
                </a:solidFill>
                <a:latin typeface="Times New Roman" panose="02020603050405020304" pitchFamily="18" charset="0"/>
              </a:rPr>
              <a:t> </a:t>
            </a:r>
            <a:r>
              <a:rPr lang="en-US" altLang="en-US">
                <a:latin typeface="Times New Roman" panose="02020603050405020304" pitchFamily="18" charset="0"/>
              </a:rPr>
              <a:t>– A person with Medicare based on being age 65 or older is covered through current employment of him/herself or a spouse by a firm with 20 or more employees; or if the employer is part of a multi-employer group health plan where at least one employer in the plan has 20 or more employees. </a:t>
            </a:r>
            <a:endParaRPr lang="en-US" altLang="en-US">
              <a:solidFill>
                <a:srgbClr val="FF0000"/>
              </a:solidFill>
              <a:latin typeface="Times New Roman" panose="02020603050405020304" pitchFamily="18" charset="0"/>
            </a:endParaRPr>
          </a:p>
          <a:p>
            <a:pPr lvl="1" eaLnBrk="1" hangingPunct="1">
              <a:lnSpc>
                <a:spcPct val="90000"/>
              </a:lnSpc>
            </a:pPr>
            <a:r>
              <a:rPr lang="en-US" altLang="en-US" b="1">
                <a:latin typeface="Times New Roman" panose="02020603050405020304" pitchFamily="18" charset="0"/>
              </a:rPr>
              <a:t>Disability and EGHP</a:t>
            </a:r>
            <a:r>
              <a:rPr lang="en-US" altLang="en-US">
                <a:latin typeface="Times New Roman" panose="02020603050405020304" pitchFamily="18" charset="0"/>
              </a:rPr>
              <a:t> – If a person with Medicare based on disability is covered through his or her current employment or a family member’s current employment in an large firm with 100 or more employees</a:t>
            </a:r>
          </a:p>
          <a:p>
            <a:pPr lvl="1" eaLnBrk="1" hangingPunct="1">
              <a:lnSpc>
                <a:spcPct val="90000"/>
              </a:lnSpc>
            </a:pPr>
            <a:r>
              <a:rPr lang="en-US" altLang="en-US" b="1">
                <a:latin typeface="Times New Roman" panose="02020603050405020304" pitchFamily="18" charset="0"/>
              </a:rPr>
              <a:t>ESRD and EGHP</a:t>
            </a:r>
            <a:r>
              <a:rPr lang="en-US" altLang="en-US">
                <a:latin typeface="Times New Roman" panose="02020603050405020304" pitchFamily="18" charset="0"/>
              </a:rPr>
              <a:t> – If a person with Medicare based on ESRD is covered by an EGHP of any size, the plan is primary for an initial 30-month coordination period, and then Medicare becomes primary. The EGHP coverage does not need to be based on the current employment of the person, spouse, or family member.</a:t>
            </a:r>
          </a:p>
          <a:p>
            <a:pPr eaLnBrk="1" hangingPunct="1">
              <a:lnSpc>
                <a:spcPct val="90000"/>
              </a:lnSpc>
            </a:pPr>
            <a:r>
              <a:rPr lang="en-US" altLang="en-US">
                <a:latin typeface="Times New Roman" panose="02020603050405020304" pitchFamily="18" charset="0"/>
              </a:rPr>
              <a:t>Medicare is also the secondary payer in most non-GHP situations involving</a:t>
            </a:r>
          </a:p>
          <a:p>
            <a:pPr lvl="1" eaLnBrk="1" hangingPunct="1">
              <a:lnSpc>
                <a:spcPct val="90000"/>
              </a:lnSpc>
            </a:pPr>
            <a:r>
              <a:rPr lang="en-US" altLang="en-US" b="1">
                <a:latin typeface="Times New Roman" panose="02020603050405020304" pitchFamily="18" charset="0"/>
              </a:rPr>
              <a:t>Workers’ Compensation</a:t>
            </a:r>
            <a:r>
              <a:rPr lang="en-US" altLang="en-US">
                <a:latin typeface="Times New Roman" panose="02020603050405020304" pitchFamily="18" charset="0"/>
              </a:rPr>
              <a:t> – The person with Medicare is covered under WC due to job-related illness, injury, or disease</a:t>
            </a:r>
          </a:p>
          <a:p>
            <a:pPr lvl="1" eaLnBrk="1" hangingPunct="1">
              <a:lnSpc>
                <a:spcPct val="90000"/>
              </a:lnSpc>
            </a:pPr>
            <a:r>
              <a:rPr lang="en-US" altLang="en-US" b="1">
                <a:latin typeface="Times New Roman" panose="02020603050405020304" pitchFamily="18" charset="0"/>
              </a:rPr>
              <a:t>Black Lung </a:t>
            </a:r>
            <a:r>
              <a:rPr lang="en-US" altLang="en-US">
                <a:latin typeface="Times New Roman" panose="02020603050405020304" pitchFamily="18" charset="0"/>
              </a:rPr>
              <a:t>– The person with Medicare has black lung disease and is covered under the Federal Black Lung Program</a:t>
            </a:r>
          </a:p>
          <a:p>
            <a:pPr lvl="1" eaLnBrk="1" hangingPunct="1">
              <a:lnSpc>
                <a:spcPct val="90000"/>
              </a:lnSpc>
            </a:pPr>
            <a:r>
              <a:rPr lang="en-US" altLang="en-US" b="1">
                <a:latin typeface="Times New Roman" panose="02020603050405020304" pitchFamily="18" charset="0"/>
              </a:rPr>
              <a:t>No-fault/liability</a:t>
            </a:r>
            <a:r>
              <a:rPr lang="en-US" altLang="en-US">
                <a:latin typeface="Times New Roman" panose="02020603050405020304" pitchFamily="18" charset="0"/>
              </a:rPr>
              <a:t> – The person with Medicare received health care that may be covered by no-fault or liability insurance, such as in the case of an accident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5F38AF09-C5AF-491E-BBAD-73B3AC5EC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9B50D3-988A-409D-BB78-C9B39F7DAB3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9331" name="Rectangle 2">
            <a:extLst>
              <a:ext uri="{FF2B5EF4-FFF2-40B4-BE49-F238E27FC236}">
                <a16:creationId xmlns:a16="http://schemas.microsoft.com/office/drawing/2014/main" id="{186658E2-36D5-491A-A851-998CC866301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a:extLst>
              <a:ext uri="{FF2B5EF4-FFF2-40B4-BE49-F238E27FC236}">
                <a16:creationId xmlns:a16="http://schemas.microsoft.com/office/drawing/2014/main" id="{CCC9F8EB-6A58-46B9-878D-9475FF8036EF}"/>
              </a:ext>
            </a:extLst>
          </p:cNvPr>
          <p:cNvSpPr>
            <a:spLocks noGrp="1" noChangeArrowheads="1"/>
          </p:cNvSpPr>
          <p:nvPr>
            <p:ph type="body" idx="1"/>
          </p:nvPr>
        </p:nvSpPr>
        <p:spPr>
          <a:xfrm>
            <a:off x="685800" y="4216400"/>
            <a:ext cx="5638800" cy="41386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defRPr/>
            </a:pPr>
            <a:r>
              <a:rPr lang="en-US" altLang="en-US">
                <a:latin typeface="Times New Roman" panose="02020603050405020304" pitchFamily="18" charset="0"/>
              </a:rPr>
              <a:t>Next, let’s define the term “working aged.” Working aged means that a person is at least age 65 and</a:t>
            </a:r>
          </a:p>
          <a:p>
            <a:pPr lvl="1" eaLnBrk="1" hangingPunct="1">
              <a:defRPr/>
            </a:pPr>
            <a:r>
              <a:rPr lang="en-US" altLang="en-US">
                <a:latin typeface="Times New Roman" panose="02020603050405020304" pitchFamily="18" charset="0"/>
              </a:rPr>
              <a:t>Currently working and covered by an EGHP, or </a:t>
            </a:r>
          </a:p>
          <a:p>
            <a:pPr lvl="1" eaLnBrk="1" hangingPunct="1">
              <a:defRPr/>
            </a:pPr>
            <a:r>
              <a:rPr lang="en-US" altLang="en-US">
                <a:latin typeface="Times New Roman" panose="02020603050405020304" pitchFamily="18" charset="0"/>
              </a:rPr>
              <a:t>Covered by an EGHP of a working spouse of any age.</a:t>
            </a:r>
          </a:p>
          <a:p>
            <a:pPr eaLnBrk="1" hangingPunct="1">
              <a:defRPr/>
            </a:pPr>
            <a:r>
              <a:rPr lang="en-US" altLang="en-US">
                <a:latin typeface="Times New Roman" panose="02020603050405020304" pitchFamily="18" charset="0"/>
              </a:rPr>
              <a:t>Medicare is the secondary payer to an EGHP for the working aged</a:t>
            </a:r>
          </a:p>
          <a:p>
            <a:pPr lvl="1" eaLnBrk="1" hangingPunct="1">
              <a:defRPr/>
            </a:pPr>
            <a:r>
              <a:rPr lang="en-US" altLang="en-US">
                <a:latin typeface="Times New Roman" panose="02020603050405020304" pitchFamily="18" charset="0"/>
              </a:rPr>
              <a:t>If the employer employs at least 20 employees</a:t>
            </a:r>
          </a:p>
          <a:p>
            <a:pPr lvl="1" eaLnBrk="1" hangingPunct="1">
              <a:defRPr/>
            </a:pPr>
            <a:r>
              <a:rPr lang="en-US" altLang="en-US">
                <a:latin typeface="Times New Roman" panose="02020603050405020304" pitchFamily="18" charset="0"/>
              </a:rPr>
              <a:t>	OR</a:t>
            </a:r>
          </a:p>
          <a:p>
            <a:pPr lvl="1" eaLnBrk="1" hangingPunct="1">
              <a:defRPr/>
            </a:pPr>
            <a:r>
              <a:rPr lang="en-US" altLang="en-US">
                <a:latin typeface="Times New Roman" panose="02020603050405020304" pitchFamily="18" charset="0"/>
              </a:rPr>
              <a:t>If a smaller employer belongs to a multi-employer plan where at least one employer has 20 or more employees, unless the plan has formally requested to be exempt from making primary payments on behalf of that employer.</a:t>
            </a:r>
          </a:p>
          <a:p>
            <a:pPr lvl="1" eaLnBrk="1" hangingPunct="1">
              <a:defRPr/>
            </a:pPr>
            <a:r>
              <a:rPr lang="en-US" altLang="en-US">
                <a:latin typeface="Times New Roman" panose="02020603050405020304" pitchFamily="18" charset="0"/>
              </a:rPr>
              <a:t>Medicare is also the secondary payer for self-employed individuals who are 65 or over and covered by an EGHP of an employer that has 20 or more employees.</a:t>
            </a:r>
          </a:p>
          <a:p>
            <a:pPr eaLnBrk="1" hangingPunct="1">
              <a:defRPr/>
            </a:pPr>
            <a:r>
              <a:rPr lang="en-US" altLang="en-US">
                <a:latin typeface="Times New Roman" panose="02020603050405020304" pitchFamily="18" charset="0"/>
              </a:rPr>
              <a:t>The employee or spouse may choose to drop EGHP coverage and elect Medicare as his or her primary payer. If the employee or spouse chooses to drop the EGHP coverage, </a:t>
            </a:r>
            <a:r>
              <a:rPr lang="en-US" altLang="en-US" b="1">
                <a:latin typeface="Times New Roman" panose="02020603050405020304" pitchFamily="18" charset="0"/>
              </a:rPr>
              <a:t>that employer cannot then offer, or subsidize, another plan that will pay as a supplement to Medicare</a:t>
            </a:r>
            <a:r>
              <a:rPr lang="en-US" altLang="en-US">
                <a:latin typeface="Times New Roman" panose="02020603050405020304" pitchFamily="18" charset="0"/>
              </a:rPr>
              <a:t>. </a:t>
            </a:r>
          </a:p>
          <a:p>
            <a:pPr eaLnBrk="1" hangingPunct="1">
              <a:defRPr/>
            </a:pPr>
            <a:r>
              <a:rPr lang="en-US" altLang="en-US">
                <a:latin typeface="Times New Roman" panose="02020603050405020304" pitchFamily="18" charset="0"/>
              </a:rPr>
              <a:t>Note: Federal Law requires employers with 20 or more employees to offer their employees age 65 or over and their spouses of any age the same coverage under the same conditions offered to employees and their spouses who are under age 65, i.e., coverage that is primary to Medicare. This equal-benefit rule applies to coverage offered to full-time and part-time employees.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D69742E-5229-491E-908A-0A4183CAE4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A5901E-C550-420D-BE3D-0EE998774E3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03" name="Rectangle 4">
            <a:extLst>
              <a:ext uri="{FF2B5EF4-FFF2-40B4-BE49-F238E27FC236}">
                <a16:creationId xmlns:a16="http://schemas.microsoft.com/office/drawing/2014/main" id="{E011F07C-E7D6-4BAF-A17D-D466B957A66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5">
            <a:extLst>
              <a:ext uri="{FF2B5EF4-FFF2-40B4-BE49-F238E27FC236}">
                <a16:creationId xmlns:a16="http://schemas.microsoft.com/office/drawing/2014/main" id="{85306095-73CC-438D-9C5E-00D6D377EAC1}"/>
              </a:ext>
            </a:extLst>
          </p:cNvPr>
          <p:cNvSpPr>
            <a:spLocks noGrp="1" noChangeArrowheads="1"/>
          </p:cNvSpPr>
          <p:nvPr>
            <p:ph type="body" idx="1"/>
          </p:nvPr>
        </p:nvSpPr>
        <p:spPr bwMode="auto">
          <a:xfrm>
            <a:off x="914400" y="4443413"/>
            <a:ext cx="52578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Medicare is the secondary payer for people who are under age 65 and entitled to Medicare because of a disability, if they are covered by a large EGHP (LGHP) through current employment, either their own or that of a family member. In this instance, the employer must have 100 or more employees.</a:t>
            </a:r>
          </a:p>
          <a:p>
            <a:pPr eaLnBrk="1" hangingPunct="1"/>
            <a:r>
              <a:rPr lang="en-US" altLang="en-US">
                <a:latin typeface="Times New Roman" panose="02020603050405020304" pitchFamily="18" charset="0"/>
              </a:rPr>
              <a:t>Medicare is also secondary payer for people with Medicare who are under 65 and disabled if they are self-employed, or a family member is self-employed, and they are covered by an LGHP of an employer that has 100 or more employees.</a:t>
            </a:r>
          </a:p>
          <a:p>
            <a:pPr eaLnBrk="1" hangingPunct="1"/>
            <a:r>
              <a:rPr lang="en-US" altLang="en-US">
                <a:latin typeface="Times New Roman" panose="02020603050405020304" pitchFamily="18" charset="0"/>
              </a:rPr>
              <a:t>If any one employer within a multiple employer health plan has 100 or more employees, Medicare is secondary for all, including individuals associated with employers within the group that have less than 100 employees.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68DF9FD-9BE5-4728-B023-E0453DD20E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FF3FA4-9399-411B-9374-395BBE53E83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7523" name="Rectangle 6">
            <a:extLst>
              <a:ext uri="{FF2B5EF4-FFF2-40B4-BE49-F238E27FC236}">
                <a16:creationId xmlns:a16="http://schemas.microsoft.com/office/drawing/2014/main" id="{70C75683-DB04-44E3-89DB-426E03CBF93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7">
            <a:extLst>
              <a:ext uri="{FF2B5EF4-FFF2-40B4-BE49-F238E27FC236}">
                <a16:creationId xmlns:a16="http://schemas.microsoft.com/office/drawing/2014/main" id="{62FCB0D8-D371-4DE5-A2F6-3B003A31CEA0}"/>
              </a:ext>
            </a:extLst>
          </p:cNvPr>
          <p:cNvSpPr>
            <a:spLocks noGrp="1" noChangeArrowheads="1"/>
          </p:cNvSpPr>
          <p:nvPr>
            <p:ph type="body" idx="1"/>
          </p:nvPr>
        </p:nvSpPr>
        <p:spPr bwMode="auto">
          <a:xfrm>
            <a:off x="914400" y="4443413"/>
            <a:ext cx="52578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If you need more information about Medicare, the following resources are available: </a:t>
            </a:r>
          </a:p>
          <a:p>
            <a:pPr lvl="1" eaLnBrk="1" hangingPunct="1"/>
            <a:r>
              <a:rPr lang="en-US" altLang="en-US">
                <a:latin typeface="Times New Roman" panose="02020603050405020304" pitchFamily="18" charset="0"/>
              </a:rPr>
              <a:t>1-800-MEDICARE (1-800-633-4227). This is the official Medicare helpline. You can call any time. TTY users should call 1-877-486-2048</a:t>
            </a:r>
          </a:p>
          <a:p>
            <a:pPr lvl="1" eaLnBrk="1" hangingPunct="1"/>
            <a:r>
              <a:rPr lang="en-US" altLang="en-US">
                <a:latin typeface="Times New Roman" panose="02020603050405020304" pitchFamily="18" charset="0"/>
              </a:rPr>
              <a:t>www.medicare.gov on the web</a:t>
            </a:r>
          </a:p>
          <a:p>
            <a:pPr lvl="1" eaLnBrk="1" hangingPunct="1"/>
            <a:r>
              <a:rPr lang="en-US" altLang="en-US">
                <a:latin typeface="Times New Roman" panose="02020603050405020304" pitchFamily="18" charset="0"/>
              </a:rPr>
              <a:t>The State Health Insurance Assistance Program (SHIP). SHIP phone numbers can be found in the </a:t>
            </a:r>
            <a:r>
              <a:rPr lang="en-US" altLang="en-US" i="1">
                <a:latin typeface="Times New Roman" panose="02020603050405020304" pitchFamily="18" charset="0"/>
              </a:rPr>
              <a:t>Medicare &amp; You</a:t>
            </a:r>
            <a:r>
              <a:rPr lang="en-US" altLang="en-US">
                <a:latin typeface="Times New Roman" panose="02020603050405020304" pitchFamily="18" charset="0"/>
              </a:rPr>
              <a:t> handbook and on the medicare.gov website</a:t>
            </a:r>
          </a:p>
          <a:p>
            <a:pPr lvl="1" eaLnBrk="1" hangingPunct="1"/>
            <a:r>
              <a:rPr lang="en-US" altLang="en-US">
                <a:latin typeface="Times New Roman" panose="02020603050405020304" pitchFamily="18" charset="0"/>
              </a:rPr>
              <a:t>The Medicare &amp; You handbook, mailed each fall to all Medicare households</a:t>
            </a:r>
          </a:p>
          <a:p>
            <a:pPr lvl="1" eaLnBrk="1" hangingPunct="1"/>
            <a:r>
              <a:rPr lang="en-US" altLang="en-US">
                <a:latin typeface="Times New Roman" panose="02020603050405020304" pitchFamily="18" charset="0"/>
              </a:rPr>
              <a:t>Other Medicare publications, which you can get through 1-800-MEDICARE or the Medicare website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48B34EC8-C5B4-4F4C-83B5-72D6FA23A1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2401A9A6-5EF9-4CB5-B75A-C2CE49D74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300">
              <a:latin typeface="Arial" panose="020B0604020202020204" pitchFamily="34" charset="0"/>
            </a:endParaRPr>
          </a:p>
        </p:txBody>
      </p:sp>
      <p:sp>
        <p:nvSpPr>
          <p:cNvPr id="110596" name="Slide Number Placeholder 3">
            <a:extLst>
              <a:ext uri="{FF2B5EF4-FFF2-40B4-BE49-F238E27FC236}">
                <a16:creationId xmlns:a16="http://schemas.microsoft.com/office/drawing/2014/main" id="{981585CC-2789-4516-8E5A-BA8C6C4DE5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cs typeface="Arial" panose="020B0604020202020204" pitchFamily="34" charset="0"/>
              </a:defRPr>
            </a:lvl1pPr>
            <a:lvl2pPr marL="742950" indent="-285750" defTabSz="923925">
              <a:defRPr>
                <a:solidFill>
                  <a:schemeClr val="tx1"/>
                </a:solidFill>
                <a:latin typeface="Arial" panose="020B0604020202020204" pitchFamily="34" charset="0"/>
                <a:cs typeface="Arial" panose="020B0604020202020204" pitchFamily="34" charset="0"/>
              </a:defRPr>
            </a:lvl2pPr>
            <a:lvl3pPr marL="1143000" indent="-228600" defTabSz="923925">
              <a:defRPr>
                <a:solidFill>
                  <a:schemeClr val="tx1"/>
                </a:solidFill>
                <a:latin typeface="Arial" panose="020B0604020202020204" pitchFamily="34" charset="0"/>
                <a:cs typeface="Arial" panose="020B0604020202020204" pitchFamily="34" charset="0"/>
              </a:defRPr>
            </a:lvl3pPr>
            <a:lvl4pPr marL="1600200" indent="-228600" defTabSz="923925">
              <a:defRPr>
                <a:solidFill>
                  <a:schemeClr val="tx1"/>
                </a:solidFill>
                <a:latin typeface="Arial" panose="020B0604020202020204" pitchFamily="34" charset="0"/>
                <a:cs typeface="Arial" panose="020B0604020202020204" pitchFamily="34" charset="0"/>
              </a:defRPr>
            </a:lvl4pPr>
            <a:lvl5pPr marL="2057400" indent="-228600" defTabSz="923925">
              <a:defRPr>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E588CD5F-4A53-47F0-99E5-023178F1BFA3}"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50</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01389EB5-3407-49F0-A1FE-EFB9E4377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cs typeface="Arial" panose="020B0604020202020204" pitchFamily="34" charset="0"/>
              </a:defRPr>
            </a:lvl1pPr>
            <a:lvl2pPr marL="742950" indent="-285750" defTabSz="923925">
              <a:defRPr>
                <a:solidFill>
                  <a:schemeClr val="tx1"/>
                </a:solidFill>
                <a:latin typeface="Arial" panose="020B0604020202020204" pitchFamily="34" charset="0"/>
                <a:cs typeface="Arial" panose="020B0604020202020204" pitchFamily="34" charset="0"/>
              </a:defRPr>
            </a:lvl2pPr>
            <a:lvl3pPr marL="1143000" indent="-228600" defTabSz="923925">
              <a:defRPr>
                <a:solidFill>
                  <a:schemeClr val="tx1"/>
                </a:solidFill>
                <a:latin typeface="Arial" panose="020B0604020202020204" pitchFamily="34" charset="0"/>
                <a:cs typeface="Arial" panose="020B0604020202020204" pitchFamily="34" charset="0"/>
              </a:defRPr>
            </a:lvl3pPr>
            <a:lvl4pPr marL="1600200" indent="-228600" defTabSz="923925">
              <a:defRPr>
                <a:solidFill>
                  <a:schemeClr val="tx1"/>
                </a:solidFill>
                <a:latin typeface="Arial" panose="020B0604020202020204" pitchFamily="34" charset="0"/>
                <a:cs typeface="Arial" panose="020B0604020202020204" pitchFamily="34" charset="0"/>
              </a:defRPr>
            </a:lvl4pPr>
            <a:lvl5pPr marL="2057400" indent="-228600" defTabSz="923925">
              <a:defRPr>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5B42A3AA-3FA8-41A2-B0D7-F4CB0633D31E}"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51</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43" name="Rectangle 2">
            <a:extLst>
              <a:ext uri="{FF2B5EF4-FFF2-40B4-BE49-F238E27FC236}">
                <a16:creationId xmlns:a16="http://schemas.microsoft.com/office/drawing/2014/main" id="{05BE8894-DCDC-4263-8B4F-78097BE543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a:extLst>
              <a:ext uri="{FF2B5EF4-FFF2-40B4-BE49-F238E27FC236}">
                <a16:creationId xmlns:a16="http://schemas.microsoft.com/office/drawing/2014/main" id="{2DCE967E-1D2C-463E-A30E-AC548348ECB7}"/>
              </a:ext>
            </a:extLst>
          </p:cNvPr>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300">
                <a:latin typeface="Arial" panose="020B0604020202020204" pitchFamily="34" charset="0"/>
              </a:rPr>
              <a:t>There is no monthly premium for Part A if you are insured for </a:t>
            </a:r>
            <a:br>
              <a:rPr lang="en-US" altLang="en-US" sz="1300">
                <a:latin typeface="Arial" panose="020B0604020202020204" pitchFamily="34" charset="0"/>
              </a:rPr>
            </a:br>
            <a:r>
              <a:rPr lang="en-US" altLang="en-US" sz="1300">
                <a:latin typeface="Arial" panose="020B0604020202020204" pitchFamily="34" charset="0"/>
              </a:rPr>
              <a:t>retirement benefits.</a:t>
            </a:r>
          </a:p>
          <a:p>
            <a:r>
              <a:rPr lang="en-US" altLang="en-US" sz="1300">
                <a:latin typeface="Arial" panose="020B0604020202020204" pitchFamily="34" charset="0"/>
              </a:rPr>
              <a:t>After you retire, your health insurance may require for Medicare to pay first. Many supplemental plans require you to sign up for Medicare Part B. The Medicare premium most beneficiaries pay represents 1/4 of the actual cost. The Federal government covers the balance of the cost. </a:t>
            </a:r>
            <a:br>
              <a:rPr lang="en-US" altLang="en-US" sz="1300">
                <a:latin typeface="Arial" panose="020B0604020202020204" pitchFamily="34" charset="0"/>
              </a:rPr>
            </a:br>
            <a:br>
              <a:rPr lang="en-US" altLang="en-US" sz="1300">
                <a:latin typeface="Arial" panose="020B0604020202020204" pitchFamily="34" charset="0"/>
              </a:rPr>
            </a:br>
            <a:endParaRPr lang="en-US" altLang="en-US" sz="1300">
              <a:latin typeface="Arial" panose="020B0604020202020204" pitchFamily="34" charset="0"/>
            </a:endParaRPr>
          </a:p>
          <a:p>
            <a:endParaRPr lang="en-US" altLang="en-US" sz="1300">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A99F9350-577E-4F54-891B-B867586C0C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cs typeface="Arial" panose="020B0604020202020204" pitchFamily="34" charset="0"/>
              </a:defRPr>
            </a:lvl1pPr>
            <a:lvl2pPr marL="742950" indent="-285750" defTabSz="923925">
              <a:defRPr>
                <a:solidFill>
                  <a:schemeClr val="tx1"/>
                </a:solidFill>
                <a:latin typeface="Arial" panose="020B0604020202020204" pitchFamily="34" charset="0"/>
                <a:cs typeface="Arial" panose="020B0604020202020204" pitchFamily="34" charset="0"/>
              </a:defRPr>
            </a:lvl2pPr>
            <a:lvl3pPr marL="1143000" indent="-228600" defTabSz="923925">
              <a:defRPr>
                <a:solidFill>
                  <a:schemeClr val="tx1"/>
                </a:solidFill>
                <a:latin typeface="Arial" panose="020B0604020202020204" pitchFamily="34" charset="0"/>
                <a:cs typeface="Arial" panose="020B0604020202020204" pitchFamily="34" charset="0"/>
              </a:defRPr>
            </a:lvl3pPr>
            <a:lvl4pPr marL="1600200" indent="-228600" defTabSz="923925">
              <a:defRPr>
                <a:solidFill>
                  <a:schemeClr val="tx1"/>
                </a:solidFill>
                <a:latin typeface="Arial" panose="020B0604020202020204" pitchFamily="34" charset="0"/>
                <a:cs typeface="Arial" panose="020B0604020202020204" pitchFamily="34" charset="0"/>
              </a:defRPr>
            </a:lvl4pPr>
            <a:lvl5pPr marL="2057400" indent="-228600" defTabSz="923925">
              <a:defRPr>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3A1816BC-9808-4CE6-9B34-5013354FA184}"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52</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691" name="Rectangle 2">
            <a:extLst>
              <a:ext uri="{FF2B5EF4-FFF2-40B4-BE49-F238E27FC236}">
                <a16:creationId xmlns:a16="http://schemas.microsoft.com/office/drawing/2014/main" id="{B0FBC8D3-8436-4BD4-BAE3-79982409EB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a:extLst>
              <a:ext uri="{FF2B5EF4-FFF2-40B4-BE49-F238E27FC236}">
                <a16:creationId xmlns:a16="http://schemas.microsoft.com/office/drawing/2014/main" id="{9546A7C3-E930-49FF-9655-58FCDD4E54DB}"/>
              </a:ext>
            </a:extLst>
          </p:cNvPr>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300">
                <a:latin typeface="Arial" panose="020B0604020202020204" pitchFamily="34" charset="0"/>
              </a:rPr>
              <a:t>Each Medicare Advantage plan can charge different out-of-pocket costs, but they must follow rules established by Medicare. </a:t>
            </a:r>
          </a:p>
          <a:p>
            <a:r>
              <a:rPr lang="en-US" altLang="en-US" sz="1300">
                <a:latin typeface="Arial" panose="020B0604020202020204" pitchFamily="34" charset="0"/>
              </a:rPr>
              <a:t>Medicare-approved prescription drug plans cover a major portion of your prescription drug costs. </a:t>
            </a:r>
          </a:p>
          <a:p>
            <a:r>
              <a:rPr lang="en-US" altLang="en-US" sz="1300">
                <a:latin typeface="Arial" panose="020B0604020202020204" pitchFamily="34" charset="0"/>
              </a:rPr>
              <a:t>NOTE FOR HIGHER-INCOME BENEFICIARIES ONLY: If you have higher income, the law requires an adjustment to your monthly Medicare Part B (medical insurance) and Medicare prescription drug coverage premiums. Higher-income beneficiaries pay higher premiums for Part B and prescription drug coverage. </a:t>
            </a:r>
            <a:r>
              <a:rPr lang="en-US" altLang="en-US" sz="1300" b="1">
                <a:latin typeface="Arial" panose="020B0604020202020204" pitchFamily="34" charset="0"/>
              </a:rPr>
              <a:t>This affects less than 5 percent of people with Medicare, so most people do not pay a higher premium.</a:t>
            </a:r>
          </a:p>
          <a:p>
            <a:endParaRPr lang="en-US" altLang="en-US" sz="1300">
              <a:latin typeface="Arial" panose="020B0604020202020204" pitchFamily="34" charset="0"/>
            </a:endParaRPr>
          </a:p>
          <a:p>
            <a:endParaRPr lang="en-US" altLang="en-US" sz="1300">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02C62AB-A21F-4077-9B77-3763FC8DB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F5A9388-A94C-4A20-BE0A-7436E2AF8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a:t>Medicare has three enrollment periods:</a:t>
            </a:r>
          </a:p>
          <a:p>
            <a:endParaRPr lang="en-US" altLang="en-US" sz="1000"/>
          </a:p>
          <a:p>
            <a:r>
              <a:rPr lang="en-US" altLang="en-US" sz="1000"/>
              <a:t>Initial Enrollment Period-- your initial enrollment period has a 7-month enrollment period. It begins three months before your 65th birthday, includes the month you turn age 65, and ends three months after that birthday.</a:t>
            </a:r>
          </a:p>
          <a:p>
            <a:endParaRPr lang="en-US" altLang="en-US" sz="1000"/>
          </a:p>
          <a:p>
            <a:r>
              <a:rPr lang="en-US" altLang="en-US" sz="1000"/>
              <a:t>Special Enrollment Period-- If you are age 65 or older, you or your spouse are still working and you are covered under a group health plan based on that current employment, you may not need to apply for Medicare medical insurance (Part B) at age 65. You may qualify for a "Special Enrollment Period" (SEP) that will let you sign up for Part B a the time you retire.</a:t>
            </a:r>
          </a:p>
          <a:p>
            <a:endParaRPr lang="en-US" altLang="en-US" sz="1000"/>
          </a:p>
          <a:p>
            <a:r>
              <a:rPr lang="en-US" altLang="en-US" sz="1000"/>
              <a:t>General Enrollment Period - If you didn't sign up for Part A and/or Part B (for which you must pay premiums) when you were first eligible, and you aren’t eligible for a Special Enrollment Period, you can sign up during the General Enrollment Period between January 1–March 31 each year. You may have to pay a late enrollment penalty for as long as you have Part B coverage. </a:t>
            </a:r>
          </a:p>
          <a:p>
            <a:endParaRPr lang="en-US" altLang="en-US" sz="1000"/>
          </a:p>
          <a:p>
            <a:endParaRPr lang="en-US" altLang="en-US" sz="1000"/>
          </a:p>
          <a:p>
            <a:endParaRPr lang="en-US" altLang="en-US" sz="1000"/>
          </a:p>
          <a:p>
            <a:endParaRPr lang="en-US" altLang="en-US" sz="1000"/>
          </a:p>
        </p:txBody>
      </p:sp>
      <p:sp>
        <p:nvSpPr>
          <p:cNvPr id="116740" name="Slide Number Placeholder 3">
            <a:extLst>
              <a:ext uri="{FF2B5EF4-FFF2-40B4-BE49-F238E27FC236}">
                <a16:creationId xmlns:a16="http://schemas.microsoft.com/office/drawing/2014/main" id="{20B8DD68-CE42-46F9-A346-8D04ABABD4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87AACB-2605-4DDC-A838-91F8BEDE4DC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4EAB543-F322-4C3F-8481-85189F9104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0AF7DAAE-A832-452A-861B-FCD2815B9F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chart shows when your Medicare will become effective if you apply during your initial enrollment period.</a:t>
            </a:r>
          </a:p>
          <a:p>
            <a:endParaRPr lang="en-US" altLang="en-US"/>
          </a:p>
          <a:p>
            <a:r>
              <a:rPr lang="en-US" altLang="en-US"/>
              <a:t>If you apply during the 3-month window prior to the month you turn age 65, your Medicare kicks in the 1</a:t>
            </a:r>
            <a:r>
              <a:rPr lang="en-US" altLang="en-US" baseline="30000"/>
              <a:t>st</a:t>
            </a:r>
            <a:r>
              <a:rPr lang="en-US" altLang="en-US"/>
              <a:t> day of the month you reach age 65.</a:t>
            </a:r>
          </a:p>
        </p:txBody>
      </p:sp>
      <p:sp>
        <p:nvSpPr>
          <p:cNvPr id="118788" name="Slide Number Placeholder 3">
            <a:extLst>
              <a:ext uri="{FF2B5EF4-FFF2-40B4-BE49-F238E27FC236}">
                <a16:creationId xmlns:a16="http://schemas.microsoft.com/office/drawing/2014/main" id="{EEB02534-A384-4EBB-9659-599FA941AB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B870FC-BD99-4571-AA83-CDA294503C9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2AA1954D-9C11-4423-BFD1-57634DB3AA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Slide Number Placeholder 3">
            <a:extLst>
              <a:ext uri="{FF2B5EF4-FFF2-40B4-BE49-F238E27FC236}">
                <a16:creationId xmlns:a16="http://schemas.microsoft.com/office/drawing/2014/main" id="{4639B6D1-9E41-432A-BB11-1941C34E5B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EB6B86-5FE7-4523-8E16-1B11883A608C}"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0836" name="Notes Placeholder 4">
            <a:extLst>
              <a:ext uri="{FF2B5EF4-FFF2-40B4-BE49-F238E27FC236}">
                <a16:creationId xmlns:a16="http://schemas.microsoft.com/office/drawing/2014/main" id="{FC8EFA3F-365B-41BB-B667-FABC05776089}"/>
              </a:ext>
            </a:extLst>
          </p:cNvPr>
          <p:cNvSpPr>
            <a:spLocks noGrp="1" noChangeArrowheads="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graphic shows the Medicare premiums for each income bracket.</a:t>
            </a:r>
          </a:p>
          <a:p>
            <a:endParaRPr lang="en-US" altLang="en-US"/>
          </a:p>
          <a:p>
            <a:r>
              <a:rPr lang="en-US" altLang="en-US"/>
              <a:t>IRMAA: If you're in a higher-income household, you may be subject to an income related monthly adjustment amount. </a:t>
            </a:r>
          </a:p>
          <a:p>
            <a:endParaRPr lang="en-US" altLang="en-US"/>
          </a:p>
          <a:p>
            <a:endParaRPr lang="en-US" altLang="en-US"/>
          </a:p>
          <a:p>
            <a:r>
              <a:rPr lang="en-US" altLang="en-US"/>
              <a:t>HSA Information: You should not have an HSA if you are enrolled in Medicare as there may be negative tax implications. Recommended to contact your tax professional for more information.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02C62AB-A21F-4077-9B77-3763FC8DB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F5A9388-A94C-4A20-BE0A-7436E2AF8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a:t>Medicare has three enrollment periods:</a:t>
            </a:r>
          </a:p>
          <a:p>
            <a:endParaRPr lang="en-US" altLang="en-US" sz="1000"/>
          </a:p>
          <a:p>
            <a:r>
              <a:rPr lang="en-US" altLang="en-US" sz="1000"/>
              <a:t>Initial Enrollment Period-- your initial enrollment period has a 7-month enrollment period. It begins three months before your 65th birthday, includes the month you turn age 65, and ends three months after that birthday.</a:t>
            </a:r>
          </a:p>
          <a:p>
            <a:endParaRPr lang="en-US" altLang="en-US" sz="1000"/>
          </a:p>
          <a:p>
            <a:r>
              <a:rPr lang="en-US" altLang="en-US" sz="1000"/>
              <a:t>Special Enrollment Period-- If you are age 65 or older, you or your spouse are still working and you are covered under a group health plan based on that current employment, you may not need to apply for Medicare medical insurance (Part B) at age 65. You may qualify for a "Special Enrollment Period" (SEP) that will let you sign up for Part B a the time you retire.</a:t>
            </a:r>
          </a:p>
          <a:p>
            <a:endParaRPr lang="en-US" altLang="en-US" sz="1000"/>
          </a:p>
          <a:p>
            <a:r>
              <a:rPr lang="en-US" altLang="en-US" sz="1000"/>
              <a:t>General Enrollment Period - If you didn't sign up for Part A and/or Part B (for which you must pay premiums) when you were first eligible, and you aren’t eligible for a Special Enrollment Period, you can sign up during the General Enrollment Period between January 1–March 31 each year. You may have to pay a late enrollment penalty for as long as you have Part B coverage. </a:t>
            </a:r>
          </a:p>
          <a:p>
            <a:endParaRPr lang="en-US" altLang="en-US" sz="1000"/>
          </a:p>
          <a:p>
            <a:endParaRPr lang="en-US" altLang="en-US" sz="1000"/>
          </a:p>
          <a:p>
            <a:endParaRPr lang="en-US" altLang="en-US" sz="1000"/>
          </a:p>
          <a:p>
            <a:endParaRPr lang="en-US" altLang="en-US" sz="1000"/>
          </a:p>
        </p:txBody>
      </p:sp>
      <p:sp>
        <p:nvSpPr>
          <p:cNvPr id="116740" name="Slide Number Placeholder 3">
            <a:extLst>
              <a:ext uri="{FF2B5EF4-FFF2-40B4-BE49-F238E27FC236}">
                <a16:creationId xmlns:a16="http://schemas.microsoft.com/office/drawing/2014/main" id="{20B8DD68-CE42-46F9-A346-8D04ABABD4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87AACB-2605-4DDC-A838-91F8BEDE4DC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65190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E51B38E-3B1B-4A03-945F-93834307EC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35A097B-67EE-474C-A554-7D2ED4FBE046}"/>
              </a:ext>
            </a:extLst>
          </p:cNvPr>
          <p:cNvSpPr>
            <a:spLocks noGrp="1"/>
          </p:cNvSpPr>
          <p:nvPr>
            <p:ph type="body" idx="1"/>
          </p:nvPr>
        </p:nvSpPr>
        <p:spPr/>
        <p:txBody>
          <a:bodyPr>
            <a:normAutofit lnSpcReduction="10000"/>
          </a:bodyPr>
          <a:lstStyle/>
          <a:p>
            <a:pPr>
              <a:defRPr/>
            </a:pPr>
            <a:r>
              <a:rPr lang="en-US" dirty="0"/>
              <a:t>Please keep in mind that although you apply for Medicare by contacting Social Security, and we have some Medicare information on our website, it is actually another federal government agency, Centers for Medicare &amp; Medicaid Services, commonly referred to as “CMS” that administers the program.</a:t>
            </a:r>
          </a:p>
          <a:p>
            <a:pPr>
              <a:defRPr/>
            </a:pPr>
            <a:r>
              <a:rPr lang="en-US" dirty="0"/>
              <a:t>CMS is your main source for information regarding Medicare</a:t>
            </a:r>
          </a:p>
          <a:p>
            <a:pPr>
              <a:defRPr/>
            </a:pPr>
            <a:endParaRPr lang="en-US" dirty="0"/>
          </a:p>
          <a:p>
            <a:pPr>
              <a:defRPr/>
            </a:pPr>
            <a:r>
              <a:rPr lang="en-US" dirty="0"/>
              <a:t>Social Security helps you apply for Medicare Parts A and B, and we send your application information electronically to CMS.</a:t>
            </a:r>
          </a:p>
          <a:p>
            <a:pPr>
              <a:defRPr/>
            </a:pPr>
            <a:endParaRPr lang="en-US" dirty="0"/>
          </a:p>
          <a:p>
            <a:pPr>
              <a:defRPr/>
            </a:pPr>
            <a:r>
              <a:rPr lang="en-US" dirty="0"/>
              <a:t>We can also take your application for Extra Help with Medicare Part D.</a:t>
            </a:r>
          </a:p>
          <a:p>
            <a:pPr>
              <a:defRPr/>
            </a:pPr>
            <a:endParaRPr lang="en-US" dirty="0"/>
          </a:p>
          <a:p>
            <a:pPr>
              <a:defRPr/>
            </a:pPr>
            <a:r>
              <a:rPr lang="en-US" dirty="0"/>
              <a:t>If you sign up for Part B, we deduct the premium from your monthly Social Security benefit – and send it to CMS – before you receive your payment from us each month.</a:t>
            </a:r>
          </a:p>
          <a:p>
            <a:pPr>
              <a:defRPr/>
            </a:pPr>
            <a:endParaRPr lang="en-US" dirty="0"/>
          </a:p>
          <a:p>
            <a:pPr>
              <a:defRPr/>
            </a:pPr>
            <a:r>
              <a:rPr lang="en-US" dirty="0"/>
              <a:t>If you enroll in Medicare only, CMS will bill you for your Part B premiums until you go on Social Security. </a:t>
            </a:r>
          </a:p>
          <a:p>
            <a:pPr>
              <a:defRPr/>
            </a:pPr>
            <a:endParaRPr lang="en-US" dirty="0"/>
          </a:p>
          <a:p>
            <a:pPr eaLnBrk="1" fontAlgn="auto" hangingPunct="1">
              <a:spcBef>
                <a:spcPts val="0"/>
              </a:spcBef>
              <a:spcAft>
                <a:spcPts val="0"/>
              </a:spcAft>
              <a:defRPr/>
            </a:pPr>
            <a:r>
              <a:rPr lang="en-US" dirty="0"/>
              <a:t>If you have any questions regarding the Medicare program, you can call CMS at 1-800-MEDICARE or visit Medicare.gov </a:t>
            </a:r>
          </a:p>
          <a:p>
            <a:pPr>
              <a:defRPr/>
            </a:pPr>
            <a:r>
              <a:rPr lang="en-US" dirty="0"/>
              <a:t>You can also contact your local SHIBA office. </a:t>
            </a:r>
          </a:p>
        </p:txBody>
      </p:sp>
      <p:sp>
        <p:nvSpPr>
          <p:cNvPr id="122884" name="Slide Number Placeholder 3">
            <a:extLst>
              <a:ext uri="{FF2B5EF4-FFF2-40B4-BE49-F238E27FC236}">
                <a16:creationId xmlns:a16="http://schemas.microsoft.com/office/drawing/2014/main" id="{246E3794-F6B1-4545-84B5-7407255B2A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5CB8A6-0D3F-4818-958B-E2C5AB71998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67D31F3F-6611-4FE0-810E-4409C49DF3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7AB740-5865-46D7-8399-7F801165A18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
            <a:extLst>
              <a:ext uri="{FF2B5EF4-FFF2-40B4-BE49-F238E27FC236}">
                <a16:creationId xmlns:a16="http://schemas.microsoft.com/office/drawing/2014/main" id="{A4443576-666E-42E0-9CC4-B9AB679647A4}"/>
              </a:ext>
            </a:extLst>
          </p:cNvPr>
          <p:cNvSpPr>
            <a:spLocks noChangeArrowheads="1" noTextEdit="1"/>
          </p:cNvSpPr>
          <p:nvPr>
            <p:ph type="sldImg"/>
          </p:nvPr>
        </p:nvSpPr>
        <p:spPr bwMode="auto">
          <a:xfrm>
            <a:off x="366713" y="766763"/>
            <a:ext cx="6126162"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a:extLst>
              <a:ext uri="{FF2B5EF4-FFF2-40B4-BE49-F238E27FC236}">
                <a16:creationId xmlns:a16="http://schemas.microsoft.com/office/drawing/2014/main" id="{47AEA985-94AE-4F00-8F4D-0FA90D44CB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Medicare now has three parts. Medicare Part A is Hospital Insurance. Medicare Part B is Medical Insurance, which helps cover doctors’ services and outpatient care.</a:t>
            </a:r>
          </a:p>
          <a:p>
            <a:pPr eaLnBrk="1" hangingPunct="1"/>
            <a:r>
              <a:rPr lang="en-US" altLang="en-US">
                <a:latin typeface="Times New Roman" panose="02020603050405020304" pitchFamily="18" charset="0"/>
              </a:rPr>
              <a:t>Medicare also has prescription drug coverage, which is called Part 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D00C0D35-BC8B-45A2-9909-92C9EC2627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8C5840-52F5-40A0-B358-B37CB31A9C0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3667" name="Rectangle 4">
            <a:extLst>
              <a:ext uri="{FF2B5EF4-FFF2-40B4-BE49-F238E27FC236}">
                <a16:creationId xmlns:a16="http://schemas.microsoft.com/office/drawing/2014/main" id="{56B1F71D-35FF-4DE9-9571-5BE2F62E36C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5">
            <a:extLst>
              <a:ext uri="{FF2B5EF4-FFF2-40B4-BE49-F238E27FC236}">
                <a16:creationId xmlns:a16="http://schemas.microsoft.com/office/drawing/2014/main" id="{23C3026A-E0E0-4A0E-90B4-D2A94DA9FB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Part A helps pay for inpatient hospital stays but also covers skilled nursing care, home health care, and hospice care. </a:t>
            </a:r>
          </a:p>
          <a:p>
            <a:pPr eaLnBrk="1" hangingPunct="1"/>
            <a:r>
              <a:rPr lang="en-US" altLang="en-US">
                <a:latin typeface="Times New Roman" panose="02020603050405020304" pitchFamily="18" charset="0"/>
              </a:rPr>
              <a:t>Part B helps cover doctors’ services and outpatient care such as preventive services including screening tests and vaccinations, diagnostic tests, some therapies, and durable medical equipment like wheelchairs and walkers.</a:t>
            </a:r>
          </a:p>
          <a:p>
            <a:pPr eaLnBrk="1" hangingPunct="1"/>
            <a:r>
              <a:rPr lang="en-US" altLang="en-US">
                <a:latin typeface="Times New Roman" panose="02020603050405020304" pitchFamily="18" charset="0"/>
              </a:rPr>
              <a:t>Medicare drug coverage helps pay for outpatient prescription drugs.</a:t>
            </a:r>
          </a:p>
          <a:p>
            <a:pPr eaLnBrk="1" hangingPunct="1"/>
            <a:r>
              <a:rPr lang="en-US" altLang="en-US">
                <a:latin typeface="Times New Roman" panose="02020603050405020304" pitchFamily="18" charset="0"/>
              </a:rPr>
              <a:t>Let’s talk about Part A and Part B of Medicare.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96A0B883-2767-4DF7-844D-0E11649D0A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FF4195-806D-4464-8C3C-51FBAF005EF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4">
            <a:extLst>
              <a:ext uri="{FF2B5EF4-FFF2-40B4-BE49-F238E27FC236}">
                <a16:creationId xmlns:a16="http://schemas.microsoft.com/office/drawing/2014/main" id="{963C40E1-D8F4-48A2-91A3-77FFD52E122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5">
            <a:extLst>
              <a:ext uri="{FF2B5EF4-FFF2-40B4-BE49-F238E27FC236}">
                <a16:creationId xmlns:a16="http://schemas.microsoft.com/office/drawing/2014/main" id="{B4585052-7ECE-46F0-8D19-8400FBEF100C}"/>
              </a:ext>
            </a:extLst>
          </p:cNvPr>
          <p:cNvSpPr>
            <a:spLocks noGrp="1" noChangeArrowheads="1"/>
          </p:cNvSpPr>
          <p:nvPr>
            <p:ph type="body" idx="1"/>
          </p:nvPr>
        </p:nvSpPr>
        <p:spPr bwMode="auto">
          <a:xfrm>
            <a:off x="914400" y="4443413"/>
            <a:ext cx="54102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Most people don’t have to pay a monthly payment (premium) for Medicare Part A because they or their spouse paid Medicare or FICA taxes while they were working. (FICA stands for "Federal Insurance Contributions Act." This is the tax withheld from your salary, or that you pay from your self-employment income, that funds the Social Security and Medicare programs.) When people pay these taxes on their earnings, it is called “Medicare-covered employment.”</a:t>
            </a:r>
          </a:p>
          <a:p>
            <a:pPr eaLnBrk="1" hangingPunct="1"/>
            <a:r>
              <a:rPr lang="en-US" altLang="en-US">
                <a:latin typeface="Times New Roman" panose="02020603050405020304" pitchFamily="18" charset="0"/>
              </a:rPr>
              <a:t>If a person and his or her spouse did not pay Medicare taxes while they were working, or did not work long enough (10 years in most cases) to qualify for premium-free Part A, he or she may still be able to get Medicare Part A by paying a monthly premium. In 2007, the Part A premium is $226 or $410, depending on how long the person worked in Medicare-covered employment.</a:t>
            </a:r>
          </a:p>
          <a:p>
            <a:pPr eaLnBrk="1" hangingPunct="1"/>
            <a:r>
              <a:rPr lang="en-US" altLang="en-US">
                <a:latin typeface="Times New Roman" panose="02020603050405020304" pitchFamily="18" charset="0"/>
              </a:rPr>
              <a:t>For information on Part A entitlement, enrollment, or premiums, call the Social Security Administration at 1-800-772-1213 or 1-800-325-0778 for TTY users.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088DCB3-A86F-4FF6-A913-38E736AD87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583DCD-3F54-4D5B-85DF-B40112883AD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7763" name="Rectangle 2">
            <a:extLst>
              <a:ext uri="{FF2B5EF4-FFF2-40B4-BE49-F238E27FC236}">
                <a16:creationId xmlns:a16="http://schemas.microsoft.com/office/drawing/2014/main" id="{43470E06-FE0F-47CC-BE5C-7E953AB2C422}"/>
              </a:ext>
            </a:extLst>
          </p:cNvPr>
          <p:cNvSpPr>
            <a:spLocks noChangeArrowheads="1" noTextEdit="1"/>
          </p:cNvSpPr>
          <p:nvPr>
            <p:ph type="sldImg"/>
          </p:nvPr>
        </p:nvSpPr>
        <p:spPr bwMode="auto">
          <a:xfrm>
            <a:off x="366713" y="766763"/>
            <a:ext cx="6126162"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a:extLst>
              <a:ext uri="{FF2B5EF4-FFF2-40B4-BE49-F238E27FC236}">
                <a16:creationId xmlns:a16="http://schemas.microsoft.com/office/drawing/2014/main" id="{14E9AF0E-ECC9-4B1F-B7D8-BC82541E9D56}"/>
              </a:ext>
            </a:extLst>
          </p:cNvPr>
          <p:cNvSpPr>
            <a:spLocks noGrp="1" noChangeArrowheads="1"/>
          </p:cNvSpPr>
          <p:nvPr>
            <p:ph type="body" idx="1"/>
          </p:nvPr>
        </p:nvSpPr>
        <p:spPr bwMode="auto">
          <a:xfrm>
            <a:off x="838200" y="4367213"/>
            <a:ext cx="5486400" cy="4135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People can choose whether or not to enroll in Part B (Medical Insurance). Those who enroll are responsible for a monthly premium for Medicare Part B, which is $93.50 in 2007. </a:t>
            </a:r>
          </a:p>
          <a:p>
            <a:pPr eaLnBrk="1" hangingPunct="1"/>
            <a:r>
              <a:rPr lang="en-US" altLang="en-US">
                <a:latin typeface="Times New Roman" panose="02020603050405020304" pitchFamily="18" charset="0"/>
              </a:rPr>
              <a:t>(Note: starting January 1, 2007, some people with higher annual incomes—over $80,000 if you file an individual tax return or over $160,000 if you are married filing jointly—pay a higher Part B premium. These amounts change each year. Most people still pay the standard Part B premium.)</a:t>
            </a:r>
          </a:p>
          <a:p>
            <a:pPr eaLnBrk="1" hangingPunct="1"/>
            <a:r>
              <a:rPr lang="en-US" altLang="en-US">
                <a:latin typeface="Times New Roman" panose="02020603050405020304" pitchFamily="18" charset="0"/>
              </a:rPr>
              <a:t>People can sign up for Part B any time during a 7-month period that begins 3 months before the month they become eligible for Medicare. This is called the </a:t>
            </a:r>
            <a:r>
              <a:rPr lang="en-US" altLang="en-US" b="1">
                <a:latin typeface="Times New Roman" panose="02020603050405020304" pitchFamily="18" charset="0"/>
              </a:rPr>
              <a:t>Initial Enrollment Period</a:t>
            </a:r>
            <a:r>
              <a:rPr lang="en-US" altLang="en-US">
                <a:latin typeface="Times New Roman" panose="02020603050405020304" pitchFamily="18" charset="0"/>
              </a:rPr>
              <a:t> (IEP).</a:t>
            </a:r>
          </a:p>
          <a:p>
            <a:pPr eaLnBrk="1" hangingPunct="1"/>
            <a:r>
              <a:rPr lang="en-US" altLang="en-US">
                <a:latin typeface="Times New Roman" panose="02020603050405020304" pitchFamily="18" charset="0"/>
              </a:rPr>
              <a:t>People who don’t take Part B when they are first eligible may have to wait to sign up during a </a:t>
            </a:r>
            <a:r>
              <a:rPr lang="en-US" altLang="en-US" b="1">
                <a:latin typeface="Times New Roman" panose="02020603050405020304" pitchFamily="18" charset="0"/>
              </a:rPr>
              <a:t>General Enrollment Period</a:t>
            </a:r>
            <a:r>
              <a:rPr lang="en-US" altLang="en-US">
                <a:latin typeface="Times New Roman" panose="02020603050405020304" pitchFamily="18" charset="0"/>
              </a:rPr>
              <a:t> (GEP). This period runs from January 1 through March 31 of each year, with coverage effective July 1 of that year. </a:t>
            </a:r>
          </a:p>
          <a:p>
            <a:pPr eaLnBrk="1" hangingPunct="1"/>
            <a:r>
              <a:rPr lang="en-US" altLang="en-US">
                <a:latin typeface="Times New Roman" panose="02020603050405020304" pitchFamily="18" charset="0"/>
              </a:rPr>
              <a:t>Most people who don’t take Part B when they are first eligible will also have to pay a premium penalty of 10% for each full 12-month period they could have had Part B but didn’t sign up for it, except in special situations. In most cases, they will have to pay this penalty for as long as they have Part B.</a:t>
            </a:r>
          </a:p>
          <a:p>
            <a:pPr eaLnBrk="1" hangingPunct="1"/>
            <a:r>
              <a:rPr lang="en-US" altLang="en-US">
                <a:latin typeface="Times New Roman" panose="02020603050405020304" pitchFamily="18" charset="0"/>
              </a:rPr>
              <a:t>Reference: </a:t>
            </a:r>
            <a:r>
              <a:rPr lang="en-US" altLang="en-US" i="1">
                <a:latin typeface="Times New Roman" panose="02020603050405020304" pitchFamily="18" charset="0"/>
              </a:rPr>
              <a:t>Enrolling in Medicare</a:t>
            </a:r>
            <a:r>
              <a:rPr lang="en-US" altLang="en-US">
                <a:latin typeface="Times New Roman" panose="02020603050405020304" pitchFamily="18" charset="0"/>
              </a:rPr>
              <a:t>, CMS pub. 11036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8941FA4-8A80-4B16-BAA2-2E8323CFFE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59C6AE-CBC8-40E3-93BF-8288B95A632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9811" name="Rectangle 2">
            <a:extLst>
              <a:ext uri="{FF2B5EF4-FFF2-40B4-BE49-F238E27FC236}">
                <a16:creationId xmlns:a16="http://schemas.microsoft.com/office/drawing/2014/main" id="{55E38806-F5CF-4A00-8097-904B0F66C7C5}"/>
              </a:ext>
            </a:extLst>
          </p:cNvPr>
          <p:cNvSpPr>
            <a:spLocks noChangeArrowheads="1" noTextEdit="1"/>
          </p:cNvSpPr>
          <p:nvPr>
            <p:ph type="sldImg"/>
          </p:nvPr>
        </p:nvSpPr>
        <p:spPr bwMode="auto">
          <a:xfrm>
            <a:off x="366713" y="766763"/>
            <a:ext cx="6126162"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a:extLst>
              <a:ext uri="{FF2B5EF4-FFF2-40B4-BE49-F238E27FC236}">
                <a16:creationId xmlns:a16="http://schemas.microsoft.com/office/drawing/2014/main" id="{EB131119-793E-4CC4-B17B-5E299680F9D1}"/>
              </a:ext>
            </a:extLst>
          </p:cNvPr>
          <p:cNvSpPr>
            <a:spLocks noGrp="1" noChangeArrowheads="1"/>
          </p:cNvSpPr>
          <p:nvPr>
            <p:ph type="body" idx="1"/>
          </p:nvPr>
        </p:nvSpPr>
        <p:spPr bwMode="auto">
          <a:xfrm>
            <a:off x="914400" y="4367213"/>
            <a:ext cx="5029200" cy="4135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Most people covered by a group health plan based on</a:t>
            </a:r>
            <a:r>
              <a:rPr lang="en-US" altLang="en-US" b="1">
                <a:latin typeface="Times New Roman" panose="02020603050405020304" pitchFamily="18" charset="0"/>
              </a:rPr>
              <a:t> current employment</a:t>
            </a:r>
            <a:r>
              <a:rPr lang="en-US" altLang="en-US">
                <a:latin typeface="Times New Roman" panose="02020603050405020304" pitchFamily="18" charset="0"/>
              </a:rPr>
              <a:t> (their own or their spouse’s) can delay enrolling in Part B without a penalty. </a:t>
            </a:r>
          </a:p>
          <a:p>
            <a:pPr eaLnBrk="1" hangingPunct="1"/>
            <a:r>
              <a:rPr lang="en-US" altLang="en-US">
                <a:latin typeface="Times New Roman" panose="02020603050405020304" pitchFamily="18" charset="0"/>
              </a:rPr>
              <a:t>These people get a </a:t>
            </a:r>
            <a:r>
              <a:rPr lang="en-US" altLang="en-US" b="1">
                <a:latin typeface="Times New Roman" panose="02020603050405020304" pitchFamily="18" charset="0"/>
              </a:rPr>
              <a:t>Special Enrollment Period</a:t>
            </a:r>
            <a:r>
              <a:rPr lang="en-US" altLang="en-US">
                <a:latin typeface="Times New Roman" panose="02020603050405020304" pitchFamily="18" charset="0"/>
              </a:rPr>
              <a:t>. They can enroll in Part B anytime they are still covered by the employer or union group health plan based on current employment, or during the 8 months following the month the employment ends or the group health plan coverage ends, whichever is first. Most people who sign up for Part B during a Special Enrollment Period don’t pay higher premiums.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53B16CBF-945B-4122-9CA6-C941C90202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7CA7A4-EBC5-4CC2-89EF-403FEF72F0B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1859" name="Rectangle 4">
            <a:extLst>
              <a:ext uri="{FF2B5EF4-FFF2-40B4-BE49-F238E27FC236}">
                <a16:creationId xmlns:a16="http://schemas.microsoft.com/office/drawing/2014/main" id="{E0B792B1-4CDD-45C4-86DA-4CCE33A0F0E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5">
            <a:extLst>
              <a:ext uri="{FF2B5EF4-FFF2-40B4-BE49-F238E27FC236}">
                <a16:creationId xmlns:a16="http://schemas.microsoft.com/office/drawing/2014/main" id="{A2C17639-5881-4DF5-B423-3292224C56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rPr>
              <a:t>People who choose Medicare Part B usually have the premium automatically taken out of their monthly Social Security or Railroad Retirement payment. Federal government retirees may be able to have the premium deducted from their retirement check.</a:t>
            </a:r>
          </a:p>
          <a:p>
            <a:pPr eaLnBrk="1" hangingPunct="1"/>
            <a:r>
              <a:rPr lang="en-US" altLang="en-US">
                <a:latin typeface="Times New Roman" panose="02020603050405020304" pitchFamily="18" charset="0"/>
              </a:rPr>
              <a:t>For information about Medicare Part B premiums, people can call the agency that enrolled them in Medicare (SSA or RRB), or the Office of Personnel Management (OPM) for retired Federal employees.</a:t>
            </a:r>
          </a:p>
          <a:p>
            <a:pPr eaLnBrk="1" hangingPunct="1"/>
            <a:r>
              <a:rPr lang="en-US" altLang="en-US">
                <a:latin typeface="Times New Roman" panose="02020603050405020304" pitchFamily="18" charset="0"/>
              </a:rPr>
              <a:t>Medicare sends a quarterly bill for Medicare Part B premiums to people who don’t get a retirement payment. The bill can be paid by credit card, check, or money order.</a:t>
            </a:r>
          </a:p>
          <a:p>
            <a:pPr eaLnBrk="1" hangingPunct="1"/>
            <a:r>
              <a:rPr lang="en-US" altLang="en-US">
                <a:latin typeface="Times New Roman" panose="02020603050405020304" pitchFamily="18" charset="0"/>
              </a:rPr>
              <a:t>People may also choose to have their Part B premiums automatically deducted from their bank account using the Easy Pay option. (Easy Pay may also be used to pay the premium for Part A.) People can contact 1-800-MEDICARE (1-800-633-4227) to request a Medicare Easy Pay Authorization Form.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nmtp">
            <a:extLst>
              <a:ext uri="{FF2B5EF4-FFF2-40B4-BE49-F238E27FC236}">
                <a16:creationId xmlns:a16="http://schemas.microsoft.com/office/drawing/2014/main" id="{5687E80A-40CB-4EA5-B661-AD69904E8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1181100"/>
            <a:ext cx="629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2914" name="Rectangle 2"/>
          <p:cNvSpPr>
            <a:spLocks noGrp="1" noChangeArrowheads="1"/>
          </p:cNvSpPr>
          <p:nvPr>
            <p:ph type="ctrTitle"/>
          </p:nvPr>
        </p:nvSpPr>
        <p:spPr>
          <a:xfrm>
            <a:off x="0" y="2667000"/>
            <a:ext cx="12192000" cy="1676400"/>
          </a:xfrm>
        </p:spPr>
        <p:txBody>
          <a:bodyPr/>
          <a:lstStyle>
            <a:lvl1pPr>
              <a:defRPr/>
            </a:lvl1pPr>
          </a:lstStyle>
          <a:p>
            <a:r>
              <a:rPr lang="en-US"/>
              <a:t>Click to edit Master title style</a:t>
            </a:r>
          </a:p>
        </p:txBody>
      </p:sp>
      <p:sp>
        <p:nvSpPr>
          <p:cNvPr id="1702915" name="Rectangle 3"/>
          <p:cNvSpPr>
            <a:spLocks noGrp="1" noChangeArrowheads="1"/>
          </p:cNvSpPr>
          <p:nvPr>
            <p:ph type="subTitle" idx="1"/>
          </p:nvPr>
        </p:nvSpPr>
        <p:spPr>
          <a:xfrm>
            <a:off x="0" y="4419600"/>
            <a:ext cx="8534400" cy="16002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50680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14A347-0D4B-4DD9-B40C-821CB90C7406}"/>
              </a:ext>
            </a:extLst>
          </p:cNvPr>
          <p:cNvSpPr>
            <a:spLocks noGrp="1" noChangeArrowheads="1"/>
          </p:cNvSpPr>
          <p:nvPr>
            <p:ph type="dt" sz="half" idx="10"/>
          </p:nvPr>
        </p:nvSpPr>
        <p:spPr>
          <a:ln/>
        </p:spPr>
        <p:txBody>
          <a:bodyPr/>
          <a:lstStyle>
            <a:lvl1pPr>
              <a:defRPr/>
            </a:lvl1pPr>
          </a:lstStyle>
          <a:p>
            <a:pPr>
              <a:defRPr/>
            </a:pPr>
            <a:fld id="{6F2ADE64-CB82-43F1-B17C-D74A1955E247}" type="datetime1">
              <a:rPr lang="en-US" smtClean="0"/>
              <a:t>9/25/2019</a:t>
            </a:fld>
            <a:endParaRPr lang="en-US"/>
          </a:p>
        </p:txBody>
      </p:sp>
      <p:sp>
        <p:nvSpPr>
          <p:cNvPr id="5" name="Rectangle 5">
            <a:extLst>
              <a:ext uri="{FF2B5EF4-FFF2-40B4-BE49-F238E27FC236}">
                <a16:creationId xmlns:a16="http://schemas.microsoft.com/office/drawing/2014/main" id="{20BA915C-3837-44B1-97F6-75BCC6557126}"/>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6" name="Rectangle 6">
            <a:extLst>
              <a:ext uri="{FF2B5EF4-FFF2-40B4-BE49-F238E27FC236}">
                <a16:creationId xmlns:a16="http://schemas.microsoft.com/office/drawing/2014/main" id="{302EB787-8C49-407E-90AC-BC0817C6D591}"/>
              </a:ext>
            </a:extLst>
          </p:cNvPr>
          <p:cNvSpPr>
            <a:spLocks noGrp="1" noChangeArrowheads="1"/>
          </p:cNvSpPr>
          <p:nvPr>
            <p:ph type="sldNum" sz="quarter" idx="12"/>
          </p:nvPr>
        </p:nvSpPr>
        <p:spPr>
          <a:ln/>
        </p:spPr>
        <p:txBody>
          <a:bodyPr/>
          <a:lstStyle>
            <a:lvl1pPr>
              <a:defRPr/>
            </a:lvl1pPr>
          </a:lstStyle>
          <a:p>
            <a:pPr>
              <a:defRPr/>
            </a:pPr>
            <a:fld id="{5580ABD9-D95A-4CF1-A16E-CDAC1BF7550D}" type="slidenum">
              <a:rPr lang="en-US" altLang="en-US"/>
              <a:pPr>
                <a:defRPr/>
              </a:pPr>
              <a:t>‹#›</a:t>
            </a:fld>
            <a:endParaRPr lang="en-US" altLang="en-US"/>
          </a:p>
        </p:txBody>
      </p:sp>
    </p:spTree>
    <p:extLst>
      <p:ext uri="{BB962C8B-B14F-4D97-AF65-F5344CB8AC3E}">
        <p14:creationId xmlns:p14="http://schemas.microsoft.com/office/powerpoint/2010/main" val="27027876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0F95A9B-7D03-410E-982C-9982ACAA3F85}"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a:t>2019</a:t>
            </a:r>
            <a:endParaRPr lang="en-US" dirty="0"/>
          </a:p>
        </p:txBody>
      </p:sp>
      <p:sp>
        <p:nvSpPr>
          <p:cNvPr id="6" name="Slide Number Placeholder 5"/>
          <p:cNvSpPr>
            <a:spLocks noGrp="1"/>
          </p:cNvSpPr>
          <p:nvPr>
            <p:ph type="sldNum" sz="quarter" idx="12"/>
          </p:nvPr>
        </p:nvSpPr>
        <p:spPr/>
        <p:txBody>
          <a:bodyPr/>
          <a:lstStyle/>
          <a:p>
            <a:pPr>
              <a:defRPr/>
            </a:pPr>
            <a:fld id="{CDDCED08-2B2B-44B3-BA51-C0F2E5774FD8}" type="slidenum">
              <a:rPr lang="en-US" smtClean="0"/>
              <a:pPr>
                <a:defRPr/>
              </a:pPr>
              <a:t>‹#›</a:t>
            </a:fld>
            <a:endParaRPr lang="en-US" dirty="0"/>
          </a:p>
        </p:txBody>
      </p:sp>
    </p:spTree>
    <p:extLst>
      <p:ext uri="{BB962C8B-B14F-4D97-AF65-F5344CB8AC3E}">
        <p14:creationId xmlns:p14="http://schemas.microsoft.com/office/powerpoint/2010/main" val="252927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C4B4BA9-07FC-4250-9C8D-676468927628}"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a:t>2019</a:t>
            </a:r>
            <a:endParaRPr lang="en-US" dirty="0"/>
          </a:p>
        </p:txBody>
      </p:sp>
      <p:sp>
        <p:nvSpPr>
          <p:cNvPr id="6" name="Slide Number Placeholder 5"/>
          <p:cNvSpPr>
            <a:spLocks noGrp="1"/>
          </p:cNvSpPr>
          <p:nvPr>
            <p:ph type="sldNum" sz="quarter" idx="12"/>
          </p:nvPr>
        </p:nvSpPr>
        <p:spPr/>
        <p:txBody>
          <a:bodyPr/>
          <a:lstStyle/>
          <a:p>
            <a:pPr>
              <a:defRPr/>
            </a:pPr>
            <a:fld id="{64629DDD-E30A-433B-8DCA-A46527877A15}" type="slidenum">
              <a:rPr lang="en-US" smtClean="0"/>
              <a:pPr>
                <a:defRPr/>
              </a:pPr>
              <a:t>‹#›</a:t>
            </a:fld>
            <a:endParaRPr lang="en-US" dirty="0"/>
          </a:p>
        </p:txBody>
      </p:sp>
    </p:spTree>
    <p:extLst>
      <p:ext uri="{BB962C8B-B14F-4D97-AF65-F5344CB8AC3E}">
        <p14:creationId xmlns:p14="http://schemas.microsoft.com/office/powerpoint/2010/main" val="16046145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DCFA2C1-40AD-4B37-8676-DE3A264B37D0}"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a:t>2019</a:t>
            </a:r>
            <a:endParaRPr lang="en-US" dirty="0"/>
          </a:p>
        </p:txBody>
      </p:sp>
      <p:sp>
        <p:nvSpPr>
          <p:cNvPr id="6" name="Slide Number Placeholder 5"/>
          <p:cNvSpPr>
            <a:spLocks noGrp="1"/>
          </p:cNvSpPr>
          <p:nvPr>
            <p:ph type="sldNum" sz="quarter" idx="12"/>
          </p:nvPr>
        </p:nvSpPr>
        <p:spPr/>
        <p:txBody>
          <a:bodyPr/>
          <a:lstStyle/>
          <a:p>
            <a:pPr>
              <a:defRPr/>
            </a:pPr>
            <a:fld id="{DEBB4EC8-CEF3-4E44-8E2C-593B3B123ABA}" type="slidenum">
              <a:rPr lang="en-US" smtClean="0"/>
              <a:pPr>
                <a:defRPr/>
              </a:pPr>
              <a:t>‹#›</a:t>
            </a:fld>
            <a:endParaRPr lang="en-US" dirty="0"/>
          </a:p>
        </p:txBody>
      </p:sp>
    </p:spTree>
    <p:extLst>
      <p:ext uri="{BB962C8B-B14F-4D97-AF65-F5344CB8AC3E}">
        <p14:creationId xmlns:p14="http://schemas.microsoft.com/office/powerpoint/2010/main" val="40278247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1BA779E-1D6C-4D91-A352-25DDD5480FEC}" type="datetime1">
              <a:rPr lang="en-US" smtClean="0"/>
              <a:t>9/25/2019</a:t>
            </a:fld>
            <a:endParaRPr lang="en-US"/>
          </a:p>
        </p:txBody>
      </p:sp>
      <p:sp>
        <p:nvSpPr>
          <p:cNvPr id="5" name="Footer Placeholder 4"/>
          <p:cNvSpPr>
            <a:spLocks noGrp="1"/>
          </p:cNvSpPr>
          <p:nvPr>
            <p:ph type="ftr" sz="quarter" idx="11"/>
          </p:nvPr>
        </p:nvSpPr>
        <p:spPr/>
        <p:txBody>
          <a:bodyPr/>
          <a:lstStyle/>
          <a:p>
            <a:pPr>
              <a:defRPr/>
            </a:pPr>
            <a:r>
              <a:rPr lang="en-US"/>
              <a:t>2019</a:t>
            </a:r>
          </a:p>
        </p:txBody>
      </p:sp>
      <p:sp>
        <p:nvSpPr>
          <p:cNvPr id="6" name="Slide Number Placeholder 5"/>
          <p:cNvSpPr>
            <a:spLocks noGrp="1"/>
          </p:cNvSpPr>
          <p:nvPr>
            <p:ph type="sldNum" sz="quarter" idx="12"/>
          </p:nvPr>
        </p:nvSpPr>
        <p:spPr/>
        <p:txBody>
          <a:bodyPr/>
          <a:lstStyle/>
          <a:p>
            <a:pPr>
              <a:defRPr/>
            </a:pPr>
            <a:fld id="{FEEA696F-B433-4941-AA54-DAABF320A51A}" type="slidenum">
              <a:rPr lang="en-US" altLang="en-US" smtClean="0"/>
              <a:pPr>
                <a:defRPr/>
              </a:pPr>
              <a:t>‹#›</a:t>
            </a:fld>
            <a:endParaRPr lang="en-US" altLang="en-US" dirty="0"/>
          </a:p>
        </p:txBody>
      </p:sp>
    </p:spTree>
    <p:extLst>
      <p:ext uri="{BB962C8B-B14F-4D97-AF65-F5344CB8AC3E}">
        <p14:creationId xmlns:p14="http://schemas.microsoft.com/office/powerpoint/2010/main" val="455555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8E2E68B-0234-47A8-98E7-A831F14B4A54}" type="datetime1">
              <a:rPr lang="en-US" smtClean="0"/>
              <a:t>9/25/2019</a:t>
            </a:fld>
            <a:endParaRPr lang="en-US"/>
          </a:p>
        </p:txBody>
      </p:sp>
      <p:sp>
        <p:nvSpPr>
          <p:cNvPr id="5" name="Footer Placeholder 4"/>
          <p:cNvSpPr>
            <a:spLocks noGrp="1"/>
          </p:cNvSpPr>
          <p:nvPr>
            <p:ph type="ftr" sz="quarter" idx="11"/>
          </p:nvPr>
        </p:nvSpPr>
        <p:spPr/>
        <p:txBody>
          <a:bodyPr/>
          <a:lstStyle/>
          <a:p>
            <a:pPr>
              <a:defRPr/>
            </a:pPr>
            <a:r>
              <a:rPr lang="en-US"/>
              <a:t>2019</a:t>
            </a:r>
          </a:p>
        </p:txBody>
      </p:sp>
      <p:sp>
        <p:nvSpPr>
          <p:cNvPr id="6" name="Slide Number Placeholder 5"/>
          <p:cNvSpPr>
            <a:spLocks noGrp="1"/>
          </p:cNvSpPr>
          <p:nvPr>
            <p:ph type="sldNum" sz="quarter" idx="12"/>
          </p:nvPr>
        </p:nvSpPr>
        <p:spPr/>
        <p:txBody>
          <a:bodyPr/>
          <a:lstStyle/>
          <a:p>
            <a:pPr>
              <a:defRPr/>
            </a:pPr>
            <a:fld id="{D83248B6-3AC8-4E14-910C-BA54623D91D7}" type="slidenum">
              <a:rPr lang="en-US" altLang="en-US" smtClean="0"/>
              <a:pPr>
                <a:defRPr/>
              </a:pPr>
              <a:t>‹#›</a:t>
            </a:fld>
            <a:endParaRPr lang="en-US" altLang="en-US" dirty="0"/>
          </a:p>
        </p:txBody>
      </p:sp>
    </p:spTree>
    <p:extLst>
      <p:ext uri="{BB962C8B-B14F-4D97-AF65-F5344CB8AC3E}">
        <p14:creationId xmlns:p14="http://schemas.microsoft.com/office/powerpoint/2010/main" val="16790368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66C0306-925D-47DB-AD34-40FC84D8F700}" type="datetime1">
              <a:rPr lang="en-US" smtClean="0"/>
              <a:t>9/25/2019</a:t>
            </a:fld>
            <a:endParaRPr lang="en-US"/>
          </a:p>
        </p:txBody>
      </p:sp>
      <p:sp>
        <p:nvSpPr>
          <p:cNvPr id="5" name="Footer Placeholder 4"/>
          <p:cNvSpPr>
            <a:spLocks noGrp="1"/>
          </p:cNvSpPr>
          <p:nvPr>
            <p:ph type="ftr" sz="quarter" idx="11"/>
          </p:nvPr>
        </p:nvSpPr>
        <p:spPr/>
        <p:txBody>
          <a:bodyPr/>
          <a:lstStyle/>
          <a:p>
            <a:pPr>
              <a:defRPr/>
            </a:pPr>
            <a:r>
              <a:rPr lang="en-US"/>
              <a:t>2019</a:t>
            </a:r>
          </a:p>
        </p:txBody>
      </p:sp>
      <p:sp>
        <p:nvSpPr>
          <p:cNvPr id="6" name="Slide Number Placeholder 5"/>
          <p:cNvSpPr>
            <a:spLocks noGrp="1"/>
          </p:cNvSpPr>
          <p:nvPr>
            <p:ph type="sldNum" sz="quarter" idx="12"/>
          </p:nvPr>
        </p:nvSpPr>
        <p:spPr/>
        <p:txBody>
          <a:bodyPr/>
          <a:lstStyle/>
          <a:p>
            <a:pPr>
              <a:defRPr/>
            </a:pPr>
            <a:fld id="{1B3FD4BD-4A3E-450D-8F63-52E9849DD9D6}" type="slidenum">
              <a:rPr lang="en-US" altLang="en-US" smtClean="0"/>
              <a:pPr>
                <a:defRPr/>
              </a:pPr>
              <a:t>‹#›</a:t>
            </a:fld>
            <a:endParaRPr lang="en-US" altLang="en-US" dirty="0"/>
          </a:p>
        </p:txBody>
      </p:sp>
    </p:spTree>
    <p:extLst>
      <p:ext uri="{BB962C8B-B14F-4D97-AF65-F5344CB8AC3E}">
        <p14:creationId xmlns:p14="http://schemas.microsoft.com/office/powerpoint/2010/main" val="39562124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E013E1D-B47E-4474-A217-D1907BB7B113}" type="datetime1">
              <a:rPr lang="en-US" smtClean="0"/>
              <a:t>9/25/2019</a:t>
            </a:fld>
            <a:endParaRPr lang="en-US"/>
          </a:p>
        </p:txBody>
      </p:sp>
      <p:sp>
        <p:nvSpPr>
          <p:cNvPr id="6" name="Footer Placeholder 5"/>
          <p:cNvSpPr>
            <a:spLocks noGrp="1"/>
          </p:cNvSpPr>
          <p:nvPr>
            <p:ph type="ftr" sz="quarter" idx="11"/>
          </p:nvPr>
        </p:nvSpPr>
        <p:spPr/>
        <p:txBody>
          <a:bodyPr/>
          <a:lstStyle/>
          <a:p>
            <a:pPr>
              <a:defRPr/>
            </a:pPr>
            <a:r>
              <a:rPr lang="en-US"/>
              <a:t>2019</a:t>
            </a:r>
          </a:p>
        </p:txBody>
      </p:sp>
      <p:sp>
        <p:nvSpPr>
          <p:cNvPr id="7" name="Slide Number Placeholder 6"/>
          <p:cNvSpPr>
            <a:spLocks noGrp="1"/>
          </p:cNvSpPr>
          <p:nvPr>
            <p:ph type="sldNum" sz="quarter" idx="12"/>
          </p:nvPr>
        </p:nvSpPr>
        <p:spPr/>
        <p:txBody>
          <a:bodyPr/>
          <a:lstStyle/>
          <a:p>
            <a:pPr>
              <a:defRPr/>
            </a:pPr>
            <a:fld id="{05FC7E67-C3DB-4425-8EC1-1AAEFF86986E}" type="slidenum">
              <a:rPr lang="en-US" altLang="en-US" smtClean="0"/>
              <a:pPr>
                <a:defRPr/>
              </a:pPr>
              <a:t>‹#›</a:t>
            </a:fld>
            <a:endParaRPr lang="en-US" altLang="en-US" dirty="0"/>
          </a:p>
        </p:txBody>
      </p:sp>
    </p:spTree>
    <p:extLst>
      <p:ext uri="{BB962C8B-B14F-4D97-AF65-F5344CB8AC3E}">
        <p14:creationId xmlns:p14="http://schemas.microsoft.com/office/powerpoint/2010/main" val="2621712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C2171B5-CF2C-431C-974E-A12E891C6756}" type="datetime1">
              <a:rPr lang="en-US" smtClean="0"/>
              <a:t>9/25/2019</a:t>
            </a:fld>
            <a:endParaRPr lang="en-US"/>
          </a:p>
        </p:txBody>
      </p:sp>
      <p:sp>
        <p:nvSpPr>
          <p:cNvPr id="8" name="Footer Placeholder 7"/>
          <p:cNvSpPr>
            <a:spLocks noGrp="1"/>
          </p:cNvSpPr>
          <p:nvPr>
            <p:ph type="ftr" sz="quarter" idx="11"/>
          </p:nvPr>
        </p:nvSpPr>
        <p:spPr/>
        <p:txBody>
          <a:bodyPr/>
          <a:lstStyle/>
          <a:p>
            <a:pPr>
              <a:defRPr/>
            </a:pPr>
            <a:r>
              <a:rPr lang="en-US"/>
              <a:t>2019</a:t>
            </a:r>
          </a:p>
        </p:txBody>
      </p:sp>
      <p:sp>
        <p:nvSpPr>
          <p:cNvPr id="9" name="Slide Number Placeholder 8"/>
          <p:cNvSpPr>
            <a:spLocks noGrp="1"/>
          </p:cNvSpPr>
          <p:nvPr>
            <p:ph type="sldNum" sz="quarter" idx="12"/>
          </p:nvPr>
        </p:nvSpPr>
        <p:spPr/>
        <p:txBody>
          <a:bodyPr/>
          <a:lstStyle/>
          <a:p>
            <a:pPr>
              <a:defRPr/>
            </a:pPr>
            <a:fld id="{7BED7D33-279B-4E51-A7E3-FFD22B8F98F9}" type="slidenum">
              <a:rPr lang="en-US" altLang="en-US" smtClean="0"/>
              <a:pPr>
                <a:defRPr/>
              </a:pPr>
              <a:t>‹#›</a:t>
            </a:fld>
            <a:endParaRPr lang="en-US" altLang="en-US" dirty="0"/>
          </a:p>
        </p:txBody>
      </p:sp>
    </p:spTree>
    <p:extLst>
      <p:ext uri="{BB962C8B-B14F-4D97-AF65-F5344CB8AC3E}">
        <p14:creationId xmlns:p14="http://schemas.microsoft.com/office/powerpoint/2010/main" val="15015231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ADA22CC-498A-4347-B6DD-5BF33AEEBC06}" type="datetime1">
              <a:rPr lang="en-US" smtClean="0"/>
              <a:t>9/25/2019</a:t>
            </a:fld>
            <a:endParaRPr lang="en-US"/>
          </a:p>
        </p:txBody>
      </p:sp>
      <p:sp>
        <p:nvSpPr>
          <p:cNvPr id="4" name="Footer Placeholder 3"/>
          <p:cNvSpPr>
            <a:spLocks noGrp="1"/>
          </p:cNvSpPr>
          <p:nvPr>
            <p:ph type="ftr" sz="quarter" idx="11"/>
          </p:nvPr>
        </p:nvSpPr>
        <p:spPr/>
        <p:txBody>
          <a:bodyPr/>
          <a:lstStyle/>
          <a:p>
            <a:pPr>
              <a:defRPr/>
            </a:pPr>
            <a:r>
              <a:rPr lang="en-US"/>
              <a:t>2019</a:t>
            </a:r>
          </a:p>
        </p:txBody>
      </p:sp>
      <p:sp>
        <p:nvSpPr>
          <p:cNvPr id="5" name="Slide Number Placeholder 4"/>
          <p:cNvSpPr>
            <a:spLocks noGrp="1"/>
          </p:cNvSpPr>
          <p:nvPr>
            <p:ph type="sldNum" sz="quarter" idx="12"/>
          </p:nvPr>
        </p:nvSpPr>
        <p:spPr/>
        <p:txBody>
          <a:bodyPr/>
          <a:lstStyle/>
          <a:p>
            <a:pPr>
              <a:defRPr/>
            </a:pPr>
            <a:fld id="{980A4E53-7EC1-41C2-9660-FE1361D38A70}" type="slidenum">
              <a:rPr lang="en-US" altLang="en-US" smtClean="0"/>
              <a:pPr>
                <a:defRPr/>
              </a:pPr>
              <a:t>‹#›</a:t>
            </a:fld>
            <a:endParaRPr lang="en-US" altLang="en-US" dirty="0"/>
          </a:p>
        </p:txBody>
      </p:sp>
    </p:spTree>
    <p:extLst>
      <p:ext uri="{BB962C8B-B14F-4D97-AF65-F5344CB8AC3E}">
        <p14:creationId xmlns:p14="http://schemas.microsoft.com/office/powerpoint/2010/main" val="14711163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F537A0-BBA6-4F58-9047-A6173E938F3B}" type="datetime1">
              <a:rPr lang="en-US" smtClean="0"/>
              <a:t>9/25/2019</a:t>
            </a:fld>
            <a:endParaRPr lang="en-US"/>
          </a:p>
        </p:txBody>
      </p:sp>
      <p:sp>
        <p:nvSpPr>
          <p:cNvPr id="3" name="Footer Placeholder 2"/>
          <p:cNvSpPr>
            <a:spLocks noGrp="1"/>
          </p:cNvSpPr>
          <p:nvPr>
            <p:ph type="ftr" sz="quarter" idx="11"/>
          </p:nvPr>
        </p:nvSpPr>
        <p:spPr/>
        <p:txBody>
          <a:bodyPr/>
          <a:lstStyle/>
          <a:p>
            <a:pPr>
              <a:defRPr/>
            </a:pPr>
            <a:r>
              <a:rPr lang="en-US"/>
              <a:t>2019</a:t>
            </a:r>
          </a:p>
        </p:txBody>
      </p:sp>
      <p:sp>
        <p:nvSpPr>
          <p:cNvPr id="4" name="Slide Number Placeholder 3"/>
          <p:cNvSpPr>
            <a:spLocks noGrp="1"/>
          </p:cNvSpPr>
          <p:nvPr>
            <p:ph type="sldNum" sz="quarter" idx="12"/>
          </p:nvPr>
        </p:nvSpPr>
        <p:spPr/>
        <p:txBody>
          <a:bodyPr/>
          <a:lstStyle/>
          <a:p>
            <a:pPr>
              <a:defRPr/>
            </a:pPr>
            <a:fld id="{FBFBD636-0244-4EC0-811B-0D272B6AA034}" type="slidenum">
              <a:rPr lang="en-US" altLang="en-US" smtClean="0"/>
              <a:pPr>
                <a:defRPr/>
              </a:pPr>
              <a:t>‹#›</a:t>
            </a:fld>
            <a:endParaRPr lang="en-US" altLang="en-US" dirty="0"/>
          </a:p>
        </p:txBody>
      </p:sp>
    </p:spTree>
    <p:extLst>
      <p:ext uri="{BB962C8B-B14F-4D97-AF65-F5344CB8AC3E}">
        <p14:creationId xmlns:p14="http://schemas.microsoft.com/office/powerpoint/2010/main" val="339093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D47E83-DDF6-4ADB-A0DF-E33CC8B7AA22}"/>
              </a:ext>
            </a:extLst>
          </p:cNvPr>
          <p:cNvSpPr>
            <a:spLocks noGrp="1" noChangeArrowheads="1"/>
          </p:cNvSpPr>
          <p:nvPr>
            <p:ph type="dt" sz="half" idx="10"/>
          </p:nvPr>
        </p:nvSpPr>
        <p:spPr>
          <a:ln/>
        </p:spPr>
        <p:txBody>
          <a:bodyPr/>
          <a:lstStyle>
            <a:lvl1pPr>
              <a:defRPr/>
            </a:lvl1pPr>
          </a:lstStyle>
          <a:p>
            <a:pPr>
              <a:defRPr/>
            </a:pPr>
            <a:fld id="{CFAB91A6-C4D8-4784-83D0-222FF37CB74D}" type="datetime1">
              <a:rPr lang="en-US" smtClean="0"/>
              <a:t>9/25/2019</a:t>
            </a:fld>
            <a:endParaRPr lang="en-US"/>
          </a:p>
        </p:txBody>
      </p:sp>
      <p:sp>
        <p:nvSpPr>
          <p:cNvPr id="5" name="Rectangle 5">
            <a:extLst>
              <a:ext uri="{FF2B5EF4-FFF2-40B4-BE49-F238E27FC236}">
                <a16:creationId xmlns:a16="http://schemas.microsoft.com/office/drawing/2014/main" id="{64545A14-E1CA-46DF-81F4-F4BF578D2310}"/>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6" name="Rectangle 6">
            <a:extLst>
              <a:ext uri="{FF2B5EF4-FFF2-40B4-BE49-F238E27FC236}">
                <a16:creationId xmlns:a16="http://schemas.microsoft.com/office/drawing/2014/main" id="{F17AB592-B189-43FE-8A6B-9A3DC774E5FF}"/>
              </a:ext>
            </a:extLst>
          </p:cNvPr>
          <p:cNvSpPr>
            <a:spLocks noGrp="1" noChangeArrowheads="1"/>
          </p:cNvSpPr>
          <p:nvPr>
            <p:ph type="sldNum" sz="quarter" idx="12"/>
          </p:nvPr>
        </p:nvSpPr>
        <p:spPr>
          <a:ln/>
        </p:spPr>
        <p:txBody>
          <a:bodyPr/>
          <a:lstStyle>
            <a:lvl1pPr>
              <a:defRPr/>
            </a:lvl1pPr>
          </a:lstStyle>
          <a:p>
            <a:pPr>
              <a:defRPr/>
            </a:pPr>
            <a:fld id="{C0BB5BF3-50EF-4C83-81AE-1573D68DDC26}" type="slidenum">
              <a:rPr lang="en-US" altLang="en-US"/>
              <a:pPr>
                <a:defRPr/>
              </a:pPr>
              <a:t>‹#›</a:t>
            </a:fld>
            <a:endParaRPr lang="en-US" altLang="en-US"/>
          </a:p>
        </p:txBody>
      </p:sp>
    </p:spTree>
    <p:extLst>
      <p:ext uri="{BB962C8B-B14F-4D97-AF65-F5344CB8AC3E}">
        <p14:creationId xmlns:p14="http://schemas.microsoft.com/office/powerpoint/2010/main" val="15307137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AADDADB-BF6C-414D-94CD-951C14FC70D9}" type="datetime1">
              <a:rPr lang="en-US" smtClean="0"/>
              <a:t>9/25/2019</a:t>
            </a:fld>
            <a:endParaRPr lang="en-US"/>
          </a:p>
        </p:txBody>
      </p:sp>
      <p:sp>
        <p:nvSpPr>
          <p:cNvPr id="6" name="Footer Placeholder 5"/>
          <p:cNvSpPr>
            <a:spLocks noGrp="1"/>
          </p:cNvSpPr>
          <p:nvPr>
            <p:ph type="ftr" sz="quarter" idx="11"/>
          </p:nvPr>
        </p:nvSpPr>
        <p:spPr/>
        <p:txBody>
          <a:bodyPr/>
          <a:lstStyle/>
          <a:p>
            <a:pPr>
              <a:defRPr/>
            </a:pPr>
            <a:r>
              <a:rPr lang="en-US"/>
              <a:t>2019</a:t>
            </a:r>
          </a:p>
        </p:txBody>
      </p:sp>
      <p:sp>
        <p:nvSpPr>
          <p:cNvPr id="7" name="Slide Number Placeholder 6"/>
          <p:cNvSpPr>
            <a:spLocks noGrp="1"/>
          </p:cNvSpPr>
          <p:nvPr>
            <p:ph type="sldNum" sz="quarter" idx="12"/>
          </p:nvPr>
        </p:nvSpPr>
        <p:spPr/>
        <p:txBody>
          <a:bodyPr/>
          <a:lstStyle/>
          <a:p>
            <a:pPr>
              <a:defRPr/>
            </a:pPr>
            <a:fld id="{A62910C9-CA0B-4127-A304-4C4F8D89B07B}" type="slidenum">
              <a:rPr lang="en-US" altLang="en-US" smtClean="0"/>
              <a:pPr>
                <a:defRPr/>
              </a:pPr>
              <a:t>‹#›</a:t>
            </a:fld>
            <a:endParaRPr lang="en-US" altLang="en-US" dirty="0"/>
          </a:p>
        </p:txBody>
      </p:sp>
    </p:spTree>
    <p:extLst>
      <p:ext uri="{BB962C8B-B14F-4D97-AF65-F5344CB8AC3E}">
        <p14:creationId xmlns:p14="http://schemas.microsoft.com/office/powerpoint/2010/main" val="36022257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r>
              <a:rPr lang="en-US"/>
              <a:t>2019</a:t>
            </a:r>
          </a:p>
        </p:txBody>
      </p:sp>
      <p:sp>
        <p:nvSpPr>
          <p:cNvPr id="7" name="Slide Number Placeholder 6"/>
          <p:cNvSpPr>
            <a:spLocks noGrp="1"/>
          </p:cNvSpPr>
          <p:nvPr>
            <p:ph type="sldNum" sz="quarter" idx="12"/>
          </p:nvPr>
        </p:nvSpPr>
        <p:spPr/>
        <p:txBody>
          <a:bodyPr/>
          <a:lstStyle/>
          <a:p>
            <a:pPr>
              <a:defRPr/>
            </a:pPr>
            <a:fld id="{5E96EC80-0A43-41AB-B771-0775EE89B1CE}" type="slidenum">
              <a:rPr lang="en-US" altLang="en-US" smtClean="0"/>
              <a:pPr>
                <a:defRPr/>
              </a:pPr>
              <a:t>‹#›</a:t>
            </a:fld>
            <a:endParaRPr lang="en-US" altLang="en-US" dirty="0"/>
          </a:p>
        </p:txBody>
      </p:sp>
      <p:sp>
        <p:nvSpPr>
          <p:cNvPr id="5" name="Date Placeholder 4"/>
          <p:cNvSpPr>
            <a:spLocks noGrp="1"/>
          </p:cNvSpPr>
          <p:nvPr>
            <p:ph type="dt" sz="half" idx="10"/>
          </p:nvPr>
        </p:nvSpPr>
        <p:spPr/>
        <p:txBody>
          <a:bodyPr/>
          <a:lstStyle/>
          <a:p>
            <a:pPr>
              <a:defRPr/>
            </a:pPr>
            <a:fld id="{EDBED639-4946-42E8-B3C7-8A4E7F91D502}" type="datetime1">
              <a:rPr lang="en-US" smtClean="0"/>
              <a:t>9/25/2019</a:t>
            </a:fld>
            <a:endParaRPr lang="en-US"/>
          </a:p>
        </p:txBody>
      </p:sp>
    </p:spTree>
    <p:extLst>
      <p:ext uri="{BB962C8B-B14F-4D97-AF65-F5344CB8AC3E}">
        <p14:creationId xmlns:p14="http://schemas.microsoft.com/office/powerpoint/2010/main" val="27349891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AF7DE0C-7109-47D5-9B30-1551217D55AC}" type="datetime1">
              <a:rPr lang="en-US" smtClean="0"/>
              <a:t>9/25/2019</a:t>
            </a:fld>
            <a:endParaRPr lang="en-US"/>
          </a:p>
        </p:txBody>
      </p:sp>
      <p:sp>
        <p:nvSpPr>
          <p:cNvPr id="5" name="Footer Placeholder 4"/>
          <p:cNvSpPr>
            <a:spLocks noGrp="1"/>
          </p:cNvSpPr>
          <p:nvPr>
            <p:ph type="ftr" sz="quarter" idx="11"/>
          </p:nvPr>
        </p:nvSpPr>
        <p:spPr/>
        <p:txBody>
          <a:bodyPr/>
          <a:lstStyle/>
          <a:p>
            <a:pPr>
              <a:defRPr/>
            </a:pPr>
            <a:r>
              <a:rPr lang="en-US"/>
              <a:t>2019</a:t>
            </a:r>
          </a:p>
        </p:txBody>
      </p:sp>
      <p:sp>
        <p:nvSpPr>
          <p:cNvPr id="6" name="Slide Number Placeholder 5"/>
          <p:cNvSpPr>
            <a:spLocks noGrp="1"/>
          </p:cNvSpPr>
          <p:nvPr>
            <p:ph type="sldNum" sz="quarter" idx="12"/>
          </p:nvPr>
        </p:nvSpPr>
        <p:spPr/>
        <p:txBody>
          <a:bodyPr/>
          <a:lstStyle/>
          <a:p>
            <a:pPr>
              <a:defRPr/>
            </a:pPr>
            <a:fld id="{3F422CD9-7A43-4A5C-B54B-61DE8BC843F2}" type="slidenum">
              <a:rPr lang="en-US" altLang="en-US" smtClean="0"/>
              <a:pPr>
                <a:defRPr/>
              </a:pPr>
              <a:t>‹#›</a:t>
            </a:fld>
            <a:endParaRPr lang="en-US" altLang="en-US" dirty="0"/>
          </a:p>
        </p:txBody>
      </p:sp>
    </p:spTree>
    <p:extLst>
      <p:ext uri="{BB962C8B-B14F-4D97-AF65-F5344CB8AC3E}">
        <p14:creationId xmlns:p14="http://schemas.microsoft.com/office/powerpoint/2010/main" val="18126370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4883427-19BC-4C65-8C36-EB85579D4F50}" type="datetime1">
              <a:rPr lang="en-US" smtClean="0"/>
              <a:t>9/25/2019</a:t>
            </a:fld>
            <a:endParaRPr lang="en-US"/>
          </a:p>
        </p:txBody>
      </p:sp>
      <p:sp>
        <p:nvSpPr>
          <p:cNvPr id="5" name="Footer Placeholder 4"/>
          <p:cNvSpPr>
            <a:spLocks noGrp="1"/>
          </p:cNvSpPr>
          <p:nvPr>
            <p:ph type="ftr" sz="quarter" idx="11"/>
          </p:nvPr>
        </p:nvSpPr>
        <p:spPr/>
        <p:txBody>
          <a:bodyPr/>
          <a:lstStyle/>
          <a:p>
            <a:pPr>
              <a:defRPr/>
            </a:pPr>
            <a:r>
              <a:rPr lang="en-US"/>
              <a:t>2019</a:t>
            </a:r>
          </a:p>
        </p:txBody>
      </p:sp>
      <p:sp>
        <p:nvSpPr>
          <p:cNvPr id="6" name="Slide Number Placeholder 5"/>
          <p:cNvSpPr>
            <a:spLocks noGrp="1"/>
          </p:cNvSpPr>
          <p:nvPr>
            <p:ph type="sldNum" sz="quarter" idx="12"/>
          </p:nvPr>
        </p:nvSpPr>
        <p:spPr/>
        <p:txBody>
          <a:bodyPr/>
          <a:lstStyle/>
          <a:p>
            <a:pPr>
              <a:defRPr/>
            </a:pPr>
            <a:fld id="{22BEED15-8B54-4EB1-8557-87A4B6F0C5A7}" type="slidenum">
              <a:rPr lang="en-US" altLang="en-US" smtClean="0"/>
              <a:pPr>
                <a:defRPr/>
              </a:pPr>
              <a:t>‹#›</a:t>
            </a:fld>
            <a:endParaRPr lang="en-US"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2892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6689642-289A-42AE-ACC3-7F8FA5078555}" type="datetime1">
              <a:rPr lang="en-US" smtClean="0"/>
              <a:t>9/25/2019</a:t>
            </a:fld>
            <a:endParaRPr lang="en-US"/>
          </a:p>
        </p:txBody>
      </p:sp>
      <p:sp>
        <p:nvSpPr>
          <p:cNvPr id="5" name="Footer Placeholder 4"/>
          <p:cNvSpPr>
            <a:spLocks noGrp="1"/>
          </p:cNvSpPr>
          <p:nvPr>
            <p:ph type="ftr" sz="quarter" idx="11"/>
          </p:nvPr>
        </p:nvSpPr>
        <p:spPr/>
        <p:txBody>
          <a:bodyPr/>
          <a:lstStyle/>
          <a:p>
            <a:pPr>
              <a:defRPr/>
            </a:pPr>
            <a:r>
              <a:rPr lang="en-US"/>
              <a:t>2019</a:t>
            </a:r>
          </a:p>
        </p:txBody>
      </p:sp>
      <p:sp>
        <p:nvSpPr>
          <p:cNvPr id="6" name="Slide Number Placeholder 5"/>
          <p:cNvSpPr>
            <a:spLocks noGrp="1"/>
          </p:cNvSpPr>
          <p:nvPr>
            <p:ph type="sldNum" sz="quarter" idx="12"/>
          </p:nvPr>
        </p:nvSpPr>
        <p:spPr/>
        <p:txBody>
          <a:bodyPr/>
          <a:lstStyle/>
          <a:p>
            <a:pPr>
              <a:defRPr/>
            </a:pPr>
            <a:fld id="{6CE8E11E-72F9-408D-B0A8-80A3661C777A}" type="slidenum">
              <a:rPr lang="en-US" altLang="en-US" smtClean="0"/>
              <a:pPr>
                <a:defRPr/>
              </a:pPr>
              <a:t>‹#›</a:t>
            </a:fld>
            <a:endParaRPr lang="en-US" altLang="en-US" dirty="0"/>
          </a:p>
        </p:txBody>
      </p:sp>
    </p:spTree>
    <p:extLst>
      <p:ext uri="{BB962C8B-B14F-4D97-AF65-F5344CB8AC3E}">
        <p14:creationId xmlns:p14="http://schemas.microsoft.com/office/powerpoint/2010/main" val="36131278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A9EB716-4B82-4425-8FC4-8F1CCB75E1DD}" type="datetime1">
              <a:rPr lang="en-US" smtClean="0"/>
              <a:t>9/25/2019</a:t>
            </a:fld>
            <a:endParaRPr lang="en-US"/>
          </a:p>
        </p:txBody>
      </p:sp>
      <p:sp>
        <p:nvSpPr>
          <p:cNvPr id="5" name="Footer Placeholder 4"/>
          <p:cNvSpPr>
            <a:spLocks noGrp="1"/>
          </p:cNvSpPr>
          <p:nvPr>
            <p:ph type="ftr" sz="quarter" idx="11"/>
          </p:nvPr>
        </p:nvSpPr>
        <p:spPr/>
        <p:txBody>
          <a:bodyPr/>
          <a:lstStyle/>
          <a:p>
            <a:pPr>
              <a:defRPr/>
            </a:pPr>
            <a:r>
              <a:rPr lang="en-US"/>
              <a:t>2019</a:t>
            </a:r>
          </a:p>
        </p:txBody>
      </p:sp>
      <p:sp>
        <p:nvSpPr>
          <p:cNvPr id="6" name="Slide Number Placeholder 5"/>
          <p:cNvSpPr>
            <a:spLocks noGrp="1"/>
          </p:cNvSpPr>
          <p:nvPr>
            <p:ph type="sldNum" sz="quarter" idx="12"/>
          </p:nvPr>
        </p:nvSpPr>
        <p:spPr/>
        <p:txBody>
          <a:bodyPr/>
          <a:lstStyle/>
          <a:p>
            <a:pPr>
              <a:defRPr/>
            </a:pPr>
            <a:fld id="{E84C9612-0BF3-4571-B784-C8C491795483}" type="slidenum">
              <a:rPr lang="en-US" altLang="en-US" smtClean="0"/>
              <a:pPr>
                <a:defRPr/>
              </a:pPr>
              <a:t>‹#›</a:t>
            </a:fld>
            <a:endParaRPr lang="en-US"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13316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6D275B1-8964-4382-8D7F-C668BC414A20}" type="datetime1">
              <a:rPr lang="en-US" smtClean="0"/>
              <a:t>9/25/2019</a:t>
            </a:fld>
            <a:endParaRPr lang="en-US"/>
          </a:p>
        </p:txBody>
      </p:sp>
      <p:sp>
        <p:nvSpPr>
          <p:cNvPr id="5" name="Footer Placeholder 4"/>
          <p:cNvSpPr>
            <a:spLocks noGrp="1"/>
          </p:cNvSpPr>
          <p:nvPr>
            <p:ph type="ftr" sz="quarter" idx="11"/>
          </p:nvPr>
        </p:nvSpPr>
        <p:spPr/>
        <p:txBody>
          <a:bodyPr/>
          <a:lstStyle/>
          <a:p>
            <a:pPr>
              <a:defRPr/>
            </a:pPr>
            <a:r>
              <a:rPr lang="en-US"/>
              <a:t>2019</a:t>
            </a:r>
          </a:p>
        </p:txBody>
      </p:sp>
      <p:sp>
        <p:nvSpPr>
          <p:cNvPr id="6" name="Slide Number Placeholder 5"/>
          <p:cNvSpPr>
            <a:spLocks noGrp="1"/>
          </p:cNvSpPr>
          <p:nvPr>
            <p:ph type="sldNum" sz="quarter" idx="12"/>
          </p:nvPr>
        </p:nvSpPr>
        <p:spPr/>
        <p:txBody>
          <a:bodyPr/>
          <a:lstStyle/>
          <a:p>
            <a:pPr>
              <a:defRPr/>
            </a:pPr>
            <a:fld id="{64F0A63A-756C-4004-9860-5A4F3457AE04}" type="slidenum">
              <a:rPr lang="en-US" altLang="en-US" smtClean="0"/>
              <a:pPr>
                <a:defRPr/>
              </a:pPr>
              <a:t>‹#›</a:t>
            </a:fld>
            <a:endParaRPr lang="en-US" altLang="en-US" dirty="0"/>
          </a:p>
        </p:txBody>
      </p:sp>
    </p:spTree>
    <p:extLst>
      <p:ext uri="{BB962C8B-B14F-4D97-AF65-F5344CB8AC3E}">
        <p14:creationId xmlns:p14="http://schemas.microsoft.com/office/powerpoint/2010/main" val="1456078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D6005EA-C431-4E8D-9673-8FFCF3704F2D}" type="datetime1">
              <a:rPr lang="en-US" smtClean="0"/>
              <a:t>9/25/2019</a:t>
            </a:fld>
            <a:endParaRPr lang="en-US"/>
          </a:p>
        </p:txBody>
      </p:sp>
      <p:sp>
        <p:nvSpPr>
          <p:cNvPr id="5" name="Footer Placeholder 4"/>
          <p:cNvSpPr>
            <a:spLocks noGrp="1"/>
          </p:cNvSpPr>
          <p:nvPr>
            <p:ph type="ftr" sz="quarter" idx="11"/>
          </p:nvPr>
        </p:nvSpPr>
        <p:spPr/>
        <p:txBody>
          <a:bodyPr/>
          <a:lstStyle/>
          <a:p>
            <a:pPr>
              <a:defRPr/>
            </a:pPr>
            <a:r>
              <a:rPr lang="en-US"/>
              <a:t>2019</a:t>
            </a:r>
          </a:p>
        </p:txBody>
      </p:sp>
      <p:sp>
        <p:nvSpPr>
          <p:cNvPr id="6" name="Slide Number Placeholder 5"/>
          <p:cNvSpPr>
            <a:spLocks noGrp="1"/>
          </p:cNvSpPr>
          <p:nvPr>
            <p:ph type="sldNum" sz="quarter" idx="12"/>
          </p:nvPr>
        </p:nvSpPr>
        <p:spPr/>
        <p:txBody>
          <a:bodyPr/>
          <a:lstStyle/>
          <a:p>
            <a:pPr>
              <a:defRPr/>
            </a:pPr>
            <a:fld id="{0120DA00-043D-46D5-8471-7D6E29643F82}" type="slidenum">
              <a:rPr lang="en-US" altLang="en-US" smtClean="0"/>
              <a:pPr>
                <a:defRPr/>
              </a:pPr>
              <a:t>‹#›</a:t>
            </a:fld>
            <a:endParaRPr lang="en-US" altLang="en-US" dirty="0"/>
          </a:p>
        </p:txBody>
      </p:sp>
    </p:spTree>
    <p:extLst>
      <p:ext uri="{BB962C8B-B14F-4D97-AF65-F5344CB8AC3E}">
        <p14:creationId xmlns:p14="http://schemas.microsoft.com/office/powerpoint/2010/main" val="35628390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BDC3971-FADB-4363-8D3B-7D27D1251A92}" type="datetime1">
              <a:rPr lang="en-US" smtClean="0"/>
              <a:t>9/25/2019</a:t>
            </a:fld>
            <a:endParaRPr lang="en-US"/>
          </a:p>
        </p:txBody>
      </p:sp>
      <p:sp>
        <p:nvSpPr>
          <p:cNvPr id="5" name="Footer Placeholder 4"/>
          <p:cNvSpPr>
            <a:spLocks noGrp="1"/>
          </p:cNvSpPr>
          <p:nvPr>
            <p:ph type="ftr" sz="quarter" idx="11"/>
          </p:nvPr>
        </p:nvSpPr>
        <p:spPr/>
        <p:txBody>
          <a:bodyPr/>
          <a:lstStyle/>
          <a:p>
            <a:pPr>
              <a:defRPr/>
            </a:pPr>
            <a:r>
              <a:rPr lang="en-US"/>
              <a:t>2019</a:t>
            </a:r>
          </a:p>
        </p:txBody>
      </p:sp>
      <p:sp>
        <p:nvSpPr>
          <p:cNvPr id="6" name="Slide Number Placeholder 5"/>
          <p:cNvSpPr>
            <a:spLocks noGrp="1"/>
          </p:cNvSpPr>
          <p:nvPr>
            <p:ph type="sldNum" sz="quarter" idx="12"/>
          </p:nvPr>
        </p:nvSpPr>
        <p:spPr/>
        <p:txBody>
          <a:bodyPr/>
          <a:lstStyle/>
          <a:p>
            <a:pPr>
              <a:defRPr/>
            </a:pPr>
            <a:fld id="{C3D3B4B2-C5C2-4C8F-AF4A-AF840CBA25F5}" type="slidenum">
              <a:rPr lang="en-US" altLang="en-US" smtClean="0"/>
              <a:pPr>
                <a:defRPr/>
              </a:pPr>
              <a:t>‹#›</a:t>
            </a:fld>
            <a:endParaRPr lang="en-US" altLang="en-US" dirty="0"/>
          </a:p>
        </p:txBody>
      </p:sp>
    </p:spTree>
    <p:extLst>
      <p:ext uri="{BB962C8B-B14F-4D97-AF65-F5344CB8AC3E}">
        <p14:creationId xmlns:p14="http://schemas.microsoft.com/office/powerpoint/2010/main" val="6554523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184BE5-B17E-4919-9C56-0BD7A235779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CA2124E0-DC2F-4407-9D80-B8A6F77B47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FD684AC-3F9A-4EBF-B8DA-142EEC1F863D}"/>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715476D0-45A3-49EF-90B1-2E289E0619EF}" type="slidenum">
              <a:rPr lang="en-US"/>
              <a:pPr>
                <a:defRPr/>
              </a:pPr>
              <a:t>‹#›</a:t>
            </a:fld>
            <a:endParaRPr lang="en-US" dirty="0"/>
          </a:p>
        </p:txBody>
      </p:sp>
    </p:spTree>
    <p:extLst>
      <p:ext uri="{BB962C8B-B14F-4D97-AF65-F5344CB8AC3E}">
        <p14:creationId xmlns:p14="http://schemas.microsoft.com/office/powerpoint/2010/main" val="126679315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34F281-B9E2-4607-AACF-5539DE9E6231}"/>
              </a:ext>
            </a:extLst>
          </p:cNvPr>
          <p:cNvSpPr>
            <a:spLocks noGrp="1" noChangeArrowheads="1"/>
          </p:cNvSpPr>
          <p:nvPr>
            <p:ph type="dt" sz="half" idx="10"/>
          </p:nvPr>
        </p:nvSpPr>
        <p:spPr>
          <a:ln/>
        </p:spPr>
        <p:txBody>
          <a:bodyPr/>
          <a:lstStyle>
            <a:lvl1pPr>
              <a:defRPr/>
            </a:lvl1pPr>
          </a:lstStyle>
          <a:p>
            <a:pPr>
              <a:defRPr/>
            </a:pPr>
            <a:fld id="{257EE09B-B0D6-44B9-AA19-C47314BAB0F3}" type="datetime1">
              <a:rPr lang="en-US" smtClean="0"/>
              <a:t>9/25/2019</a:t>
            </a:fld>
            <a:endParaRPr lang="en-US"/>
          </a:p>
        </p:txBody>
      </p:sp>
      <p:sp>
        <p:nvSpPr>
          <p:cNvPr id="6" name="Rectangle 5">
            <a:extLst>
              <a:ext uri="{FF2B5EF4-FFF2-40B4-BE49-F238E27FC236}">
                <a16:creationId xmlns:a16="http://schemas.microsoft.com/office/drawing/2014/main" id="{EA233F06-B69F-4CD5-A91E-13ECAA8F780A}"/>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7" name="Rectangle 6">
            <a:extLst>
              <a:ext uri="{FF2B5EF4-FFF2-40B4-BE49-F238E27FC236}">
                <a16:creationId xmlns:a16="http://schemas.microsoft.com/office/drawing/2014/main" id="{421C4D2E-F653-4525-BB9C-082BB0B8BEA0}"/>
              </a:ext>
            </a:extLst>
          </p:cNvPr>
          <p:cNvSpPr>
            <a:spLocks noGrp="1" noChangeArrowheads="1"/>
          </p:cNvSpPr>
          <p:nvPr>
            <p:ph type="sldNum" sz="quarter" idx="12"/>
          </p:nvPr>
        </p:nvSpPr>
        <p:spPr>
          <a:ln/>
        </p:spPr>
        <p:txBody>
          <a:bodyPr/>
          <a:lstStyle>
            <a:lvl1pPr>
              <a:defRPr/>
            </a:lvl1pPr>
          </a:lstStyle>
          <a:p>
            <a:pPr>
              <a:defRPr/>
            </a:pPr>
            <a:fld id="{ADA75498-02F5-4A7B-9DF2-51D35661EBB7}" type="slidenum">
              <a:rPr lang="en-US" altLang="en-US"/>
              <a:pPr>
                <a:defRPr/>
              </a:pPr>
              <a:t>‹#›</a:t>
            </a:fld>
            <a:endParaRPr lang="en-US" altLang="en-US"/>
          </a:p>
        </p:txBody>
      </p:sp>
    </p:spTree>
    <p:extLst>
      <p:ext uri="{BB962C8B-B14F-4D97-AF65-F5344CB8AC3E}">
        <p14:creationId xmlns:p14="http://schemas.microsoft.com/office/powerpoint/2010/main" val="41071932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Name Car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952229"/>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3289212-242C-4898-8185-67A938B8E46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440D3F8D-8F63-48A1-9F74-E95409967E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E0869D61-37FA-4297-A5E3-9D9E2CB5185A}"/>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71DC7B13-B128-4E6D-A9C1-A5B8B206CFB3}" type="slidenum">
              <a:rPr lang="en-US"/>
              <a:pPr>
                <a:defRPr/>
              </a:pPr>
              <a:t>‹#›</a:t>
            </a:fld>
            <a:endParaRPr lang="en-US" dirty="0"/>
          </a:p>
        </p:txBody>
      </p:sp>
    </p:spTree>
    <p:extLst>
      <p:ext uri="{BB962C8B-B14F-4D97-AF65-F5344CB8AC3E}">
        <p14:creationId xmlns:p14="http://schemas.microsoft.com/office/powerpoint/2010/main" val="3670779117"/>
      </p:ext>
    </p:extLst>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65AE0F-6E45-4706-A4F8-DD5A3F57B966}"/>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F0DA2476-66B3-4977-9AED-40D8E6FC7B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6AA54BA-5FEC-4E7B-84A8-4E00169E41C0}"/>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4ACAC25F-830D-464E-AB51-6310071D58C7}" type="slidenum">
              <a:rPr lang="en-US"/>
              <a:pPr>
                <a:defRPr/>
              </a:pPr>
              <a:t>‹#›</a:t>
            </a:fld>
            <a:endParaRPr lang="en-US" dirty="0"/>
          </a:p>
        </p:txBody>
      </p:sp>
    </p:spTree>
    <p:extLst>
      <p:ext uri="{BB962C8B-B14F-4D97-AF65-F5344CB8AC3E}">
        <p14:creationId xmlns:p14="http://schemas.microsoft.com/office/powerpoint/2010/main" val="100470691"/>
      </p:ext>
    </p:extLst>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380E858-3A96-4547-86C8-F4040DABE07D}"/>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AC589871-4260-459D-9DE5-B4412DB6E5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C645F16E-03FB-47D2-9CAC-C8B0212BD48F}"/>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04D5DF52-FE7F-4C64-B8C6-4CCCDED9C2A8}" type="slidenum">
              <a:rPr lang="en-US"/>
              <a:pPr>
                <a:defRPr/>
              </a:pPr>
              <a:t>‹#›</a:t>
            </a:fld>
            <a:endParaRPr lang="en-US" dirty="0"/>
          </a:p>
        </p:txBody>
      </p:sp>
    </p:spTree>
    <p:extLst>
      <p:ext uri="{BB962C8B-B14F-4D97-AF65-F5344CB8AC3E}">
        <p14:creationId xmlns:p14="http://schemas.microsoft.com/office/powerpoint/2010/main" val="4088154085"/>
      </p:ext>
    </p:extLst>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1D38CB-FF03-4705-A63C-EFB1266CB5B0}"/>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9CB46F1C-C5AC-429A-B4D4-706D8C8E52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450669ED-B538-439B-A183-DD93D0A3BE1C}"/>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C02CB1B3-0994-432F-B18E-6441FA49D803}" type="slidenum">
              <a:rPr lang="en-US"/>
              <a:pPr>
                <a:defRPr/>
              </a:pPr>
              <a:t>‹#›</a:t>
            </a:fld>
            <a:endParaRPr lang="en-US" dirty="0"/>
          </a:p>
        </p:txBody>
      </p:sp>
    </p:spTree>
    <p:extLst>
      <p:ext uri="{BB962C8B-B14F-4D97-AF65-F5344CB8AC3E}">
        <p14:creationId xmlns:p14="http://schemas.microsoft.com/office/powerpoint/2010/main" val="820090113"/>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36E833E-8FC6-40AF-BBD1-598F28B5D7BC}"/>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2A7873EF-2307-4882-BD17-9ECC60B8B0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0D0B6BF1-8DC5-4A78-A12F-0C56591FED1B}"/>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2726DF71-1906-43E1-8129-11EEA2F1C5BA}" type="slidenum">
              <a:rPr lang="en-US"/>
              <a:pPr>
                <a:defRPr/>
              </a:pPr>
              <a:t>‹#›</a:t>
            </a:fld>
            <a:endParaRPr lang="en-US" dirty="0"/>
          </a:p>
        </p:txBody>
      </p:sp>
    </p:spTree>
    <p:extLst>
      <p:ext uri="{BB962C8B-B14F-4D97-AF65-F5344CB8AC3E}">
        <p14:creationId xmlns:p14="http://schemas.microsoft.com/office/powerpoint/2010/main" val="3296046188"/>
      </p:ext>
    </p:extLst>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4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F9FD010-191E-48E2-A103-72A881B8E824}"/>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051F261A-4427-4091-82F3-5D3CD65C8B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372093EE-17F3-4D75-B3F7-938B76085766}"/>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FBC80461-C310-412D-843E-6F969A8C4075}" type="slidenum">
              <a:rPr lang="en-US"/>
              <a:pPr>
                <a:defRPr/>
              </a:pPr>
              <a:t>‹#›</a:t>
            </a:fld>
            <a:endParaRPr lang="en-US" dirty="0"/>
          </a:p>
        </p:txBody>
      </p:sp>
    </p:spTree>
    <p:extLst>
      <p:ext uri="{BB962C8B-B14F-4D97-AF65-F5344CB8AC3E}">
        <p14:creationId xmlns:p14="http://schemas.microsoft.com/office/powerpoint/2010/main" val="3055431746"/>
      </p:ext>
    </p:extLst>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AB53C63-DD46-4A79-9F26-64B62A142ED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05BFECE3-B166-4C14-BD60-7DAA81E9C7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E990E129-CF02-4BFD-9358-25B23E0B3BC5}"/>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7960A2A-EC2B-4B03-A10B-1A4AA3BC35AF}" type="slidenum">
              <a:rPr lang="en-US"/>
              <a:pPr>
                <a:defRPr/>
              </a:pPr>
              <a:t>‹#›</a:t>
            </a:fld>
            <a:endParaRPr lang="en-US" dirty="0"/>
          </a:p>
        </p:txBody>
      </p:sp>
    </p:spTree>
    <p:extLst>
      <p:ext uri="{BB962C8B-B14F-4D97-AF65-F5344CB8AC3E}">
        <p14:creationId xmlns:p14="http://schemas.microsoft.com/office/powerpoint/2010/main" val="2351088325"/>
      </p:ext>
    </p:extLst>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5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39BFCD-EF27-4B0C-9116-4E01C234D4F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BF1CCEF5-8D31-4F4B-8681-FB5A53FD1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B4E3C7EE-3C16-4D8F-93C7-6F8103B6CECF}"/>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A331E873-2FBD-4F22-9B96-6B4E638EE059}" type="slidenum">
              <a:rPr lang="en-US"/>
              <a:pPr>
                <a:defRPr/>
              </a:pPr>
              <a:t>‹#›</a:t>
            </a:fld>
            <a:endParaRPr lang="en-US" dirty="0"/>
          </a:p>
        </p:txBody>
      </p:sp>
    </p:spTree>
    <p:extLst>
      <p:ext uri="{BB962C8B-B14F-4D97-AF65-F5344CB8AC3E}">
        <p14:creationId xmlns:p14="http://schemas.microsoft.com/office/powerpoint/2010/main" val="854835778"/>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4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8FEBC7-E880-4835-A22E-9DBB479B3D9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B581EE81-78B7-4A5F-8BA0-1EDA8D8542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29A0345-9D51-4112-97B3-B08CC48813EA}"/>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B16B250-BB45-401B-B9E4-D1939052E3BA}" type="slidenum">
              <a:rPr lang="en-US"/>
              <a:pPr>
                <a:defRPr/>
              </a:pPr>
              <a:t>‹#›</a:t>
            </a:fld>
            <a:endParaRPr lang="en-US" dirty="0"/>
          </a:p>
        </p:txBody>
      </p:sp>
    </p:spTree>
    <p:extLst>
      <p:ext uri="{BB962C8B-B14F-4D97-AF65-F5344CB8AC3E}">
        <p14:creationId xmlns:p14="http://schemas.microsoft.com/office/powerpoint/2010/main" val="3923526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nmtp">
            <a:extLst>
              <a:ext uri="{FF2B5EF4-FFF2-40B4-BE49-F238E27FC236}">
                <a16:creationId xmlns:a16="http://schemas.microsoft.com/office/drawing/2014/main" id="{F6BD5729-448C-46AF-AC19-CB22CA4DE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1181100"/>
            <a:ext cx="629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2914" name="Rectangle 2"/>
          <p:cNvSpPr>
            <a:spLocks noGrp="1" noChangeArrowheads="1"/>
          </p:cNvSpPr>
          <p:nvPr>
            <p:ph type="ctrTitle"/>
          </p:nvPr>
        </p:nvSpPr>
        <p:spPr>
          <a:xfrm>
            <a:off x="0" y="2667000"/>
            <a:ext cx="12192000" cy="1676400"/>
          </a:xfrm>
        </p:spPr>
        <p:txBody>
          <a:bodyPr/>
          <a:lstStyle>
            <a:lvl1pPr>
              <a:defRPr/>
            </a:lvl1pPr>
          </a:lstStyle>
          <a:p>
            <a:r>
              <a:rPr lang="en-US"/>
              <a:t>Click to edit Master title style</a:t>
            </a:r>
          </a:p>
        </p:txBody>
      </p:sp>
      <p:sp>
        <p:nvSpPr>
          <p:cNvPr id="1702915" name="Rectangle 3"/>
          <p:cNvSpPr>
            <a:spLocks noGrp="1" noChangeArrowheads="1"/>
          </p:cNvSpPr>
          <p:nvPr>
            <p:ph type="subTitle" idx="1"/>
          </p:nvPr>
        </p:nvSpPr>
        <p:spPr>
          <a:xfrm>
            <a:off x="0" y="4419600"/>
            <a:ext cx="8534400" cy="16002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2431191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6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896E71-E9A3-4951-95A3-61BFF3E518C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835AEBB2-24F1-4EB2-BA02-1A3D513721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E19D863-E5CC-47B0-910F-9788A68F5A17}"/>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81082301-27C2-4A02-A965-193A79118BB6}" type="slidenum">
              <a:rPr lang="en-US"/>
              <a:pPr>
                <a:defRPr/>
              </a:pPr>
              <a:t>‹#›</a:t>
            </a:fld>
            <a:endParaRPr lang="en-US" dirty="0"/>
          </a:p>
        </p:txBody>
      </p:sp>
    </p:spTree>
    <p:extLst>
      <p:ext uri="{BB962C8B-B14F-4D97-AF65-F5344CB8AC3E}">
        <p14:creationId xmlns:p14="http://schemas.microsoft.com/office/powerpoint/2010/main" val="259192844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31D6F9-B3E4-40FD-88E2-C2F038EC00D0}"/>
              </a:ext>
            </a:extLst>
          </p:cNvPr>
          <p:cNvSpPr>
            <a:spLocks noGrp="1" noChangeArrowheads="1"/>
          </p:cNvSpPr>
          <p:nvPr>
            <p:ph type="dt" sz="half" idx="10"/>
          </p:nvPr>
        </p:nvSpPr>
        <p:spPr>
          <a:ln/>
        </p:spPr>
        <p:txBody>
          <a:bodyPr/>
          <a:lstStyle>
            <a:lvl1pPr>
              <a:defRPr/>
            </a:lvl1pPr>
          </a:lstStyle>
          <a:p>
            <a:pPr>
              <a:defRPr/>
            </a:pPr>
            <a:fld id="{12D9CE85-91EF-45CC-A046-F66CE0B4780B}" type="datetime1">
              <a:rPr lang="en-US" smtClean="0"/>
              <a:t>9/25/2019</a:t>
            </a:fld>
            <a:endParaRPr lang="en-US"/>
          </a:p>
        </p:txBody>
      </p:sp>
      <p:sp>
        <p:nvSpPr>
          <p:cNvPr id="5" name="Rectangle 5">
            <a:extLst>
              <a:ext uri="{FF2B5EF4-FFF2-40B4-BE49-F238E27FC236}">
                <a16:creationId xmlns:a16="http://schemas.microsoft.com/office/drawing/2014/main" id="{DDE953C9-4D61-4FBE-89D7-FF18D5F3BF2B}"/>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6" name="Rectangle 6">
            <a:extLst>
              <a:ext uri="{FF2B5EF4-FFF2-40B4-BE49-F238E27FC236}">
                <a16:creationId xmlns:a16="http://schemas.microsoft.com/office/drawing/2014/main" id="{261AF94E-322D-4DED-A461-A19AFDE65EBB}"/>
              </a:ext>
            </a:extLst>
          </p:cNvPr>
          <p:cNvSpPr>
            <a:spLocks noGrp="1" noChangeArrowheads="1"/>
          </p:cNvSpPr>
          <p:nvPr>
            <p:ph type="sldNum" sz="quarter" idx="12"/>
          </p:nvPr>
        </p:nvSpPr>
        <p:spPr>
          <a:ln/>
        </p:spPr>
        <p:txBody>
          <a:bodyPr/>
          <a:lstStyle>
            <a:lvl1pPr>
              <a:defRPr/>
            </a:lvl1pPr>
          </a:lstStyle>
          <a:p>
            <a:pPr>
              <a:defRPr/>
            </a:pPr>
            <a:fld id="{BCA287B2-1E59-432C-AB00-8128B4D0CD24}" type="slidenum">
              <a:rPr lang="en-US" altLang="en-US"/>
              <a:pPr>
                <a:defRPr/>
              </a:pPr>
              <a:t>‹#›</a:t>
            </a:fld>
            <a:endParaRPr lang="en-US" altLang="en-US"/>
          </a:p>
        </p:txBody>
      </p:sp>
    </p:spTree>
    <p:extLst>
      <p:ext uri="{BB962C8B-B14F-4D97-AF65-F5344CB8AC3E}">
        <p14:creationId xmlns:p14="http://schemas.microsoft.com/office/powerpoint/2010/main" val="144960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DBD6145-E8A4-4E0B-8703-86F38FF8D4BE}"/>
              </a:ext>
            </a:extLst>
          </p:cNvPr>
          <p:cNvSpPr>
            <a:spLocks noGrp="1" noChangeArrowheads="1"/>
          </p:cNvSpPr>
          <p:nvPr>
            <p:ph type="dt" sz="half" idx="10"/>
          </p:nvPr>
        </p:nvSpPr>
        <p:spPr>
          <a:ln/>
        </p:spPr>
        <p:txBody>
          <a:bodyPr/>
          <a:lstStyle>
            <a:lvl1pPr>
              <a:defRPr/>
            </a:lvl1pPr>
          </a:lstStyle>
          <a:p>
            <a:pPr>
              <a:defRPr/>
            </a:pPr>
            <a:fld id="{A2691753-F3FD-4DF4-A8B0-A7D6BAED8E8A}" type="datetime1">
              <a:rPr lang="en-US" smtClean="0"/>
              <a:t>9/25/2019</a:t>
            </a:fld>
            <a:endParaRPr lang="en-US"/>
          </a:p>
        </p:txBody>
      </p:sp>
      <p:sp>
        <p:nvSpPr>
          <p:cNvPr id="5" name="Rectangle 5">
            <a:extLst>
              <a:ext uri="{FF2B5EF4-FFF2-40B4-BE49-F238E27FC236}">
                <a16:creationId xmlns:a16="http://schemas.microsoft.com/office/drawing/2014/main" id="{50A10811-757D-48A9-A3EE-BED9887FDF8C}"/>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6" name="Rectangle 6">
            <a:extLst>
              <a:ext uri="{FF2B5EF4-FFF2-40B4-BE49-F238E27FC236}">
                <a16:creationId xmlns:a16="http://schemas.microsoft.com/office/drawing/2014/main" id="{B15B27F2-E3FD-437C-81F1-458862FBF6FC}"/>
              </a:ext>
            </a:extLst>
          </p:cNvPr>
          <p:cNvSpPr>
            <a:spLocks noGrp="1" noChangeArrowheads="1"/>
          </p:cNvSpPr>
          <p:nvPr>
            <p:ph type="sldNum" sz="quarter" idx="12"/>
          </p:nvPr>
        </p:nvSpPr>
        <p:spPr>
          <a:ln/>
        </p:spPr>
        <p:txBody>
          <a:bodyPr/>
          <a:lstStyle>
            <a:lvl1pPr>
              <a:defRPr/>
            </a:lvl1pPr>
          </a:lstStyle>
          <a:p>
            <a:pPr>
              <a:defRPr/>
            </a:pPr>
            <a:fld id="{A527E8D2-7AB8-420B-8E8B-D70E8767F7D7}" type="slidenum">
              <a:rPr lang="en-US" altLang="en-US"/>
              <a:pPr>
                <a:defRPr/>
              </a:pPr>
              <a:t>‹#›</a:t>
            </a:fld>
            <a:endParaRPr lang="en-US" altLang="en-US"/>
          </a:p>
        </p:txBody>
      </p:sp>
    </p:spTree>
    <p:extLst>
      <p:ext uri="{BB962C8B-B14F-4D97-AF65-F5344CB8AC3E}">
        <p14:creationId xmlns:p14="http://schemas.microsoft.com/office/powerpoint/2010/main" val="1322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317656-1684-4972-AEC1-8FEDB17B692B}"/>
              </a:ext>
            </a:extLst>
          </p:cNvPr>
          <p:cNvSpPr>
            <a:spLocks noGrp="1" noChangeArrowheads="1"/>
          </p:cNvSpPr>
          <p:nvPr>
            <p:ph type="dt" sz="half" idx="10"/>
          </p:nvPr>
        </p:nvSpPr>
        <p:spPr>
          <a:ln/>
        </p:spPr>
        <p:txBody>
          <a:bodyPr/>
          <a:lstStyle>
            <a:lvl1pPr>
              <a:defRPr/>
            </a:lvl1pPr>
          </a:lstStyle>
          <a:p>
            <a:pPr>
              <a:defRPr/>
            </a:pPr>
            <a:fld id="{166CC92D-ED3D-4CC1-A538-418CB3AA5F91}" type="datetime1">
              <a:rPr lang="en-US" smtClean="0"/>
              <a:t>9/25/2019</a:t>
            </a:fld>
            <a:endParaRPr lang="en-US"/>
          </a:p>
        </p:txBody>
      </p:sp>
      <p:sp>
        <p:nvSpPr>
          <p:cNvPr id="6" name="Rectangle 5">
            <a:extLst>
              <a:ext uri="{FF2B5EF4-FFF2-40B4-BE49-F238E27FC236}">
                <a16:creationId xmlns:a16="http://schemas.microsoft.com/office/drawing/2014/main" id="{72C81762-2B22-4525-BC2B-A37AB8CD2BA9}"/>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7" name="Rectangle 6">
            <a:extLst>
              <a:ext uri="{FF2B5EF4-FFF2-40B4-BE49-F238E27FC236}">
                <a16:creationId xmlns:a16="http://schemas.microsoft.com/office/drawing/2014/main" id="{E87560F0-9F95-426F-B7AF-9D158DD1F88D}"/>
              </a:ext>
            </a:extLst>
          </p:cNvPr>
          <p:cNvSpPr>
            <a:spLocks noGrp="1" noChangeArrowheads="1"/>
          </p:cNvSpPr>
          <p:nvPr>
            <p:ph type="sldNum" sz="quarter" idx="12"/>
          </p:nvPr>
        </p:nvSpPr>
        <p:spPr>
          <a:ln/>
        </p:spPr>
        <p:txBody>
          <a:bodyPr/>
          <a:lstStyle>
            <a:lvl1pPr>
              <a:defRPr/>
            </a:lvl1pPr>
          </a:lstStyle>
          <a:p>
            <a:pPr>
              <a:defRPr/>
            </a:pPr>
            <a:fld id="{1110552D-F34E-482F-AEBE-F2F5D6E6C296}" type="slidenum">
              <a:rPr lang="en-US" altLang="en-US"/>
              <a:pPr>
                <a:defRPr/>
              </a:pPr>
              <a:t>‹#›</a:t>
            </a:fld>
            <a:endParaRPr lang="en-US" altLang="en-US"/>
          </a:p>
        </p:txBody>
      </p:sp>
    </p:spTree>
    <p:extLst>
      <p:ext uri="{BB962C8B-B14F-4D97-AF65-F5344CB8AC3E}">
        <p14:creationId xmlns:p14="http://schemas.microsoft.com/office/powerpoint/2010/main" val="1066078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F7F1D9-0E91-4744-963C-487221F8E55E}"/>
              </a:ext>
            </a:extLst>
          </p:cNvPr>
          <p:cNvSpPr>
            <a:spLocks noGrp="1" noChangeArrowheads="1"/>
          </p:cNvSpPr>
          <p:nvPr>
            <p:ph type="dt" sz="half" idx="10"/>
          </p:nvPr>
        </p:nvSpPr>
        <p:spPr>
          <a:ln/>
        </p:spPr>
        <p:txBody>
          <a:bodyPr/>
          <a:lstStyle>
            <a:lvl1pPr>
              <a:defRPr/>
            </a:lvl1pPr>
          </a:lstStyle>
          <a:p>
            <a:pPr>
              <a:defRPr/>
            </a:pPr>
            <a:fld id="{2AFDB7DC-BDAB-428B-8466-42BB9431997A}" type="datetime1">
              <a:rPr lang="en-US" smtClean="0"/>
              <a:t>9/25/2019</a:t>
            </a:fld>
            <a:endParaRPr lang="en-US"/>
          </a:p>
        </p:txBody>
      </p:sp>
      <p:sp>
        <p:nvSpPr>
          <p:cNvPr id="8" name="Rectangle 5">
            <a:extLst>
              <a:ext uri="{FF2B5EF4-FFF2-40B4-BE49-F238E27FC236}">
                <a16:creationId xmlns:a16="http://schemas.microsoft.com/office/drawing/2014/main" id="{135BA609-5577-40B0-B843-9042DD2BFD16}"/>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9" name="Rectangle 6">
            <a:extLst>
              <a:ext uri="{FF2B5EF4-FFF2-40B4-BE49-F238E27FC236}">
                <a16:creationId xmlns:a16="http://schemas.microsoft.com/office/drawing/2014/main" id="{0D9A7F27-F98D-4AB3-93A1-094C5D08AF46}"/>
              </a:ext>
            </a:extLst>
          </p:cNvPr>
          <p:cNvSpPr>
            <a:spLocks noGrp="1" noChangeArrowheads="1"/>
          </p:cNvSpPr>
          <p:nvPr>
            <p:ph type="sldNum" sz="quarter" idx="12"/>
          </p:nvPr>
        </p:nvSpPr>
        <p:spPr>
          <a:ln/>
        </p:spPr>
        <p:txBody>
          <a:bodyPr/>
          <a:lstStyle>
            <a:lvl1pPr>
              <a:defRPr/>
            </a:lvl1pPr>
          </a:lstStyle>
          <a:p>
            <a:pPr>
              <a:defRPr/>
            </a:pPr>
            <a:fld id="{679321E4-1E9C-48CB-AE64-7003C361FD6E}" type="slidenum">
              <a:rPr lang="en-US" altLang="en-US"/>
              <a:pPr>
                <a:defRPr/>
              </a:pPr>
              <a:t>‹#›</a:t>
            </a:fld>
            <a:endParaRPr lang="en-US" altLang="en-US"/>
          </a:p>
        </p:txBody>
      </p:sp>
    </p:spTree>
    <p:extLst>
      <p:ext uri="{BB962C8B-B14F-4D97-AF65-F5344CB8AC3E}">
        <p14:creationId xmlns:p14="http://schemas.microsoft.com/office/powerpoint/2010/main" val="723104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DFD2CBF-05E9-4ED3-A4A7-F2978A012511}"/>
              </a:ext>
            </a:extLst>
          </p:cNvPr>
          <p:cNvSpPr>
            <a:spLocks noGrp="1" noChangeArrowheads="1"/>
          </p:cNvSpPr>
          <p:nvPr>
            <p:ph type="dt" sz="half" idx="10"/>
          </p:nvPr>
        </p:nvSpPr>
        <p:spPr>
          <a:ln/>
        </p:spPr>
        <p:txBody>
          <a:bodyPr/>
          <a:lstStyle>
            <a:lvl1pPr>
              <a:defRPr/>
            </a:lvl1pPr>
          </a:lstStyle>
          <a:p>
            <a:pPr>
              <a:defRPr/>
            </a:pPr>
            <a:fld id="{925393A1-9465-4048-9A88-15EBD811B699}" type="datetime1">
              <a:rPr lang="en-US" smtClean="0"/>
              <a:t>9/25/2019</a:t>
            </a:fld>
            <a:endParaRPr lang="en-US"/>
          </a:p>
        </p:txBody>
      </p:sp>
      <p:sp>
        <p:nvSpPr>
          <p:cNvPr id="4" name="Rectangle 5">
            <a:extLst>
              <a:ext uri="{FF2B5EF4-FFF2-40B4-BE49-F238E27FC236}">
                <a16:creationId xmlns:a16="http://schemas.microsoft.com/office/drawing/2014/main" id="{C47A8ECF-5A13-4318-9DE8-B44C38F3A6C6}"/>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5" name="Rectangle 6">
            <a:extLst>
              <a:ext uri="{FF2B5EF4-FFF2-40B4-BE49-F238E27FC236}">
                <a16:creationId xmlns:a16="http://schemas.microsoft.com/office/drawing/2014/main" id="{486A21FE-6FA3-4D05-B1CF-D3FAB280CFBE}"/>
              </a:ext>
            </a:extLst>
          </p:cNvPr>
          <p:cNvSpPr>
            <a:spLocks noGrp="1" noChangeArrowheads="1"/>
          </p:cNvSpPr>
          <p:nvPr>
            <p:ph type="sldNum" sz="quarter" idx="12"/>
          </p:nvPr>
        </p:nvSpPr>
        <p:spPr>
          <a:ln/>
        </p:spPr>
        <p:txBody>
          <a:bodyPr/>
          <a:lstStyle>
            <a:lvl1pPr>
              <a:defRPr/>
            </a:lvl1pPr>
          </a:lstStyle>
          <a:p>
            <a:pPr>
              <a:defRPr/>
            </a:pPr>
            <a:fld id="{E403E6E9-73F4-4C70-95A3-40C142516CB1}" type="slidenum">
              <a:rPr lang="en-US" altLang="en-US"/>
              <a:pPr>
                <a:defRPr/>
              </a:pPr>
              <a:t>‹#›</a:t>
            </a:fld>
            <a:endParaRPr lang="en-US" altLang="en-US"/>
          </a:p>
        </p:txBody>
      </p:sp>
    </p:spTree>
    <p:extLst>
      <p:ext uri="{BB962C8B-B14F-4D97-AF65-F5344CB8AC3E}">
        <p14:creationId xmlns:p14="http://schemas.microsoft.com/office/powerpoint/2010/main" val="2811666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7370C9-B203-465B-94C2-7E36A920D65D}"/>
              </a:ext>
            </a:extLst>
          </p:cNvPr>
          <p:cNvSpPr>
            <a:spLocks noGrp="1" noChangeArrowheads="1"/>
          </p:cNvSpPr>
          <p:nvPr>
            <p:ph type="dt" sz="half" idx="10"/>
          </p:nvPr>
        </p:nvSpPr>
        <p:spPr>
          <a:ln/>
        </p:spPr>
        <p:txBody>
          <a:bodyPr/>
          <a:lstStyle>
            <a:lvl1pPr>
              <a:defRPr/>
            </a:lvl1pPr>
          </a:lstStyle>
          <a:p>
            <a:pPr>
              <a:defRPr/>
            </a:pPr>
            <a:fld id="{26BE47D4-F32B-4975-AA21-1E26772BBB46}" type="datetime1">
              <a:rPr lang="en-US" smtClean="0"/>
              <a:t>9/25/2019</a:t>
            </a:fld>
            <a:endParaRPr lang="en-US"/>
          </a:p>
        </p:txBody>
      </p:sp>
      <p:sp>
        <p:nvSpPr>
          <p:cNvPr id="3" name="Rectangle 5">
            <a:extLst>
              <a:ext uri="{FF2B5EF4-FFF2-40B4-BE49-F238E27FC236}">
                <a16:creationId xmlns:a16="http://schemas.microsoft.com/office/drawing/2014/main" id="{8026C3A7-C5FE-4D46-BAB7-D5D691474217}"/>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4" name="Rectangle 6">
            <a:extLst>
              <a:ext uri="{FF2B5EF4-FFF2-40B4-BE49-F238E27FC236}">
                <a16:creationId xmlns:a16="http://schemas.microsoft.com/office/drawing/2014/main" id="{D845E52F-DE68-46E1-954A-51BB4C97E3FE}"/>
              </a:ext>
            </a:extLst>
          </p:cNvPr>
          <p:cNvSpPr>
            <a:spLocks noGrp="1" noChangeArrowheads="1"/>
          </p:cNvSpPr>
          <p:nvPr>
            <p:ph type="sldNum" sz="quarter" idx="12"/>
          </p:nvPr>
        </p:nvSpPr>
        <p:spPr>
          <a:ln/>
        </p:spPr>
        <p:txBody>
          <a:bodyPr/>
          <a:lstStyle>
            <a:lvl1pPr>
              <a:defRPr/>
            </a:lvl1pPr>
          </a:lstStyle>
          <a:p>
            <a:pPr>
              <a:defRPr/>
            </a:pPr>
            <a:fld id="{9FC7C528-0162-48E9-AE39-79C2EC0E5557}" type="slidenum">
              <a:rPr lang="en-US" altLang="en-US"/>
              <a:pPr>
                <a:defRPr/>
              </a:pPr>
              <a:t>‹#›</a:t>
            </a:fld>
            <a:endParaRPr lang="en-US" altLang="en-US"/>
          </a:p>
        </p:txBody>
      </p:sp>
    </p:spTree>
    <p:extLst>
      <p:ext uri="{BB962C8B-B14F-4D97-AF65-F5344CB8AC3E}">
        <p14:creationId xmlns:p14="http://schemas.microsoft.com/office/powerpoint/2010/main" val="378834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9FF9E1-6511-495B-A34F-5ECFC9B5B62A}"/>
              </a:ext>
            </a:extLst>
          </p:cNvPr>
          <p:cNvSpPr>
            <a:spLocks noGrp="1" noChangeArrowheads="1"/>
          </p:cNvSpPr>
          <p:nvPr>
            <p:ph type="dt" sz="half" idx="10"/>
          </p:nvPr>
        </p:nvSpPr>
        <p:spPr>
          <a:ln/>
        </p:spPr>
        <p:txBody>
          <a:bodyPr/>
          <a:lstStyle>
            <a:lvl1pPr>
              <a:defRPr/>
            </a:lvl1pPr>
          </a:lstStyle>
          <a:p>
            <a:pPr>
              <a:defRPr/>
            </a:pPr>
            <a:fld id="{F06327C1-81E0-4447-81A5-337B07428FFF}" type="datetime1">
              <a:rPr lang="en-US" smtClean="0"/>
              <a:t>9/25/2019</a:t>
            </a:fld>
            <a:endParaRPr lang="en-US"/>
          </a:p>
        </p:txBody>
      </p:sp>
      <p:sp>
        <p:nvSpPr>
          <p:cNvPr id="5" name="Rectangle 5">
            <a:extLst>
              <a:ext uri="{FF2B5EF4-FFF2-40B4-BE49-F238E27FC236}">
                <a16:creationId xmlns:a16="http://schemas.microsoft.com/office/drawing/2014/main" id="{F0C3B273-ACA8-42FE-B568-3FCFCF217496}"/>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6" name="Rectangle 6">
            <a:extLst>
              <a:ext uri="{FF2B5EF4-FFF2-40B4-BE49-F238E27FC236}">
                <a16:creationId xmlns:a16="http://schemas.microsoft.com/office/drawing/2014/main" id="{2CD9DF85-2A15-4299-8647-22D280A9F1E6}"/>
              </a:ext>
            </a:extLst>
          </p:cNvPr>
          <p:cNvSpPr>
            <a:spLocks noGrp="1" noChangeArrowheads="1"/>
          </p:cNvSpPr>
          <p:nvPr>
            <p:ph type="sldNum" sz="quarter" idx="12"/>
          </p:nvPr>
        </p:nvSpPr>
        <p:spPr>
          <a:ln/>
        </p:spPr>
        <p:txBody>
          <a:bodyPr/>
          <a:lstStyle>
            <a:lvl1pPr>
              <a:defRPr/>
            </a:lvl1pPr>
          </a:lstStyle>
          <a:p>
            <a:pPr>
              <a:defRPr/>
            </a:pPr>
            <a:fld id="{B077727F-BF37-40EA-B521-A6122188356B}" type="slidenum">
              <a:rPr lang="en-US" altLang="en-US"/>
              <a:pPr>
                <a:defRPr/>
              </a:pPr>
              <a:t>‹#›</a:t>
            </a:fld>
            <a:endParaRPr lang="en-US" altLang="en-US"/>
          </a:p>
        </p:txBody>
      </p:sp>
    </p:spTree>
    <p:extLst>
      <p:ext uri="{BB962C8B-B14F-4D97-AF65-F5344CB8AC3E}">
        <p14:creationId xmlns:p14="http://schemas.microsoft.com/office/powerpoint/2010/main" val="2283659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75E3BD6-6DA7-4462-ABAE-5785C74660DC}"/>
              </a:ext>
            </a:extLst>
          </p:cNvPr>
          <p:cNvSpPr>
            <a:spLocks noGrp="1" noChangeArrowheads="1"/>
          </p:cNvSpPr>
          <p:nvPr>
            <p:ph type="dt" sz="half" idx="10"/>
          </p:nvPr>
        </p:nvSpPr>
        <p:spPr>
          <a:ln/>
        </p:spPr>
        <p:txBody>
          <a:bodyPr/>
          <a:lstStyle>
            <a:lvl1pPr>
              <a:defRPr/>
            </a:lvl1pPr>
          </a:lstStyle>
          <a:p>
            <a:pPr>
              <a:defRPr/>
            </a:pPr>
            <a:fld id="{BEB2BB1A-B98C-4F4D-AF59-AC814B835C3C}" type="datetime1">
              <a:rPr lang="en-US" smtClean="0"/>
              <a:t>9/25/2019</a:t>
            </a:fld>
            <a:endParaRPr lang="en-US"/>
          </a:p>
        </p:txBody>
      </p:sp>
      <p:sp>
        <p:nvSpPr>
          <p:cNvPr id="6" name="Rectangle 5">
            <a:extLst>
              <a:ext uri="{FF2B5EF4-FFF2-40B4-BE49-F238E27FC236}">
                <a16:creationId xmlns:a16="http://schemas.microsoft.com/office/drawing/2014/main" id="{BCEC7822-A699-4758-96B9-82A5F83EB327}"/>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7" name="Rectangle 6">
            <a:extLst>
              <a:ext uri="{FF2B5EF4-FFF2-40B4-BE49-F238E27FC236}">
                <a16:creationId xmlns:a16="http://schemas.microsoft.com/office/drawing/2014/main" id="{584F4A3C-CA94-40A5-A564-9626D4952648}"/>
              </a:ext>
            </a:extLst>
          </p:cNvPr>
          <p:cNvSpPr>
            <a:spLocks noGrp="1" noChangeArrowheads="1"/>
          </p:cNvSpPr>
          <p:nvPr>
            <p:ph type="sldNum" sz="quarter" idx="12"/>
          </p:nvPr>
        </p:nvSpPr>
        <p:spPr>
          <a:ln/>
        </p:spPr>
        <p:txBody>
          <a:bodyPr/>
          <a:lstStyle>
            <a:lvl1pPr>
              <a:defRPr/>
            </a:lvl1pPr>
          </a:lstStyle>
          <a:p>
            <a:pPr>
              <a:defRPr/>
            </a:pPr>
            <a:fld id="{564C7F42-F621-448F-A876-4278F636B27F}" type="slidenum">
              <a:rPr lang="en-US" altLang="en-US"/>
              <a:pPr>
                <a:defRPr/>
              </a:pPr>
              <a:t>‹#›</a:t>
            </a:fld>
            <a:endParaRPr lang="en-US" altLang="en-US"/>
          </a:p>
        </p:txBody>
      </p:sp>
    </p:spTree>
    <p:extLst>
      <p:ext uri="{BB962C8B-B14F-4D97-AF65-F5344CB8AC3E}">
        <p14:creationId xmlns:p14="http://schemas.microsoft.com/office/powerpoint/2010/main" val="3187565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24AF9B-992B-4274-A522-050A94CE1219}"/>
              </a:ext>
            </a:extLst>
          </p:cNvPr>
          <p:cNvSpPr>
            <a:spLocks noGrp="1" noChangeArrowheads="1"/>
          </p:cNvSpPr>
          <p:nvPr>
            <p:ph type="dt" sz="half" idx="10"/>
          </p:nvPr>
        </p:nvSpPr>
        <p:spPr>
          <a:ln/>
        </p:spPr>
        <p:txBody>
          <a:bodyPr/>
          <a:lstStyle>
            <a:lvl1pPr>
              <a:defRPr/>
            </a:lvl1pPr>
          </a:lstStyle>
          <a:p>
            <a:pPr>
              <a:defRPr/>
            </a:pPr>
            <a:fld id="{8F74DACE-CFA6-4792-8F2B-E215F7EA8278}" type="datetime1">
              <a:rPr lang="en-US" smtClean="0"/>
              <a:t>9/25/2019</a:t>
            </a:fld>
            <a:endParaRPr lang="en-US"/>
          </a:p>
        </p:txBody>
      </p:sp>
      <p:sp>
        <p:nvSpPr>
          <p:cNvPr id="6" name="Rectangle 5">
            <a:extLst>
              <a:ext uri="{FF2B5EF4-FFF2-40B4-BE49-F238E27FC236}">
                <a16:creationId xmlns:a16="http://schemas.microsoft.com/office/drawing/2014/main" id="{88647156-F926-45F0-A48E-CC663F7C9022}"/>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7" name="Rectangle 6">
            <a:extLst>
              <a:ext uri="{FF2B5EF4-FFF2-40B4-BE49-F238E27FC236}">
                <a16:creationId xmlns:a16="http://schemas.microsoft.com/office/drawing/2014/main" id="{821F0E8E-EAC0-44B1-AEF0-A169D8FB2B75}"/>
              </a:ext>
            </a:extLst>
          </p:cNvPr>
          <p:cNvSpPr>
            <a:spLocks noGrp="1" noChangeArrowheads="1"/>
          </p:cNvSpPr>
          <p:nvPr>
            <p:ph type="sldNum" sz="quarter" idx="12"/>
          </p:nvPr>
        </p:nvSpPr>
        <p:spPr>
          <a:ln/>
        </p:spPr>
        <p:txBody>
          <a:bodyPr/>
          <a:lstStyle>
            <a:lvl1pPr>
              <a:defRPr/>
            </a:lvl1pPr>
          </a:lstStyle>
          <a:p>
            <a:pPr>
              <a:defRPr/>
            </a:pPr>
            <a:fld id="{6519AFFB-076B-49B5-8D2A-BCFE5B55C5D3}" type="slidenum">
              <a:rPr lang="en-US" altLang="en-US"/>
              <a:pPr>
                <a:defRPr/>
              </a:pPr>
              <a:t>‹#›</a:t>
            </a:fld>
            <a:endParaRPr lang="en-US" altLang="en-US"/>
          </a:p>
        </p:txBody>
      </p:sp>
    </p:spTree>
    <p:extLst>
      <p:ext uri="{BB962C8B-B14F-4D97-AF65-F5344CB8AC3E}">
        <p14:creationId xmlns:p14="http://schemas.microsoft.com/office/powerpoint/2010/main" val="1281217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437409-2AD2-4EA6-A391-A04DB7F611B1}"/>
              </a:ext>
            </a:extLst>
          </p:cNvPr>
          <p:cNvSpPr>
            <a:spLocks noGrp="1" noChangeArrowheads="1"/>
          </p:cNvSpPr>
          <p:nvPr>
            <p:ph type="dt" sz="half" idx="10"/>
          </p:nvPr>
        </p:nvSpPr>
        <p:spPr>
          <a:ln/>
        </p:spPr>
        <p:txBody>
          <a:bodyPr/>
          <a:lstStyle>
            <a:lvl1pPr>
              <a:defRPr/>
            </a:lvl1pPr>
          </a:lstStyle>
          <a:p>
            <a:pPr>
              <a:defRPr/>
            </a:pPr>
            <a:fld id="{F6B86CE6-AEB0-43E0-B794-31E15A3827C8}" type="datetime1">
              <a:rPr lang="en-US" smtClean="0"/>
              <a:t>9/25/2019</a:t>
            </a:fld>
            <a:endParaRPr lang="en-US"/>
          </a:p>
        </p:txBody>
      </p:sp>
      <p:sp>
        <p:nvSpPr>
          <p:cNvPr id="5" name="Rectangle 5">
            <a:extLst>
              <a:ext uri="{FF2B5EF4-FFF2-40B4-BE49-F238E27FC236}">
                <a16:creationId xmlns:a16="http://schemas.microsoft.com/office/drawing/2014/main" id="{FA6194CF-12A6-43BA-9F3B-8A4CF8C3CB9D}"/>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6" name="Rectangle 6">
            <a:extLst>
              <a:ext uri="{FF2B5EF4-FFF2-40B4-BE49-F238E27FC236}">
                <a16:creationId xmlns:a16="http://schemas.microsoft.com/office/drawing/2014/main" id="{5E6C6A98-A09D-45FB-8A77-7C3034232F84}"/>
              </a:ext>
            </a:extLst>
          </p:cNvPr>
          <p:cNvSpPr>
            <a:spLocks noGrp="1" noChangeArrowheads="1"/>
          </p:cNvSpPr>
          <p:nvPr>
            <p:ph type="sldNum" sz="quarter" idx="12"/>
          </p:nvPr>
        </p:nvSpPr>
        <p:spPr>
          <a:ln/>
        </p:spPr>
        <p:txBody>
          <a:bodyPr/>
          <a:lstStyle>
            <a:lvl1pPr>
              <a:defRPr/>
            </a:lvl1pPr>
          </a:lstStyle>
          <a:p>
            <a:pPr>
              <a:defRPr/>
            </a:pPr>
            <a:fld id="{77F34FED-4E54-46C6-9011-17E9B46B853B}" type="slidenum">
              <a:rPr lang="en-US" altLang="en-US"/>
              <a:pPr>
                <a:defRPr/>
              </a:pPr>
              <a:t>‹#›</a:t>
            </a:fld>
            <a:endParaRPr lang="en-US" altLang="en-US"/>
          </a:p>
        </p:txBody>
      </p:sp>
    </p:spTree>
    <p:extLst>
      <p:ext uri="{BB962C8B-B14F-4D97-AF65-F5344CB8AC3E}">
        <p14:creationId xmlns:p14="http://schemas.microsoft.com/office/powerpoint/2010/main" val="934688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BDE976-017A-4D3B-B32D-2CF2B4128D28}"/>
              </a:ext>
            </a:extLst>
          </p:cNvPr>
          <p:cNvSpPr>
            <a:spLocks noGrp="1" noChangeArrowheads="1"/>
          </p:cNvSpPr>
          <p:nvPr>
            <p:ph type="dt" sz="half" idx="10"/>
          </p:nvPr>
        </p:nvSpPr>
        <p:spPr>
          <a:ln/>
        </p:spPr>
        <p:txBody>
          <a:bodyPr/>
          <a:lstStyle>
            <a:lvl1pPr>
              <a:defRPr/>
            </a:lvl1pPr>
          </a:lstStyle>
          <a:p>
            <a:pPr>
              <a:defRPr/>
            </a:pPr>
            <a:fld id="{14DCAB2D-8E3B-4F18-9230-621E11250133}" type="datetime1">
              <a:rPr lang="en-US" smtClean="0"/>
              <a:t>9/25/2019</a:t>
            </a:fld>
            <a:endParaRPr lang="en-US"/>
          </a:p>
        </p:txBody>
      </p:sp>
      <p:sp>
        <p:nvSpPr>
          <p:cNvPr id="5" name="Rectangle 5">
            <a:extLst>
              <a:ext uri="{FF2B5EF4-FFF2-40B4-BE49-F238E27FC236}">
                <a16:creationId xmlns:a16="http://schemas.microsoft.com/office/drawing/2014/main" id="{0D860CBE-0A39-498F-8478-B4A82DEAC1B4}"/>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6" name="Rectangle 6">
            <a:extLst>
              <a:ext uri="{FF2B5EF4-FFF2-40B4-BE49-F238E27FC236}">
                <a16:creationId xmlns:a16="http://schemas.microsoft.com/office/drawing/2014/main" id="{48E40544-3FC7-4411-B264-66A1DAE5492B}"/>
              </a:ext>
            </a:extLst>
          </p:cNvPr>
          <p:cNvSpPr>
            <a:spLocks noGrp="1" noChangeArrowheads="1"/>
          </p:cNvSpPr>
          <p:nvPr>
            <p:ph type="sldNum" sz="quarter" idx="12"/>
          </p:nvPr>
        </p:nvSpPr>
        <p:spPr>
          <a:ln/>
        </p:spPr>
        <p:txBody>
          <a:bodyPr/>
          <a:lstStyle>
            <a:lvl1pPr>
              <a:defRPr/>
            </a:lvl1pPr>
          </a:lstStyle>
          <a:p>
            <a:pPr>
              <a:defRPr/>
            </a:pPr>
            <a:fld id="{17D1FEF3-8223-41B9-8D8F-BCD482772F04}" type="slidenum">
              <a:rPr lang="en-US" altLang="en-US"/>
              <a:pPr>
                <a:defRPr/>
              </a:pPr>
              <a:t>‹#›</a:t>
            </a:fld>
            <a:endParaRPr lang="en-US" altLang="en-US"/>
          </a:p>
        </p:txBody>
      </p:sp>
    </p:spTree>
    <p:extLst>
      <p:ext uri="{BB962C8B-B14F-4D97-AF65-F5344CB8AC3E}">
        <p14:creationId xmlns:p14="http://schemas.microsoft.com/office/powerpoint/2010/main" val="1587666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954F64-3136-4BE2-B5A4-02782B11D6AA}"/>
              </a:ext>
            </a:extLst>
          </p:cNvPr>
          <p:cNvSpPr>
            <a:spLocks noGrp="1" noChangeArrowheads="1"/>
          </p:cNvSpPr>
          <p:nvPr>
            <p:ph type="dt" sz="half" idx="10"/>
          </p:nvPr>
        </p:nvSpPr>
        <p:spPr>
          <a:ln/>
        </p:spPr>
        <p:txBody>
          <a:bodyPr/>
          <a:lstStyle>
            <a:lvl1pPr>
              <a:defRPr/>
            </a:lvl1pPr>
          </a:lstStyle>
          <a:p>
            <a:pPr>
              <a:defRPr/>
            </a:pPr>
            <a:fld id="{80EE717F-0DA7-4C1F-9B5F-CEDF53D48B75}" type="datetime1">
              <a:rPr lang="en-US" smtClean="0"/>
              <a:t>9/25/2019</a:t>
            </a:fld>
            <a:endParaRPr lang="en-US"/>
          </a:p>
        </p:txBody>
      </p:sp>
      <p:sp>
        <p:nvSpPr>
          <p:cNvPr id="6" name="Rectangle 5">
            <a:extLst>
              <a:ext uri="{FF2B5EF4-FFF2-40B4-BE49-F238E27FC236}">
                <a16:creationId xmlns:a16="http://schemas.microsoft.com/office/drawing/2014/main" id="{8DB628B8-565F-4477-9574-F19F62AE0B68}"/>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7" name="Rectangle 6">
            <a:extLst>
              <a:ext uri="{FF2B5EF4-FFF2-40B4-BE49-F238E27FC236}">
                <a16:creationId xmlns:a16="http://schemas.microsoft.com/office/drawing/2014/main" id="{EA8D894B-1106-4677-9831-F6B22FEE7FD9}"/>
              </a:ext>
            </a:extLst>
          </p:cNvPr>
          <p:cNvSpPr>
            <a:spLocks noGrp="1" noChangeArrowheads="1"/>
          </p:cNvSpPr>
          <p:nvPr>
            <p:ph type="sldNum" sz="quarter" idx="12"/>
          </p:nvPr>
        </p:nvSpPr>
        <p:spPr>
          <a:ln/>
        </p:spPr>
        <p:txBody>
          <a:bodyPr/>
          <a:lstStyle>
            <a:lvl1pPr>
              <a:defRPr/>
            </a:lvl1pPr>
          </a:lstStyle>
          <a:p>
            <a:pPr>
              <a:defRPr/>
            </a:pPr>
            <a:fld id="{0FA14232-FF4E-47AC-9355-E11346B812F6}" type="slidenum">
              <a:rPr lang="en-US" altLang="en-US"/>
              <a:pPr>
                <a:defRPr/>
              </a:pPr>
              <a:t>‹#›</a:t>
            </a:fld>
            <a:endParaRPr lang="en-US" altLang="en-US"/>
          </a:p>
        </p:txBody>
      </p:sp>
    </p:spTree>
    <p:extLst>
      <p:ext uri="{BB962C8B-B14F-4D97-AF65-F5344CB8AC3E}">
        <p14:creationId xmlns:p14="http://schemas.microsoft.com/office/powerpoint/2010/main" val="1466968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96D691E-B424-4EDC-BE58-EF38F03FBC7C}"/>
              </a:ext>
            </a:extLst>
          </p:cNvPr>
          <p:cNvSpPr>
            <a:spLocks noGrp="1"/>
          </p:cNvSpPr>
          <p:nvPr>
            <p:ph type="dt" sz="half" idx="10"/>
          </p:nvPr>
        </p:nvSpPr>
        <p:spPr/>
        <p:txBody>
          <a:bodyPr/>
          <a:lstStyle>
            <a:lvl1pPr>
              <a:defRPr/>
            </a:lvl1pPr>
          </a:lstStyle>
          <a:p>
            <a:pPr>
              <a:defRPr/>
            </a:pPr>
            <a:fld id="{ECC71426-1BA6-4131-B93B-91675BD48EE1}" type="datetime1">
              <a:rPr lang="en-US" smtClean="0"/>
              <a:t>9/25/2019</a:t>
            </a:fld>
            <a:endParaRPr lang="en-US"/>
          </a:p>
        </p:txBody>
      </p:sp>
      <p:sp>
        <p:nvSpPr>
          <p:cNvPr id="5" name="Footer Placeholder 4">
            <a:extLst>
              <a:ext uri="{FF2B5EF4-FFF2-40B4-BE49-F238E27FC236}">
                <a16:creationId xmlns:a16="http://schemas.microsoft.com/office/drawing/2014/main" id="{00E43B0A-4C02-4F1D-8717-C7A1820EFDF9}"/>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D7EB8786-79C6-4B7C-9919-C939436B532C}"/>
              </a:ext>
            </a:extLst>
          </p:cNvPr>
          <p:cNvSpPr>
            <a:spLocks noGrp="1"/>
          </p:cNvSpPr>
          <p:nvPr>
            <p:ph type="sldNum" sz="quarter" idx="12"/>
          </p:nvPr>
        </p:nvSpPr>
        <p:spPr/>
        <p:txBody>
          <a:bodyPr/>
          <a:lstStyle>
            <a:lvl1pPr>
              <a:defRPr/>
            </a:lvl1pPr>
          </a:lstStyle>
          <a:p>
            <a:pPr>
              <a:defRPr/>
            </a:pPr>
            <a:fld id="{AABE1274-A442-4ED3-8B75-12698B3EBA4E}" type="slidenum">
              <a:rPr lang="en-US" altLang="en-US"/>
              <a:pPr>
                <a:defRPr/>
              </a:pPr>
              <a:t>‹#›</a:t>
            </a:fld>
            <a:endParaRPr lang="en-US" altLang="en-US"/>
          </a:p>
        </p:txBody>
      </p:sp>
    </p:spTree>
    <p:extLst>
      <p:ext uri="{BB962C8B-B14F-4D97-AF65-F5344CB8AC3E}">
        <p14:creationId xmlns:p14="http://schemas.microsoft.com/office/powerpoint/2010/main" val="1115730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009F8-C4D4-4F6B-86FA-EB7C2370723A}"/>
              </a:ext>
            </a:extLst>
          </p:cNvPr>
          <p:cNvSpPr>
            <a:spLocks noGrp="1"/>
          </p:cNvSpPr>
          <p:nvPr>
            <p:ph type="dt" sz="half" idx="10"/>
          </p:nvPr>
        </p:nvSpPr>
        <p:spPr/>
        <p:txBody>
          <a:bodyPr/>
          <a:lstStyle>
            <a:lvl1pPr>
              <a:defRPr/>
            </a:lvl1pPr>
          </a:lstStyle>
          <a:p>
            <a:pPr>
              <a:defRPr/>
            </a:pPr>
            <a:fld id="{03DCE4CB-EB03-4695-B59D-E08FEEFCAFC9}" type="datetime1">
              <a:rPr lang="en-US" smtClean="0"/>
              <a:t>9/25/2019</a:t>
            </a:fld>
            <a:endParaRPr lang="en-US"/>
          </a:p>
        </p:txBody>
      </p:sp>
      <p:sp>
        <p:nvSpPr>
          <p:cNvPr id="5" name="Footer Placeholder 4">
            <a:extLst>
              <a:ext uri="{FF2B5EF4-FFF2-40B4-BE49-F238E27FC236}">
                <a16:creationId xmlns:a16="http://schemas.microsoft.com/office/drawing/2014/main" id="{0599D027-539A-4397-A575-B4D594071076}"/>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F3E3FD39-C1B1-40D8-AC87-B4D010AC97F4}"/>
              </a:ext>
            </a:extLst>
          </p:cNvPr>
          <p:cNvSpPr>
            <a:spLocks noGrp="1"/>
          </p:cNvSpPr>
          <p:nvPr>
            <p:ph type="sldNum" sz="quarter" idx="12"/>
          </p:nvPr>
        </p:nvSpPr>
        <p:spPr/>
        <p:txBody>
          <a:bodyPr/>
          <a:lstStyle>
            <a:lvl1pPr>
              <a:defRPr/>
            </a:lvl1pPr>
          </a:lstStyle>
          <a:p>
            <a:pPr>
              <a:defRPr/>
            </a:pPr>
            <a:fld id="{A1CF9C7E-57FD-4F7D-9BDC-763BD9325A56}" type="slidenum">
              <a:rPr lang="en-US" altLang="en-US"/>
              <a:pPr>
                <a:defRPr/>
              </a:pPr>
              <a:t>‹#›</a:t>
            </a:fld>
            <a:endParaRPr lang="en-US" altLang="en-US"/>
          </a:p>
        </p:txBody>
      </p:sp>
    </p:spTree>
    <p:extLst>
      <p:ext uri="{BB962C8B-B14F-4D97-AF65-F5344CB8AC3E}">
        <p14:creationId xmlns:p14="http://schemas.microsoft.com/office/powerpoint/2010/main" val="2866459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CF3268-03A1-4072-AA5F-725407A1BD7A}"/>
              </a:ext>
            </a:extLst>
          </p:cNvPr>
          <p:cNvSpPr>
            <a:spLocks noGrp="1"/>
          </p:cNvSpPr>
          <p:nvPr>
            <p:ph type="dt" sz="half" idx="10"/>
          </p:nvPr>
        </p:nvSpPr>
        <p:spPr/>
        <p:txBody>
          <a:bodyPr/>
          <a:lstStyle>
            <a:lvl1pPr>
              <a:defRPr/>
            </a:lvl1pPr>
          </a:lstStyle>
          <a:p>
            <a:pPr>
              <a:defRPr/>
            </a:pPr>
            <a:fld id="{42BE6897-1D73-4715-8818-E941C5F11C50}" type="datetime1">
              <a:rPr lang="en-US" smtClean="0"/>
              <a:t>9/25/2019</a:t>
            </a:fld>
            <a:endParaRPr lang="en-US"/>
          </a:p>
        </p:txBody>
      </p:sp>
      <p:sp>
        <p:nvSpPr>
          <p:cNvPr id="5" name="Footer Placeholder 4">
            <a:extLst>
              <a:ext uri="{FF2B5EF4-FFF2-40B4-BE49-F238E27FC236}">
                <a16:creationId xmlns:a16="http://schemas.microsoft.com/office/drawing/2014/main" id="{6E2892D0-6BA9-4155-8E4A-BCF154D43672}"/>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8EEB6F43-0CB8-4D97-9C2A-86529C9E3FCE}"/>
              </a:ext>
            </a:extLst>
          </p:cNvPr>
          <p:cNvSpPr>
            <a:spLocks noGrp="1"/>
          </p:cNvSpPr>
          <p:nvPr>
            <p:ph type="sldNum" sz="quarter" idx="12"/>
          </p:nvPr>
        </p:nvSpPr>
        <p:spPr/>
        <p:txBody>
          <a:bodyPr/>
          <a:lstStyle>
            <a:lvl1pPr>
              <a:defRPr/>
            </a:lvl1pPr>
          </a:lstStyle>
          <a:p>
            <a:pPr>
              <a:defRPr/>
            </a:pPr>
            <a:fld id="{9DB5AB62-52F7-4561-A59F-1324C1C88331}" type="slidenum">
              <a:rPr lang="en-US" altLang="en-US"/>
              <a:pPr>
                <a:defRPr/>
              </a:pPr>
              <a:t>‹#›</a:t>
            </a:fld>
            <a:endParaRPr lang="en-US" altLang="en-US"/>
          </a:p>
        </p:txBody>
      </p:sp>
    </p:spTree>
    <p:extLst>
      <p:ext uri="{BB962C8B-B14F-4D97-AF65-F5344CB8AC3E}">
        <p14:creationId xmlns:p14="http://schemas.microsoft.com/office/powerpoint/2010/main" val="2969951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DD01C70-46A3-447D-A9B6-23971715312B}"/>
              </a:ext>
            </a:extLst>
          </p:cNvPr>
          <p:cNvSpPr>
            <a:spLocks noGrp="1"/>
          </p:cNvSpPr>
          <p:nvPr>
            <p:ph type="dt" sz="half" idx="10"/>
          </p:nvPr>
        </p:nvSpPr>
        <p:spPr/>
        <p:txBody>
          <a:bodyPr/>
          <a:lstStyle>
            <a:lvl1pPr>
              <a:defRPr/>
            </a:lvl1pPr>
          </a:lstStyle>
          <a:p>
            <a:pPr>
              <a:defRPr/>
            </a:pPr>
            <a:fld id="{8FD1434B-B65E-44D7-BA7E-B47DE0BFE429}" type="datetime1">
              <a:rPr lang="en-US" smtClean="0"/>
              <a:t>9/25/2019</a:t>
            </a:fld>
            <a:endParaRPr lang="en-US"/>
          </a:p>
        </p:txBody>
      </p:sp>
      <p:sp>
        <p:nvSpPr>
          <p:cNvPr id="6" name="Footer Placeholder 4">
            <a:extLst>
              <a:ext uri="{FF2B5EF4-FFF2-40B4-BE49-F238E27FC236}">
                <a16:creationId xmlns:a16="http://schemas.microsoft.com/office/drawing/2014/main" id="{D4554D08-A911-4E86-AB42-B0DB0237393B}"/>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5">
            <a:extLst>
              <a:ext uri="{FF2B5EF4-FFF2-40B4-BE49-F238E27FC236}">
                <a16:creationId xmlns:a16="http://schemas.microsoft.com/office/drawing/2014/main" id="{41191263-4DD6-40A4-8C3B-7E2CC24E269F}"/>
              </a:ext>
            </a:extLst>
          </p:cNvPr>
          <p:cNvSpPr>
            <a:spLocks noGrp="1"/>
          </p:cNvSpPr>
          <p:nvPr>
            <p:ph type="sldNum" sz="quarter" idx="12"/>
          </p:nvPr>
        </p:nvSpPr>
        <p:spPr/>
        <p:txBody>
          <a:bodyPr/>
          <a:lstStyle>
            <a:lvl1pPr>
              <a:defRPr/>
            </a:lvl1pPr>
          </a:lstStyle>
          <a:p>
            <a:pPr>
              <a:defRPr/>
            </a:pPr>
            <a:fld id="{C82E29E2-F736-4D44-99D7-A3F1CCD7FB22}" type="slidenum">
              <a:rPr lang="en-US" altLang="en-US"/>
              <a:pPr>
                <a:defRPr/>
              </a:pPr>
              <a:t>‹#›</a:t>
            </a:fld>
            <a:endParaRPr lang="en-US" altLang="en-US"/>
          </a:p>
        </p:txBody>
      </p:sp>
    </p:spTree>
    <p:extLst>
      <p:ext uri="{BB962C8B-B14F-4D97-AF65-F5344CB8AC3E}">
        <p14:creationId xmlns:p14="http://schemas.microsoft.com/office/powerpoint/2010/main" val="2884553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B3A713-142E-4A72-8CAF-E20FFC0CCEF7}"/>
              </a:ext>
            </a:extLst>
          </p:cNvPr>
          <p:cNvSpPr>
            <a:spLocks noGrp="1"/>
          </p:cNvSpPr>
          <p:nvPr>
            <p:ph type="dt" sz="half" idx="10"/>
          </p:nvPr>
        </p:nvSpPr>
        <p:spPr/>
        <p:txBody>
          <a:bodyPr/>
          <a:lstStyle>
            <a:lvl1pPr>
              <a:defRPr/>
            </a:lvl1pPr>
          </a:lstStyle>
          <a:p>
            <a:pPr>
              <a:defRPr/>
            </a:pPr>
            <a:fld id="{27ED43CB-B715-415D-9A12-C9546DEC1C46}" type="datetime1">
              <a:rPr lang="en-US" smtClean="0"/>
              <a:t>9/25/2019</a:t>
            </a:fld>
            <a:endParaRPr lang="en-US"/>
          </a:p>
        </p:txBody>
      </p:sp>
      <p:sp>
        <p:nvSpPr>
          <p:cNvPr id="8" name="Footer Placeholder 4">
            <a:extLst>
              <a:ext uri="{FF2B5EF4-FFF2-40B4-BE49-F238E27FC236}">
                <a16:creationId xmlns:a16="http://schemas.microsoft.com/office/drawing/2014/main" id="{4DC60816-83B9-40FD-8A26-4C14E1DA2B1D}"/>
              </a:ext>
            </a:extLst>
          </p:cNvPr>
          <p:cNvSpPr>
            <a:spLocks noGrp="1"/>
          </p:cNvSpPr>
          <p:nvPr>
            <p:ph type="ftr" sz="quarter" idx="11"/>
          </p:nvPr>
        </p:nvSpPr>
        <p:spPr/>
        <p:txBody>
          <a:bodyPr/>
          <a:lstStyle>
            <a:lvl1pPr>
              <a:defRPr/>
            </a:lvl1pPr>
          </a:lstStyle>
          <a:p>
            <a:pPr>
              <a:defRPr/>
            </a:pPr>
            <a:r>
              <a:rPr lang="en-US"/>
              <a:t>2019</a:t>
            </a:r>
          </a:p>
        </p:txBody>
      </p:sp>
      <p:sp>
        <p:nvSpPr>
          <p:cNvPr id="9" name="Slide Number Placeholder 5">
            <a:extLst>
              <a:ext uri="{FF2B5EF4-FFF2-40B4-BE49-F238E27FC236}">
                <a16:creationId xmlns:a16="http://schemas.microsoft.com/office/drawing/2014/main" id="{E58026A8-7C38-4751-841E-7EF1CC0E9ECC}"/>
              </a:ext>
            </a:extLst>
          </p:cNvPr>
          <p:cNvSpPr>
            <a:spLocks noGrp="1"/>
          </p:cNvSpPr>
          <p:nvPr>
            <p:ph type="sldNum" sz="quarter" idx="12"/>
          </p:nvPr>
        </p:nvSpPr>
        <p:spPr/>
        <p:txBody>
          <a:bodyPr/>
          <a:lstStyle>
            <a:lvl1pPr>
              <a:defRPr/>
            </a:lvl1pPr>
          </a:lstStyle>
          <a:p>
            <a:pPr>
              <a:defRPr/>
            </a:pPr>
            <a:fld id="{AC7E66BD-3FF1-4FDC-B92F-078D2EDBAABA}" type="slidenum">
              <a:rPr lang="en-US" altLang="en-US"/>
              <a:pPr>
                <a:defRPr/>
              </a:pPr>
              <a:t>‹#›</a:t>
            </a:fld>
            <a:endParaRPr lang="en-US" altLang="en-US"/>
          </a:p>
        </p:txBody>
      </p:sp>
    </p:spTree>
    <p:extLst>
      <p:ext uri="{BB962C8B-B14F-4D97-AF65-F5344CB8AC3E}">
        <p14:creationId xmlns:p14="http://schemas.microsoft.com/office/powerpoint/2010/main" val="423284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DD18F54-BFF2-4480-9FE2-64363733C42A}"/>
              </a:ext>
            </a:extLst>
          </p:cNvPr>
          <p:cNvSpPr>
            <a:spLocks noGrp="1" noChangeArrowheads="1"/>
          </p:cNvSpPr>
          <p:nvPr>
            <p:ph type="dt" sz="half" idx="10"/>
          </p:nvPr>
        </p:nvSpPr>
        <p:spPr>
          <a:ln/>
        </p:spPr>
        <p:txBody>
          <a:bodyPr/>
          <a:lstStyle>
            <a:lvl1pPr>
              <a:defRPr/>
            </a:lvl1pPr>
          </a:lstStyle>
          <a:p>
            <a:pPr>
              <a:defRPr/>
            </a:pPr>
            <a:fld id="{E38D77D9-E26F-4563-AAB5-F8E3B724B9DF}" type="datetime1">
              <a:rPr lang="en-US" smtClean="0"/>
              <a:t>9/25/2019</a:t>
            </a:fld>
            <a:endParaRPr lang="en-US"/>
          </a:p>
        </p:txBody>
      </p:sp>
      <p:sp>
        <p:nvSpPr>
          <p:cNvPr id="5" name="Rectangle 5">
            <a:extLst>
              <a:ext uri="{FF2B5EF4-FFF2-40B4-BE49-F238E27FC236}">
                <a16:creationId xmlns:a16="http://schemas.microsoft.com/office/drawing/2014/main" id="{4AC730C5-965C-4369-89F1-651D866FA04E}"/>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6" name="Rectangle 6">
            <a:extLst>
              <a:ext uri="{FF2B5EF4-FFF2-40B4-BE49-F238E27FC236}">
                <a16:creationId xmlns:a16="http://schemas.microsoft.com/office/drawing/2014/main" id="{A9107D7A-349C-41B7-A796-1E77674FC42E}"/>
              </a:ext>
            </a:extLst>
          </p:cNvPr>
          <p:cNvSpPr>
            <a:spLocks noGrp="1" noChangeArrowheads="1"/>
          </p:cNvSpPr>
          <p:nvPr>
            <p:ph type="sldNum" sz="quarter" idx="12"/>
          </p:nvPr>
        </p:nvSpPr>
        <p:spPr>
          <a:ln/>
        </p:spPr>
        <p:txBody>
          <a:bodyPr/>
          <a:lstStyle>
            <a:lvl1pPr>
              <a:defRPr/>
            </a:lvl1pPr>
          </a:lstStyle>
          <a:p>
            <a:pPr>
              <a:defRPr/>
            </a:pPr>
            <a:fld id="{15E8C76A-31DE-426F-870B-6F45805E46FF}" type="slidenum">
              <a:rPr lang="en-US" altLang="en-US"/>
              <a:pPr>
                <a:defRPr/>
              </a:pPr>
              <a:t>‹#›</a:t>
            </a:fld>
            <a:endParaRPr lang="en-US" altLang="en-US"/>
          </a:p>
        </p:txBody>
      </p:sp>
    </p:spTree>
    <p:extLst>
      <p:ext uri="{BB962C8B-B14F-4D97-AF65-F5344CB8AC3E}">
        <p14:creationId xmlns:p14="http://schemas.microsoft.com/office/powerpoint/2010/main" val="3699348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B46F270-C19F-475D-AC9F-BE7DEE4EB40C}"/>
              </a:ext>
            </a:extLst>
          </p:cNvPr>
          <p:cNvSpPr>
            <a:spLocks noGrp="1"/>
          </p:cNvSpPr>
          <p:nvPr>
            <p:ph type="dt" sz="half" idx="10"/>
          </p:nvPr>
        </p:nvSpPr>
        <p:spPr/>
        <p:txBody>
          <a:bodyPr/>
          <a:lstStyle>
            <a:lvl1pPr>
              <a:defRPr/>
            </a:lvl1pPr>
          </a:lstStyle>
          <a:p>
            <a:pPr>
              <a:defRPr/>
            </a:pPr>
            <a:fld id="{62299A58-B709-4F9E-A310-4CE98C35D47F}" type="datetime1">
              <a:rPr lang="en-US" smtClean="0"/>
              <a:t>9/25/2019</a:t>
            </a:fld>
            <a:endParaRPr lang="en-US"/>
          </a:p>
        </p:txBody>
      </p:sp>
      <p:sp>
        <p:nvSpPr>
          <p:cNvPr id="4" name="Footer Placeholder 4">
            <a:extLst>
              <a:ext uri="{FF2B5EF4-FFF2-40B4-BE49-F238E27FC236}">
                <a16:creationId xmlns:a16="http://schemas.microsoft.com/office/drawing/2014/main" id="{91AA1A63-211D-435F-BD39-57C6B1E926C0}"/>
              </a:ext>
            </a:extLst>
          </p:cNvPr>
          <p:cNvSpPr>
            <a:spLocks noGrp="1"/>
          </p:cNvSpPr>
          <p:nvPr>
            <p:ph type="ftr" sz="quarter" idx="11"/>
          </p:nvPr>
        </p:nvSpPr>
        <p:spPr/>
        <p:txBody>
          <a:bodyPr/>
          <a:lstStyle>
            <a:lvl1pPr>
              <a:defRPr/>
            </a:lvl1pPr>
          </a:lstStyle>
          <a:p>
            <a:pPr>
              <a:defRPr/>
            </a:pPr>
            <a:r>
              <a:rPr lang="en-US"/>
              <a:t>2019</a:t>
            </a:r>
          </a:p>
        </p:txBody>
      </p:sp>
      <p:sp>
        <p:nvSpPr>
          <p:cNvPr id="5" name="Slide Number Placeholder 5">
            <a:extLst>
              <a:ext uri="{FF2B5EF4-FFF2-40B4-BE49-F238E27FC236}">
                <a16:creationId xmlns:a16="http://schemas.microsoft.com/office/drawing/2014/main" id="{618DA928-C6CA-49F2-A672-668435FF8900}"/>
              </a:ext>
            </a:extLst>
          </p:cNvPr>
          <p:cNvSpPr>
            <a:spLocks noGrp="1"/>
          </p:cNvSpPr>
          <p:nvPr>
            <p:ph type="sldNum" sz="quarter" idx="12"/>
          </p:nvPr>
        </p:nvSpPr>
        <p:spPr/>
        <p:txBody>
          <a:bodyPr/>
          <a:lstStyle>
            <a:lvl1pPr>
              <a:defRPr/>
            </a:lvl1pPr>
          </a:lstStyle>
          <a:p>
            <a:pPr>
              <a:defRPr/>
            </a:pPr>
            <a:fld id="{2EDB4599-F236-4109-91F5-C27171158821}" type="slidenum">
              <a:rPr lang="en-US" altLang="en-US"/>
              <a:pPr>
                <a:defRPr/>
              </a:pPr>
              <a:t>‹#›</a:t>
            </a:fld>
            <a:endParaRPr lang="en-US" altLang="en-US"/>
          </a:p>
        </p:txBody>
      </p:sp>
    </p:spTree>
    <p:extLst>
      <p:ext uri="{BB962C8B-B14F-4D97-AF65-F5344CB8AC3E}">
        <p14:creationId xmlns:p14="http://schemas.microsoft.com/office/powerpoint/2010/main" val="3724991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7A7BFD-2748-4746-808D-E40A5B3060A0}"/>
              </a:ext>
            </a:extLst>
          </p:cNvPr>
          <p:cNvSpPr>
            <a:spLocks noGrp="1"/>
          </p:cNvSpPr>
          <p:nvPr>
            <p:ph type="dt" sz="half" idx="10"/>
          </p:nvPr>
        </p:nvSpPr>
        <p:spPr/>
        <p:txBody>
          <a:bodyPr/>
          <a:lstStyle>
            <a:lvl1pPr>
              <a:defRPr/>
            </a:lvl1pPr>
          </a:lstStyle>
          <a:p>
            <a:pPr>
              <a:defRPr/>
            </a:pPr>
            <a:fld id="{11D8AEDF-1DF7-4442-A63F-FE380A90C025}" type="datetime1">
              <a:rPr lang="en-US" smtClean="0"/>
              <a:t>9/25/2019</a:t>
            </a:fld>
            <a:endParaRPr lang="en-US"/>
          </a:p>
        </p:txBody>
      </p:sp>
      <p:sp>
        <p:nvSpPr>
          <p:cNvPr id="3" name="Footer Placeholder 4">
            <a:extLst>
              <a:ext uri="{FF2B5EF4-FFF2-40B4-BE49-F238E27FC236}">
                <a16:creationId xmlns:a16="http://schemas.microsoft.com/office/drawing/2014/main" id="{DDAECF4E-014B-4456-AE41-8DBE73A9C7B6}"/>
              </a:ext>
            </a:extLst>
          </p:cNvPr>
          <p:cNvSpPr>
            <a:spLocks noGrp="1"/>
          </p:cNvSpPr>
          <p:nvPr>
            <p:ph type="ftr" sz="quarter" idx="11"/>
          </p:nvPr>
        </p:nvSpPr>
        <p:spPr/>
        <p:txBody>
          <a:bodyPr/>
          <a:lstStyle>
            <a:lvl1pPr>
              <a:defRPr/>
            </a:lvl1pPr>
          </a:lstStyle>
          <a:p>
            <a:pPr>
              <a:defRPr/>
            </a:pPr>
            <a:r>
              <a:rPr lang="en-US"/>
              <a:t>2019</a:t>
            </a:r>
          </a:p>
        </p:txBody>
      </p:sp>
      <p:sp>
        <p:nvSpPr>
          <p:cNvPr id="4" name="Slide Number Placeholder 5">
            <a:extLst>
              <a:ext uri="{FF2B5EF4-FFF2-40B4-BE49-F238E27FC236}">
                <a16:creationId xmlns:a16="http://schemas.microsoft.com/office/drawing/2014/main" id="{80599C28-BA5C-4B44-8A6E-D1E7FE30EE67}"/>
              </a:ext>
            </a:extLst>
          </p:cNvPr>
          <p:cNvSpPr>
            <a:spLocks noGrp="1"/>
          </p:cNvSpPr>
          <p:nvPr>
            <p:ph type="sldNum" sz="quarter" idx="12"/>
          </p:nvPr>
        </p:nvSpPr>
        <p:spPr/>
        <p:txBody>
          <a:bodyPr/>
          <a:lstStyle>
            <a:lvl1pPr>
              <a:defRPr/>
            </a:lvl1pPr>
          </a:lstStyle>
          <a:p>
            <a:pPr>
              <a:defRPr/>
            </a:pPr>
            <a:fld id="{E1DEB659-0535-4E15-9A6E-B0ABCC6ED297}" type="slidenum">
              <a:rPr lang="en-US" altLang="en-US"/>
              <a:pPr>
                <a:defRPr/>
              </a:pPr>
              <a:t>‹#›</a:t>
            </a:fld>
            <a:endParaRPr lang="en-US" altLang="en-US"/>
          </a:p>
        </p:txBody>
      </p:sp>
    </p:spTree>
    <p:extLst>
      <p:ext uri="{BB962C8B-B14F-4D97-AF65-F5344CB8AC3E}">
        <p14:creationId xmlns:p14="http://schemas.microsoft.com/office/powerpoint/2010/main" val="1231838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4A589C6-BB6F-420A-99AC-DB444FA25A4B}"/>
              </a:ext>
            </a:extLst>
          </p:cNvPr>
          <p:cNvSpPr>
            <a:spLocks noGrp="1"/>
          </p:cNvSpPr>
          <p:nvPr>
            <p:ph type="dt" sz="half" idx="10"/>
          </p:nvPr>
        </p:nvSpPr>
        <p:spPr/>
        <p:txBody>
          <a:bodyPr/>
          <a:lstStyle>
            <a:lvl1pPr>
              <a:defRPr/>
            </a:lvl1pPr>
          </a:lstStyle>
          <a:p>
            <a:pPr>
              <a:defRPr/>
            </a:pPr>
            <a:fld id="{4B9BC9FF-4838-4569-ACEC-466E7FB6C5F6}" type="datetime1">
              <a:rPr lang="en-US" smtClean="0"/>
              <a:t>9/25/2019</a:t>
            </a:fld>
            <a:endParaRPr lang="en-US"/>
          </a:p>
        </p:txBody>
      </p:sp>
      <p:sp>
        <p:nvSpPr>
          <p:cNvPr id="6" name="Footer Placeholder 4">
            <a:extLst>
              <a:ext uri="{FF2B5EF4-FFF2-40B4-BE49-F238E27FC236}">
                <a16:creationId xmlns:a16="http://schemas.microsoft.com/office/drawing/2014/main" id="{F5AA37A9-C99D-4C09-9C67-2CFD771F9D9E}"/>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5">
            <a:extLst>
              <a:ext uri="{FF2B5EF4-FFF2-40B4-BE49-F238E27FC236}">
                <a16:creationId xmlns:a16="http://schemas.microsoft.com/office/drawing/2014/main" id="{4D508063-8E1E-4404-BC1F-E90D62209037}"/>
              </a:ext>
            </a:extLst>
          </p:cNvPr>
          <p:cNvSpPr>
            <a:spLocks noGrp="1"/>
          </p:cNvSpPr>
          <p:nvPr>
            <p:ph type="sldNum" sz="quarter" idx="12"/>
          </p:nvPr>
        </p:nvSpPr>
        <p:spPr/>
        <p:txBody>
          <a:bodyPr/>
          <a:lstStyle>
            <a:lvl1pPr>
              <a:defRPr/>
            </a:lvl1pPr>
          </a:lstStyle>
          <a:p>
            <a:pPr>
              <a:defRPr/>
            </a:pPr>
            <a:fld id="{8B739DB9-D8CA-4E64-8762-97BDB4532D14}" type="slidenum">
              <a:rPr lang="en-US" altLang="en-US"/>
              <a:pPr>
                <a:defRPr/>
              </a:pPr>
              <a:t>‹#›</a:t>
            </a:fld>
            <a:endParaRPr lang="en-US" altLang="en-US"/>
          </a:p>
        </p:txBody>
      </p:sp>
    </p:spTree>
    <p:extLst>
      <p:ext uri="{BB962C8B-B14F-4D97-AF65-F5344CB8AC3E}">
        <p14:creationId xmlns:p14="http://schemas.microsoft.com/office/powerpoint/2010/main" val="2521021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C5A24B-514F-4C9C-BEDE-DDCFA5CBD209}"/>
              </a:ext>
            </a:extLst>
          </p:cNvPr>
          <p:cNvSpPr>
            <a:spLocks noGrp="1"/>
          </p:cNvSpPr>
          <p:nvPr>
            <p:ph type="dt" sz="half" idx="10"/>
          </p:nvPr>
        </p:nvSpPr>
        <p:spPr/>
        <p:txBody>
          <a:bodyPr/>
          <a:lstStyle>
            <a:lvl1pPr>
              <a:defRPr/>
            </a:lvl1pPr>
          </a:lstStyle>
          <a:p>
            <a:pPr>
              <a:defRPr/>
            </a:pPr>
            <a:fld id="{0ED95CCD-3BD7-4A3A-8199-CE717447C80E}" type="datetime1">
              <a:rPr lang="en-US" smtClean="0"/>
              <a:t>9/25/2019</a:t>
            </a:fld>
            <a:endParaRPr lang="en-US"/>
          </a:p>
        </p:txBody>
      </p:sp>
      <p:sp>
        <p:nvSpPr>
          <p:cNvPr id="6" name="Footer Placeholder 4">
            <a:extLst>
              <a:ext uri="{FF2B5EF4-FFF2-40B4-BE49-F238E27FC236}">
                <a16:creationId xmlns:a16="http://schemas.microsoft.com/office/drawing/2014/main" id="{68AE8879-8B18-4D15-88B0-79061BD8AF61}"/>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5">
            <a:extLst>
              <a:ext uri="{FF2B5EF4-FFF2-40B4-BE49-F238E27FC236}">
                <a16:creationId xmlns:a16="http://schemas.microsoft.com/office/drawing/2014/main" id="{65883F10-A037-4F43-85D2-4B77C2B22482}"/>
              </a:ext>
            </a:extLst>
          </p:cNvPr>
          <p:cNvSpPr>
            <a:spLocks noGrp="1"/>
          </p:cNvSpPr>
          <p:nvPr>
            <p:ph type="sldNum" sz="quarter" idx="12"/>
          </p:nvPr>
        </p:nvSpPr>
        <p:spPr/>
        <p:txBody>
          <a:bodyPr/>
          <a:lstStyle>
            <a:lvl1pPr>
              <a:defRPr/>
            </a:lvl1pPr>
          </a:lstStyle>
          <a:p>
            <a:pPr>
              <a:defRPr/>
            </a:pPr>
            <a:fld id="{23E0A619-4BBC-4990-BA4D-426B6587D870}" type="slidenum">
              <a:rPr lang="en-US" altLang="en-US"/>
              <a:pPr>
                <a:defRPr/>
              </a:pPr>
              <a:t>‹#›</a:t>
            </a:fld>
            <a:endParaRPr lang="en-US" altLang="en-US"/>
          </a:p>
        </p:txBody>
      </p:sp>
    </p:spTree>
    <p:extLst>
      <p:ext uri="{BB962C8B-B14F-4D97-AF65-F5344CB8AC3E}">
        <p14:creationId xmlns:p14="http://schemas.microsoft.com/office/powerpoint/2010/main" val="182433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83F8C-EF7B-4BBC-8193-0C24AD4D8A2B}"/>
              </a:ext>
            </a:extLst>
          </p:cNvPr>
          <p:cNvSpPr>
            <a:spLocks noGrp="1"/>
          </p:cNvSpPr>
          <p:nvPr>
            <p:ph type="dt" sz="half" idx="10"/>
          </p:nvPr>
        </p:nvSpPr>
        <p:spPr/>
        <p:txBody>
          <a:bodyPr/>
          <a:lstStyle>
            <a:lvl1pPr>
              <a:defRPr/>
            </a:lvl1pPr>
          </a:lstStyle>
          <a:p>
            <a:pPr>
              <a:defRPr/>
            </a:pPr>
            <a:fld id="{A9AF05A5-6743-4861-9AAE-7824324EDA4E}" type="datetime1">
              <a:rPr lang="en-US" smtClean="0"/>
              <a:t>9/25/2019</a:t>
            </a:fld>
            <a:endParaRPr lang="en-US"/>
          </a:p>
        </p:txBody>
      </p:sp>
      <p:sp>
        <p:nvSpPr>
          <p:cNvPr id="5" name="Footer Placeholder 4">
            <a:extLst>
              <a:ext uri="{FF2B5EF4-FFF2-40B4-BE49-F238E27FC236}">
                <a16:creationId xmlns:a16="http://schemas.microsoft.com/office/drawing/2014/main" id="{28323B98-52AF-466E-B45D-5ACBE809E290}"/>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FDAE6BD9-7D43-499D-A7BE-A366E0AF8E88}"/>
              </a:ext>
            </a:extLst>
          </p:cNvPr>
          <p:cNvSpPr>
            <a:spLocks noGrp="1"/>
          </p:cNvSpPr>
          <p:nvPr>
            <p:ph type="sldNum" sz="quarter" idx="12"/>
          </p:nvPr>
        </p:nvSpPr>
        <p:spPr/>
        <p:txBody>
          <a:bodyPr/>
          <a:lstStyle>
            <a:lvl1pPr>
              <a:defRPr/>
            </a:lvl1pPr>
          </a:lstStyle>
          <a:p>
            <a:pPr>
              <a:defRPr/>
            </a:pPr>
            <a:fld id="{26E021F6-F7A8-4E6A-9524-EB3C9ED51DDC}" type="slidenum">
              <a:rPr lang="en-US" altLang="en-US"/>
              <a:pPr>
                <a:defRPr/>
              </a:pPr>
              <a:t>‹#›</a:t>
            </a:fld>
            <a:endParaRPr lang="en-US" altLang="en-US"/>
          </a:p>
        </p:txBody>
      </p:sp>
    </p:spTree>
    <p:extLst>
      <p:ext uri="{BB962C8B-B14F-4D97-AF65-F5344CB8AC3E}">
        <p14:creationId xmlns:p14="http://schemas.microsoft.com/office/powerpoint/2010/main" val="2653472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E1483-91E6-4A1D-AC21-65C7738E6F81}"/>
              </a:ext>
            </a:extLst>
          </p:cNvPr>
          <p:cNvSpPr>
            <a:spLocks noGrp="1"/>
          </p:cNvSpPr>
          <p:nvPr>
            <p:ph type="dt" sz="half" idx="10"/>
          </p:nvPr>
        </p:nvSpPr>
        <p:spPr/>
        <p:txBody>
          <a:bodyPr/>
          <a:lstStyle>
            <a:lvl1pPr>
              <a:defRPr/>
            </a:lvl1pPr>
          </a:lstStyle>
          <a:p>
            <a:pPr>
              <a:defRPr/>
            </a:pPr>
            <a:fld id="{23FEC2AC-B064-43BA-99BD-7A488E88D5C0}" type="datetime1">
              <a:rPr lang="en-US" smtClean="0"/>
              <a:t>9/25/2019</a:t>
            </a:fld>
            <a:endParaRPr lang="en-US"/>
          </a:p>
        </p:txBody>
      </p:sp>
      <p:sp>
        <p:nvSpPr>
          <p:cNvPr id="5" name="Footer Placeholder 4">
            <a:extLst>
              <a:ext uri="{FF2B5EF4-FFF2-40B4-BE49-F238E27FC236}">
                <a16:creationId xmlns:a16="http://schemas.microsoft.com/office/drawing/2014/main" id="{8AE2438A-1D79-46E1-AC6D-C706A483AB72}"/>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362B700E-69DB-4125-B46F-F29455FEEBE7}"/>
              </a:ext>
            </a:extLst>
          </p:cNvPr>
          <p:cNvSpPr>
            <a:spLocks noGrp="1"/>
          </p:cNvSpPr>
          <p:nvPr>
            <p:ph type="sldNum" sz="quarter" idx="12"/>
          </p:nvPr>
        </p:nvSpPr>
        <p:spPr/>
        <p:txBody>
          <a:bodyPr/>
          <a:lstStyle>
            <a:lvl1pPr>
              <a:defRPr/>
            </a:lvl1pPr>
          </a:lstStyle>
          <a:p>
            <a:pPr>
              <a:defRPr/>
            </a:pPr>
            <a:fld id="{D7FD31E0-0DE9-4280-BAF5-9B327EBCF530}" type="slidenum">
              <a:rPr lang="en-US" altLang="en-US"/>
              <a:pPr>
                <a:defRPr/>
              </a:pPr>
              <a:t>‹#›</a:t>
            </a:fld>
            <a:endParaRPr lang="en-US" altLang="en-US"/>
          </a:p>
        </p:txBody>
      </p:sp>
    </p:spTree>
    <p:extLst>
      <p:ext uri="{BB962C8B-B14F-4D97-AF65-F5344CB8AC3E}">
        <p14:creationId xmlns:p14="http://schemas.microsoft.com/office/powerpoint/2010/main" val="107242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35385-806A-435D-86E9-415CD0B198E8}"/>
              </a:ext>
            </a:extLst>
          </p:cNvPr>
          <p:cNvSpPr>
            <a:spLocks noGrp="1"/>
          </p:cNvSpPr>
          <p:nvPr>
            <p:ph type="dt" sz="half" idx="10"/>
          </p:nvPr>
        </p:nvSpPr>
        <p:spPr/>
        <p:txBody>
          <a:bodyPr/>
          <a:lstStyle>
            <a:lvl1pPr>
              <a:defRPr/>
            </a:lvl1pPr>
          </a:lstStyle>
          <a:p>
            <a:pPr>
              <a:defRPr/>
            </a:pPr>
            <a:fld id="{412EBE62-B621-464C-9742-E9AB336AE5FA}" type="datetime1">
              <a:rPr lang="en-US" smtClean="0"/>
              <a:t>9/25/2019</a:t>
            </a:fld>
            <a:endParaRPr lang="en-US"/>
          </a:p>
        </p:txBody>
      </p:sp>
      <p:sp>
        <p:nvSpPr>
          <p:cNvPr id="5" name="Footer Placeholder 4">
            <a:extLst>
              <a:ext uri="{FF2B5EF4-FFF2-40B4-BE49-F238E27FC236}">
                <a16:creationId xmlns:a16="http://schemas.microsoft.com/office/drawing/2014/main" id="{84351B2F-2954-4D5B-BC5E-785702B8505F}"/>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FDA3C549-2B3B-4C9C-87C5-1AE9EAD7F79E}"/>
              </a:ext>
            </a:extLst>
          </p:cNvPr>
          <p:cNvSpPr>
            <a:spLocks noGrp="1"/>
          </p:cNvSpPr>
          <p:nvPr>
            <p:ph type="sldNum" sz="quarter" idx="12"/>
          </p:nvPr>
        </p:nvSpPr>
        <p:spPr/>
        <p:txBody>
          <a:bodyPr/>
          <a:lstStyle>
            <a:lvl1pPr>
              <a:defRPr/>
            </a:lvl1pPr>
          </a:lstStyle>
          <a:p>
            <a:pPr>
              <a:defRPr/>
            </a:pPr>
            <a:fld id="{9D54504A-FFFA-4614-AD87-0E87D546ADE1}" type="slidenum">
              <a:rPr lang="en-US" altLang="en-US"/>
              <a:pPr>
                <a:defRPr/>
              </a:pPr>
              <a:t>‹#›</a:t>
            </a:fld>
            <a:endParaRPr lang="en-US" altLang="en-US"/>
          </a:p>
        </p:txBody>
      </p:sp>
    </p:spTree>
    <p:extLst>
      <p:ext uri="{BB962C8B-B14F-4D97-AF65-F5344CB8AC3E}">
        <p14:creationId xmlns:p14="http://schemas.microsoft.com/office/powerpoint/2010/main" val="3072236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00358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4922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9180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34F223-87A4-45C5-AD81-4D9D042334C2}"/>
              </a:ext>
            </a:extLst>
          </p:cNvPr>
          <p:cNvSpPr>
            <a:spLocks noGrp="1" noChangeArrowheads="1"/>
          </p:cNvSpPr>
          <p:nvPr>
            <p:ph type="dt" sz="half" idx="10"/>
          </p:nvPr>
        </p:nvSpPr>
        <p:spPr>
          <a:ln/>
        </p:spPr>
        <p:txBody>
          <a:bodyPr/>
          <a:lstStyle>
            <a:lvl1pPr>
              <a:defRPr/>
            </a:lvl1pPr>
          </a:lstStyle>
          <a:p>
            <a:pPr>
              <a:defRPr/>
            </a:pPr>
            <a:fld id="{AE2E5E76-F7F3-48A7-994C-D6D1A1E24109}" type="datetime1">
              <a:rPr lang="en-US" smtClean="0"/>
              <a:t>9/25/2019</a:t>
            </a:fld>
            <a:endParaRPr lang="en-US"/>
          </a:p>
        </p:txBody>
      </p:sp>
      <p:sp>
        <p:nvSpPr>
          <p:cNvPr id="6" name="Rectangle 5">
            <a:extLst>
              <a:ext uri="{FF2B5EF4-FFF2-40B4-BE49-F238E27FC236}">
                <a16:creationId xmlns:a16="http://schemas.microsoft.com/office/drawing/2014/main" id="{D10E269C-E1D6-4152-828B-DE2347E6B545}"/>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7" name="Rectangle 6">
            <a:extLst>
              <a:ext uri="{FF2B5EF4-FFF2-40B4-BE49-F238E27FC236}">
                <a16:creationId xmlns:a16="http://schemas.microsoft.com/office/drawing/2014/main" id="{B6DBE7A7-1EFD-42E3-A005-06FA51249A9C}"/>
              </a:ext>
            </a:extLst>
          </p:cNvPr>
          <p:cNvSpPr>
            <a:spLocks noGrp="1" noChangeArrowheads="1"/>
          </p:cNvSpPr>
          <p:nvPr>
            <p:ph type="sldNum" sz="quarter" idx="12"/>
          </p:nvPr>
        </p:nvSpPr>
        <p:spPr>
          <a:ln/>
        </p:spPr>
        <p:txBody>
          <a:bodyPr/>
          <a:lstStyle>
            <a:lvl1pPr>
              <a:defRPr/>
            </a:lvl1pPr>
          </a:lstStyle>
          <a:p>
            <a:pPr>
              <a:defRPr/>
            </a:pPr>
            <a:fld id="{396C6F78-5B26-43C4-8F52-CC8753B6F251}" type="slidenum">
              <a:rPr lang="en-US" altLang="en-US"/>
              <a:pPr>
                <a:defRPr/>
              </a:pPr>
              <a:t>‹#›</a:t>
            </a:fld>
            <a:endParaRPr lang="en-US" altLang="en-US"/>
          </a:p>
        </p:txBody>
      </p:sp>
    </p:spTree>
    <p:extLst>
      <p:ext uri="{BB962C8B-B14F-4D97-AF65-F5344CB8AC3E}">
        <p14:creationId xmlns:p14="http://schemas.microsoft.com/office/powerpoint/2010/main" val="1964309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4324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740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98926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413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2146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5476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980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5641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399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19050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930400" y="3657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8F6EDEC-65DB-41B0-AFA0-6F54F8BBF54A}"/>
              </a:ext>
            </a:extLst>
          </p:cNvPr>
          <p:cNvSpPr>
            <a:spLocks noGrp="1"/>
          </p:cNvSpPr>
          <p:nvPr>
            <p:ph type="dt" sz="half" idx="10"/>
          </p:nvPr>
        </p:nvSpPr>
        <p:spPr/>
        <p:txBody>
          <a:bodyPr/>
          <a:lstStyle>
            <a:lvl1pPr>
              <a:defRPr/>
            </a:lvl1pPr>
          </a:lstStyle>
          <a:p>
            <a:pPr>
              <a:defRPr/>
            </a:pPr>
            <a:fld id="{58CB95E5-5401-44E2-9826-271C8B099443}" type="datetime1">
              <a:rPr lang="en-US" smtClean="0"/>
              <a:t>9/25/2019</a:t>
            </a:fld>
            <a:endParaRPr lang="en-US"/>
          </a:p>
        </p:txBody>
      </p:sp>
      <p:sp>
        <p:nvSpPr>
          <p:cNvPr id="5" name="Footer Placeholder 4">
            <a:extLst>
              <a:ext uri="{FF2B5EF4-FFF2-40B4-BE49-F238E27FC236}">
                <a16:creationId xmlns:a16="http://schemas.microsoft.com/office/drawing/2014/main" id="{869BD649-EBE6-4AB0-AC80-FF22F14C4A3D}"/>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E4940A1A-4824-4DA2-B6D8-2C2B5F210A00}"/>
              </a:ext>
            </a:extLst>
          </p:cNvPr>
          <p:cNvSpPr>
            <a:spLocks noGrp="1"/>
          </p:cNvSpPr>
          <p:nvPr>
            <p:ph type="sldNum" sz="quarter" idx="12"/>
          </p:nvPr>
        </p:nvSpPr>
        <p:spPr/>
        <p:txBody>
          <a:bodyPr/>
          <a:lstStyle>
            <a:lvl1pPr>
              <a:defRPr/>
            </a:lvl1pPr>
          </a:lstStyle>
          <a:p>
            <a:pPr>
              <a:defRPr/>
            </a:pPr>
            <a:fld id="{3F0B8276-A6C4-4140-AA16-8452578DEAE8}" type="slidenum">
              <a:rPr lang="en-US"/>
              <a:pPr>
                <a:defRPr/>
              </a:pPr>
              <a:t>‹#›</a:t>
            </a:fld>
            <a:endParaRPr lang="en-US"/>
          </a:p>
        </p:txBody>
      </p:sp>
    </p:spTree>
    <p:extLst>
      <p:ext uri="{BB962C8B-B14F-4D97-AF65-F5344CB8AC3E}">
        <p14:creationId xmlns:p14="http://schemas.microsoft.com/office/powerpoint/2010/main" val="177935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AFA7925-7DDC-4CC0-AE05-2DE10D253692}"/>
              </a:ext>
            </a:extLst>
          </p:cNvPr>
          <p:cNvSpPr>
            <a:spLocks noGrp="1" noChangeArrowheads="1"/>
          </p:cNvSpPr>
          <p:nvPr>
            <p:ph type="dt" sz="half" idx="10"/>
          </p:nvPr>
        </p:nvSpPr>
        <p:spPr>
          <a:ln/>
        </p:spPr>
        <p:txBody>
          <a:bodyPr/>
          <a:lstStyle>
            <a:lvl1pPr>
              <a:defRPr/>
            </a:lvl1pPr>
          </a:lstStyle>
          <a:p>
            <a:pPr>
              <a:defRPr/>
            </a:pPr>
            <a:fld id="{27C52EBB-4DD9-4385-9D82-3058E40563A8}" type="datetime1">
              <a:rPr lang="en-US" smtClean="0"/>
              <a:t>9/25/2019</a:t>
            </a:fld>
            <a:endParaRPr lang="en-US"/>
          </a:p>
        </p:txBody>
      </p:sp>
      <p:sp>
        <p:nvSpPr>
          <p:cNvPr id="8" name="Rectangle 5">
            <a:extLst>
              <a:ext uri="{FF2B5EF4-FFF2-40B4-BE49-F238E27FC236}">
                <a16:creationId xmlns:a16="http://schemas.microsoft.com/office/drawing/2014/main" id="{6BFFC61A-E683-4C3E-9AA0-CEA307848B58}"/>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9" name="Rectangle 6">
            <a:extLst>
              <a:ext uri="{FF2B5EF4-FFF2-40B4-BE49-F238E27FC236}">
                <a16:creationId xmlns:a16="http://schemas.microsoft.com/office/drawing/2014/main" id="{51B6BB5A-D1A4-4414-9997-534D0B81E146}"/>
              </a:ext>
            </a:extLst>
          </p:cNvPr>
          <p:cNvSpPr>
            <a:spLocks noGrp="1" noChangeArrowheads="1"/>
          </p:cNvSpPr>
          <p:nvPr>
            <p:ph type="sldNum" sz="quarter" idx="12"/>
          </p:nvPr>
        </p:nvSpPr>
        <p:spPr>
          <a:ln/>
        </p:spPr>
        <p:txBody>
          <a:bodyPr/>
          <a:lstStyle>
            <a:lvl1pPr>
              <a:defRPr/>
            </a:lvl1pPr>
          </a:lstStyle>
          <a:p>
            <a:pPr>
              <a:defRPr/>
            </a:pPr>
            <a:fld id="{FC4F8632-D7BB-432F-A052-839932DB2922}" type="slidenum">
              <a:rPr lang="en-US" altLang="en-US"/>
              <a:pPr>
                <a:defRPr/>
              </a:pPr>
              <a:t>‹#›</a:t>
            </a:fld>
            <a:endParaRPr lang="en-US" altLang="en-US"/>
          </a:p>
        </p:txBody>
      </p:sp>
    </p:spTree>
    <p:extLst>
      <p:ext uri="{BB962C8B-B14F-4D97-AF65-F5344CB8AC3E}">
        <p14:creationId xmlns:p14="http://schemas.microsoft.com/office/powerpoint/2010/main" val="1478479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480800" cy="1143000"/>
          </a:xfrm>
        </p:spPr>
        <p:txBody>
          <a:bodyPr/>
          <a:lstStyle/>
          <a:p>
            <a:r>
              <a:rPr lang="en-US"/>
              <a:t>Click to edit Master title style</a:t>
            </a:r>
          </a:p>
        </p:txBody>
      </p:sp>
      <p:sp>
        <p:nvSpPr>
          <p:cNvPr id="3" name="Content Placeholder 2"/>
          <p:cNvSpPr>
            <a:spLocks noGrp="1"/>
          </p:cNvSpPr>
          <p:nvPr>
            <p:ph idx="1"/>
          </p:nvPr>
        </p:nvSpPr>
        <p:spPr>
          <a:xfrm>
            <a:off x="304800" y="1524001"/>
            <a:ext cx="11480800" cy="4267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E3AEB6-743C-4433-8FFD-5385D00797FA}"/>
              </a:ext>
            </a:extLst>
          </p:cNvPr>
          <p:cNvSpPr>
            <a:spLocks noGrp="1"/>
          </p:cNvSpPr>
          <p:nvPr>
            <p:ph type="dt" sz="half" idx="10"/>
          </p:nvPr>
        </p:nvSpPr>
        <p:spPr/>
        <p:txBody>
          <a:bodyPr/>
          <a:lstStyle>
            <a:lvl1pPr>
              <a:defRPr/>
            </a:lvl1pPr>
          </a:lstStyle>
          <a:p>
            <a:pPr>
              <a:defRPr/>
            </a:pPr>
            <a:fld id="{5D5C2196-6877-490B-83AE-51F453B24D74}" type="datetime1">
              <a:rPr lang="en-US" smtClean="0"/>
              <a:t>9/25/2019</a:t>
            </a:fld>
            <a:endParaRPr lang="en-US"/>
          </a:p>
        </p:txBody>
      </p:sp>
      <p:sp>
        <p:nvSpPr>
          <p:cNvPr id="5" name="Footer Placeholder 4">
            <a:extLst>
              <a:ext uri="{FF2B5EF4-FFF2-40B4-BE49-F238E27FC236}">
                <a16:creationId xmlns:a16="http://schemas.microsoft.com/office/drawing/2014/main" id="{F038A9E2-5DE4-454B-BFC0-A8ABFCF27925}"/>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E0CC867C-2AD4-4239-94C5-E34DF620BDFE}"/>
              </a:ext>
            </a:extLst>
          </p:cNvPr>
          <p:cNvSpPr>
            <a:spLocks noGrp="1"/>
          </p:cNvSpPr>
          <p:nvPr>
            <p:ph type="sldNum" sz="quarter" idx="12"/>
          </p:nvPr>
        </p:nvSpPr>
        <p:spPr/>
        <p:txBody>
          <a:bodyPr/>
          <a:lstStyle>
            <a:lvl1pPr>
              <a:defRPr/>
            </a:lvl1pPr>
          </a:lstStyle>
          <a:p>
            <a:pPr>
              <a:defRPr/>
            </a:pPr>
            <a:fld id="{AF640D1E-94D1-4ACE-BCD8-E206783238F1}" type="slidenum">
              <a:rPr lang="en-US"/>
              <a:pPr>
                <a:defRPr/>
              </a:pPr>
              <a:t>‹#›</a:t>
            </a:fld>
            <a:endParaRPr lang="en-US"/>
          </a:p>
        </p:txBody>
      </p:sp>
    </p:spTree>
    <p:extLst>
      <p:ext uri="{BB962C8B-B14F-4D97-AF65-F5344CB8AC3E}">
        <p14:creationId xmlns:p14="http://schemas.microsoft.com/office/powerpoint/2010/main" val="2664848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590801"/>
            <a:ext cx="10363200" cy="1362075"/>
          </a:xfrm>
        </p:spPr>
        <p:txBody>
          <a:bodyPr anchor="t"/>
          <a:lstStyle>
            <a:lvl1pPr algn="l">
              <a:defRPr sz="4000" b="1" cap="all"/>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77B5B33-B581-4BAF-BD67-6982E0B3563C}"/>
              </a:ext>
            </a:extLst>
          </p:cNvPr>
          <p:cNvSpPr>
            <a:spLocks noGrp="1"/>
          </p:cNvSpPr>
          <p:nvPr>
            <p:ph type="dt" sz="half" idx="10"/>
          </p:nvPr>
        </p:nvSpPr>
        <p:spPr/>
        <p:txBody>
          <a:bodyPr/>
          <a:lstStyle>
            <a:lvl1pPr>
              <a:defRPr/>
            </a:lvl1pPr>
          </a:lstStyle>
          <a:p>
            <a:pPr>
              <a:defRPr/>
            </a:pPr>
            <a:fld id="{0E5D1C77-D788-4A89-8B69-410753BEE087}" type="datetime1">
              <a:rPr lang="en-US" smtClean="0"/>
              <a:t>9/25/2019</a:t>
            </a:fld>
            <a:endParaRPr lang="en-US"/>
          </a:p>
        </p:txBody>
      </p:sp>
      <p:sp>
        <p:nvSpPr>
          <p:cNvPr id="4" name="Footer Placeholder 4">
            <a:extLst>
              <a:ext uri="{FF2B5EF4-FFF2-40B4-BE49-F238E27FC236}">
                <a16:creationId xmlns:a16="http://schemas.microsoft.com/office/drawing/2014/main" id="{4CDEE3D4-241C-4601-AE78-1F082838C934}"/>
              </a:ext>
            </a:extLst>
          </p:cNvPr>
          <p:cNvSpPr>
            <a:spLocks noGrp="1"/>
          </p:cNvSpPr>
          <p:nvPr>
            <p:ph type="ftr" sz="quarter" idx="11"/>
          </p:nvPr>
        </p:nvSpPr>
        <p:spPr/>
        <p:txBody>
          <a:bodyPr/>
          <a:lstStyle>
            <a:lvl1pPr>
              <a:defRPr/>
            </a:lvl1pPr>
          </a:lstStyle>
          <a:p>
            <a:pPr>
              <a:defRPr/>
            </a:pPr>
            <a:r>
              <a:rPr lang="en-US"/>
              <a:t>2019</a:t>
            </a:r>
          </a:p>
        </p:txBody>
      </p:sp>
      <p:sp>
        <p:nvSpPr>
          <p:cNvPr id="5" name="Slide Number Placeholder 5">
            <a:extLst>
              <a:ext uri="{FF2B5EF4-FFF2-40B4-BE49-F238E27FC236}">
                <a16:creationId xmlns:a16="http://schemas.microsoft.com/office/drawing/2014/main" id="{83028805-B3FF-459B-B903-088EC3262FF9}"/>
              </a:ext>
            </a:extLst>
          </p:cNvPr>
          <p:cNvSpPr>
            <a:spLocks noGrp="1"/>
          </p:cNvSpPr>
          <p:nvPr>
            <p:ph type="sldNum" sz="quarter" idx="12"/>
          </p:nvPr>
        </p:nvSpPr>
        <p:spPr/>
        <p:txBody>
          <a:bodyPr/>
          <a:lstStyle>
            <a:lvl1pPr>
              <a:defRPr/>
            </a:lvl1pPr>
          </a:lstStyle>
          <a:p>
            <a:pPr>
              <a:defRPr/>
            </a:pPr>
            <a:fld id="{61B636BE-755C-4324-8632-4EFBD8680929}" type="slidenum">
              <a:rPr lang="en-US"/>
              <a:pPr>
                <a:defRPr/>
              </a:pPr>
              <a:t>‹#›</a:t>
            </a:fld>
            <a:endParaRPr lang="en-US"/>
          </a:p>
        </p:txBody>
      </p:sp>
    </p:spTree>
    <p:extLst>
      <p:ext uri="{BB962C8B-B14F-4D97-AF65-F5344CB8AC3E}">
        <p14:creationId xmlns:p14="http://schemas.microsoft.com/office/powerpoint/2010/main" val="518303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464800" cy="1143000"/>
          </a:xfrm>
        </p:spPr>
        <p:txBody>
          <a:bodyPr/>
          <a:lstStyle/>
          <a:p>
            <a:r>
              <a:rPr lang="en-US"/>
              <a:t>Click to edit Master title style</a:t>
            </a:r>
          </a:p>
        </p:txBody>
      </p:sp>
      <p:sp>
        <p:nvSpPr>
          <p:cNvPr id="3" name="Content Placeholder 2"/>
          <p:cNvSpPr>
            <a:spLocks noGrp="1"/>
          </p:cNvSpPr>
          <p:nvPr>
            <p:ph sz="half" idx="1"/>
          </p:nvPr>
        </p:nvSpPr>
        <p:spPr>
          <a:xfrm>
            <a:off x="914400" y="1600201"/>
            <a:ext cx="477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81593F-E04B-4F3C-ADF0-352CFF0B2591}"/>
              </a:ext>
            </a:extLst>
          </p:cNvPr>
          <p:cNvSpPr>
            <a:spLocks noGrp="1"/>
          </p:cNvSpPr>
          <p:nvPr>
            <p:ph type="dt" sz="half" idx="10"/>
          </p:nvPr>
        </p:nvSpPr>
        <p:spPr/>
        <p:txBody>
          <a:bodyPr/>
          <a:lstStyle>
            <a:lvl1pPr>
              <a:defRPr/>
            </a:lvl1pPr>
          </a:lstStyle>
          <a:p>
            <a:pPr>
              <a:defRPr/>
            </a:pPr>
            <a:fld id="{48E90677-B437-477A-B841-3FEB5AC3E8C4}" type="datetime1">
              <a:rPr lang="en-US" smtClean="0"/>
              <a:t>9/25/2019</a:t>
            </a:fld>
            <a:endParaRPr lang="en-US"/>
          </a:p>
        </p:txBody>
      </p:sp>
      <p:sp>
        <p:nvSpPr>
          <p:cNvPr id="6" name="Footer Placeholder 5">
            <a:extLst>
              <a:ext uri="{FF2B5EF4-FFF2-40B4-BE49-F238E27FC236}">
                <a16:creationId xmlns:a16="http://schemas.microsoft.com/office/drawing/2014/main" id="{98258117-CEA4-4C44-8C8D-FDEB469DACBD}"/>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6">
            <a:extLst>
              <a:ext uri="{FF2B5EF4-FFF2-40B4-BE49-F238E27FC236}">
                <a16:creationId xmlns:a16="http://schemas.microsoft.com/office/drawing/2014/main" id="{E60A9307-1C1D-41B7-A6FF-6AD99701D18D}"/>
              </a:ext>
            </a:extLst>
          </p:cNvPr>
          <p:cNvSpPr>
            <a:spLocks noGrp="1"/>
          </p:cNvSpPr>
          <p:nvPr>
            <p:ph type="sldNum" sz="quarter" idx="12"/>
          </p:nvPr>
        </p:nvSpPr>
        <p:spPr/>
        <p:txBody>
          <a:bodyPr/>
          <a:lstStyle>
            <a:lvl1pPr>
              <a:defRPr/>
            </a:lvl1pPr>
          </a:lstStyle>
          <a:p>
            <a:pPr>
              <a:defRPr/>
            </a:pPr>
            <a:fld id="{0F1BCC36-4FAF-4458-ABF7-5C1C7252F901}" type="slidenum">
              <a:rPr lang="en-US"/>
              <a:pPr>
                <a:defRPr/>
              </a:pPr>
              <a:t>‹#›</a:t>
            </a:fld>
            <a:endParaRPr lang="en-US"/>
          </a:p>
        </p:txBody>
      </p:sp>
    </p:spTree>
    <p:extLst>
      <p:ext uri="{BB962C8B-B14F-4D97-AF65-F5344CB8AC3E}">
        <p14:creationId xmlns:p14="http://schemas.microsoft.com/office/powerpoint/2010/main" val="1565273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464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48907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28837"/>
            <a:ext cx="5386917"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8907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28837"/>
            <a:ext cx="5389033"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2DD75F-5B9F-4A92-84D5-11DA92F17FB1}"/>
              </a:ext>
            </a:extLst>
          </p:cNvPr>
          <p:cNvSpPr>
            <a:spLocks noGrp="1"/>
          </p:cNvSpPr>
          <p:nvPr>
            <p:ph type="dt" sz="half" idx="10"/>
          </p:nvPr>
        </p:nvSpPr>
        <p:spPr/>
        <p:txBody>
          <a:bodyPr/>
          <a:lstStyle>
            <a:lvl1pPr>
              <a:defRPr/>
            </a:lvl1pPr>
          </a:lstStyle>
          <a:p>
            <a:pPr>
              <a:defRPr/>
            </a:pPr>
            <a:fld id="{E4A0B0AB-DBA3-4517-BF3D-8BE6FFE57458}" type="datetime1">
              <a:rPr lang="en-US" smtClean="0"/>
              <a:t>9/25/2019</a:t>
            </a:fld>
            <a:endParaRPr lang="en-US"/>
          </a:p>
        </p:txBody>
      </p:sp>
      <p:sp>
        <p:nvSpPr>
          <p:cNvPr id="8" name="Footer Placeholder 7">
            <a:extLst>
              <a:ext uri="{FF2B5EF4-FFF2-40B4-BE49-F238E27FC236}">
                <a16:creationId xmlns:a16="http://schemas.microsoft.com/office/drawing/2014/main" id="{FBDBE809-DC8E-4F9B-BFD6-0CCE66512B14}"/>
              </a:ext>
            </a:extLst>
          </p:cNvPr>
          <p:cNvSpPr>
            <a:spLocks noGrp="1"/>
          </p:cNvSpPr>
          <p:nvPr>
            <p:ph type="ftr" sz="quarter" idx="11"/>
          </p:nvPr>
        </p:nvSpPr>
        <p:spPr/>
        <p:txBody>
          <a:bodyPr/>
          <a:lstStyle>
            <a:lvl1pPr>
              <a:defRPr/>
            </a:lvl1pPr>
          </a:lstStyle>
          <a:p>
            <a:pPr>
              <a:defRPr/>
            </a:pPr>
            <a:r>
              <a:rPr lang="en-US"/>
              <a:t>2019</a:t>
            </a:r>
          </a:p>
        </p:txBody>
      </p:sp>
      <p:sp>
        <p:nvSpPr>
          <p:cNvPr id="9" name="Slide Number Placeholder 8">
            <a:extLst>
              <a:ext uri="{FF2B5EF4-FFF2-40B4-BE49-F238E27FC236}">
                <a16:creationId xmlns:a16="http://schemas.microsoft.com/office/drawing/2014/main" id="{6FC27502-A2C2-442A-869D-E2AF194AFB9A}"/>
              </a:ext>
            </a:extLst>
          </p:cNvPr>
          <p:cNvSpPr>
            <a:spLocks noGrp="1"/>
          </p:cNvSpPr>
          <p:nvPr>
            <p:ph type="sldNum" sz="quarter" idx="12"/>
          </p:nvPr>
        </p:nvSpPr>
        <p:spPr/>
        <p:txBody>
          <a:bodyPr/>
          <a:lstStyle>
            <a:lvl1pPr>
              <a:defRPr/>
            </a:lvl1pPr>
          </a:lstStyle>
          <a:p>
            <a:pPr>
              <a:defRPr/>
            </a:pPr>
            <a:fld id="{1E9D8C2C-9E3E-497C-B9BA-413FA6EDBCE3}" type="slidenum">
              <a:rPr lang="en-US"/>
              <a:pPr>
                <a:defRPr/>
              </a:pPr>
              <a:t>‹#›</a:t>
            </a:fld>
            <a:endParaRPr lang="en-US"/>
          </a:p>
        </p:txBody>
      </p:sp>
    </p:spTree>
    <p:extLst>
      <p:ext uri="{BB962C8B-B14F-4D97-AF65-F5344CB8AC3E}">
        <p14:creationId xmlns:p14="http://schemas.microsoft.com/office/powerpoint/2010/main" val="2621134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12192000" cy="11430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E4C9E3E-AE02-4040-AAD5-D3223D758C9C}"/>
              </a:ext>
            </a:extLst>
          </p:cNvPr>
          <p:cNvSpPr>
            <a:spLocks noGrp="1"/>
          </p:cNvSpPr>
          <p:nvPr>
            <p:ph type="dt" sz="half" idx="10"/>
          </p:nvPr>
        </p:nvSpPr>
        <p:spPr/>
        <p:txBody>
          <a:bodyPr/>
          <a:lstStyle>
            <a:lvl1pPr>
              <a:defRPr/>
            </a:lvl1pPr>
          </a:lstStyle>
          <a:p>
            <a:pPr>
              <a:defRPr/>
            </a:pPr>
            <a:fld id="{293C9265-7E08-4C97-9755-5C74FAA23B6A}" type="datetime1">
              <a:rPr lang="en-US" smtClean="0"/>
              <a:t>9/25/2019</a:t>
            </a:fld>
            <a:endParaRPr lang="en-US"/>
          </a:p>
        </p:txBody>
      </p:sp>
      <p:sp>
        <p:nvSpPr>
          <p:cNvPr id="4" name="Footer Placeholder 4">
            <a:extLst>
              <a:ext uri="{FF2B5EF4-FFF2-40B4-BE49-F238E27FC236}">
                <a16:creationId xmlns:a16="http://schemas.microsoft.com/office/drawing/2014/main" id="{0E510881-5FE2-491C-B827-A9012332B29A}"/>
              </a:ext>
            </a:extLst>
          </p:cNvPr>
          <p:cNvSpPr>
            <a:spLocks noGrp="1"/>
          </p:cNvSpPr>
          <p:nvPr>
            <p:ph type="ftr" sz="quarter" idx="11"/>
          </p:nvPr>
        </p:nvSpPr>
        <p:spPr/>
        <p:txBody>
          <a:bodyPr/>
          <a:lstStyle>
            <a:lvl1pPr>
              <a:defRPr/>
            </a:lvl1pPr>
          </a:lstStyle>
          <a:p>
            <a:pPr>
              <a:defRPr/>
            </a:pPr>
            <a:r>
              <a:rPr lang="en-US"/>
              <a:t>2019</a:t>
            </a:r>
          </a:p>
        </p:txBody>
      </p:sp>
      <p:sp>
        <p:nvSpPr>
          <p:cNvPr id="5" name="Slide Number Placeholder 5">
            <a:extLst>
              <a:ext uri="{FF2B5EF4-FFF2-40B4-BE49-F238E27FC236}">
                <a16:creationId xmlns:a16="http://schemas.microsoft.com/office/drawing/2014/main" id="{4310DE31-C467-41FA-BEA4-9E7A7DC62EC6}"/>
              </a:ext>
            </a:extLst>
          </p:cNvPr>
          <p:cNvSpPr>
            <a:spLocks noGrp="1"/>
          </p:cNvSpPr>
          <p:nvPr>
            <p:ph type="sldNum" sz="quarter" idx="12"/>
          </p:nvPr>
        </p:nvSpPr>
        <p:spPr/>
        <p:txBody>
          <a:bodyPr/>
          <a:lstStyle>
            <a:lvl1pPr>
              <a:defRPr/>
            </a:lvl1pPr>
          </a:lstStyle>
          <a:p>
            <a:pPr>
              <a:defRPr/>
            </a:pPr>
            <a:fld id="{3A2FA8D0-A1B3-4FB4-AED5-B9E558FA469C}" type="slidenum">
              <a:rPr lang="en-US"/>
              <a:pPr>
                <a:defRPr/>
              </a:pPr>
              <a:t>‹#›</a:t>
            </a:fld>
            <a:endParaRPr lang="en-US"/>
          </a:p>
        </p:txBody>
      </p:sp>
    </p:spTree>
    <p:extLst>
      <p:ext uri="{BB962C8B-B14F-4D97-AF65-F5344CB8AC3E}">
        <p14:creationId xmlns:p14="http://schemas.microsoft.com/office/powerpoint/2010/main" val="551774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A120A9-9B5C-4F2E-82C0-0DD6D031E163}"/>
              </a:ext>
            </a:extLst>
          </p:cNvPr>
          <p:cNvSpPr>
            <a:spLocks noGrp="1"/>
          </p:cNvSpPr>
          <p:nvPr>
            <p:ph type="dt" sz="half" idx="10"/>
          </p:nvPr>
        </p:nvSpPr>
        <p:spPr/>
        <p:txBody>
          <a:bodyPr/>
          <a:lstStyle>
            <a:lvl1pPr>
              <a:defRPr/>
            </a:lvl1pPr>
          </a:lstStyle>
          <a:p>
            <a:pPr>
              <a:defRPr/>
            </a:pPr>
            <a:fld id="{6478E54C-22DC-401D-9F15-922B3B42497F}" type="datetime1">
              <a:rPr lang="en-US" smtClean="0"/>
              <a:t>9/25/2019</a:t>
            </a:fld>
            <a:endParaRPr lang="en-US"/>
          </a:p>
        </p:txBody>
      </p:sp>
      <p:sp>
        <p:nvSpPr>
          <p:cNvPr id="3" name="Footer Placeholder 2">
            <a:extLst>
              <a:ext uri="{FF2B5EF4-FFF2-40B4-BE49-F238E27FC236}">
                <a16:creationId xmlns:a16="http://schemas.microsoft.com/office/drawing/2014/main" id="{E13AA28B-0DA9-431A-A757-85C7C48F8283}"/>
              </a:ext>
            </a:extLst>
          </p:cNvPr>
          <p:cNvSpPr>
            <a:spLocks noGrp="1"/>
          </p:cNvSpPr>
          <p:nvPr>
            <p:ph type="ftr" sz="quarter" idx="11"/>
          </p:nvPr>
        </p:nvSpPr>
        <p:spPr/>
        <p:txBody>
          <a:bodyPr/>
          <a:lstStyle>
            <a:lvl1pPr>
              <a:defRPr/>
            </a:lvl1pPr>
          </a:lstStyle>
          <a:p>
            <a:pPr>
              <a:defRPr/>
            </a:pPr>
            <a:r>
              <a:rPr lang="en-US"/>
              <a:t>2019</a:t>
            </a:r>
          </a:p>
        </p:txBody>
      </p:sp>
      <p:sp>
        <p:nvSpPr>
          <p:cNvPr id="4" name="Slide Number Placeholder 3">
            <a:extLst>
              <a:ext uri="{FF2B5EF4-FFF2-40B4-BE49-F238E27FC236}">
                <a16:creationId xmlns:a16="http://schemas.microsoft.com/office/drawing/2014/main" id="{2A5B3F9F-A7D0-47C7-BC12-8ACC0661DD52}"/>
              </a:ext>
            </a:extLst>
          </p:cNvPr>
          <p:cNvSpPr>
            <a:spLocks noGrp="1"/>
          </p:cNvSpPr>
          <p:nvPr>
            <p:ph type="sldNum" sz="quarter" idx="12"/>
          </p:nvPr>
        </p:nvSpPr>
        <p:spPr/>
        <p:txBody>
          <a:bodyPr/>
          <a:lstStyle>
            <a:lvl1pPr>
              <a:defRPr/>
            </a:lvl1pPr>
          </a:lstStyle>
          <a:p>
            <a:pPr>
              <a:defRPr/>
            </a:pPr>
            <a:fld id="{9BFC80BA-35DD-44D8-96D1-4DBC311B29FD}" type="slidenum">
              <a:rPr lang="en-US"/>
              <a:pPr>
                <a:defRPr/>
              </a:pPr>
              <a:t>‹#›</a:t>
            </a:fld>
            <a:endParaRPr lang="en-US"/>
          </a:p>
        </p:txBody>
      </p:sp>
    </p:spTree>
    <p:extLst>
      <p:ext uri="{BB962C8B-B14F-4D97-AF65-F5344CB8AC3E}">
        <p14:creationId xmlns:p14="http://schemas.microsoft.com/office/powerpoint/2010/main" val="36604211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1D73FCD-DD3B-42A6-9A60-5FB76EE09A72}"/>
              </a:ext>
            </a:extLst>
          </p:cNvPr>
          <p:cNvSpPr>
            <a:spLocks noGrp="1"/>
          </p:cNvSpPr>
          <p:nvPr>
            <p:ph type="dt" sz="half" idx="10"/>
          </p:nvPr>
        </p:nvSpPr>
        <p:spPr/>
        <p:txBody>
          <a:bodyPr/>
          <a:lstStyle>
            <a:lvl1pPr>
              <a:defRPr/>
            </a:lvl1pPr>
          </a:lstStyle>
          <a:p>
            <a:pPr>
              <a:defRPr/>
            </a:pPr>
            <a:fld id="{165D2E41-87A1-451D-B342-6FAD365653E0}" type="datetime1">
              <a:rPr lang="en-US" smtClean="0"/>
              <a:t>9/25/2019</a:t>
            </a:fld>
            <a:endParaRPr lang="en-US"/>
          </a:p>
        </p:txBody>
      </p:sp>
      <p:sp>
        <p:nvSpPr>
          <p:cNvPr id="6" name="Footer Placeholder 5">
            <a:extLst>
              <a:ext uri="{FF2B5EF4-FFF2-40B4-BE49-F238E27FC236}">
                <a16:creationId xmlns:a16="http://schemas.microsoft.com/office/drawing/2014/main" id="{B15846F0-D949-4B82-8A6E-0AC3DFB6771F}"/>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6">
            <a:extLst>
              <a:ext uri="{FF2B5EF4-FFF2-40B4-BE49-F238E27FC236}">
                <a16:creationId xmlns:a16="http://schemas.microsoft.com/office/drawing/2014/main" id="{FA321767-C227-4212-980B-4449253B4AC2}"/>
              </a:ext>
            </a:extLst>
          </p:cNvPr>
          <p:cNvSpPr>
            <a:spLocks noGrp="1"/>
          </p:cNvSpPr>
          <p:nvPr>
            <p:ph type="sldNum" sz="quarter" idx="12"/>
          </p:nvPr>
        </p:nvSpPr>
        <p:spPr/>
        <p:txBody>
          <a:bodyPr/>
          <a:lstStyle>
            <a:lvl1pPr>
              <a:defRPr/>
            </a:lvl1pPr>
          </a:lstStyle>
          <a:p>
            <a:pPr>
              <a:defRPr/>
            </a:pPr>
            <a:fld id="{B29E67A3-41A9-4BFB-8EC6-C129800A0668}" type="slidenum">
              <a:rPr lang="en-US"/>
              <a:pPr>
                <a:defRPr/>
              </a:pPr>
              <a:t>‹#›</a:t>
            </a:fld>
            <a:endParaRPr lang="en-US"/>
          </a:p>
        </p:txBody>
      </p:sp>
    </p:spTree>
    <p:extLst>
      <p:ext uri="{BB962C8B-B14F-4D97-AF65-F5344CB8AC3E}">
        <p14:creationId xmlns:p14="http://schemas.microsoft.com/office/powerpoint/2010/main" val="2364026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5720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457200"/>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181600"/>
            <a:ext cx="73152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C3535CB-CFA9-4D6E-AA53-5F48322D53F3}"/>
              </a:ext>
            </a:extLst>
          </p:cNvPr>
          <p:cNvSpPr>
            <a:spLocks noGrp="1"/>
          </p:cNvSpPr>
          <p:nvPr>
            <p:ph type="dt" sz="half" idx="10"/>
          </p:nvPr>
        </p:nvSpPr>
        <p:spPr/>
        <p:txBody>
          <a:bodyPr/>
          <a:lstStyle>
            <a:lvl1pPr>
              <a:defRPr/>
            </a:lvl1pPr>
          </a:lstStyle>
          <a:p>
            <a:pPr>
              <a:defRPr/>
            </a:pPr>
            <a:fld id="{F344AFE7-BA3C-4FA0-A0CB-0836197E912B}" type="datetime1">
              <a:rPr lang="en-US" smtClean="0"/>
              <a:t>9/25/2019</a:t>
            </a:fld>
            <a:endParaRPr lang="en-US"/>
          </a:p>
        </p:txBody>
      </p:sp>
      <p:sp>
        <p:nvSpPr>
          <p:cNvPr id="6" name="Footer Placeholder 5">
            <a:extLst>
              <a:ext uri="{FF2B5EF4-FFF2-40B4-BE49-F238E27FC236}">
                <a16:creationId xmlns:a16="http://schemas.microsoft.com/office/drawing/2014/main" id="{DC07990F-99D3-43C7-892A-F4CF6D2B66FA}"/>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6">
            <a:extLst>
              <a:ext uri="{FF2B5EF4-FFF2-40B4-BE49-F238E27FC236}">
                <a16:creationId xmlns:a16="http://schemas.microsoft.com/office/drawing/2014/main" id="{F3A82CA5-E373-4A78-85D5-7EE2BB168E02}"/>
              </a:ext>
            </a:extLst>
          </p:cNvPr>
          <p:cNvSpPr>
            <a:spLocks noGrp="1"/>
          </p:cNvSpPr>
          <p:nvPr>
            <p:ph type="sldNum" sz="quarter" idx="12"/>
          </p:nvPr>
        </p:nvSpPr>
        <p:spPr/>
        <p:txBody>
          <a:bodyPr/>
          <a:lstStyle>
            <a:lvl1pPr>
              <a:defRPr/>
            </a:lvl1pPr>
          </a:lstStyle>
          <a:p>
            <a:pPr>
              <a:defRPr/>
            </a:pPr>
            <a:fld id="{7FC89195-CA6A-4126-BE10-621C8E55DB62}" type="slidenum">
              <a:rPr lang="en-US"/>
              <a:pPr>
                <a:defRPr/>
              </a:pPr>
              <a:t>‹#›</a:t>
            </a:fld>
            <a:endParaRPr lang="en-US"/>
          </a:p>
        </p:txBody>
      </p:sp>
    </p:spTree>
    <p:extLst>
      <p:ext uri="{BB962C8B-B14F-4D97-AF65-F5344CB8AC3E}">
        <p14:creationId xmlns:p14="http://schemas.microsoft.com/office/powerpoint/2010/main" val="1155134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480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304800" y="1828801"/>
            <a:ext cx="11480800" cy="3763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B4747-7590-4442-AA97-F8A4FB9CAC4B}"/>
              </a:ext>
            </a:extLst>
          </p:cNvPr>
          <p:cNvSpPr>
            <a:spLocks noGrp="1"/>
          </p:cNvSpPr>
          <p:nvPr>
            <p:ph type="dt" sz="half" idx="10"/>
          </p:nvPr>
        </p:nvSpPr>
        <p:spPr/>
        <p:txBody>
          <a:bodyPr/>
          <a:lstStyle>
            <a:lvl1pPr>
              <a:defRPr/>
            </a:lvl1pPr>
          </a:lstStyle>
          <a:p>
            <a:pPr>
              <a:defRPr/>
            </a:pPr>
            <a:fld id="{4D9EEFAD-8427-4541-B3CE-18008E97EC16}" type="datetime1">
              <a:rPr lang="en-US" smtClean="0"/>
              <a:t>9/25/2019</a:t>
            </a:fld>
            <a:endParaRPr lang="en-US"/>
          </a:p>
        </p:txBody>
      </p:sp>
      <p:sp>
        <p:nvSpPr>
          <p:cNvPr id="5" name="Footer Placeholder 4">
            <a:extLst>
              <a:ext uri="{FF2B5EF4-FFF2-40B4-BE49-F238E27FC236}">
                <a16:creationId xmlns:a16="http://schemas.microsoft.com/office/drawing/2014/main" id="{0DD4CF1A-303A-4D03-A005-0C4A4B35F8D2}"/>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166F17E9-909B-47B3-9D9A-B1A60AD74A10}"/>
              </a:ext>
            </a:extLst>
          </p:cNvPr>
          <p:cNvSpPr>
            <a:spLocks noGrp="1"/>
          </p:cNvSpPr>
          <p:nvPr>
            <p:ph type="sldNum" sz="quarter" idx="12"/>
          </p:nvPr>
        </p:nvSpPr>
        <p:spPr/>
        <p:txBody>
          <a:bodyPr/>
          <a:lstStyle>
            <a:lvl1pPr>
              <a:defRPr/>
            </a:lvl1pPr>
          </a:lstStyle>
          <a:p>
            <a:pPr>
              <a:defRPr/>
            </a:pPr>
            <a:fld id="{82D7897F-C7A4-4E78-B90D-F19222B8CF7D}" type="slidenum">
              <a:rPr lang="en-US"/>
              <a:pPr>
                <a:defRPr/>
              </a:pPr>
              <a:t>‹#›</a:t>
            </a:fld>
            <a:endParaRPr lang="en-US"/>
          </a:p>
        </p:txBody>
      </p:sp>
    </p:spTree>
    <p:extLst>
      <p:ext uri="{BB962C8B-B14F-4D97-AF65-F5344CB8AC3E}">
        <p14:creationId xmlns:p14="http://schemas.microsoft.com/office/powerpoint/2010/main" val="2104814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364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6DEDB-F4F9-4065-949A-5B9C78FA848F}"/>
              </a:ext>
            </a:extLst>
          </p:cNvPr>
          <p:cNvSpPr>
            <a:spLocks noGrp="1"/>
          </p:cNvSpPr>
          <p:nvPr>
            <p:ph type="dt" sz="half" idx="10"/>
          </p:nvPr>
        </p:nvSpPr>
        <p:spPr/>
        <p:txBody>
          <a:bodyPr/>
          <a:lstStyle>
            <a:lvl1pPr>
              <a:defRPr/>
            </a:lvl1pPr>
          </a:lstStyle>
          <a:p>
            <a:pPr>
              <a:defRPr/>
            </a:pPr>
            <a:fld id="{6BEE95E7-F791-41B6-87D8-4598EDDAD387}" type="datetime1">
              <a:rPr lang="en-US" smtClean="0"/>
              <a:t>9/25/2019</a:t>
            </a:fld>
            <a:endParaRPr lang="en-US"/>
          </a:p>
        </p:txBody>
      </p:sp>
      <p:sp>
        <p:nvSpPr>
          <p:cNvPr id="5" name="Footer Placeholder 4">
            <a:extLst>
              <a:ext uri="{FF2B5EF4-FFF2-40B4-BE49-F238E27FC236}">
                <a16:creationId xmlns:a16="http://schemas.microsoft.com/office/drawing/2014/main" id="{481DC897-921F-4870-8922-FC0CB7AB9649}"/>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49BD2F85-C10E-437A-8C35-484166CADA59}"/>
              </a:ext>
            </a:extLst>
          </p:cNvPr>
          <p:cNvSpPr>
            <a:spLocks noGrp="1"/>
          </p:cNvSpPr>
          <p:nvPr>
            <p:ph type="sldNum" sz="quarter" idx="12"/>
          </p:nvPr>
        </p:nvSpPr>
        <p:spPr/>
        <p:txBody>
          <a:bodyPr/>
          <a:lstStyle>
            <a:lvl1pPr>
              <a:defRPr/>
            </a:lvl1pPr>
          </a:lstStyle>
          <a:p>
            <a:pPr>
              <a:defRPr/>
            </a:pPr>
            <a:fld id="{F46CE1CC-0213-4D12-AB2F-B622A5B7C89A}" type="slidenum">
              <a:rPr lang="en-US"/>
              <a:pPr>
                <a:defRPr/>
              </a:pPr>
              <a:t>‹#›</a:t>
            </a:fld>
            <a:endParaRPr lang="en-US"/>
          </a:p>
        </p:txBody>
      </p:sp>
    </p:spTree>
    <p:extLst>
      <p:ext uri="{BB962C8B-B14F-4D97-AF65-F5344CB8AC3E}">
        <p14:creationId xmlns:p14="http://schemas.microsoft.com/office/powerpoint/2010/main" val="331016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8331704-0C2A-454C-8246-A99D6E5DE5D8}"/>
              </a:ext>
            </a:extLst>
          </p:cNvPr>
          <p:cNvSpPr>
            <a:spLocks noGrp="1" noChangeArrowheads="1"/>
          </p:cNvSpPr>
          <p:nvPr>
            <p:ph type="dt" sz="half" idx="10"/>
          </p:nvPr>
        </p:nvSpPr>
        <p:spPr>
          <a:ln/>
        </p:spPr>
        <p:txBody>
          <a:bodyPr/>
          <a:lstStyle>
            <a:lvl1pPr>
              <a:defRPr/>
            </a:lvl1pPr>
          </a:lstStyle>
          <a:p>
            <a:pPr>
              <a:defRPr/>
            </a:pPr>
            <a:fld id="{7A476207-ECB3-42EB-82EE-FD4E1923C99B}" type="datetime1">
              <a:rPr lang="en-US" smtClean="0"/>
              <a:t>9/25/2019</a:t>
            </a:fld>
            <a:endParaRPr lang="en-US"/>
          </a:p>
        </p:txBody>
      </p:sp>
      <p:sp>
        <p:nvSpPr>
          <p:cNvPr id="4" name="Rectangle 5">
            <a:extLst>
              <a:ext uri="{FF2B5EF4-FFF2-40B4-BE49-F238E27FC236}">
                <a16:creationId xmlns:a16="http://schemas.microsoft.com/office/drawing/2014/main" id="{C67D0BAC-A915-45D2-AD93-A9C34FE44348}"/>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5" name="Rectangle 6">
            <a:extLst>
              <a:ext uri="{FF2B5EF4-FFF2-40B4-BE49-F238E27FC236}">
                <a16:creationId xmlns:a16="http://schemas.microsoft.com/office/drawing/2014/main" id="{43F7AF35-AC6B-4EEB-8450-DEB86FC5E12A}"/>
              </a:ext>
            </a:extLst>
          </p:cNvPr>
          <p:cNvSpPr>
            <a:spLocks noGrp="1" noChangeArrowheads="1"/>
          </p:cNvSpPr>
          <p:nvPr>
            <p:ph type="sldNum" sz="quarter" idx="12"/>
          </p:nvPr>
        </p:nvSpPr>
        <p:spPr>
          <a:ln/>
        </p:spPr>
        <p:txBody>
          <a:bodyPr/>
          <a:lstStyle>
            <a:lvl1pPr>
              <a:defRPr/>
            </a:lvl1pPr>
          </a:lstStyle>
          <a:p>
            <a:pPr>
              <a:defRPr/>
            </a:pPr>
            <a:fld id="{A4B0A4FB-D53C-45A9-B572-2811C3406439}" type="slidenum">
              <a:rPr lang="en-US" altLang="en-US"/>
              <a:pPr>
                <a:defRPr/>
              </a:pPr>
              <a:t>‹#›</a:t>
            </a:fld>
            <a:endParaRPr lang="en-US" altLang="en-US"/>
          </a:p>
        </p:txBody>
      </p:sp>
    </p:spTree>
    <p:extLst>
      <p:ext uri="{BB962C8B-B14F-4D97-AF65-F5344CB8AC3E}">
        <p14:creationId xmlns:p14="http://schemas.microsoft.com/office/powerpoint/2010/main" val="770839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3756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E7EC77-1106-40A0-A6FE-357B0AB83C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2451" y="31751"/>
            <a:ext cx="1073149"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A297F12-1AFC-4D20-AE1C-DC9CFF969578}"/>
              </a:ext>
            </a:extLst>
          </p:cNvPr>
          <p:cNvSpPr txBox="1">
            <a:spLocks noChangeArrowheads="1"/>
          </p:cNvSpPr>
          <p:nvPr userDrawn="1"/>
        </p:nvSpPr>
        <p:spPr bwMode="auto">
          <a:xfrm>
            <a:off x="812800" y="44451"/>
            <a:ext cx="782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4000" b="1"/>
              <a:t>Medicare 101</a:t>
            </a:r>
          </a:p>
        </p:txBody>
      </p:sp>
      <p:sp>
        <p:nvSpPr>
          <p:cNvPr id="4" name="TextBox 3">
            <a:extLst>
              <a:ext uri="{FF2B5EF4-FFF2-40B4-BE49-F238E27FC236}">
                <a16:creationId xmlns:a16="http://schemas.microsoft.com/office/drawing/2014/main" id="{99BD0D5F-E142-42D1-86A6-182FDB9A1C3B}"/>
              </a:ext>
            </a:extLst>
          </p:cNvPr>
          <p:cNvSpPr txBox="1">
            <a:spLocks noChangeArrowheads="1"/>
          </p:cNvSpPr>
          <p:nvPr userDrawn="1"/>
        </p:nvSpPr>
        <p:spPr bwMode="auto">
          <a:xfrm>
            <a:off x="198967" y="708025"/>
            <a:ext cx="10464800" cy="2159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800"/>
          </a:p>
        </p:txBody>
      </p:sp>
    </p:spTree>
    <p:extLst>
      <p:ext uri="{BB962C8B-B14F-4D97-AF65-F5344CB8AC3E}">
        <p14:creationId xmlns:p14="http://schemas.microsoft.com/office/powerpoint/2010/main" val="1548636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A9353C5-74FF-4EF9-89B1-407AA21FDC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E8142AD8-AA89-4216-BADB-15AF385558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9551" y="-7938"/>
            <a:ext cx="8193616"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3AF86DC-B94C-4018-87DF-E418A7F24CAF}"/>
              </a:ext>
            </a:extLst>
          </p:cNvPr>
          <p:cNvCxnSpPr/>
          <p:nvPr userDrawn="1"/>
        </p:nvCxnSpPr>
        <p:spPr>
          <a:xfrm>
            <a:off x="1062567" y="635317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7" name="Footer Placeholder 9">
            <a:extLst>
              <a:ext uri="{FF2B5EF4-FFF2-40B4-BE49-F238E27FC236}">
                <a16:creationId xmlns:a16="http://schemas.microsoft.com/office/drawing/2014/main" id="{CCCF5214-F46E-43B0-BAC1-776FD830FFD7}"/>
              </a:ext>
            </a:extLst>
          </p:cNvPr>
          <p:cNvSpPr txBox="1">
            <a:spLocks/>
          </p:cNvSpPr>
          <p:nvPr userDrawn="1"/>
        </p:nvSpPr>
        <p:spPr>
          <a:xfrm>
            <a:off x="1166284" y="6350001"/>
            <a:ext cx="4114800" cy="365125"/>
          </a:xfrm>
          <a:prstGeom prst="rect">
            <a:avLst/>
          </a:prstGeom>
        </p:spPr>
        <p:txBody>
          <a:bodyPr lIns="68580" tIns="34290" rIns="68580" bIns="3429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50" dirty="0">
                <a:solidFill>
                  <a:srgbClr val="8D8D94"/>
                </a:solidFill>
              </a:rPr>
              <a:t>© 2017 HUB International Limited.</a:t>
            </a:r>
          </a:p>
        </p:txBody>
      </p:sp>
      <p:pic>
        <p:nvPicPr>
          <p:cNvPr id="8" name="Picture 10">
            <a:extLst>
              <a:ext uri="{FF2B5EF4-FFF2-40B4-BE49-F238E27FC236}">
                <a16:creationId xmlns:a16="http://schemas.microsoft.com/office/drawing/2014/main" id="{3099726D-70A4-4337-A3CD-FB37ABDF1F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284" y="-3175"/>
            <a:ext cx="27432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01040" y="2466767"/>
            <a:ext cx="7462971" cy="2387600"/>
          </a:xfrm>
        </p:spPr>
        <p:txBody>
          <a:bodyPr anchor="b">
            <a:noAutofit/>
          </a:bodyPr>
          <a:lstStyle>
            <a:lvl1pPr algn="l">
              <a:defRPr sz="45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1040" y="4950619"/>
            <a:ext cx="5090160" cy="680160"/>
          </a:xfrm>
        </p:spPr>
        <p:txBody>
          <a:bodyPr>
            <a:noAutofit/>
          </a:bodyPr>
          <a:lstStyle>
            <a:lvl1pPr marL="0" indent="0" algn="l">
              <a:buNone/>
              <a:defRPr sz="1800">
                <a:solidFill>
                  <a:srgbClr val="F3B92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43BA24B-6276-4270-875C-BBE60675F214}"/>
              </a:ext>
            </a:extLst>
          </p:cNvPr>
          <p:cNvSpPr>
            <a:spLocks noGrp="1"/>
          </p:cNvSpPr>
          <p:nvPr>
            <p:ph type="ftr" sz="quarter" idx="10"/>
          </p:nvPr>
        </p:nvSpPr>
        <p:spPr/>
        <p:txBody>
          <a:bodyPr/>
          <a:lstStyle>
            <a:lvl1pPr>
              <a:defRPr/>
            </a:lvl1pPr>
          </a:lstStyle>
          <a:p>
            <a:pPr>
              <a:defRPr/>
            </a:pPr>
            <a:r>
              <a:rPr lang="en-US"/>
              <a:t>2019</a:t>
            </a:r>
          </a:p>
        </p:txBody>
      </p:sp>
      <p:sp>
        <p:nvSpPr>
          <p:cNvPr id="10" name="Date Placeholder 3">
            <a:extLst>
              <a:ext uri="{FF2B5EF4-FFF2-40B4-BE49-F238E27FC236}">
                <a16:creationId xmlns:a16="http://schemas.microsoft.com/office/drawing/2014/main" id="{A7ADC1D0-7134-4C1C-BE2F-AD145231B4AC}"/>
              </a:ext>
            </a:extLst>
          </p:cNvPr>
          <p:cNvSpPr>
            <a:spLocks noGrp="1"/>
          </p:cNvSpPr>
          <p:nvPr>
            <p:ph type="dt" sz="half" idx="11"/>
          </p:nvPr>
        </p:nvSpPr>
        <p:spPr/>
        <p:txBody>
          <a:bodyPr/>
          <a:lstStyle>
            <a:lvl1pPr>
              <a:defRPr/>
            </a:lvl1pPr>
          </a:lstStyle>
          <a:p>
            <a:pPr>
              <a:defRPr/>
            </a:pPr>
            <a:fld id="{CB0B8055-7DFA-46ED-9D53-6358704DF3DB}" type="datetime1">
              <a:rPr lang="en-US" smtClean="0"/>
              <a:t>9/25/2019</a:t>
            </a:fld>
            <a:endParaRPr lang="en-US" dirty="0"/>
          </a:p>
        </p:txBody>
      </p:sp>
    </p:spTree>
    <p:extLst>
      <p:ext uri="{BB962C8B-B14F-4D97-AF65-F5344CB8AC3E}">
        <p14:creationId xmlns:p14="http://schemas.microsoft.com/office/powerpoint/2010/main" val="23844310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D9832F8-490C-4537-8066-41300E462069}"/>
              </a:ext>
            </a:extLst>
          </p:cNvPr>
          <p:cNvSpPr>
            <a:spLocks noGrp="1"/>
          </p:cNvSpPr>
          <p:nvPr>
            <p:ph type="dt" sz="half" idx="10"/>
          </p:nvPr>
        </p:nvSpPr>
        <p:spPr/>
        <p:txBody>
          <a:bodyPr/>
          <a:lstStyle>
            <a:lvl1pPr>
              <a:defRPr/>
            </a:lvl1pPr>
          </a:lstStyle>
          <a:p>
            <a:pPr>
              <a:defRPr/>
            </a:pPr>
            <a:fld id="{2340F8A1-63F6-42DC-9881-43C3EF285D18}" type="datetime1">
              <a:rPr lang="en-US" smtClean="0"/>
              <a:t>9/25/2019</a:t>
            </a:fld>
            <a:endParaRPr lang="en-US"/>
          </a:p>
        </p:txBody>
      </p:sp>
      <p:sp>
        <p:nvSpPr>
          <p:cNvPr id="5" name="Footer Placeholder 4">
            <a:extLst>
              <a:ext uri="{FF2B5EF4-FFF2-40B4-BE49-F238E27FC236}">
                <a16:creationId xmlns:a16="http://schemas.microsoft.com/office/drawing/2014/main" id="{A4AF6297-0BE3-4426-85E3-AD6D7FE90DC2}"/>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83ECCDD1-6262-4F57-AF21-E3F35A9DA64C}"/>
              </a:ext>
            </a:extLst>
          </p:cNvPr>
          <p:cNvSpPr>
            <a:spLocks noGrp="1"/>
          </p:cNvSpPr>
          <p:nvPr>
            <p:ph type="sldNum" sz="quarter" idx="12"/>
          </p:nvPr>
        </p:nvSpPr>
        <p:spPr/>
        <p:txBody>
          <a:bodyPr/>
          <a:lstStyle>
            <a:lvl1pPr>
              <a:defRPr/>
            </a:lvl1pPr>
          </a:lstStyle>
          <a:p>
            <a:pPr>
              <a:defRPr/>
            </a:pPr>
            <a:fld id="{1B0AFC65-C9FF-46A6-B07D-E51A064E470A}" type="slidenum">
              <a:rPr lang="en-US"/>
              <a:pPr>
                <a:defRPr/>
              </a:pPr>
              <a:t>‹#›</a:t>
            </a:fld>
            <a:endParaRPr lang="en-US"/>
          </a:p>
        </p:txBody>
      </p:sp>
    </p:spTree>
    <p:extLst>
      <p:ext uri="{BB962C8B-B14F-4D97-AF65-F5344CB8AC3E}">
        <p14:creationId xmlns:p14="http://schemas.microsoft.com/office/powerpoint/2010/main" val="1763404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6F7C2-9AF0-4915-B0EF-F0B79C64AF47}"/>
              </a:ext>
            </a:extLst>
          </p:cNvPr>
          <p:cNvSpPr>
            <a:spLocks noGrp="1"/>
          </p:cNvSpPr>
          <p:nvPr>
            <p:ph type="dt" sz="half" idx="10"/>
          </p:nvPr>
        </p:nvSpPr>
        <p:spPr/>
        <p:txBody>
          <a:bodyPr/>
          <a:lstStyle>
            <a:lvl1pPr>
              <a:defRPr/>
            </a:lvl1pPr>
          </a:lstStyle>
          <a:p>
            <a:pPr>
              <a:defRPr/>
            </a:pPr>
            <a:fld id="{64FEDCAB-1D1A-4C44-9629-28A5F9FEF0EB}" type="datetime1">
              <a:rPr lang="en-US" smtClean="0"/>
              <a:t>9/25/2019</a:t>
            </a:fld>
            <a:endParaRPr lang="en-US"/>
          </a:p>
        </p:txBody>
      </p:sp>
      <p:sp>
        <p:nvSpPr>
          <p:cNvPr id="5" name="Footer Placeholder 4">
            <a:extLst>
              <a:ext uri="{FF2B5EF4-FFF2-40B4-BE49-F238E27FC236}">
                <a16:creationId xmlns:a16="http://schemas.microsoft.com/office/drawing/2014/main" id="{2F55A2E9-6CC9-492E-986B-24B2B54C0993}"/>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D2A5960B-550D-4A68-9C48-0209689C1C8B}"/>
              </a:ext>
            </a:extLst>
          </p:cNvPr>
          <p:cNvSpPr>
            <a:spLocks noGrp="1"/>
          </p:cNvSpPr>
          <p:nvPr>
            <p:ph type="sldNum" sz="quarter" idx="12"/>
          </p:nvPr>
        </p:nvSpPr>
        <p:spPr/>
        <p:txBody>
          <a:bodyPr/>
          <a:lstStyle>
            <a:lvl1pPr>
              <a:defRPr/>
            </a:lvl1pPr>
          </a:lstStyle>
          <a:p>
            <a:pPr>
              <a:defRPr/>
            </a:pPr>
            <a:fld id="{D8856474-11ED-4E70-8CC8-44BCBAE4A868}" type="slidenum">
              <a:rPr lang="en-US"/>
              <a:pPr>
                <a:defRPr/>
              </a:pPr>
              <a:t>‹#›</a:t>
            </a:fld>
            <a:endParaRPr lang="en-US"/>
          </a:p>
        </p:txBody>
      </p:sp>
    </p:spTree>
    <p:extLst>
      <p:ext uri="{BB962C8B-B14F-4D97-AF65-F5344CB8AC3E}">
        <p14:creationId xmlns:p14="http://schemas.microsoft.com/office/powerpoint/2010/main" val="1571197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2D7201-F7AA-4B75-96ED-E7E448C28842}"/>
              </a:ext>
            </a:extLst>
          </p:cNvPr>
          <p:cNvSpPr>
            <a:spLocks noGrp="1"/>
          </p:cNvSpPr>
          <p:nvPr>
            <p:ph type="dt" sz="half" idx="10"/>
          </p:nvPr>
        </p:nvSpPr>
        <p:spPr/>
        <p:txBody>
          <a:bodyPr/>
          <a:lstStyle>
            <a:lvl1pPr>
              <a:defRPr/>
            </a:lvl1pPr>
          </a:lstStyle>
          <a:p>
            <a:pPr>
              <a:defRPr/>
            </a:pPr>
            <a:fld id="{ED8C42E9-EEF8-4CDA-9F7B-819BB769ECD7}" type="datetime1">
              <a:rPr lang="en-US" smtClean="0"/>
              <a:t>9/25/2019</a:t>
            </a:fld>
            <a:endParaRPr lang="en-US"/>
          </a:p>
        </p:txBody>
      </p:sp>
      <p:sp>
        <p:nvSpPr>
          <p:cNvPr id="5" name="Footer Placeholder 4">
            <a:extLst>
              <a:ext uri="{FF2B5EF4-FFF2-40B4-BE49-F238E27FC236}">
                <a16:creationId xmlns:a16="http://schemas.microsoft.com/office/drawing/2014/main" id="{CAA6A01E-24A1-4BB4-A011-BE4BAE71D3C6}"/>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673C83C6-8613-4605-9466-7D33DFD9369F}"/>
              </a:ext>
            </a:extLst>
          </p:cNvPr>
          <p:cNvSpPr>
            <a:spLocks noGrp="1"/>
          </p:cNvSpPr>
          <p:nvPr>
            <p:ph type="sldNum" sz="quarter" idx="12"/>
          </p:nvPr>
        </p:nvSpPr>
        <p:spPr/>
        <p:txBody>
          <a:bodyPr/>
          <a:lstStyle>
            <a:lvl1pPr>
              <a:defRPr/>
            </a:lvl1pPr>
          </a:lstStyle>
          <a:p>
            <a:pPr>
              <a:defRPr/>
            </a:pPr>
            <a:fld id="{18A2B0D7-21AD-4A07-AF83-BBECC0555ADD}" type="slidenum">
              <a:rPr lang="en-US"/>
              <a:pPr>
                <a:defRPr/>
              </a:pPr>
              <a:t>‹#›</a:t>
            </a:fld>
            <a:endParaRPr lang="en-US"/>
          </a:p>
        </p:txBody>
      </p:sp>
    </p:spTree>
    <p:extLst>
      <p:ext uri="{BB962C8B-B14F-4D97-AF65-F5344CB8AC3E}">
        <p14:creationId xmlns:p14="http://schemas.microsoft.com/office/powerpoint/2010/main" val="3624591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14645F6-6917-466A-A025-E8D9126C1587}"/>
              </a:ext>
            </a:extLst>
          </p:cNvPr>
          <p:cNvSpPr>
            <a:spLocks noGrp="1"/>
          </p:cNvSpPr>
          <p:nvPr>
            <p:ph type="dt" sz="half" idx="10"/>
          </p:nvPr>
        </p:nvSpPr>
        <p:spPr/>
        <p:txBody>
          <a:bodyPr/>
          <a:lstStyle>
            <a:lvl1pPr>
              <a:defRPr/>
            </a:lvl1pPr>
          </a:lstStyle>
          <a:p>
            <a:pPr>
              <a:defRPr/>
            </a:pPr>
            <a:fld id="{53674993-E673-496C-967D-3AB1BB2CDE63}" type="datetime1">
              <a:rPr lang="en-US" smtClean="0"/>
              <a:t>9/25/2019</a:t>
            </a:fld>
            <a:endParaRPr lang="en-US"/>
          </a:p>
        </p:txBody>
      </p:sp>
      <p:sp>
        <p:nvSpPr>
          <p:cNvPr id="6" name="Footer Placeholder 4">
            <a:extLst>
              <a:ext uri="{FF2B5EF4-FFF2-40B4-BE49-F238E27FC236}">
                <a16:creationId xmlns:a16="http://schemas.microsoft.com/office/drawing/2014/main" id="{2E2F4FA6-30FF-4467-9E6F-2C61A3C0DA00}"/>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5">
            <a:extLst>
              <a:ext uri="{FF2B5EF4-FFF2-40B4-BE49-F238E27FC236}">
                <a16:creationId xmlns:a16="http://schemas.microsoft.com/office/drawing/2014/main" id="{FCE38F5D-196B-4C52-8ECA-8853F9785E27}"/>
              </a:ext>
            </a:extLst>
          </p:cNvPr>
          <p:cNvSpPr>
            <a:spLocks noGrp="1"/>
          </p:cNvSpPr>
          <p:nvPr>
            <p:ph type="sldNum" sz="quarter" idx="12"/>
          </p:nvPr>
        </p:nvSpPr>
        <p:spPr/>
        <p:txBody>
          <a:bodyPr/>
          <a:lstStyle>
            <a:lvl1pPr>
              <a:defRPr/>
            </a:lvl1pPr>
          </a:lstStyle>
          <a:p>
            <a:pPr>
              <a:defRPr/>
            </a:pPr>
            <a:fld id="{A02A719A-115B-440A-8C80-7A97C5815FD3}" type="slidenum">
              <a:rPr lang="en-US"/>
              <a:pPr>
                <a:defRPr/>
              </a:pPr>
              <a:t>‹#›</a:t>
            </a:fld>
            <a:endParaRPr lang="en-US"/>
          </a:p>
        </p:txBody>
      </p:sp>
    </p:spTree>
    <p:extLst>
      <p:ext uri="{BB962C8B-B14F-4D97-AF65-F5344CB8AC3E}">
        <p14:creationId xmlns:p14="http://schemas.microsoft.com/office/powerpoint/2010/main" val="3959435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FC33699-802D-4B59-A614-4A3373F4D984}"/>
              </a:ext>
            </a:extLst>
          </p:cNvPr>
          <p:cNvSpPr>
            <a:spLocks noGrp="1"/>
          </p:cNvSpPr>
          <p:nvPr>
            <p:ph type="dt" sz="half" idx="10"/>
          </p:nvPr>
        </p:nvSpPr>
        <p:spPr/>
        <p:txBody>
          <a:bodyPr/>
          <a:lstStyle>
            <a:lvl1pPr>
              <a:defRPr/>
            </a:lvl1pPr>
          </a:lstStyle>
          <a:p>
            <a:pPr>
              <a:defRPr/>
            </a:pPr>
            <a:fld id="{DD438EB0-A902-4D53-9052-9F71DB0EE955}" type="datetime1">
              <a:rPr lang="en-US" smtClean="0"/>
              <a:t>9/25/2019</a:t>
            </a:fld>
            <a:endParaRPr lang="en-US"/>
          </a:p>
        </p:txBody>
      </p:sp>
      <p:sp>
        <p:nvSpPr>
          <p:cNvPr id="8" name="Footer Placeholder 4">
            <a:extLst>
              <a:ext uri="{FF2B5EF4-FFF2-40B4-BE49-F238E27FC236}">
                <a16:creationId xmlns:a16="http://schemas.microsoft.com/office/drawing/2014/main" id="{2C720A13-2BE4-40CE-A21C-65402BB2E1DD}"/>
              </a:ext>
            </a:extLst>
          </p:cNvPr>
          <p:cNvSpPr>
            <a:spLocks noGrp="1"/>
          </p:cNvSpPr>
          <p:nvPr>
            <p:ph type="ftr" sz="quarter" idx="11"/>
          </p:nvPr>
        </p:nvSpPr>
        <p:spPr/>
        <p:txBody>
          <a:bodyPr/>
          <a:lstStyle>
            <a:lvl1pPr>
              <a:defRPr/>
            </a:lvl1pPr>
          </a:lstStyle>
          <a:p>
            <a:pPr>
              <a:defRPr/>
            </a:pPr>
            <a:r>
              <a:rPr lang="en-US"/>
              <a:t>2019</a:t>
            </a:r>
          </a:p>
        </p:txBody>
      </p:sp>
      <p:sp>
        <p:nvSpPr>
          <p:cNvPr id="9" name="Slide Number Placeholder 5">
            <a:extLst>
              <a:ext uri="{FF2B5EF4-FFF2-40B4-BE49-F238E27FC236}">
                <a16:creationId xmlns:a16="http://schemas.microsoft.com/office/drawing/2014/main" id="{53389792-F89F-4978-B288-3B1EA3DC1B75}"/>
              </a:ext>
            </a:extLst>
          </p:cNvPr>
          <p:cNvSpPr>
            <a:spLocks noGrp="1"/>
          </p:cNvSpPr>
          <p:nvPr>
            <p:ph type="sldNum" sz="quarter" idx="12"/>
          </p:nvPr>
        </p:nvSpPr>
        <p:spPr/>
        <p:txBody>
          <a:bodyPr/>
          <a:lstStyle>
            <a:lvl1pPr>
              <a:defRPr/>
            </a:lvl1pPr>
          </a:lstStyle>
          <a:p>
            <a:pPr>
              <a:defRPr/>
            </a:pPr>
            <a:fld id="{6AAB7536-3065-42A0-A9E2-5C8BE6631B7D}" type="slidenum">
              <a:rPr lang="en-US"/>
              <a:pPr>
                <a:defRPr/>
              </a:pPr>
              <a:t>‹#›</a:t>
            </a:fld>
            <a:endParaRPr lang="en-US"/>
          </a:p>
        </p:txBody>
      </p:sp>
    </p:spTree>
    <p:extLst>
      <p:ext uri="{BB962C8B-B14F-4D97-AF65-F5344CB8AC3E}">
        <p14:creationId xmlns:p14="http://schemas.microsoft.com/office/powerpoint/2010/main" val="36465189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6ACF6C-EBFD-4078-843C-701E7559F739}"/>
              </a:ext>
            </a:extLst>
          </p:cNvPr>
          <p:cNvSpPr>
            <a:spLocks noGrp="1"/>
          </p:cNvSpPr>
          <p:nvPr>
            <p:ph type="dt" sz="half" idx="10"/>
          </p:nvPr>
        </p:nvSpPr>
        <p:spPr/>
        <p:txBody>
          <a:bodyPr/>
          <a:lstStyle>
            <a:lvl1pPr>
              <a:defRPr/>
            </a:lvl1pPr>
          </a:lstStyle>
          <a:p>
            <a:pPr>
              <a:defRPr/>
            </a:pPr>
            <a:fld id="{C6BFF231-5251-4644-B319-63897B0546BD}" type="datetime1">
              <a:rPr lang="en-US" smtClean="0"/>
              <a:t>9/25/2019</a:t>
            </a:fld>
            <a:endParaRPr lang="en-US"/>
          </a:p>
        </p:txBody>
      </p:sp>
      <p:sp>
        <p:nvSpPr>
          <p:cNvPr id="4" name="Footer Placeholder 4">
            <a:extLst>
              <a:ext uri="{FF2B5EF4-FFF2-40B4-BE49-F238E27FC236}">
                <a16:creationId xmlns:a16="http://schemas.microsoft.com/office/drawing/2014/main" id="{C7BCE085-B7E2-4F00-B3AA-AB6F132E59C5}"/>
              </a:ext>
            </a:extLst>
          </p:cNvPr>
          <p:cNvSpPr>
            <a:spLocks noGrp="1"/>
          </p:cNvSpPr>
          <p:nvPr>
            <p:ph type="ftr" sz="quarter" idx="11"/>
          </p:nvPr>
        </p:nvSpPr>
        <p:spPr/>
        <p:txBody>
          <a:bodyPr/>
          <a:lstStyle>
            <a:lvl1pPr>
              <a:defRPr/>
            </a:lvl1pPr>
          </a:lstStyle>
          <a:p>
            <a:pPr>
              <a:defRPr/>
            </a:pPr>
            <a:r>
              <a:rPr lang="en-US"/>
              <a:t>2019</a:t>
            </a:r>
          </a:p>
        </p:txBody>
      </p:sp>
      <p:sp>
        <p:nvSpPr>
          <p:cNvPr id="5" name="Slide Number Placeholder 5">
            <a:extLst>
              <a:ext uri="{FF2B5EF4-FFF2-40B4-BE49-F238E27FC236}">
                <a16:creationId xmlns:a16="http://schemas.microsoft.com/office/drawing/2014/main" id="{29D51CDF-EB42-42ED-A127-6204A8F0BE76}"/>
              </a:ext>
            </a:extLst>
          </p:cNvPr>
          <p:cNvSpPr>
            <a:spLocks noGrp="1"/>
          </p:cNvSpPr>
          <p:nvPr>
            <p:ph type="sldNum" sz="quarter" idx="12"/>
          </p:nvPr>
        </p:nvSpPr>
        <p:spPr/>
        <p:txBody>
          <a:bodyPr/>
          <a:lstStyle>
            <a:lvl1pPr>
              <a:defRPr/>
            </a:lvl1pPr>
          </a:lstStyle>
          <a:p>
            <a:pPr>
              <a:defRPr/>
            </a:pPr>
            <a:fld id="{BC329824-BA60-4E79-B341-572F95E548AC}" type="slidenum">
              <a:rPr lang="en-US"/>
              <a:pPr>
                <a:defRPr/>
              </a:pPr>
              <a:t>‹#›</a:t>
            </a:fld>
            <a:endParaRPr lang="en-US"/>
          </a:p>
        </p:txBody>
      </p:sp>
    </p:spTree>
    <p:extLst>
      <p:ext uri="{BB962C8B-B14F-4D97-AF65-F5344CB8AC3E}">
        <p14:creationId xmlns:p14="http://schemas.microsoft.com/office/powerpoint/2010/main" val="28351516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04314E-BE30-4C6F-9F08-9BFA3D4F0F06}"/>
              </a:ext>
            </a:extLst>
          </p:cNvPr>
          <p:cNvSpPr>
            <a:spLocks noGrp="1"/>
          </p:cNvSpPr>
          <p:nvPr>
            <p:ph type="dt" sz="half" idx="10"/>
          </p:nvPr>
        </p:nvSpPr>
        <p:spPr/>
        <p:txBody>
          <a:bodyPr/>
          <a:lstStyle>
            <a:lvl1pPr>
              <a:defRPr/>
            </a:lvl1pPr>
          </a:lstStyle>
          <a:p>
            <a:pPr>
              <a:defRPr/>
            </a:pPr>
            <a:fld id="{3E82E3A7-5FDB-4337-9447-A309AE0DD137}" type="datetime1">
              <a:rPr lang="en-US" smtClean="0"/>
              <a:t>9/25/2019</a:t>
            </a:fld>
            <a:endParaRPr lang="en-US"/>
          </a:p>
        </p:txBody>
      </p:sp>
      <p:sp>
        <p:nvSpPr>
          <p:cNvPr id="3" name="Footer Placeholder 4">
            <a:extLst>
              <a:ext uri="{FF2B5EF4-FFF2-40B4-BE49-F238E27FC236}">
                <a16:creationId xmlns:a16="http://schemas.microsoft.com/office/drawing/2014/main" id="{D15D0D1A-84C6-4A32-AE7C-8C39CBF92124}"/>
              </a:ext>
            </a:extLst>
          </p:cNvPr>
          <p:cNvSpPr>
            <a:spLocks noGrp="1"/>
          </p:cNvSpPr>
          <p:nvPr>
            <p:ph type="ftr" sz="quarter" idx="11"/>
          </p:nvPr>
        </p:nvSpPr>
        <p:spPr/>
        <p:txBody>
          <a:bodyPr/>
          <a:lstStyle>
            <a:lvl1pPr>
              <a:defRPr/>
            </a:lvl1pPr>
          </a:lstStyle>
          <a:p>
            <a:pPr>
              <a:defRPr/>
            </a:pPr>
            <a:r>
              <a:rPr lang="en-US"/>
              <a:t>2019</a:t>
            </a:r>
          </a:p>
        </p:txBody>
      </p:sp>
      <p:sp>
        <p:nvSpPr>
          <p:cNvPr id="4" name="Slide Number Placeholder 5">
            <a:extLst>
              <a:ext uri="{FF2B5EF4-FFF2-40B4-BE49-F238E27FC236}">
                <a16:creationId xmlns:a16="http://schemas.microsoft.com/office/drawing/2014/main" id="{E7F7A610-9863-4E94-806F-2AFF63ADF127}"/>
              </a:ext>
            </a:extLst>
          </p:cNvPr>
          <p:cNvSpPr>
            <a:spLocks noGrp="1"/>
          </p:cNvSpPr>
          <p:nvPr>
            <p:ph type="sldNum" sz="quarter" idx="12"/>
          </p:nvPr>
        </p:nvSpPr>
        <p:spPr/>
        <p:txBody>
          <a:bodyPr/>
          <a:lstStyle>
            <a:lvl1pPr>
              <a:defRPr/>
            </a:lvl1pPr>
          </a:lstStyle>
          <a:p>
            <a:pPr>
              <a:defRPr/>
            </a:pPr>
            <a:fld id="{351884FE-C90B-41A1-AC19-1411ABB973BC}" type="slidenum">
              <a:rPr lang="en-US"/>
              <a:pPr>
                <a:defRPr/>
              </a:pPr>
              <a:t>‹#›</a:t>
            </a:fld>
            <a:endParaRPr lang="en-US"/>
          </a:p>
        </p:txBody>
      </p:sp>
    </p:spTree>
    <p:extLst>
      <p:ext uri="{BB962C8B-B14F-4D97-AF65-F5344CB8AC3E}">
        <p14:creationId xmlns:p14="http://schemas.microsoft.com/office/powerpoint/2010/main" val="303304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B05442-E891-4219-ACF3-E33BF059ACA3}"/>
              </a:ext>
            </a:extLst>
          </p:cNvPr>
          <p:cNvSpPr>
            <a:spLocks noGrp="1" noChangeArrowheads="1"/>
          </p:cNvSpPr>
          <p:nvPr>
            <p:ph type="dt" sz="half" idx="10"/>
          </p:nvPr>
        </p:nvSpPr>
        <p:spPr>
          <a:ln/>
        </p:spPr>
        <p:txBody>
          <a:bodyPr/>
          <a:lstStyle>
            <a:lvl1pPr>
              <a:defRPr/>
            </a:lvl1pPr>
          </a:lstStyle>
          <a:p>
            <a:pPr>
              <a:defRPr/>
            </a:pPr>
            <a:fld id="{B3FF7834-514F-4DEE-98C5-09267C245605}" type="datetime1">
              <a:rPr lang="en-US" smtClean="0"/>
              <a:t>9/25/2019</a:t>
            </a:fld>
            <a:endParaRPr lang="en-US"/>
          </a:p>
        </p:txBody>
      </p:sp>
      <p:sp>
        <p:nvSpPr>
          <p:cNvPr id="3" name="Rectangle 5">
            <a:extLst>
              <a:ext uri="{FF2B5EF4-FFF2-40B4-BE49-F238E27FC236}">
                <a16:creationId xmlns:a16="http://schemas.microsoft.com/office/drawing/2014/main" id="{A321E356-FD83-417D-A437-6FFEB562E68F}"/>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4" name="Rectangle 6">
            <a:extLst>
              <a:ext uri="{FF2B5EF4-FFF2-40B4-BE49-F238E27FC236}">
                <a16:creationId xmlns:a16="http://schemas.microsoft.com/office/drawing/2014/main" id="{5AABABCD-584D-40C7-A78C-53C065386AAC}"/>
              </a:ext>
            </a:extLst>
          </p:cNvPr>
          <p:cNvSpPr>
            <a:spLocks noGrp="1" noChangeArrowheads="1"/>
          </p:cNvSpPr>
          <p:nvPr>
            <p:ph type="sldNum" sz="quarter" idx="12"/>
          </p:nvPr>
        </p:nvSpPr>
        <p:spPr>
          <a:ln/>
        </p:spPr>
        <p:txBody>
          <a:bodyPr/>
          <a:lstStyle>
            <a:lvl1pPr>
              <a:defRPr/>
            </a:lvl1pPr>
          </a:lstStyle>
          <a:p>
            <a:pPr>
              <a:defRPr/>
            </a:pPr>
            <a:fld id="{E37AFCEB-5C02-4756-982B-CBDC5D189218}" type="slidenum">
              <a:rPr lang="en-US" altLang="en-US"/>
              <a:pPr>
                <a:defRPr/>
              </a:pPr>
              <a:t>‹#›</a:t>
            </a:fld>
            <a:endParaRPr lang="en-US" altLang="en-US"/>
          </a:p>
        </p:txBody>
      </p:sp>
    </p:spTree>
    <p:extLst>
      <p:ext uri="{BB962C8B-B14F-4D97-AF65-F5344CB8AC3E}">
        <p14:creationId xmlns:p14="http://schemas.microsoft.com/office/powerpoint/2010/main" val="9004091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8C1E24-4F86-4D9A-8E6C-383625F86594}"/>
              </a:ext>
            </a:extLst>
          </p:cNvPr>
          <p:cNvSpPr>
            <a:spLocks noGrp="1"/>
          </p:cNvSpPr>
          <p:nvPr>
            <p:ph type="dt" sz="half" idx="10"/>
          </p:nvPr>
        </p:nvSpPr>
        <p:spPr/>
        <p:txBody>
          <a:bodyPr/>
          <a:lstStyle>
            <a:lvl1pPr>
              <a:defRPr/>
            </a:lvl1pPr>
          </a:lstStyle>
          <a:p>
            <a:pPr>
              <a:defRPr/>
            </a:pPr>
            <a:fld id="{BAA89102-6D7A-4300-A6F0-DD5D385C9A3A}" type="datetime1">
              <a:rPr lang="en-US" smtClean="0"/>
              <a:t>9/25/2019</a:t>
            </a:fld>
            <a:endParaRPr lang="en-US"/>
          </a:p>
        </p:txBody>
      </p:sp>
      <p:sp>
        <p:nvSpPr>
          <p:cNvPr id="6" name="Footer Placeholder 4">
            <a:extLst>
              <a:ext uri="{FF2B5EF4-FFF2-40B4-BE49-F238E27FC236}">
                <a16:creationId xmlns:a16="http://schemas.microsoft.com/office/drawing/2014/main" id="{5C4B94BA-800F-4A6C-9FB4-6E4516A7DFF5}"/>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5">
            <a:extLst>
              <a:ext uri="{FF2B5EF4-FFF2-40B4-BE49-F238E27FC236}">
                <a16:creationId xmlns:a16="http://schemas.microsoft.com/office/drawing/2014/main" id="{569C86FE-5AA6-4EB4-9BD8-DFF43E3CE36A}"/>
              </a:ext>
            </a:extLst>
          </p:cNvPr>
          <p:cNvSpPr>
            <a:spLocks noGrp="1"/>
          </p:cNvSpPr>
          <p:nvPr>
            <p:ph type="sldNum" sz="quarter" idx="12"/>
          </p:nvPr>
        </p:nvSpPr>
        <p:spPr/>
        <p:txBody>
          <a:bodyPr/>
          <a:lstStyle>
            <a:lvl1pPr>
              <a:defRPr/>
            </a:lvl1pPr>
          </a:lstStyle>
          <a:p>
            <a:pPr>
              <a:defRPr/>
            </a:pPr>
            <a:fld id="{21D5F4F8-844A-407C-90D9-4FD3CEAA5FCA}" type="slidenum">
              <a:rPr lang="en-US"/>
              <a:pPr>
                <a:defRPr/>
              </a:pPr>
              <a:t>‹#›</a:t>
            </a:fld>
            <a:endParaRPr lang="en-US"/>
          </a:p>
        </p:txBody>
      </p:sp>
    </p:spTree>
    <p:extLst>
      <p:ext uri="{BB962C8B-B14F-4D97-AF65-F5344CB8AC3E}">
        <p14:creationId xmlns:p14="http://schemas.microsoft.com/office/powerpoint/2010/main" val="6627221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B6F818B-50FC-434A-9C68-29C51274ED50}"/>
              </a:ext>
            </a:extLst>
          </p:cNvPr>
          <p:cNvSpPr>
            <a:spLocks noGrp="1"/>
          </p:cNvSpPr>
          <p:nvPr>
            <p:ph type="dt" sz="half" idx="10"/>
          </p:nvPr>
        </p:nvSpPr>
        <p:spPr/>
        <p:txBody>
          <a:bodyPr/>
          <a:lstStyle>
            <a:lvl1pPr>
              <a:defRPr/>
            </a:lvl1pPr>
          </a:lstStyle>
          <a:p>
            <a:pPr>
              <a:defRPr/>
            </a:pPr>
            <a:fld id="{3A329FA2-361B-4262-9116-9B31735E8445}" type="datetime1">
              <a:rPr lang="en-US" smtClean="0"/>
              <a:t>9/25/2019</a:t>
            </a:fld>
            <a:endParaRPr lang="en-US"/>
          </a:p>
        </p:txBody>
      </p:sp>
      <p:sp>
        <p:nvSpPr>
          <p:cNvPr id="6" name="Footer Placeholder 4">
            <a:extLst>
              <a:ext uri="{FF2B5EF4-FFF2-40B4-BE49-F238E27FC236}">
                <a16:creationId xmlns:a16="http://schemas.microsoft.com/office/drawing/2014/main" id="{5C3806F4-8FD2-4F7B-AAD5-9EA6E3CAEA1A}"/>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5">
            <a:extLst>
              <a:ext uri="{FF2B5EF4-FFF2-40B4-BE49-F238E27FC236}">
                <a16:creationId xmlns:a16="http://schemas.microsoft.com/office/drawing/2014/main" id="{D136E187-C830-4DBF-BD6D-0579704B9462}"/>
              </a:ext>
            </a:extLst>
          </p:cNvPr>
          <p:cNvSpPr>
            <a:spLocks noGrp="1"/>
          </p:cNvSpPr>
          <p:nvPr>
            <p:ph type="sldNum" sz="quarter" idx="12"/>
          </p:nvPr>
        </p:nvSpPr>
        <p:spPr/>
        <p:txBody>
          <a:bodyPr/>
          <a:lstStyle>
            <a:lvl1pPr>
              <a:defRPr/>
            </a:lvl1pPr>
          </a:lstStyle>
          <a:p>
            <a:pPr>
              <a:defRPr/>
            </a:pPr>
            <a:fld id="{6122FBEF-C108-491B-9136-298A39C7AC90}" type="slidenum">
              <a:rPr lang="en-US"/>
              <a:pPr>
                <a:defRPr/>
              </a:pPr>
              <a:t>‹#›</a:t>
            </a:fld>
            <a:endParaRPr lang="en-US"/>
          </a:p>
        </p:txBody>
      </p:sp>
    </p:spTree>
    <p:extLst>
      <p:ext uri="{BB962C8B-B14F-4D97-AF65-F5344CB8AC3E}">
        <p14:creationId xmlns:p14="http://schemas.microsoft.com/office/powerpoint/2010/main" val="3182995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AE892-229D-48B8-B7B3-704D4F4F32B7}"/>
              </a:ext>
            </a:extLst>
          </p:cNvPr>
          <p:cNvSpPr>
            <a:spLocks noGrp="1"/>
          </p:cNvSpPr>
          <p:nvPr>
            <p:ph type="dt" sz="half" idx="10"/>
          </p:nvPr>
        </p:nvSpPr>
        <p:spPr/>
        <p:txBody>
          <a:bodyPr/>
          <a:lstStyle>
            <a:lvl1pPr>
              <a:defRPr/>
            </a:lvl1pPr>
          </a:lstStyle>
          <a:p>
            <a:pPr>
              <a:defRPr/>
            </a:pPr>
            <a:fld id="{B3AE4FA0-9605-4A85-A466-7214B9A10C08}" type="datetime1">
              <a:rPr lang="en-US" smtClean="0"/>
              <a:t>9/25/2019</a:t>
            </a:fld>
            <a:endParaRPr lang="en-US"/>
          </a:p>
        </p:txBody>
      </p:sp>
      <p:sp>
        <p:nvSpPr>
          <p:cNvPr id="5" name="Footer Placeholder 4">
            <a:extLst>
              <a:ext uri="{FF2B5EF4-FFF2-40B4-BE49-F238E27FC236}">
                <a16:creationId xmlns:a16="http://schemas.microsoft.com/office/drawing/2014/main" id="{B865B4FB-18BB-4043-8413-593A734E66A2}"/>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D3B29BDF-AF02-47ED-BBC8-5CEDDCB6318A}"/>
              </a:ext>
            </a:extLst>
          </p:cNvPr>
          <p:cNvSpPr>
            <a:spLocks noGrp="1"/>
          </p:cNvSpPr>
          <p:nvPr>
            <p:ph type="sldNum" sz="quarter" idx="12"/>
          </p:nvPr>
        </p:nvSpPr>
        <p:spPr/>
        <p:txBody>
          <a:bodyPr/>
          <a:lstStyle>
            <a:lvl1pPr>
              <a:defRPr/>
            </a:lvl1pPr>
          </a:lstStyle>
          <a:p>
            <a:pPr>
              <a:defRPr/>
            </a:pPr>
            <a:fld id="{0C459A82-9843-4C39-986E-8151C9B98B05}" type="slidenum">
              <a:rPr lang="en-US"/>
              <a:pPr>
                <a:defRPr/>
              </a:pPr>
              <a:t>‹#›</a:t>
            </a:fld>
            <a:endParaRPr lang="en-US"/>
          </a:p>
        </p:txBody>
      </p:sp>
    </p:spTree>
    <p:extLst>
      <p:ext uri="{BB962C8B-B14F-4D97-AF65-F5344CB8AC3E}">
        <p14:creationId xmlns:p14="http://schemas.microsoft.com/office/powerpoint/2010/main" val="36553326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7B9A9-4ABA-4F40-8378-D3E47EA5D39A}"/>
              </a:ext>
            </a:extLst>
          </p:cNvPr>
          <p:cNvSpPr>
            <a:spLocks noGrp="1"/>
          </p:cNvSpPr>
          <p:nvPr>
            <p:ph type="dt" sz="half" idx="10"/>
          </p:nvPr>
        </p:nvSpPr>
        <p:spPr/>
        <p:txBody>
          <a:bodyPr/>
          <a:lstStyle>
            <a:lvl1pPr>
              <a:defRPr/>
            </a:lvl1pPr>
          </a:lstStyle>
          <a:p>
            <a:pPr>
              <a:defRPr/>
            </a:pPr>
            <a:fld id="{DEBC0387-05E9-4C5E-B9F9-BB7549BE7D53}" type="datetime1">
              <a:rPr lang="en-US" smtClean="0"/>
              <a:t>9/25/2019</a:t>
            </a:fld>
            <a:endParaRPr lang="en-US"/>
          </a:p>
        </p:txBody>
      </p:sp>
      <p:sp>
        <p:nvSpPr>
          <p:cNvPr id="5" name="Footer Placeholder 4">
            <a:extLst>
              <a:ext uri="{FF2B5EF4-FFF2-40B4-BE49-F238E27FC236}">
                <a16:creationId xmlns:a16="http://schemas.microsoft.com/office/drawing/2014/main" id="{CD0E76BC-4DFB-4C69-A9DC-42F8E2B1E83F}"/>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7AB23AE1-731B-4ACD-8E6A-9D41389BCD5B}"/>
              </a:ext>
            </a:extLst>
          </p:cNvPr>
          <p:cNvSpPr>
            <a:spLocks noGrp="1"/>
          </p:cNvSpPr>
          <p:nvPr>
            <p:ph type="sldNum" sz="quarter" idx="12"/>
          </p:nvPr>
        </p:nvSpPr>
        <p:spPr/>
        <p:txBody>
          <a:bodyPr/>
          <a:lstStyle>
            <a:lvl1pPr>
              <a:defRPr/>
            </a:lvl1pPr>
          </a:lstStyle>
          <a:p>
            <a:pPr>
              <a:defRPr/>
            </a:pPr>
            <a:fld id="{0821857B-CB83-43A4-8335-17EF87DE4EF9}" type="slidenum">
              <a:rPr lang="en-US"/>
              <a:pPr>
                <a:defRPr/>
              </a:pPr>
              <a:t>‹#›</a:t>
            </a:fld>
            <a:endParaRPr lang="en-US"/>
          </a:p>
        </p:txBody>
      </p:sp>
    </p:spTree>
    <p:extLst>
      <p:ext uri="{BB962C8B-B14F-4D97-AF65-F5344CB8AC3E}">
        <p14:creationId xmlns:p14="http://schemas.microsoft.com/office/powerpoint/2010/main" val="1024684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0F7E07-E439-4E2F-9265-45D8F7E2B2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2451" y="31751"/>
            <a:ext cx="1073149"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FC46E59-57AC-4507-B9B9-99CDE1E52E83}"/>
              </a:ext>
            </a:extLst>
          </p:cNvPr>
          <p:cNvSpPr txBox="1">
            <a:spLocks noChangeArrowheads="1"/>
          </p:cNvSpPr>
          <p:nvPr userDrawn="1"/>
        </p:nvSpPr>
        <p:spPr bwMode="auto">
          <a:xfrm>
            <a:off x="812800" y="44451"/>
            <a:ext cx="782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4000" b="1"/>
              <a:t>Medicare 101</a:t>
            </a:r>
          </a:p>
        </p:txBody>
      </p:sp>
      <p:sp>
        <p:nvSpPr>
          <p:cNvPr id="4" name="TextBox 3">
            <a:extLst>
              <a:ext uri="{FF2B5EF4-FFF2-40B4-BE49-F238E27FC236}">
                <a16:creationId xmlns:a16="http://schemas.microsoft.com/office/drawing/2014/main" id="{EABD92C2-66FD-4EFD-92F9-BA5B1A410ED6}"/>
              </a:ext>
            </a:extLst>
          </p:cNvPr>
          <p:cNvSpPr txBox="1">
            <a:spLocks noChangeArrowheads="1"/>
          </p:cNvSpPr>
          <p:nvPr userDrawn="1"/>
        </p:nvSpPr>
        <p:spPr bwMode="auto">
          <a:xfrm>
            <a:off x="198967" y="708025"/>
            <a:ext cx="10464800" cy="2159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800"/>
          </a:p>
        </p:txBody>
      </p:sp>
    </p:spTree>
    <p:extLst>
      <p:ext uri="{BB962C8B-B14F-4D97-AF65-F5344CB8AC3E}">
        <p14:creationId xmlns:p14="http://schemas.microsoft.com/office/powerpoint/2010/main" val="18756656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907D170-CCE1-4A35-8583-29659F1D11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A9B56FD7-C343-4BF6-98AC-937584617E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9551" y="-7938"/>
            <a:ext cx="8193616"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57F0123E-7289-4BE4-AEF0-0848F24969A0}"/>
              </a:ext>
            </a:extLst>
          </p:cNvPr>
          <p:cNvCxnSpPr/>
          <p:nvPr userDrawn="1"/>
        </p:nvCxnSpPr>
        <p:spPr>
          <a:xfrm>
            <a:off x="1062567" y="635317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7" name="Footer Placeholder 9">
            <a:extLst>
              <a:ext uri="{FF2B5EF4-FFF2-40B4-BE49-F238E27FC236}">
                <a16:creationId xmlns:a16="http://schemas.microsoft.com/office/drawing/2014/main" id="{BC6D2697-F4D3-49C9-995F-F432A74646FB}"/>
              </a:ext>
            </a:extLst>
          </p:cNvPr>
          <p:cNvSpPr txBox="1">
            <a:spLocks/>
          </p:cNvSpPr>
          <p:nvPr userDrawn="1"/>
        </p:nvSpPr>
        <p:spPr>
          <a:xfrm>
            <a:off x="1166284" y="6350001"/>
            <a:ext cx="4114800" cy="365125"/>
          </a:xfrm>
          <a:prstGeom prst="rect">
            <a:avLst/>
          </a:prstGeom>
        </p:spPr>
        <p:txBody>
          <a:bodyPr lIns="68580" tIns="34290" rIns="68580" bIns="3429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50" dirty="0">
                <a:solidFill>
                  <a:srgbClr val="8D8D94"/>
                </a:solidFill>
              </a:rPr>
              <a:t>© 2017 HUB International Limited.</a:t>
            </a:r>
          </a:p>
        </p:txBody>
      </p:sp>
      <p:pic>
        <p:nvPicPr>
          <p:cNvPr id="8" name="Picture 10">
            <a:extLst>
              <a:ext uri="{FF2B5EF4-FFF2-40B4-BE49-F238E27FC236}">
                <a16:creationId xmlns:a16="http://schemas.microsoft.com/office/drawing/2014/main" id="{0B54C09A-0397-4FF6-A96D-9C9098377E4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284" y="-3175"/>
            <a:ext cx="27432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01040" y="2466767"/>
            <a:ext cx="7462971" cy="2387600"/>
          </a:xfrm>
        </p:spPr>
        <p:txBody>
          <a:bodyPr anchor="b">
            <a:noAutofit/>
          </a:bodyPr>
          <a:lstStyle>
            <a:lvl1pPr algn="l">
              <a:defRPr sz="45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1040" y="4950619"/>
            <a:ext cx="5090160" cy="680160"/>
          </a:xfrm>
        </p:spPr>
        <p:txBody>
          <a:bodyPr>
            <a:noAutofit/>
          </a:bodyPr>
          <a:lstStyle>
            <a:lvl1pPr marL="0" indent="0" algn="l">
              <a:buNone/>
              <a:defRPr sz="1800">
                <a:solidFill>
                  <a:srgbClr val="F3B92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1065A7BA-782F-4F0D-9409-6FFC6C8D7861}"/>
              </a:ext>
            </a:extLst>
          </p:cNvPr>
          <p:cNvSpPr>
            <a:spLocks noGrp="1"/>
          </p:cNvSpPr>
          <p:nvPr>
            <p:ph type="ftr" sz="quarter" idx="10"/>
          </p:nvPr>
        </p:nvSpPr>
        <p:spPr/>
        <p:txBody>
          <a:bodyPr/>
          <a:lstStyle>
            <a:lvl1pPr>
              <a:defRPr/>
            </a:lvl1pPr>
          </a:lstStyle>
          <a:p>
            <a:pPr>
              <a:defRPr/>
            </a:pPr>
            <a:r>
              <a:rPr lang="en-US"/>
              <a:t>2019</a:t>
            </a:r>
          </a:p>
        </p:txBody>
      </p:sp>
      <p:sp>
        <p:nvSpPr>
          <p:cNvPr id="10" name="Date Placeholder 3">
            <a:extLst>
              <a:ext uri="{FF2B5EF4-FFF2-40B4-BE49-F238E27FC236}">
                <a16:creationId xmlns:a16="http://schemas.microsoft.com/office/drawing/2014/main" id="{89084241-F82D-46CF-BCBB-860F84F65BB6}"/>
              </a:ext>
            </a:extLst>
          </p:cNvPr>
          <p:cNvSpPr>
            <a:spLocks noGrp="1"/>
          </p:cNvSpPr>
          <p:nvPr>
            <p:ph type="dt" sz="half" idx="11"/>
          </p:nvPr>
        </p:nvSpPr>
        <p:spPr/>
        <p:txBody>
          <a:bodyPr/>
          <a:lstStyle>
            <a:lvl1pPr>
              <a:defRPr/>
            </a:lvl1pPr>
          </a:lstStyle>
          <a:p>
            <a:pPr>
              <a:defRPr/>
            </a:pPr>
            <a:fld id="{B16515C9-4FEF-45BE-BB0E-9C161078A906}" type="datetime1">
              <a:rPr lang="en-US" smtClean="0"/>
              <a:t>9/25/2019</a:t>
            </a:fld>
            <a:endParaRPr lang="en-US" dirty="0"/>
          </a:p>
        </p:txBody>
      </p:sp>
    </p:spTree>
    <p:extLst>
      <p:ext uri="{BB962C8B-B14F-4D97-AF65-F5344CB8AC3E}">
        <p14:creationId xmlns:p14="http://schemas.microsoft.com/office/powerpoint/2010/main" val="21920577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21D07B7-5FFE-453F-9CD2-AE6B4CA0C1B6}"/>
              </a:ext>
            </a:extLst>
          </p:cNvPr>
          <p:cNvSpPr>
            <a:spLocks noGrp="1"/>
          </p:cNvSpPr>
          <p:nvPr>
            <p:ph type="dt" sz="half" idx="10"/>
          </p:nvPr>
        </p:nvSpPr>
        <p:spPr/>
        <p:txBody>
          <a:bodyPr/>
          <a:lstStyle>
            <a:lvl1pPr>
              <a:defRPr/>
            </a:lvl1pPr>
          </a:lstStyle>
          <a:p>
            <a:pPr>
              <a:defRPr/>
            </a:pPr>
            <a:fld id="{5A48AAF5-F860-413B-A806-B539C98C7EAD}" type="datetime1">
              <a:rPr lang="en-US" smtClean="0"/>
              <a:t>9/25/2019</a:t>
            </a:fld>
            <a:endParaRPr lang="en-US"/>
          </a:p>
        </p:txBody>
      </p:sp>
      <p:sp>
        <p:nvSpPr>
          <p:cNvPr id="5" name="Footer Placeholder 4">
            <a:extLst>
              <a:ext uri="{FF2B5EF4-FFF2-40B4-BE49-F238E27FC236}">
                <a16:creationId xmlns:a16="http://schemas.microsoft.com/office/drawing/2014/main" id="{AD9F0FC8-238D-4C69-B90F-4D6A4A1CE637}"/>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E0922C91-05F3-4491-B80B-8038E36EDAD8}"/>
              </a:ext>
            </a:extLst>
          </p:cNvPr>
          <p:cNvSpPr>
            <a:spLocks noGrp="1"/>
          </p:cNvSpPr>
          <p:nvPr>
            <p:ph type="sldNum" sz="quarter" idx="12"/>
          </p:nvPr>
        </p:nvSpPr>
        <p:spPr/>
        <p:txBody>
          <a:bodyPr/>
          <a:lstStyle>
            <a:lvl1pPr>
              <a:defRPr/>
            </a:lvl1pPr>
          </a:lstStyle>
          <a:p>
            <a:pPr>
              <a:defRPr/>
            </a:pPr>
            <a:fld id="{98D485C7-8464-4240-856D-FF88B37F1410}" type="slidenum">
              <a:rPr lang="en-US"/>
              <a:pPr>
                <a:defRPr/>
              </a:pPr>
              <a:t>‹#›</a:t>
            </a:fld>
            <a:endParaRPr lang="en-US"/>
          </a:p>
        </p:txBody>
      </p:sp>
    </p:spTree>
    <p:extLst>
      <p:ext uri="{BB962C8B-B14F-4D97-AF65-F5344CB8AC3E}">
        <p14:creationId xmlns:p14="http://schemas.microsoft.com/office/powerpoint/2010/main" val="33407897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43577-9BE7-4E46-ADD4-A8D6F5BCE85F}"/>
              </a:ext>
            </a:extLst>
          </p:cNvPr>
          <p:cNvSpPr>
            <a:spLocks noGrp="1"/>
          </p:cNvSpPr>
          <p:nvPr>
            <p:ph type="dt" sz="half" idx="10"/>
          </p:nvPr>
        </p:nvSpPr>
        <p:spPr/>
        <p:txBody>
          <a:bodyPr/>
          <a:lstStyle>
            <a:lvl1pPr>
              <a:defRPr/>
            </a:lvl1pPr>
          </a:lstStyle>
          <a:p>
            <a:pPr>
              <a:defRPr/>
            </a:pPr>
            <a:fld id="{B1206E51-A174-443D-9B0C-80341AEF148C}" type="datetime1">
              <a:rPr lang="en-US" smtClean="0"/>
              <a:t>9/25/2019</a:t>
            </a:fld>
            <a:endParaRPr lang="en-US"/>
          </a:p>
        </p:txBody>
      </p:sp>
      <p:sp>
        <p:nvSpPr>
          <p:cNvPr id="5" name="Footer Placeholder 4">
            <a:extLst>
              <a:ext uri="{FF2B5EF4-FFF2-40B4-BE49-F238E27FC236}">
                <a16:creationId xmlns:a16="http://schemas.microsoft.com/office/drawing/2014/main" id="{6D5EEA68-F50A-4AC1-A4C6-50FB8D4A99C2}"/>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04D1B2EB-975F-4654-A994-0C5E69B7AE36}"/>
              </a:ext>
            </a:extLst>
          </p:cNvPr>
          <p:cNvSpPr>
            <a:spLocks noGrp="1"/>
          </p:cNvSpPr>
          <p:nvPr>
            <p:ph type="sldNum" sz="quarter" idx="12"/>
          </p:nvPr>
        </p:nvSpPr>
        <p:spPr/>
        <p:txBody>
          <a:bodyPr/>
          <a:lstStyle>
            <a:lvl1pPr>
              <a:defRPr/>
            </a:lvl1pPr>
          </a:lstStyle>
          <a:p>
            <a:pPr>
              <a:defRPr/>
            </a:pPr>
            <a:fld id="{B12F27EA-7BA2-4447-81AF-F23D245D6402}" type="slidenum">
              <a:rPr lang="en-US"/>
              <a:pPr>
                <a:defRPr/>
              </a:pPr>
              <a:t>‹#›</a:t>
            </a:fld>
            <a:endParaRPr lang="en-US"/>
          </a:p>
        </p:txBody>
      </p:sp>
    </p:spTree>
    <p:extLst>
      <p:ext uri="{BB962C8B-B14F-4D97-AF65-F5344CB8AC3E}">
        <p14:creationId xmlns:p14="http://schemas.microsoft.com/office/powerpoint/2010/main" val="19916946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A2BE9D-2993-481B-B222-EF6B21634381}"/>
              </a:ext>
            </a:extLst>
          </p:cNvPr>
          <p:cNvSpPr>
            <a:spLocks noGrp="1"/>
          </p:cNvSpPr>
          <p:nvPr>
            <p:ph type="dt" sz="half" idx="10"/>
          </p:nvPr>
        </p:nvSpPr>
        <p:spPr/>
        <p:txBody>
          <a:bodyPr/>
          <a:lstStyle>
            <a:lvl1pPr>
              <a:defRPr/>
            </a:lvl1pPr>
          </a:lstStyle>
          <a:p>
            <a:pPr>
              <a:defRPr/>
            </a:pPr>
            <a:fld id="{B26B8893-D82E-4297-90C3-92518A035870}" type="datetime1">
              <a:rPr lang="en-US" smtClean="0"/>
              <a:t>9/25/2019</a:t>
            </a:fld>
            <a:endParaRPr lang="en-US"/>
          </a:p>
        </p:txBody>
      </p:sp>
      <p:sp>
        <p:nvSpPr>
          <p:cNvPr id="5" name="Footer Placeholder 4">
            <a:extLst>
              <a:ext uri="{FF2B5EF4-FFF2-40B4-BE49-F238E27FC236}">
                <a16:creationId xmlns:a16="http://schemas.microsoft.com/office/drawing/2014/main" id="{5D665AD1-A333-424E-974A-22D5DAA36BC9}"/>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554BD6B9-4487-4075-8517-10AA58C610A8}"/>
              </a:ext>
            </a:extLst>
          </p:cNvPr>
          <p:cNvSpPr>
            <a:spLocks noGrp="1"/>
          </p:cNvSpPr>
          <p:nvPr>
            <p:ph type="sldNum" sz="quarter" idx="12"/>
          </p:nvPr>
        </p:nvSpPr>
        <p:spPr/>
        <p:txBody>
          <a:bodyPr/>
          <a:lstStyle>
            <a:lvl1pPr>
              <a:defRPr/>
            </a:lvl1pPr>
          </a:lstStyle>
          <a:p>
            <a:pPr>
              <a:defRPr/>
            </a:pPr>
            <a:fld id="{E445099F-81E2-4C5A-904E-0F33AE6015A9}" type="slidenum">
              <a:rPr lang="en-US"/>
              <a:pPr>
                <a:defRPr/>
              </a:pPr>
              <a:t>‹#›</a:t>
            </a:fld>
            <a:endParaRPr lang="en-US"/>
          </a:p>
        </p:txBody>
      </p:sp>
    </p:spTree>
    <p:extLst>
      <p:ext uri="{BB962C8B-B14F-4D97-AF65-F5344CB8AC3E}">
        <p14:creationId xmlns:p14="http://schemas.microsoft.com/office/powerpoint/2010/main" val="3606008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E383C7-6DC5-4525-BC1D-B8F4EE81C7BA}"/>
              </a:ext>
            </a:extLst>
          </p:cNvPr>
          <p:cNvSpPr>
            <a:spLocks noGrp="1"/>
          </p:cNvSpPr>
          <p:nvPr>
            <p:ph type="dt" sz="half" idx="10"/>
          </p:nvPr>
        </p:nvSpPr>
        <p:spPr/>
        <p:txBody>
          <a:bodyPr/>
          <a:lstStyle>
            <a:lvl1pPr>
              <a:defRPr/>
            </a:lvl1pPr>
          </a:lstStyle>
          <a:p>
            <a:pPr>
              <a:defRPr/>
            </a:pPr>
            <a:fld id="{39C11308-CBC7-435D-9DC7-FB1B31C8F14B}" type="datetime1">
              <a:rPr lang="en-US" smtClean="0"/>
              <a:t>9/25/2019</a:t>
            </a:fld>
            <a:endParaRPr lang="en-US"/>
          </a:p>
        </p:txBody>
      </p:sp>
      <p:sp>
        <p:nvSpPr>
          <p:cNvPr id="6" name="Footer Placeholder 4">
            <a:extLst>
              <a:ext uri="{FF2B5EF4-FFF2-40B4-BE49-F238E27FC236}">
                <a16:creationId xmlns:a16="http://schemas.microsoft.com/office/drawing/2014/main" id="{EA3B874D-F01D-4F43-AC4B-7A6B5EAA4A3C}"/>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5">
            <a:extLst>
              <a:ext uri="{FF2B5EF4-FFF2-40B4-BE49-F238E27FC236}">
                <a16:creationId xmlns:a16="http://schemas.microsoft.com/office/drawing/2014/main" id="{2F3818EC-9E98-46A3-A367-62D70F57EE0B}"/>
              </a:ext>
            </a:extLst>
          </p:cNvPr>
          <p:cNvSpPr>
            <a:spLocks noGrp="1"/>
          </p:cNvSpPr>
          <p:nvPr>
            <p:ph type="sldNum" sz="quarter" idx="12"/>
          </p:nvPr>
        </p:nvSpPr>
        <p:spPr/>
        <p:txBody>
          <a:bodyPr/>
          <a:lstStyle>
            <a:lvl1pPr>
              <a:defRPr/>
            </a:lvl1pPr>
          </a:lstStyle>
          <a:p>
            <a:pPr>
              <a:defRPr/>
            </a:pPr>
            <a:fld id="{D3B9464D-28A5-4E9E-85EF-A18AA0ADAAF8}" type="slidenum">
              <a:rPr lang="en-US"/>
              <a:pPr>
                <a:defRPr/>
              </a:pPr>
              <a:t>‹#›</a:t>
            </a:fld>
            <a:endParaRPr lang="en-US"/>
          </a:p>
        </p:txBody>
      </p:sp>
    </p:spTree>
    <p:extLst>
      <p:ext uri="{BB962C8B-B14F-4D97-AF65-F5344CB8AC3E}">
        <p14:creationId xmlns:p14="http://schemas.microsoft.com/office/powerpoint/2010/main" val="86417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269C11-57A1-4F7D-A4C7-BC4870124333}"/>
              </a:ext>
            </a:extLst>
          </p:cNvPr>
          <p:cNvSpPr>
            <a:spLocks noGrp="1" noChangeArrowheads="1"/>
          </p:cNvSpPr>
          <p:nvPr>
            <p:ph type="dt" sz="half" idx="10"/>
          </p:nvPr>
        </p:nvSpPr>
        <p:spPr>
          <a:ln/>
        </p:spPr>
        <p:txBody>
          <a:bodyPr/>
          <a:lstStyle>
            <a:lvl1pPr>
              <a:defRPr/>
            </a:lvl1pPr>
          </a:lstStyle>
          <a:p>
            <a:pPr>
              <a:defRPr/>
            </a:pPr>
            <a:fld id="{F58F5208-22CC-4B11-AD6C-18336682C35B}" type="datetime1">
              <a:rPr lang="en-US" smtClean="0"/>
              <a:t>9/25/2019</a:t>
            </a:fld>
            <a:endParaRPr lang="en-US"/>
          </a:p>
        </p:txBody>
      </p:sp>
      <p:sp>
        <p:nvSpPr>
          <p:cNvPr id="6" name="Rectangle 5">
            <a:extLst>
              <a:ext uri="{FF2B5EF4-FFF2-40B4-BE49-F238E27FC236}">
                <a16:creationId xmlns:a16="http://schemas.microsoft.com/office/drawing/2014/main" id="{F727DE69-2A45-4800-822F-1E6994BCCC77}"/>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7" name="Rectangle 6">
            <a:extLst>
              <a:ext uri="{FF2B5EF4-FFF2-40B4-BE49-F238E27FC236}">
                <a16:creationId xmlns:a16="http://schemas.microsoft.com/office/drawing/2014/main" id="{54C191C8-2EFE-413A-9E8D-69FB458FDA15}"/>
              </a:ext>
            </a:extLst>
          </p:cNvPr>
          <p:cNvSpPr>
            <a:spLocks noGrp="1" noChangeArrowheads="1"/>
          </p:cNvSpPr>
          <p:nvPr>
            <p:ph type="sldNum" sz="quarter" idx="12"/>
          </p:nvPr>
        </p:nvSpPr>
        <p:spPr>
          <a:ln/>
        </p:spPr>
        <p:txBody>
          <a:bodyPr/>
          <a:lstStyle>
            <a:lvl1pPr>
              <a:defRPr/>
            </a:lvl1pPr>
          </a:lstStyle>
          <a:p>
            <a:pPr>
              <a:defRPr/>
            </a:pPr>
            <a:fld id="{D3A10878-8CB7-4956-911E-0924295248E3}" type="slidenum">
              <a:rPr lang="en-US" altLang="en-US"/>
              <a:pPr>
                <a:defRPr/>
              </a:pPr>
              <a:t>‹#›</a:t>
            </a:fld>
            <a:endParaRPr lang="en-US" altLang="en-US"/>
          </a:p>
        </p:txBody>
      </p:sp>
    </p:spTree>
    <p:extLst>
      <p:ext uri="{BB962C8B-B14F-4D97-AF65-F5344CB8AC3E}">
        <p14:creationId xmlns:p14="http://schemas.microsoft.com/office/powerpoint/2010/main" val="20201233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0C3D92A-BA7E-4FD8-872D-E086A2509E04}"/>
              </a:ext>
            </a:extLst>
          </p:cNvPr>
          <p:cNvSpPr>
            <a:spLocks noGrp="1"/>
          </p:cNvSpPr>
          <p:nvPr>
            <p:ph type="dt" sz="half" idx="10"/>
          </p:nvPr>
        </p:nvSpPr>
        <p:spPr/>
        <p:txBody>
          <a:bodyPr/>
          <a:lstStyle>
            <a:lvl1pPr>
              <a:defRPr/>
            </a:lvl1pPr>
          </a:lstStyle>
          <a:p>
            <a:pPr>
              <a:defRPr/>
            </a:pPr>
            <a:fld id="{04B99CD0-2AFD-419E-BD20-1E82E0447408}" type="datetime1">
              <a:rPr lang="en-US" smtClean="0"/>
              <a:t>9/25/2019</a:t>
            </a:fld>
            <a:endParaRPr lang="en-US"/>
          </a:p>
        </p:txBody>
      </p:sp>
      <p:sp>
        <p:nvSpPr>
          <p:cNvPr id="8" name="Footer Placeholder 4">
            <a:extLst>
              <a:ext uri="{FF2B5EF4-FFF2-40B4-BE49-F238E27FC236}">
                <a16:creationId xmlns:a16="http://schemas.microsoft.com/office/drawing/2014/main" id="{FC2051D9-B862-4D19-8B0A-152E28AF7600}"/>
              </a:ext>
            </a:extLst>
          </p:cNvPr>
          <p:cNvSpPr>
            <a:spLocks noGrp="1"/>
          </p:cNvSpPr>
          <p:nvPr>
            <p:ph type="ftr" sz="quarter" idx="11"/>
          </p:nvPr>
        </p:nvSpPr>
        <p:spPr/>
        <p:txBody>
          <a:bodyPr/>
          <a:lstStyle>
            <a:lvl1pPr>
              <a:defRPr/>
            </a:lvl1pPr>
          </a:lstStyle>
          <a:p>
            <a:pPr>
              <a:defRPr/>
            </a:pPr>
            <a:r>
              <a:rPr lang="en-US"/>
              <a:t>2019</a:t>
            </a:r>
          </a:p>
        </p:txBody>
      </p:sp>
      <p:sp>
        <p:nvSpPr>
          <p:cNvPr id="9" name="Slide Number Placeholder 5">
            <a:extLst>
              <a:ext uri="{FF2B5EF4-FFF2-40B4-BE49-F238E27FC236}">
                <a16:creationId xmlns:a16="http://schemas.microsoft.com/office/drawing/2014/main" id="{60377FBC-AAA1-4CDD-8A41-8D1EBB9D62CD}"/>
              </a:ext>
            </a:extLst>
          </p:cNvPr>
          <p:cNvSpPr>
            <a:spLocks noGrp="1"/>
          </p:cNvSpPr>
          <p:nvPr>
            <p:ph type="sldNum" sz="quarter" idx="12"/>
          </p:nvPr>
        </p:nvSpPr>
        <p:spPr/>
        <p:txBody>
          <a:bodyPr/>
          <a:lstStyle>
            <a:lvl1pPr>
              <a:defRPr/>
            </a:lvl1pPr>
          </a:lstStyle>
          <a:p>
            <a:pPr>
              <a:defRPr/>
            </a:pPr>
            <a:fld id="{37239C29-72AD-4BDF-A229-25C53B5968D0}" type="slidenum">
              <a:rPr lang="en-US"/>
              <a:pPr>
                <a:defRPr/>
              </a:pPr>
              <a:t>‹#›</a:t>
            </a:fld>
            <a:endParaRPr lang="en-US"/>
          </a:p>
        </p:txBody>
      </p:sp>
    </p:spTree>
    <p:extLst>
      <p:ext uri="{BB962C8B-B14F-4D97-AF65-F5344CB8AC3E}">
        <p14:creationId xmlns:p14="http://schemas.microsoft.com/office/powerpoint/2010/main" val="30909004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2DA0E7F-176E-46BE-9C07-DA2CE6C84E33}"/>
              </a:ext>
            </a:extLst>
          </p:cNvPr>
          <p:cNvSpPr>
            <a:spLocks noGrp="1"/>
          </p:cNvSpPr>
          <p:nvPr>
            <p:ph type="dt" sz="half" idx="10"/>
          </p:nvPr>
        </p:nvSpPr>
        <p:spPr/>
        <p:txBody>
          <a:bodyPr/>
          <a:lstStyle>
            <a:lvl1pPr>
              <a:defRPr/>
            </a:lvl1pPr>
          </a:lstStyle>
          <a:p>
            <a:pPr>
              <a:defRPr/>
            </a:pPr>
            <a:fld id="{685CE8EB-F395-49D8-B618-3809E15267B0}" type="datetime1">
              <a:rPr lang="en-US" smtClean="0"/>
              <a:t>9/25/2019</a:t>
            </a:fld>
            <a:endParaRPr lang="en-US"/>
          </a:p>
        </p:txBody>
      </p:sp>
      <p:sp>
        <p:nvSpPr>
          <p:cNvPr id="4" name="Footer Placeholder 4">
            <a:extLst>
              <a:ext uri="{FF2B5EF4-FFF2-40B4-BE49-F238E27FC236}">
                <a16:creationId xmlns:a16="http://schemas.microsoft.com/office/drawing/2014/main" id="{3DD5C903-7D88-4A7C-A565-3DACAB04A093}"/>
              </a:ext>
            </a:extLst>
          </p:cNvPr>
          <p:cNvSpPr>
            <a:spLocks noGrp="1"/>
          </p:cNvSpPr>
          <p:nvPr>
            <p:ph type="ftr" sz="quarter" idx="11"/>
          </p:nvPr>
        </p:nvSpPr>
        <p:spPr/>
        <p:txBody>
          <a:bodyPr/>
          <a:lstStyle>
            <a:lvl1pPr>
              <a:defRPr/>
            </a:lvl1pPr>
          </a:lstStyle>
          <a:p>
            <a:pPr>
              <a:defRPr/>
            </a:pPr>
            <a:r>
              <a:rPr lang="en-US"/>
              <a:t>2019</a:t>
            </a:r>
          </a:p>
        </p:txBody>
      </p:sp>
      <p:sp>
        <p:nvSpPr>
          <p:cNvPr id="5" name="Slide Number Placeholder 5">
            <a:extLst>
              <a:ext uri="{FF2B5EF4-FFF2-40B4-BE49-F238E27FC236}">
                <a16:creationId xmlns:a16="http://schemas.microsoft.com/office/drawing/2014/main" id="{39CF38FC-B5BD-4DE0-93D5-8927B321FFFE}"/>
              </a:ext>
            </a:extLst>
          </p:cNvPr>
          <p:cNvSpPr>
            <a:spLocks noGrp="1"/>
          </p:cNvSpPr>
          <p:nvPr>
            <p:ph type="sldNum" sz="quarter" idx="12"/>
          </p:nvPr>
        </p:nvSpPr>
        <p:spPr/>
        <p:txBody>
          <a:bodyPr/>
          <a:lstStyle>
            <a:lvl1pPr>
              <a:defRPr/>
            </a:lvl1pPr>
          </a:lstStyle>
          <a:p>
            <a:pPr>
              <a:defRPr/>
            </a:pPr>
            <a:fld id="{7428438C-C94E-4BAA-B7BC-B0F7152AE8CF}" type="slidenum">
              <a:rPr lang="en-US"/>
              <a:pPr>
                <a:defRPr/>
              </a:pPr>
              <a:t>‹#›</a:t>
            </a:fld>
            <a:endParaRPr lang="en-US"/>
          </a:p>
        </p:txBody>
      </p:sp>
    </p:spTree>
    <p:extLst>
      <p:ext uri="{BB962C8B-B14F-4D97-AF65-F5344CB8AC3E}">
        <p14:creationId xmlns:p14="http://schemas.microsoft.com/office/powerpoint/2010/main" val="11423329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B37BEE5-9C77-4E01-BFAD-38F77756FF11}"/>
              </a:ext>
            </a:extLst>
          </p:cNvPr>
          <p:cNvSpPr>
            <a:spLocks noGrp="1"/>
          </p:cNvSpPr>
          <p:nvPr>
            <p:ph type="dt" sz="half" idx="10"/>
          </p:nvPr>
        </p:nvSpPr>
        <p:spPr/>
        <p:txBody>
          <a:bodyPr/>
          <a:lstStyle>
            <a:lvl1pPr>
              <a:defRPr/>
            </a:lvl1pPr>
          </a:lstStyle>
          <a:p>
            <a:pPr>
              <a:defRPr/>
            </a:pPr>
            <a:fld id="{C7AD5404-C62E-4C1D-85A4-B3DEF74F95E9}" type="datetime1">
              <a:rPr lang="en-US" smtClean="0"/>
              <a:t>9/25/2019</a:t>
            </a:fld>
            <a:endParaRPr lang="en-US"/>
          </a:p>
        </p:txBody>
      </p:sp>
      <p:sp>
        <p:nvSpPr>
          <p:cNvPr id="3" name="Footer Placeholder 4">
            <a:extLst>
              <a:ext uri="{FF2B5EF4-FFF2-40B4-BE49-F238E27FC236}">
                <a16:creationId xmlns:a16="http://schemas.microsoft.com/office/drawing/2014/main" id="{09714B72-A048-42BA-98AA-CD675E971DEE}"/>
              </a:ext>
            </a:extLst>
          </p:cNvPr>
          <p:cNvSpPr>
            <a:spLocks noGrp="1"/>
          </p:cNvSpPr>
          <p:nvPr>
            <p:ph type="ftr" sz="quarter" idx="11"/>
          </p:nvPr>
        </p:nvSpPr>
        <p:spPr/>
        <p:txBody>
          <a:bodyPr/>
          <a:lstStyle>
            <a:lvl1pPr>
              <a:defRPr/>
            </a:lvl1pPr>
          </a:lstStyle>
          <a:p>
            <a:pPr>
              <a:defRPr/>
            </a:pPr>
            <a:r>
              <a:rPr lang="en-US"/>
              <a:t>2019</a:t>
            </a:r>
          </a:p>
        </p:txBody>
      </p:sp>
      <p:sp>
        <p:nvSpPr>
          <p:cNvPr id="4" name="Slide Number Placeholder 5">
            <a:extLst>
              <a:ext uri="{FF2B5EF4-FFF2-40B4-BE49-F238E27FC236}">
                <a16:creationId xmlns:a16="http://schemas.microsoft.com/office/drawing/2014/main" id="{1444DEF5-7459-446D-876C-F4E7F11BCEF6}"/>
              </a:ext>
            </a:extLst>
          </p:cNvPr>
          <p:cNvSpPr>
            <a:spLocks noGrp="1"/>
          </p:cNvSpPr>
          <p:nvPr>
            <p:ph type="sldNum" sz="quarter" idx="12"/>
          </p:nvPr>
        </p:nvSpPr>
        <p:spPr/>
        <p:txBody>
          <a:bodyPr/>
          <a:lstStyle>
            <a:lvl1pPr>
              <a:defRPr/>
            </a:lvl1pPr>
          </a:lstStyle>
          <a:p>
            <a:pPr>
              <a:defRPr/>
            </a:pPr>
            <a:fld id="{AFAD1554-63C4-497C-9D39-1A813BEE6175}" type="slidenum">
              <a:rPr lang="en-US"/>
              <a:pPr>
                <a:defRPr/>
              </a:pPr>
              <a:t>‹#›</a:t>
            </a:fld>
            <a:endParaRPr lang="en-US"/>
          </a:p>
        </p:txBody>
      </p:sp>
    </p:spTree>
    <p:extLst>
      <p:ext uri="{BB962C8B-B14F-4D97-AF65-F5344CB8AC3E}">
        <p14:creationId xmlns:p14="http://schemas.microsoft.com/office/powerpoint/2010/main" val="1360936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FCA6EB-95E0-4BD8-89C6-8645E3653ADA}"/>
              </a:ext>
            </a:extLst>
          </p:cNvPr>
          <p:cNvSpPr>
            <a:spLocks noGrp="1"/>
          </p:cNvSpPr>
          <p:nvPr>
            <p:ph type="dt" sz="half" idx="10"/>
          </p:nvPr>
        </p:nvSpPr>
        <p:spPr/>
        <p:txBody>
          <a:bodyPr/>
          <a:lstStyle>
            <a:lvl1pPr>
              <a:defRPr/>
            </a:lvl1pPr>
          </a:lstStyle>
          <a:p>
            <a:pPr>
              <a:defRPr/>
            </a:pPr>
            <a:fld id="{B3296575-87D3-4556-8BF9-CC30373C36CA}" type="datetime1">
              <a:rPr lang="en-US" smtClean="0"/>
              <a:t>9/25/2019</a:t>
            </a:fld>
            <a:endParaRPr lang="en-US"/>
          </a:p>
        </p:txBody>
      </p:sp>
      <p:sp>
        <p:nvSpPr>
          <p:cNvPr id="6" name="Footer Placeholder 4">
            <a:extLst>
              <a:ext uri="{FF2B5EF4-FFF2-40B4-BE49-F238E27FC236}">
                <a16:creationId xmlns:a16="http://schemas.microsoft.com/office/drawing/2014/main" id="{422875C0-AFA9-4368-877A-FDFB26AF63FA}"/>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5">
            <a:extLst>
              <a:ext uri="{FF2B5EF4-FFF2-40B4-BE49-F238E27FC236}">
                <a16:creationId xmlns:a16="http://schemas.microsoft.com/office/drawing/2014/main" id="{F9010957-3810-4E49-980F-8B4C230D7612}"/>
              </a:ext>
            </a:extLst>
          </p:cNvPr>
          <p:cNvSpPr>
            <a:spLocks noGrp="1"/>
          </p:cNvSpPr>
          <p:nvPr>
            <p:ph type="sldNum" sz="quarter" idx="12"/>
          </p:nvPr>
        </p:nvSpPr>
        <p:spPr/>
        <p:txBody>
          <a:bodyPr/>
          <a:lstStyle>
            <a:lvl1pPr>
              <a:defRPr/>
            </a:lvl1pPr>
          </a:lstStyle>
          <a:p>
            <a:pPr>
              <a:defRPr/>
            </a:pPr>
            <a:fld id="{FAB3A62F-4F72-405A-A6E1-FCDEAB85434A}" type="slidenum">
              <a:rPr lang="en-US"/>
              <a:pPr>
                <a:defRPr/>
              </a:pPr>
              <a:t>‹#›</a:t>
            </a:fld>
            <a:endParaRPr lang="en-US"/>
          </a:p>
        </p:txBody>
      </p:sp>
    </p:spTree>
    <p:extLst>
      <p:ext uri="{BB962C8B-B14F-4D97-AF65-F5344CB8AC3E}">
        <p14:creationId xmlns:p14="http://schemas.microsoft.com/office/powerpoint/2010/main" val="4618144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FF1AC60-8940-4892-AB93-7954FC4BCCC9}"/>
              </a:ext>
            </a:extLst>
          </p:cNvPr>
          <p:cNvSpPr>
            <a:spLocks noGrp="1"/>
          </p:cNvSpPr>
          <p:nvPr>
            <p:ph type="dt" sz="half" idx="10"/>
          </p:nvPr>
        </p:nvSpPr>
        <p:spPr/>
        <p:txBody>
          <a:bodyPr/>
          <a:lstStyle>
            <a:lvl1pPr>
              <a:defRPr/>
            </a:lvl1pPr>
          </a:lstStyle>
          <a:p>
            <a:pPr>
              <a:defRPr/>
            </a:pPr>
            <a:fld id="{7A4E74A1-E000-4D77-8EED-6CBFE9607CA9}" type="datetime1">
              <a:rPr lang="en-US" smtClean="0"/>
              <a:t>9/25/2019</a:t>
            </a:fld>
            <a:endParaRPr lang="en-US"/>
          </a:p>
        </p:txBody>
      </p:sp>
      <p:sp>
        <p:nvSpPr>
          <p:cNvPr id="6" name="Footer Placeholder 4">
            <a:extLst>
              <a:ext uri="{FF2B5EF4-FFF2-40B4-BE49-F238E27FC236}">
                <a16:creationId xmlns:a16="http://schemas.microsoft.com/office/drawing/2014/main" id="{030BE7F2-6890-4FF8-A91C-8FB6914F0D70}"/>
              </a:ext>
            </a:extLst>
          </p:cNvPr>
          <p:cNvSpPr>
            <a:spLocks noGrp="1"/>
          </p:cNvSpPr>
          <p:nvPr>
            <p:ph type="ftr" sz="quarter" idx="11"/>
          </p:nvPr>
        </p:nvSpPr>
        <p:spPr/>
        <p:txBody>
          <a:bodyPr/>
          <a:lstStyle>
            <a:lvl1pPr>
              <a:defRPr/>
            </a:lvl1pPr>
          </a:lstStyle>
          <a:p>
            <a:pPr>
              <a:defRPr/>
            </a:pPr>
            <a:r>
              <a:rPr lang="en-US"/>
              <a:t>2019</a:t>
            </a:r>
          </a:p>
        </p:txBody>
      </p:sp>
      <p:sp>
        <p:nvSpPr>
          <p:cNvPr id="7" name="Slide Number Placeholder 5">
            <a:extLst>
              <a:ext uri="{FF2B5EF4-FFF2-40B4-BE49-F238E27FC236}">
                <a16:creationId xmlns:a16="http://schemas.microsoft.com/office/drawing/2014/main" id="{D1691CA3-7953-4E3A-B4D2-29043E6A0883}"/>
              </a:ext>
            </a:extLst>
          </p:cNvPr>
          <p:cNvSpPr>
            <a:spLocks noGrp="1"/>
          </p:cNvSpPr>
          <p:nvPr>
            <p:ph type="sldNum" sz="quarter" idx="12"/>
          </p:nvPr>
        </p:nvSpPr>
        <p:spPr/>
        <p:txBody>
          <a:bodyPr/>
          <a:lstStyle>
            <a:lvl1pPr>
              <a:defRPr/>
            </a:lvl1pPr>
          </a:lstStyle>
          <a:p>
            <a:pPr>
              <a:defRPr/>
            </a:pPr>
            <a:fld id="{AED34101-577E-46E6-947C-4FE37157FF33}" type="slidenum">
              <a:rPr lang="en-US"/>
              <a:pPr>
                <a:defRPr/>
              </a:pPr>
              <a:t>‹#›</a:t>
            </a:fld>
            <a:endParaRPr lang="en-US"/>
          </a:p>
        </p:txBody>
      </p:sp>
    </p:spTree>
    <p:extLst>
      <p:ext uri="{BB962C8B-B14F-4D97-AF65-F5344CB8AC3E}">
        <p14:creationId xmlns:p14="http://schemas.microsoft.com/office/powerpoint/2010/main" val="32839357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DB08C-5C5D-4574-9661-4F00E94A9045}"/>
              </a:ext>
            </a:extLst>
          </p:cNvPr>
          <p:cNvSpPr>
            <a:spLocks noGrp="1"/>
          </p:cNvSpPr>
          <p:nvPr>
            <p:ph type="dt" sz="half" idx="10"/>
          </p:nvPr>
        </p:nvSpPr>
        <p:spPr/>
        <p:txBody>
          <a:bodyPr/>
          <a:lstStyle>
            <a:lvl1pPr>
              <a:defRPr/>
            </a:lvl1pPr>
          </a:lstStyle>
          <a:p>
            <a:pPr>
              <a:defRPr/>
            </a:pPr>
            <a:fld id="{FA9ACDC5-9C50-4E07-9E1B-D793DD10BE0D}" type="datetime1">
              <a:rPr lang="en-US" smtClean="0"/>
              <a:t>9/25/2019</a:t>
            </a:fld>
            <a:endParaRPr lang="en-US"/>
          </a:p>
        </p:txBody>
      </p:sp>
      <p:sp>
        <p:nvSpPr>
          <p:cNvPr id="5" name="Footer Placeholder 4">
            <a:extLst>
              <a:ext uri="{FF2B5EF4-FFF2-40B4-BE49-F238E27FC236}">
                <a16:creationId xmlns:a16="http://schemas.microsoft.com/office/drawing/2014/main" id="{98247267-D276-4AD3-85D8-84606C1048A6}"/>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1A737838-1142-463E-A0F9-DE52C678EA33}"/>
              </a:ext>
            </a:extLst>
          </p:cNvPr>
          <p:cNvSpPr>
            <a:spLocks noGrp="1"/>
          </p:cNvSpPr>
          <p:nvPr>
            <p:ph type="sldNum" sz="quarter" idx="12"/>
          </p:nvPr>
        </p:nvSpPr>
        <p:spPr/>
        <p:txBody>
          <a:bodyPr/>
          <a:lstStyle>
            <a:lvl1pPr>
              <a:defRPr/>
            </a:lvl1pPr>
          </a:lstStyle>
          <a:p>
            <a:pPr>
              <a:defRPr/>
            </a:pPr>
            <a:fld id="{F6A76EC8-1888-4C51-A3BE-5C13E6609607}" type="slidenum">
              <a:rPr lang="en-US"/>
              <a:pPr>
                <a:defRPr/>
              </a:pPr>
              <a:t>‹#›</a:t>
            </a:fld>
            <a:endParaRPr lang="en-US"/>
          </a:p>
        </p:txBody>
      </p:sp>
    </p:spTree>
    <p:extLst>
      <p:ext uri="{BB962C8B-B14F-4D97-AF65-F5344CB8AC3E}">
        <p14:creationId xmlns:p14="http://schemas.microsoft.com/office/powerpoint/2010/main" val="2288068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5636D-7F20-4D55-84D3-6F9EF5B8096E}"/>
              </a:ext>
            </a:extLst>
          </p:cNvPr>
          <p:cNvSpPr>
            <a:spLocks noGrp="1"/>
          </p:cNvSpPr>
          <p:nvPr>
            <p:ph type="dt" sz="half" idx="10"/>
          </p:nvPr>
        </p:nvSpPr>
        <p:spPr/>
        <p:txBody>
          <a:bodyPr/>
          <a:lstStyle>
            <a:lvl1pPr>
              <a:defRPr/>
            </a:lvl1pPr>
          </a:lstStyle>
          <a:p>
            <a:pPr>
              <a:defRPr/>
            </a:pPr>
            <a:fld id="{5C0427DE-3F5B-4F55-A5E4-E25D7F4D3E9D}" type="datetime1">
              <a:rPr lang="en-US" smtClean="0"/>
              <a:t>9/25/2019</a:t>
            </a:fld>
            <a:endParaRPr lang="en-US"/>
          </a:p>
        </p:txBody>
      </p:sp>
      <p:sp>
        <p:nvSpPr>
          <p:cNvPr id="5" name="Footer Placeholder 4">
            <a:extLst>
              <a:ext uri="{FF2B5EF4-FFF2-40B4-BE49-F238E27FC236}">
                <a16:creationId xmlns:a16="http://schemas.microsoft.com/office/drawing/2014/main" id="{EC10367F-73B6-4D62-B1D6-0B1345D9755A}"/>
              </a:ext>
            </a:extLst>
          </p:cNvPr>
          <p:cNvSpPr>
            <a:spLocks noGrp="1"/>
          </p:cNvSpPr>
          <p:nvPr>
            <p:ph type="ftr" sz="quarter" idx="11"/>
          </p:nvPr>
        </p:nvSpPr>
        <p:spPr/>
        <p:txBody>
          <a:bodyPr/>
          <a:lstStyle>
            <a:lvl1pPr>
              <a:defRPr/>
            </a:lvl1pPr>
          </a:lstStyle>
          <a:p>
            <a:pPr>
              <a:defRPr/>
            </a:pPr>
            <a:r>
              <a:rPr lang="en-US"/>
              <a:t>2019</a:t>
            </a:r>
          </a:p>
        </p:txBody>
      </p:sp>
      <p:sp>
        <p:nvSpPr>
          <p:cNvPr id="6" name="Slide Number Placeholder 5">
            <a:extLst>
              <a:ext uri="{FF2B5EF4-FFF2-40B4-BE49-F238E27FC236}">
                <a16:creationId xmlns:a16="http://schemas.microsoft.com/office/drawing/2014/main" id="{5E26D682-B966-4BE5-A5F0-215FD88CCDEB}"/>
              </a:ext>
            </a:extLst>
          </p:cNvPr>
          <p:cNvSpPr>
            <a:spLocks noGrp="1"/>
          </p:cNvSpPr>
          <p:nvPr>
            <p:ph type="sldNum" sz="quarter" idx="12"/>
          </p:nvPr>
        </p:nvSpPr>
        <p:spPr/>
        <p:txBody>
          <a:bodyPr/>
          <a:lstStyle>
            <a:lvl1pPr>
              <a:defRPr/>
            </a:lvl1pPr>
          </a:lstStyle>
          <a:p>
            <a:pPr>
              <a:defRPr/>
            </a:pPr>
            <a:fld id="{47C3C79D-8C60-4C93-AC32-1AD44F9F2F56}" type="slidenum">
              <a:rPr lang="en-US"/>
              <a:pPr>
                <a:defRPr/>
              </a:pPr>
              <a:t>‹#›</a:t>
            </a:fld>
            <a:endParaRPr lang="en-US"/>
          </a:p>
        </p:txBody>
      </p:sp>
    </p:spTree>
    <p:extLst>
      <p:ext uri="{BB962C8B-B14F-4D97-AF65-F5344CB8AC3E}">
        <p14:creationId xmlns:p14="http://schemas.microsoft.com/office/powerpoint/2010/main" val="2223511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47475D2-5A64-42C6-9511-F31256826756}"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a:t>2019</a:t>
            </a:r>
            <a:endParaRPr lang="en-US" dirty="0"/>
          </a:p>
        </p:txBody>
      </p:sp>
      <p:sp>
        <p:nvSpPr>
          <p:cNvPr id="6" name="Slide Number Placeholder 5"/>
          <p:cNvSpPr>
            <a:spLocks noGrp="1"/>
          </p:cNvSpPr>
          <p:nvPr>
            <p:ph type="sldNum" sz="quarter" idx="12"/>
          </p:nvPr>
        </p:nvSpPr>
        <p:spPr/>
        <p:txBody>
          <a:bodyPr/>
          <a:lstStyle/>
          <a:p>
            <a:pPr>
              <a:defRPr/>
            </a:pPr>
            <a:fld id="{DCD687F0-4664-43DB-9C3B-670622E8123A}" type="slidenum">
              <a:rPr lang="en-US" smtClean="0"/>
              <a:pPr>
                <a:defRPr/>
              </a:pPr>
              <a:t>‹#›</a:t>
            </a:fld>
            <a:endParaRPr lang="en-US" dirty="0"/>
          </a:p>
        </p:txBody>
      </p:sp>
    </p:spTree>
    <p:extLst>
      <p:ext uri="{BB962C8B-B14F-4D97-AF65-F5344CB8AC3E}">
        <p14:creationId xmlns:p14="http://schemas.microsoft.com/office/powerpoint/2010/main" val="2119006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ED9A25F-A374-4B81-BFE9-12EA7555C175}"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a:t>2019</a:t>
            </a:r>
            <a:endParaRPr lang="en-US" dirty="0"/>
          </a:p>
        </p:txBody>
      </p:sp>
      <p:sp>
        <p:nvSpPr>
          <p:cNvPr id="6" name="Slide Number Placeholder 5"/>
          <p:cNvSpPr>
            <a:spLocks noGrp="1"/>
          </p:cNvSpPr>
          <p:nvPr>
            <p:ph type="sldNum" sz="quarter" idx="12"/>
          </p:nvPr>
        </p:nvSpPr>
        <p:spPr/>
        <p:txBody>
          <a:bodyPr/>
          <a:lstStyle/>
          <a:p>
            <a:pPr>
              <a:defRPr/>
            </a:pPr>
            <a:fld id="{478517EA-AA59-4118-AF66-E1B6873F41BB}" type="slidenum">
              <a:rPr lang="en-US" smtClean="0"/>
              <a:pPr>
                <a:defRPr/>
              </a:pPr>
              <a:t>‹#›</a:t>
            </a:fld>
            <a:endParaRPr lang="en-US" dirty="0"/>
          </a:p>
        </p:txBody>
      </p:sp>
    </p:spTree>
    <p:extLst>
      <p:ext uri="{BB962C8B-B14F-4D97-AF65-F5344CB8AC3E}">
        <p14:creationId xmlns:p14="http://schemas.microsoft.com/office/powerpoint/2010/main" val="23323455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35D9EE2-76EB-483D-B0A0-061E0B73290F}"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a:t>2019</a:t>
            </a:r>
            <a:endParaRPr lang="en-US" dirty="0"/>
          </a:p>
        </p:txBody>
      </p:sp>
      <p:sp>
        <p:nvSpPr>
          <p:cNvPr id="6" name="Slide Number Placeholder 5"/>
          <p:cNvSpPr>
            <a:spLocks noGrp="1"/>
          </p:cNvSpPr>
          <p:nvPr>
            <p:ph type="sldNum" sz="quarter" idx="12"/>
          </p:nvPr>
        </p:nvSpPr>
        <p:spPr/>
        <p:txBody>
          <a:bodyPr/>
          <a:lstStyle/>
          <a:p>
            <a:pPr>
              <a:defRPr/>
            </a:pPr>
            <a:fld id="{CFB67D78-6E53-4145-A7E2-EB0FD42D02A4}" type="slidenum">
              <a:rPr lang="en-US" smtClean="0"/>
              <a:pPr>
                <a:defRPr/>
              </a:pPr>
              <a:t>‹#›</a:t>
            </a:fld>
            <a:endParaRPr lang="en-US" dirty="0"/>
          </a:p>
        </p:txBody>
      </p:sp>
    </p:spTree>
    <p:extLst>
      <p:ext uri="{BB962C8B-B14F-4D97-AF65-F5344CB8AC3E}">
        <p14:creationId xmlns:p14="http://schemas.microsoft.com/office/powerpoint/2010/main" val="234090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A62E589-CD78-4F38-A701-ECCB634858FF}"/>
              </a:ext>
            </a:extLst>
          </p:cNvPr>
          <p:cNvSpPr>
            <a:spLocks noGrp="1" noChangeArrowheads="1"/>
          </p:cNvSpPr>
          <p:nvPr>
            <p:ph type="dt" sz="half" idx="10"/>
          </p:nvPr>
        </p:nvSpPr>
        <p:spPr>
          <a:ln/>
        </p:spPr>
        <p:txBody>
          <a:bodyPr/>
          <a:lstStyle>
            <a:lvl1pPr>
              <a:defRPr/>
            </a:lvl1pPr>
          </a:lstStyle>
          <a:p>
            <a:pPr>
              <a:defRPr/>
            </a:pPr>
            <a:fld id="{B9634D8B-0C9E-4416-AF85-72FD2322F3E1}" type="datetime1">
              <a:rPr lang="en-US" smtClean="0"/>
              <a:t>9/25/2019</a:t>
            </a:fld>
            <a:endParaRPr lang="en-US"/>
          </a:p>
        </p:txBody>
      </p:sp>
      <p:sp>
        <p:nvSpPr>
          <p:cNvPr id="6" name="Rectangle 5">
            <a:extLst>
              <a:ext uri="{FF2B5EF4-FFF2-40B4-BE49-F238E27FC236}">
                <a16:creationId xmlns:a16="http://schemas.microsoft.com/office/drawing/2014/main" id="{73574BA4-F924-4E44-BE61-829688F7E0F6}"/>
              </a:ext>
            </a:extLst>
          </p:cNvPr>
          <p:cNvSpPr>
            <a:spLocks noGrp="1" noChangeArrowheads="1"/>
          </p:cNvSpPr>
          <p:nvPr>
            <p:ph type="ftr" sz="quarter" idx="11"/>
          </p:nvPr>
        </p:nvSpPr>
        <p:spPr>
          <a:ln/>
        </p:spPr>
        <p:txBody>
          <a:bodyPr/>
          <a:lstStyle>
            <a:lvl1pPr>
              <a:defRPr/>
            </a:lvl1pPr>
          </a:lstStyle>
          <a:p>
            <a:pPr>
              <a:defRPr/>
            </a:pPr>
            <a:r>
              <a:rPr lang="en-US"/>
              <a:t>2019</a:t>
            </a:r>
          </a:p>
        </p:txBody>
      </p:sp>
      <p:sp>
        <p:nvSpPr>
          <p:cNvPr id="7" name="Rectangle 6">
            <a:extLst>
              <a:ext uri="{FF2B5EF4-FFF2-40B4-BE49-F238E27FC236}">
                <a16:creationId xmlns:a16="http://schemas.microsoft.com/office/drawing/2014/main" id="{F155EA71-BFFB-42D9-967C-8A20DE8E0A0D}"/>
              </a:ext>
            </a:extLst>
          </p:cNvPr>
          <p:cNvSpPr>
            <a:spLocks noGrp="1" noChangeArrowheads="1"/>
          </p:cNvSpPr>
          <p:nvPr>
            <p:ph type="sldNum" sz="quarter" idx="12"/>
          </p:nvPr>
        </p:nvSpPr>
        <p:spPr>
          <a:ln/>
        </p:spPr>
        <p:txBody>
          <a:bodyPr/>
          <a:lstStyle>
            <a:lvl1pPr>
              <a:defRPr/>
            </a:lvl1pPr>
          </a:lstStyle>
          <a:p>
            <a:pPr>
              <a:defRPr/>
            </a:pPr>
            <a:fld id="{5C69ED5D-FB2C-4961-896A-275B68D2563B}" type="slidenum">
              <a:rPr lang="en-US" altLang="en-US"/>
              <a:pPr>
                <a:defRPr/>
              </a:pPr>
              <a:t>‹#›</a:t>
            </a:fld>
            <a:endParaRPr lang="en-US" altLang="en-US"/>
          </a:p>
        </p:txBody>
      </p:sp>
    </p:spTree>
    <p:extLst>
      <p:ext uri="{BB962C8B-B14F-4D97-AF65-F5344CB8AC3E}">
        <p14:creationId xmlns:p14="http://schemas.microsoft.com/office/powerpoint/2010/main" val="30479508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685500A-F6FA-493F-AFA1-1D6704F44C11}" type="datetime1">
              <a:rPr lang="en-US" smtClean="0"/>
              <a:t>9/25/2019</a:t>
            </a:fld>
            <a:endParaRPr lang="en-US" dirty="0"/>
          </a:p>
        </p:txBody>
      </p:sp>
      <p:sp>
        <p:nvSpPr>
          <p:cNvPr id="6" name="Footer Placeholder 5"/>
          <p:cNvSpPr>
            <a:spLocks noGrp="1"/>
          </p:cNvSpPr>
          <p:nvPr>
            <p:ph type="ftr" sz="quarter" idx="11"/>
          </p:nvPr>
        </p:nvSpPr>
        <p:spPr/>
        <p:txBody>
          <a:bodyPr/>
          <a:lstStyle/>
          <a:p>
            <a:pPr>
              <a:defRPr/>
            </a:pPr>
            <a:r>
              <a:rPr lang="en-US"/>
              <a:t>2019</a:t>
            </a:r>
            <a:endParaRPr lang="en-US" dirty="0"/>
          </a:p>
        </p:txBody>
      </p:sp>
      <p:sp>
        <p:nvSpPr>
          <p:cNvPr id="7" name="Slide Number Placeholder 6"/>
          <p:cNvSpPr>
            <a:spLocks noGrp="1"/>
          </p:cNvSpPr>
          <p:nvPr>
            <p:ph type="sldNum" sz="quarter" idx="12"/>
          </p:nvPr>
        </p:nvSpPr>
        <p:spPr/>
        <p:txBody>
          <a:bodyPr/>
          <a:lstStyle/>
          <a:p>
            <a:pPr>
              <a:defRPr/>
            </a:pPr>
            <a:fld id="{CA5A7EF3-18B9-4C6C-A34A-22EE520EA311}" type="slidenum">
              <a:rPr lang="en-US" smtClean="0"/>
              <a:pPr>
                <a:defRPr/>
              </a:pPr>
              <a:t>‹#›</a:t>
            </a:fld>
            <a:endParaRPr lang="en-US" dirty="0"/>
          </a:p>
        </p:txBody>
      </p:sp>
    </p:spTree>
    <p:extLst>
      <p:ext uri="{BB962C8B-B14F-4D97-AF65-F5344CB8AC3E}">
        <p14:creationId xmlns:p14="http://schemas.microsoft.com/office/powerpoint/2010/main" val="3814199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A498320-BA74-41F7-8AD7-E0B2768ECAA7}" type="datetime1">
              <a:rPr lang="en-US" smtClean="0"/>
              <a:t>9/25/2019</a:t>
            </a:fld>
            <a:endParaRPr lang="en-US" dirty="0"/>
          </a:p>
        </p:txBody>
      </p:sp>
      <p:sp>
        <p:nvSpPr>
          <p:cNvPr id="8" name="Footer Placeholder 7"/>
          <p:cNvSpPr>
            <a:spLocks noGrp="1"/>
          </p:cNvSpPr>
          <p:nvPr>
            <p:ph type="ftr" sz="quarter" idx="11"/>
          </p:nvPr>
        </p:nvSpPr>
        <p:spPr/>
        <p:txBody>
          <a:bodyPr/>
          <a:lstStyle/>
          <a:p>
            <a:pPr>
              <a:defRPr/>
            </a:pPr>
            <a:r>
              <a:rPr lang="en-US"/>
              <a:t>2019</a:t>
            </a:r>
            <a:endParaRPr lang="en-US" dirty="0"/>
          </a:p>
        </p:txBody>
      </p:sp>
      <p:sp>
        <p:nvSpPr>
          <p:cNvPr id="9" name="Slide Number Placeholder 8"/>
          <p:cNvSpPr>
            <a:spLocks noGrp="1"/>
          </p:cNvSpPr>
          <p:nvPr>
            <p:ph type="sldNum" sz="quarter" idx="12"/>
          </p:nvPr>
        </p:nvSpPr>
        <p:spPr/>
        <p:txBody>
          <a:bodyPr/>
          <a:lstStyle/>
          <a:p>
            <a:pPr>
              <a:defRPr/>
            </a:pPr>
            <a:fld id="{BD5C4F2C-1BF2-4230-90A2-90EA206E65D2}" type="slidenum">
              <a:rPr lang="en-US" smtClean="0"/>
              <a:pPr>
                <a:defRPr/>
              </a:pPr>
              <a:t>‹#›</a:t>
            </a:fld>
            <a:endParaRPr lang="en-US" dirty="0"/>
          </a:p>
        </p:txBody>
      </p:sp>
    </p:spTree>
    <p:extLst>
      <p:ext uri="{BB962C8B-B14F-4D97-AF65-F5344CB8AC3E}">
        <p14:creationId xmlns:p14="http://schemas.microsoft.com/office/powerpoint/2010/main" val="23601290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F90B3AD-2DFD-4AF4-B84D-E93DE3268FE6}" type="datetime1">
              <a:rPr lang="en-US" smtClean="0"/>
              <a:t>9/25/2019</a:t>
            </a:fld>
            <a:endParaRPr lang="en-US" dirty="0"/>
          </a:p>
        </p:txBody>
      </p:sp>
      <p:sp>
        <p:nvSpPr>
          <p:cNvPr id="4" name="Footer Placeholder 3"/>
          <p:cNvSpPr>
            <a:spLocks noGrp="1"/>
          </p:cNvSpPr>
          <p:nvPr>
            <p:ph type="ftr" sz="quarter" idx="11"/>
          </p:nvPr>
        </p:nvSpPr>
        <p:spPr/>
        <p:txBody>
          <a:bodyPr/>
          <a:lstStyle/>
          <a:p>
            <a:pPr>
              <a:defRPr/>
            </a:pPr>
            <a:r>
              <a:rPr lang="en-US"/>
              <a:t>2019</a:t>
            </a:r>
            <a:endParaRPr lang="en-US" dirty="0"/>
          </a:p>
        </p:txBody>
      </p:sp>
      <p:sp>
        <p:nvSpPr>
          <p:cNvPr id="5" name="Slide Number Placeholder 4"/>
          <p:cNvSpPr>
            <a:spLocks noGrp="1"/>
          </p:cNvSpPr>
          <p:nvPr>
            <p:ph type="sldNum" sz="quarter" idx="12"/>
          </p:nvPr>
        </p:nvSpPr>
        <p:spPr/>
        <p:txBody>
          <a:bodyPr/>
          <a:lstStyle/>
          <a:p>
            <a:pPr>
              <a:defRPr/>
            </a:pPr>
            <a:fld id="{FBBD4D54-E6D2-4226-8E07-805570864B86}" type="slidenum">
              <a:rPr lang="en-US" smtClean="0"/>
              <a:pPr>
                <a:defRPr/>
              </a:pPr>
              <a:t>‹#›</a:t>
            </a:fld>
            <a:endParaRPr lang="en-US" dirty="0"/>
          </a:p>
        </p:txBody>
      </p:sp>
    </p:spTree>
    <p:extLst>
      <p:ext uri="{BB962C8B-B14F-4D97-AF65-F5344CB8AC3E}">
        <p14:creationId xmlns:p14="http://schemas.microsoft.com/office/powerpoint/2010/main" val="7761905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410FC49-122F-4D65-B319-D1FFFDF33847}" type="datetime1">
              <a:rPr lang="en-US" smtClean="0"/>
              <a:t>9/25/2019</a:t>
            </a:fld>
            <a:endParaRPr lang="en-US" dirty="0"/>
          </a:p>
        </p:txBody>
      </p:sp>
      <p:sp>
        <p:nvSpPr>
          <p:cNvPr id="3" name="Footer Placeholder 2"/>
          <p:cNvSpPr>
            <a:spLocks noGrp="1"/>
          </p:cNvSpPr>
          <p:nvPr>
            <p:ph type="ftr" sz="quarter" idx="11"/>
          </p:nvPr>
        </p:nvSpPr>
        <p:spPr/>
        <p:txBody>
          <a:bodyPr/>
          <a:lstStyle/>
          <a:p>
            <a:pPr>
              <a:defRPr/>
            </a:pPr>
            <a:r>
              <a:rPr lang="en-US"/>
              <a:t>2019</a:t>
            </a:r>
            <a:endParaRPr lang="en-US" dirty="0"/>
          </a:p>
        </p:txBody>
      </p:sp>
      <p:sp>
        <p:nvSpPr>
          <p:cNvPr id="4" name="Slide Number Placeholder 3"/>
          <p:cNvSpPr>
            <a:spLocks noGrp="1"/>
          </p:cNvSpPr>
          <p:nvPr>
            <p:ph type="sldNum" sz="quarter" idx="12"/>
          </p:nvPr>
        </p:nvSpPr>
        <p:spPr/>
        <p:txBody>
          <a:bodyPr/>
          <a:lstStyle/>
          <a:p>
            <a:pPr>
              <a:defRPr/>
            </a:pPr>
            <a:fld id="{42582BB8-D397-4F63-B337-004CDA2AD7F0}" type="slidenum">
              <a:rPr lang="en-US" smtClean="0"/>
              <a:pPr>
                <a:defRPr/>
              </a:pPr>
              <a:t>‹#›</a:t>
            </a:fld>
            <a:endParaRPr lang="en-US" dirty="0"/>
          </a:p>
        </p:txBody>
      </p:sp>
    </p:spTree>
    <p:extLst>
      <p:ext uri="{BB962C8B-B14F-4D97-AF65-F5344CB8AC3E}">
        <p14:creationId xmlns:p14="http://schemas.microsoft.com/office/powerpoint/2010/main" val="36961737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3C025F6-8FF0-46D3-910B-A189FA0A275B}" type="datetime1">
              <a:rPr lang="en-US" smtClean="0"/>
              <a:t>9/25/2019</a:t>
            </a:fld>
            <a:endParaRPr lang="en-US" dirty="0"/>
          </a:p>
        </p:txBody>
      </p:sp>
      <p:sp>
        <p:nvSpPr>
          <p:cNvPr id="6" name="Footer Placeholder 5"/>
          <p:cNvSpPr>
            <a:spLocks noGrp="1"/>
          </p:cNvSpPr>
          <p:nvPr>
            <p:ph type="ftr" sz="quarter" idx="11"/>
          </p:nvPr>
        </p:nvSpPr>
        <p:spPr/>
        <p:txBody>
          <a:bodyPr/>
          <a:lstStyle/>
          <a:p>
            <a:pPr>
              <a:defRPr/>
            </a:pPr>
            <a:r>
              <a:rPr lang="en-US"/>
              <a:t>2019</a:t>
            </a:r>
            <a:endParaRPr lang="en-US" dirty="0"/>
          </a:p>
        </p:txBody>
      </p:sp>
      <p:sp>
        <p:nvSpPr>
          <p:cNvPr id="7" name="Slide Number Placeholder 6"/>
          <p:cNvSpPr>
            <a:spLocks noGrp="1"/>
          </p:cNvSpPr>
          <p:nvPr>
            <p:ph type="sldNum" sz="quarter" idx="12"/>
          </p:nvPr>
        </p:nvSpPr>
        <p:spPr/>
        <p:txBody>
          <a:bodyPr/>
          <a:lstStyle/>
          <a:p>
            <a:pPr>
              <a:defRPr/>
            </a:pPr>
            <a:fld id="{73F7C1B9-ED68-4BD1-A020-D8394B23233F}" type="slidenum">
              <a:rPr lang="en-US" smtClean="0"/>
              <a:pPr>
                <a:defRPr/>
              </a:pPr>
              <a:t>‹#›</a:t>
            </a:fld>
            <a:endParaRPr lang="en-US" dirty="0"/>
          </a:p>
        </p:txBody>
      </p:sp>
    </p:spTree>
    <p:extLst>
      <p:ext uri="{BB962C8B-B14F-4D97-AF65-F5344CB8AC3E}">
        <p14:creationId xmlns:p14="http://schemas.microsoft.com/office/powerpoint/2010/main" val="18267096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r>
              <a:rPr lang="en-US"/>
              <a:t>2019</a:t>
            </a:r>
            <a:endParaRPr lang="en-US" dirty="0"/>
          </a:p>
        </p:txBody>
      </p:sp>
      <p:sp>
        <p:nvSpPr>
          <p:cNvPr id="7" name="Slide Number Placeholder 6"/>
          <p:cNvSpPr>
            <a:spLocks noGrp="1"/>
          </p:cNvSpPr>
          <p:nvPr>
            <p:ph type="sldNum" sz="quarter" idx="12"/>
          </p:nvPr>
        </p:nvSpPr>
        <p:spPr/>
        <p:txBody>
          <a:bodyPr/>
          <a:lstStyle/>
          <a:p>
            <a:pPr>
              <a:defRPr/>
            </a:pPr>
            <a:fld id="{20F2AE8D-1E6D-4106-9B7E-0FC2375C0ACC}" type="slidenum">
              <a:rPr lang="en-US" smtClean="0"/>
              <a:pPr>
                <a:defRPr/>
              </a:pPr>
              <a:t>‹#›</a:t>
            </a:fld>
            <a:endParaRPr lang="en-US" dirty="0"/>
          </a:p>
        </p:txBody>
      </p:sp>
      <p:sp>
        <p:nvSpPr>
          <p:cNvPr id="5" name="Date Placeholder 4"/>
          <p:cNvSpPr>
            <a:spLocks noGrp="1"/>
          </p:cNvSpPr>
          <p:nvPr>
            <p:ph type="dt" sz="half" idx="10"/>
          </p:nvPr>
        </p:nvSpPr>
        <p:spPr/>
        <p:txBody>
          <a:bodyPr/>
          <a:lstStyle/>
          <a:p>
            <a:pPr>
              <a:defRPr/>
            </a:pPr>
            <a:fld id="{C6366E27-00AB-4DB0-8DEC-9D0C980C0183}" type="datetime1">
              <a:rPr lang="en-US" smtClean="0"/>
              <a:t>9/25/2019</a:t>
            </a:fld>
            <a:endParaRPr lang="en-US" dirty="0"/>
          </a:p>
        </p:txBody>
      </p:sp>
    </p:spTree>
    <p:extLst>
      <p:ext uri="{BB962C8B-B14F-4D97-AF65-F5344CB8AC3E}">
        <p14:creationId xmlns:p14="http://schemas.microsoft.com/office/powerpoint/2010/main" val="8955988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1AABFD1-F5E1-4849-932F-B866ED5CDF32}"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a:t>2019</a:t>
            </a:r>
            <a:endParaRPr lang="en-US" dirty="0"/>
          </a:p>
        </p:txBody>
      </p:sp>
      <p:sp>
        <p:nvSpPr>
          <p:cNvPr id="6" name="Slide Number Placeholder 5"/>
          <p:cNvSpPr>
            <a:spLocks noGrp="1"/>
          </p:cNvSpPr>
          <p:nvPr>
            <p:ph type="sldNum" sz="quarter" idx="12"/>
          </p:nvPr>
        </p:nvSpPr>
        <p:spPr/>
        <p:txBody>
          <a:bodyPr/>
          <a:lstStyle/>
          <a:p>
            <a:pPr>
              <a:defRPr/>
            </a:pPr>
            <a:fld id="{48E5CB84-4D40-4E91-894D-3826E8C956DD}" type="slidenum">
              <a:rPr lang="en-US" smtClean="0"/>
              <a:pPr>
                <a:defRPr/>
              </a:pPr>
              <a:t>‹#›</a:t>
            </a:fld>
            <a:endParaRPr lang="en-US" dirty="0"/>
          </a:p>
        </p:txBody>
      </p:sp>
    </p:spTree>
    <p:extLst>
      <p:ext uri="{BB962C8B-B14F-4D97-AF65-F5344CB8AC3E}">
        <p14:creationId xmlns:p14="http://schemas.microsoft.com/office/powerpoint/2010/main" val="17348440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5EF8055-5184-456F-AB6A-3F427AADDEE5}"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a:t>2019</a:t>
            </a:r>
            <a:endParaRPr lang="en-US" dirty="0"/>
          </a:p>
        </p:txBody>
      </p:sp>
      <p:sp>
        <p:nvSpPr>
          <p:cNvPr id="6" name="Slide Number Placeholder 5"/>
          <p:cNvSpPr>
            <a:spLocks noGrp="1"/>
          </p:cNvSpPr>
          <p:nvPr>
            <p:ph type="sldNum" sz="quarter" idx="12"/>
          </p:nvPr>
        </p:nvSpPr>
        <p:spPr/>
        <p:txBody>
          <a:bodyPr/>
          <a:lstStyle/>
          <a:p>
            <a:pPr>
              <a:defRPr/>
            </a:pPr>
            <a:fld id="{14565763-4D43-4DEB-864E-6C617865AE6C}" type="slidenum">
              <a:rPr lang="en-US" smtClean="0"/>
              <a:pPr>
                <a:defRPr/>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51189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D5DEF4C-4ECC-432D-BA2F-A180150DED79}"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a:t>2019</a:t>
            </a:r>
            <a:endParaRPr lang="en-US" dirty="0"/>
          </a:p>
        </p:txBody>
      </p:sp>
      <p:sp>
        <p:nvSpPr>
          <p:cNvPr id="6" name="Slide Number Placeholder 5"/>
          <p:cNvSpPr>
            <a:spLocks noGrp="1"/>
          </p:cNvSpPr>
          <p:nvPr>
            <p:ph type="sldNum" sz="quarter" idx="12"/>
          </p:nvPr>
        </p:nvSpPr>
        <p:spPr/>
        <p:txBody>
          <a:bodyPr/>
          <a:lstStyle/>
          <a:p>
            <a:pPr>
              <a:defRPr/>
            </a:pPr>
            <a:fld id="{A148DC57-C262-4BF5-BE61-A057D291DDDE}" type="slidenum">
              <a:rPr lang="en-US" smtClean="0"/>
              <a:pPr>
                <a:defRPr/>
              </a:pPr>
              <a:t>‹#›</a:t>
            </a:fld>
            <a:endParaRPr lang="en-US" dirty="0"/>
          </a:p>
        </p:txBody>
      </p:sp>
    </p:spTree>
    <p:extLst>
      <p:ext uri="{BB962C8B-B14F-4D97-AF65-F5344CB8AC3E}">
        <p14:creationId xmlns:p14="http://schemas.microsoft.com/office/powerpoint/2010/main" val="346612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31B9AB2-8BFB-4E79-B180-BF84A89282B9}"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a:t>2019</a:t>
            </a:r>
            <a:endParaRPr lang="en-US" dirty="0"/>
          </a:p>
        </p:txBody>
      </p:sp>
      <p:sp>
        <p:nvSpPr>
          <p:cNvPr id="6" name="Slide Number Placeholder 5"/>
          <p:cNvSpPr>
            <a:spLocks noGrp="1"/>
          </p:cNvSpPr>
          <p:nvPr>
            <p:ph type="sldNum" sz="quarter" idx="12"/>
          </p:nvPr>
        </p:nvSpPr>
        <p:spPr/>
        <p:txBody>
          <a:bodyPr/>
          <a:lstStyle/>
          <a:p>
            <a:pPr>
              <a:defRPr/>
            </a:pPr>
            <a:fld id="{86099B45-6B62-45CB-B676-885143414B54}" type="slidenum">
              <a:rPr lang="en-US" smtClean="0"/>
              <a:pPr>
                <a:defRPr/>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32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8.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theme" Target="../theme/theme9.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9EC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0FB378B-3A2C-46C5-ACCB-E69996983CA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990C7E01-6EFB-4C6E-B32E-D6000912C7BA}"/>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01892" name="Rectangle 4">
            <a:extLst>
              <a:ext uri="{FF2B5EF4-FFF2-40B4-BE49-F238E27FC236}">
                <a16:creationId xmlns:a16="http://schemas.microsoft.com/office/drawing/2014/main" id="{9C0F49B3-16AD-4CEC-A893-A4F8157EE98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panose="020B0604020202020204" pitchFamily="34" charset="0"/>
              </a:defRPr>
            </a:lvl1pPr>
          </a:lstStyle>
          <a:p>
            <a:pPr>
              <a:defRPr/>
            </a:pPr>
            <a:fld id="{9B931078-F8B0-48E3-9E35-DA03222D9185}" type="datetime1">
              <a:rPr lang="en-US" smtClean="0"/>
              <a:t>9/25/2019</a:t>
            </a:fld>
            <a:endParaRPr lang="en-US"/>
          </a:p>
        </p:txBody>
      </p:sp>
      <p:sp>
        <p:nvSpPr>
          <p:cNvPr id="1701893" name="Rectangle 5">
            <a:extLst>
              <a:ext uri="{FF2B5EF4-FFF2-40B4-BE49-F238E27FC236}">
                <a16:creationId xmlns:a16="http://schemas.microsoft.com/office/drawing/2014/main" id="{2F6695D7-6597-4517-B0A7-398B242C297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anose="020B0604020202020204" pitchFamily="34" charset="0"/>
              </a:defRPr>
            </a:lvl1pPr>
          </a:lstStyle>
          <a:p>
            <a:pPr>
              <a:defRPr/>
            </a:pPr>
            <a:r>
              <a:rPr lang="en-US"/>
              <a:t>2019</a:t>
            </a:r>
          </a:p>
        </p:txBody>
      </p:sp>
      <p:sp>
        <p:nvSpPr>
          <p:cNvPr id="1701894" name="Rectangle 6">
            <a:extLst>
              <a:ext uri="{FF2B5EF4-FFF2-40B4-BE49-F238E27FC236}">
                <a16:creationId xmlns:a16="http://schemas.microsoft.com/office/drawing/2014/main" id="{E3C6AA62-0B8B-41DC-BF63-48D4FB2AA02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989DFB8-813E-4D8D-8E48-7B4EAE3A65BE}" type="slidenum">
              <a:rPr lang="en-US" altLang="en-US"/>
              <a:pPr>
                <a:defRPr/>
              </a:pPr>
              <a:t>‹#›</a:t>
            </a:fld>
            <a:endParaRPr lang="en-US" altLang="en-US"/>
          </a:p>
        </p:txBody>
      </p:sp>
    </p:spTree>
    <p:extLst>
      <p:ext uri="{BB962C8B-B14F-4D97-AF65-F5344CB8AC3E}">
        <p14:creationId xmlns:p14="http://schemas.microsoft.com/office/powerpoint/2010/main" val="35003183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ctr" rtl="0" eaLnBrk="0" fontAlgn="base" hangingPunct="0">
        <a:spcBef>
          <a:spcPct val="0"/>
        </a:spcBef>
        <a:spcAft>
          <a:spcPct val="0"/>
        </a:spcAft>
        <a:defRPr sz="4400" b="1">
          <a:solidFill>
            <a:srgbClr val="0033CC"/>
          </a:solidFill>
          <a:latin typeface="+mj-lt"/>
          <a:ea typeface="+mj-ea"/>
          <a:cs typeface="+mj-cs"/>
        </a:defRPr>
      </a:lvl1pPr>
      <a:lvl2pPr algn="ctr" rtl="0" eaLnBrk="0" fontAlgn="base" hangingPunct="0">
        <a:spcBef>
          <a:spcPct val="0"/>
        </a:spcBef>
        <a:spcAft>
          <a:spcPct val="0"/>
        </a:spcAft>
        <a:defRPr sz="4400" b="1">
          <a:solidFill>
            <a:srgbClr val="0033CC"/>
          </a:solidFill>
          <a:latin typeface="Arial" charset="0"/>
        </a:defRPr>
      </a:lvl2pPr>
      <a:lvl3pPr algn="ctr" rtl="0" eaLnBrk="0" fontAlgn="base" hangingPunct="0">
        <a:spcBef>
          <a:spcPct val="0"/>
        </a:spcBef>
        <a:spcAft>
          <a:spcPct val="0"/>
        </a:spcAft>
        <a:defRPr sz="4400" b="1">
          <a:solidFill>
            <a:srgbClr val="0033CC"/>
          </a:solidFill>
          <a:latin typeface="Arial" charset="0"/>
        </a:defRPr>
      </a:lvl3pPr>
      <a:lvl4pPr algn="ctr" rtl="0" eaLnBrk="0" fontAlgn="base" hangingPunct="0">
        <a:spcBef>
          <a:spcPct val="0"/>
        </a:spcBef>
        <a:spcAft>
          <a:spcPct val="0"/>
        </a:spcAft>
        <a:defRPr sz="4400" b="1">
          <a:solidFill>
            <a:srgbClr val="0033CC"/>
          </a:solidFill>
          <a:latin typeface="Arial" charset="0"/>
        </a:defRPr>
      </a:lvl4pPr>
      <a:lvl5pPr algn="ctr" rtl="0" eaLnBrk="0" fontAlgn="base" hangingPunct="0">
        <a:spcBef>
          <a:spcPct val="0"/>
        </a:spcBef>
        <a:spcAft>
          <a:spcPct val="0"/>
        </a:spcAft>
        <a:defRPr sz="4400" b="1">
          <a:solidFill>
            <a:srgbClr val="0033CC"/>
          </a:solidFill>
          <a:latin typeface="Arial" charset="0"/>
        </a:defRPr>
      </a:lvl5pPr>
      <a:lvl6pPr marL="457200" algn="ctr" rtl="0" fontAlgn="base">
        <a:spcBef>
          <a:spcPct val="0"/>
        </a:spcBef>
        <a:spcAft>
          <a:spcPct val="0"/>
        </a:spcAft>
        <a:defRPr sz="4400" b="1">
          <a:solidFill>
            <a:srgbClr val="0033CC"/>
          </a:solidFill>
          <a:latin typeface="Arial" charset="0"/>
        </a:defRPr>
      </a:lvl6pPr>
      <a:lvl7pPr marL="914400" algn="ctr" rtl="0" fontAlgn="base">
        <a:spcBef>
          <a:spcPct val="0"/>
        </a:spcBef>
        <a:spcAft>
          <a:spcPct val="0"/>
        </a:spcAft>
        <a:defRPr sz="4400" b="1">
          <a:solidFill>
            <a:srgbClr val="0033CC"/>
          </a:solidFill>
          <a:latin typeface="Arial" charset="0"/>
        </a:defRPr>
      </a:lvl7pPr>
      <a:lvl8pPr marL="1371600" algn="ctr" rtl="0" fontAlgn="base">
        <a:spcBef>
          <a:spcPct val="0"/>
        </a:spcBef>
        <a:spcAft>
          <a:spcPct val="0"/>
        </a:spcAft>
        <a:defRPr sz="4400" b="1">
          <a:solidFill>
            <a:srgbClr val="0033CC"/>
          </a:solidFill>
          <a:latin typeface="Arial" charset="0"/>
        </a:defRPr>
      </a:lvl8pPr>
      <a:lvl9pPr marL="1828800" algn="ctr" rtl="0" fontAlgn="base">
        <a:spcBef>
          <a:spcPct val="0"/>
        </a:spcBef>
        <a:spcAft>
          <a:spcPct val="0"/>
        </a:spcAft>
        <a:defRPr sz="4400" b="1">
          <a:solidFill>
            <a:srgbClr val="0033CC"/>
          </a:solidFill>
          <a:latin typeface="Arial" charset="0"/>
        </a:defRPr>
      </a:lvl9pPr>
    </p:titleStyle>
    <p:bodyStyle>
      <a:lvl1pPr marL="342900" indent="-342900" algn="l" rtl="0" eaLnBrk="0" fontAlgn="base" hangingPunct="0">
        <a:spcBef>
          <a:spcPct val="20000"/>
        </a:spcBef>
        <a:spcAft>
          <a:spcPct val="0"/>
        </a:spcAft>
        <a:buClr>
          <a:srgbClr val="CC0000"/>
        </a:buClr>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9EC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853204B-F71F-4F94-9F14-55C05A59882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DFA99BA2-A4CB-4085-95D4-68E3B39B7CB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01892" name="Rectangle 4">
            <a:extLst>
              <a:ext uri="{FF2B5EF4-FFF2-40B4-BE49-F238E27FC236}">
                <a16:creationId xmlns:a16="http://schemas.microsoft.com/office/drawing/2014/main" id="{9C0F49B3-16AD-4CEC-A893-A4F8157EE98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panose="020B0604020202020204" pitchFamily="34" charset="0"/>
              </a:defRPr>
            </a:lvl1pPr>
          </a:lstStyle>
          <a:p>
            <a:pPr>
              <a:defRPr/>
            </a:pPr>
            <a:fld id="{1773E115-FD84-4DE8-A2A6-A5ED67719AD1}" type="datetime1">
              <a:rPr lang="en-US" smtClean="0"/>
              <a:t>9/25/2019</a:t>
            </a:fld>
            <a:endParaRPr lang="en-US"/>
          </a:p>
        </p:txBody>
      </p:sp>
      <p:sp>
        <p:nvSpPr>
          <p:cNvPr id="1701893" name="Rectangle 5">
            <a:extLst>
              <a:ext uri="{FF2B5EF4-FFF2-40B4-BE49-F238E27FC236}">
                <a16:creationId xmlns:a16="http://schemas.microsoft.com/office/drawing/2014/main" id="{2F6695D7-6597-4517-B0A7-398B242C297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anose="020B0604020202020204" pitchFamily="34" charset="0"/>
              </a:defRPr>
            </a:lvl1pPr>
          </a:lstStyle>
          <a:p>
            <a:pPr>
              <a:defRPr/>
            </a:pPr>
            <a:r>
              <a:rPr lang="en-US"/>
              <a:t>2019</a:t>
            </a:r>
          </a:p>
        </p:txBody>
      </p:sp>
      <p:sp>
        <p:nvSpPr>
          <p:cNvPr id="1701894" name="Rectangle 6">
            <a:extLst>
              <a:ext uri="{FF2B5EF4-FFF2-40B4-BE49-F238E27FC236}">
                <a16:creationId xmlns:a16="http://schemas.microsoft.com/office/drawing/2014/main" id="{E3C6AA62-0B8B-41DC-BF63-48D4FB2AA02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EF679F-30B3-48C1-85F7-46AF66D63041}" type="slidenum">
              <a:rPr lang="en-US" altLang="en-US"/>
              <a:pPr>
                <a:defRPr/>
              </a:pPr>
              <a:t>‹#›</a:t>
            </a:fld>
            <a:endParaRPr lang="en-US" altLang="en-US"/>
          </a:p>
        </p:txBody>
      </p:sp>
    </p:spTree>
    <p:extLst>
      <p:ext uri="{BB962C8B-B14F-4D97-AF65-F5344CB8AC3E}">
        <p14:creationId xmlns:p14="http://schemas.microsoft.com/office/powerpoint/2010/main" val="19716899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dt="0"/>
  <p:txStyles>
    <p:titleStyle>
      <a:lvl1pPr algn="ctr" rtl="0" eaLnBrk="0" fontAlgn="base" hangingPunct="0">
        <a:spcBef>
          <a:spcPct val="0"/>
        </a:spcBef>
        <a:spcAft>
          <a:spcPct val="0"/>
        </a:spcAft>
        <a:defRPr sz="4400" b="1">
          <a:solidFill>
            <a:srgbClr val="0033CC"/>
          </a:solidFill>
          <a:latin typeface="+mj-lt"/>
          <a:ea typeface="+mj-ea"/>
          <a:cs typeface="+mj-cs"/>
        </a:defRPr>
      </a:lvl1pPr>
      <a:lvl2pPr algn="ctr" rtl="0" eaLnBrk="0" fontAlgn="base" hangingPunct="0">
        <a:spcBef>
          <a:spcPct val="0"/>
        </a:spcBef>
        <a:spcAft>
          <a:spcPct val="0"/>
        </a:spcAft>
        <a:defRPr sz="4400" b="1">
          <a:solidFill>
            <a:srgbClr val="0033CC"/>
          </a:solidFill>
          <a:latin typeface="Arial" charset="0"/>
        </a:defRPr>
      </a:lvl2pPr>
      <a:lvl3pPr algn="ctr" rtl="0" eaLnBrk="0" fontAlgn="base" hangingPunct="0">
        <a:spcBef>
          <a:spcPct val="0"/>
        </a:spcBef>
        <a:spcAft>
          <a:spcPct val="0"/>
        </a:spcAft>
        <a:defRPr sz="4400" b="1">
          <a:solidFill>
            <a:srgbClr val="0033CC"/>
          </a:solidFill>
          <a:latin typeface="Arial" charset="0"/>
        </a:defRPr>
      </a:lvl3pPr>
      <a:lvl4pPr algn="ctr" rtl="0" eaLnBrk="0" fontAlgn="base" hangingPunct="0">
        <a:spcBef>
          <a:spcPct val="0"/>
        </a:spcBef>
        <a:spcAft>
          <a:spcPct val="0"/>
        </a:spcAft>
        <a:defRPr sz="4400" b="1">
          <a:solidFill>
            <a:srgbClr val="0033CC"/>
          </a:solidFill>
          <a:latin typeface="Arial" charset="0"/>
        </a:defRPr>
      </a:lvl4pPr>
      <a:lvl5pPr algn="ctr" rtl="0" eaLnBrk="0" fontAlgn="base" hangingPunct="0">
        <a:spcBef>
          <a:spcPct val="0"/>
        </a:spcBef>
        <a:spcAft>
          <a:spcPct val="0"/>
        </a:spcAft>
        <a:defRPr sz="4400" b="1">
          <a:solidFill>
            <a:srgbClr val="0033CC"/>
          </a:solidFill>
          <a:latin typeface="Arial" charset="0"/>
        </a:defRPr>
      </a:lvl5pPr>
      <a:lvl6pPr marL="457200" algn="ctr" rtl="0" fontAlgn="base">
        <a:spcBef>
          <a:spcPct val="0"/>
        </a:spcBef>
        <a:spcAft>
          <a:spcPct val="0"/>
        </a:spcAft>
        <a:defRPr sz="4400" b="1">
          <a:solidFill>
            <a:srgbClr val="0033CC"/>
          </a:solidFill>
          <a:latin typeface="Arial" charset="0"/>
        </a:defRPr>
      </a:lvl6pPr>
      <a:lvl7pPr marL="914400" algn="ctr" rtl="0" fontAlgn="base">
        <a:spcBef>
          <a:spcPct val="0"/>
        </a:spcBef>
        <a:spcAft>
          <a:spcPct val="0"/>
        </a:spcAft>
        <a:defRPr sz="4400" b="1">
          <a:solidFill>
            <a:srgbClr val="0033CC"/>
          </a:solidFill>
          <a:latin typeface="Arial" charset="0"/>
        </a:defRPr>
      </a:lvl7pPr>
      <a:lvl8pPr marL="1371600" algn="ctr" rtl="0" fontAlgn="base">
        <a:spcBef>
          <a:spcPct val="0"/>
        </a:spcBef>
        <a:spcAft>
          <a:spcPct val="0"/>
        </a:spcAft>
        <a:defRPr sz="4400" b="1">
          <a:solidFill>
            <a:srgbClr val="0033CC"/>
          </a:solidFill>
          <a:latin typeface="Arial" charset="0"/>
        </a:defRPr>
      </a:lvl8pPr>
      <a:lvl9pPr marL="1828800" algn="ctr" rtl="0" fontAlgn="base">
        <a:spcBef>
          <a:spcPct val="0"/>
        </a:spcBef>
        <a:spcAft>
          <a:spcPct val="0"/>
        </a:spcAft>
        <a:defRPr sz="4400" b="1">
          <a:solidFill>
            <a:srgbClr val="0033CC"/>
          </a:solidFill>
          <a:latin typeface="Arial" charset="0"/>
        </a:defRPr>
      </a:lvl9pPr>
    </p:titleStyle>
    <p:bodyStyle>
      <a:lvl1pPr marL="342900" indent="-342900" algn="l" rtl="0" eaLnBrk="0" fontAlgn="base" hangingPunct="0">
        <a:spcBef>
          <a:spcPct val="20000"/>
        </a:spcBef>
        <a:spcAft>
          <a:spcPct val="0"/>
        </a:spcAft>
        <a:buClr>
          <a:srgbClr val="CC0000"/>
        </a:buClr>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93A392CC-407C-40A6-B5F3-5EECCB09F52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405022DB-64A4-4C35-9C80-CC9C1C4F951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25795D-F043-4286-865D-3D60CC639FB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CFA2C894-8ADB-44AB-BF63-DBB8DD97F0D1}" type="datetime1">
              <a:rPr lang="en-US" smtClean="0"/>
              <a:t>9/25/2019</a:t>
            </a:fld>
            <a:endParaRPr lang="en-US"/>
          </a:p>
        </p:txBody>
      </p:sp>
      <p:sp>
        <p:nvSpPr>
          <p:cNvPr id="5" name="Footer Placeholder 4">
            <a:extLst>
              <a:ext uri="{FF2B5EF4-FFF2-40B4-BE49-F238E27FC236}">
                <a16:creationId xmlns:a16="http://schemas.microsoft.com/office/drawing/2014/main" id="{E0058D50-6AF3-48D0-9801-BE6EACD84FC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r>
              <a:rPr lang="en-US"/>
              <a:t>2019</a:t>
            </a:r>
          </a:p>
        </p:txBody>
      </p:sp>
      <p:sp>
        <p:nvSpPr>
          <p:cNvPr id="6" name="Slide Number Placeholder 5">
            <a:extLst>
              <a:ext uri="{FF2B5EF4-FFF2-40B4-BE49-F238E27FC236}">
                <a16:creationId xmlns:a16="http://schemas.microsoft.com/office/drawing/2014/main" id="{9E54620D-6FE0-487B-8FE3-9B7ABD78358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0AF6ADB-6C29-45FB-A7B2-C9E3A8E505A2}" type="slidenum">
              <a:rPr lang="en-US" altLang="en-US"/>
              <a:pPr>
                <a:defRPr/>
              </a:pPr>
              <a:t>‹#›</a:t>
            </a:fld>
            <a:endParaRPr lang="en-US" altLang="en-US"/>
          </a:p>
        </p:txBody>
      </p:sp>
    </p:spTree>
    <p:extLst>
      <p:ext uri="{BB962C8B-B14F-4D97-AF65-F5344CB8AC3E}">
        <p14:creationId xmlns:p14="http://schemas.microsoft.com/office/powerpoint/2010/main" val="14085362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 Box 10">
            <a:extLst>
              <a:ext uri="{FF2B5EF4-FFF2-40B4-BE49-F238E27FC236}">
                <a16:creationId xmlns:a16="http://schemas.microsoft.com/office/drawing/2014/main" id="{1CA8E1E3-E6E8-41E2-B5C2-B30FA7FDF232}"/>
              </a:ext>
            </a:extLst>
          </p:cNvPr>
          <p:cNvSpPr txBox="1">
            <a:spLocks noChangeArrowheads="1"/>
          </p:cNvSpPr>
          <p:nvPr/>
        </p:nvSpPr>
        <p:spPr bwMode="auto">
          <a:xfrm>
            <a:off x="11684001" y="6507164"/>
            <a:ext cx="486833" cy="274637"/>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200" dirty="0"/>
          </a:p>
        </p:txBody>
      </p:sp>
      <p:sp>
        <p:nvSpPr>
          <p:cNvPr id="8195" name="Text Box 11">
            <a:extLst>
              <a:ext uri="{FF2B5EF4-FFF2-40B4-BE49-F238E27FC236}">
                <a16:creationId xmlns:a16="http://schemas.microsoft.com/office/drawing/2014/main" id="{1C54E543-5383-4562-8FD9-7DE330F07C95}"/>
              </a:ext>
            </a:extLst>
          </p:cNvPr>
          <p:cNvSpPr txBox="1">
            <a:spLocks noChangeArrowheads="1"/>
          </p:cNvSpPr>
          <p:nvPr/>
        </p:nvSpPr>
        <p:spPr bwMode="auto">
          <a:xfrm>
            <a:off x="11277601" y="6248400"/>
            <a:ext cx="69003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01B4A8DF-676A-40EF-BF2C-7F53E838F8C4}" type="slidenum">
              <a:rPr lang="en-US" altLang="en-US" sz="1200" smtClean="0">
                <a:solidFill>
                  <a:srgbClr val="002060"/>
                </a:solidFill>
                <a:latin typeface="Tahoma" panose="020B0604030504040204" pitchFamily="34" charset="0"/>
              </a:rPr>
              <a:pPr>
                <a:defRPr/>
              </a:pPr>
              <a:t>‹#›</a:t>
            </a:fld>
            <a:endParaRPr lang="en-US" altLang="en-US" sz="1200">
              <a:solidFill>
                <a:srgbClr val="002060"/>
              </a:solidFill>
              <a:latin typeface="Tahoma" panose="020B0604030504040204" pitchFamily="34" charset="0"/>
            </a:endParaRPr>
          </a:p>
        </p:txBody>
      </p:sp>
      <p:sp>
        <p:nvSpPr>
          <p:cNvPr id="9220" name="Line 22">
            <a:extLst>
              <a:ext uri="{FF2B5EF4-FFF2-40B4-BE49-F238E27FC236}">
                <a16:creationId xmlns:a16="http://schemas.microsoft.com/office/drawing/2014/main" id="{A6E9DD60-F913-45AF-88BC-CC693D2F9DC1}"/>
              </a:ext>
            </a:extLst>
          </p:cNvPr>
          <p:cNvSpPr>
            <a:spLocks noChangeShapeType="1"/>
          </p:cNvSpPr>
          <p:nvPr/>
        </p:nvSpPr>
        <p:spPr bwMode="auto">
          <a:xfrm rot="5400000">
            <a:off x="-2513541" y="3427942"/>
            <a:ext cx="6858000" cy="2117"/>
          </a:xfrm>
          <a:prstGeom prst="line">
            <a:avLst/>
          </a:prstGeom>
          <a:noFill/>
          <a:ln w="76200" cmpd="tri">
            <a:solidFill>
              <a:srgbClr val="FF2B15"/>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197" name="Rectangle 23">
            <a:extLst>
              <a:ext uri="{FF2B5EF4-FFF2-40B4-BE49-F238E27FC236}">
                <a16:creationId xmlns:a16="http://schemas.microsoft.com/office/drawing/2014/main" id="{220C911B-7FA9-4B71-BDF7-58F5CEB2B2D6}"/>
              </a:ext>
            </a:extLst>
          </p:cNvPr>
          <p:cNvSpPr>
            <a:spLocks noChangeArrowheads="1"/>
          </p:cNvSpPr>
          <p:nvPr/>
        </p:nvSpPr>
        <p:spPr bwMode="auto">
          <a:xfrm rot="5400000">
            <a:off x="-3022600" y="3022600"/>
            <a:ext cx="6858000" cy="8128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800" dirty="0"/>
          </a:p>
        </p:txBody>
      </p:sp>
      <p:sp>
        <p:nvSpPr>
          <p:cNvPr id="8198" name="Rectangle 24">
            <a:extLst>
              <a:ext uri="{FF2B5EF4-FFF2-40B4-BE49-F238E27FC236}">
                <a16:creationId xmlns:a16="http://schemas.microsoft.com/office/drawing/2014/main" id="{5F50CB70-CB10-4895-B256-17EF0E05AD21}"/>
              </a:ext>
            </a:extLst>
          </p:cNvPr>
          <p:cNvSpPr>
            <a:spLocks noChangeArrowheads="1"/>
          </p:cNvSpPr>
          <p:nvPr/>
        </p:nvSpPr>
        <p:spPr bwMode="auto">
          <a:xfrm>
            <a:off x="812800" y="6667500"/>
            <a:ext cx="11379200" cy="190500"/>
          </a:xfrm>
          <a:prstGeom prst="rect">
            <a:avLst/>
          </a:prstGeom>
          <a:solidFill>
            <a:srgbClr val="FF2B15"/>
          </a:solidFill>
          <a:ln w="9525">
            <a:solidFill>
              <a:srgbClr val="FF2B15"/>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1800" dirty="0"/>
          </a:p>
        </p:txBody>
      </p:sp>
      <p:sp>
        <p:nvSpPr>
          <p:cNvPr id="9223" name="Line 39">
            <a:extLst>
              <a:ext uri="{FF2B5EF4-FFF2-40B4-BE49-F238E27FC236}">
                <a16:creationId xmlns:a16="http://schemas.microsoft.com/office/drawing/2014/main" id="{17FC6FB5-78B0-4FFA-A251-62D39FFF7D04}"/>
              </a:ext>
            </a:extLst>
          </p:cNvPr>
          <p:cNvSpPr>
            <a:spLocks noChangeShapeType="1"/>
          </p:cNvSpPr>
          <p:nvPr userDrawn="1"/>
        </p:nvSpPr>
        <p:spPr bwMode="auto">
          <a:xfrm>
            <a:off x="1136652" y="1143000"/>
            <a:ext cx="10850033" cy="0"/>
          </a:xfrm>
          <a:prstGeom prst="line">
            <a:avLst/>
          </a:prstGeom>
          <a:noFill/>
          <a:ln w="57150" cmpd="thinThick">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sz="1800"/>
          </a:p>
        </p:txBody>
      </p:sp>
    </p:spTree>
    <p:extLst>
      <p:ext uri="{BB962C8B-B14F-4D97-AF65-F5344CB8AC3E}">
        <p14:creationId xmlns:p14="http://schemas.microsoft.com/office/powerpoint/2010/main" val="81178250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2914234F-23ED-432F-AE58-8F841D524C7F}"/>
              </a:ext>
            </a:extLst>
          </p:cNvPr>
          <p:cNvSpPr>
            <a:spLocks noGrp="1" noChangeArrowheads="1"/>
          </p:cNvSpPr>
          <p:nvPr>
            <p:ph type="title"/>
          </p:nvPr>
        </p:nvSpPr>
        <p:spPr bwMode="auto">
          <a:xfrm>
            <a:off x="304800" y="1066800"/>
            <a:ext cx="1148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59EBE66C-18A0-400A-9D5B-2D642AF885D9}"/>
              </a:ext>
            </a:extLst>
          </p:cNvPr>
          <p:cNvSpPr>
            <a:spLocks noGrp="1" noChangeArrowheads="1"/>
          </p:cNvSpPr>
          <p:nvPr>
            <p:ph type="body" idx="1"/>
          </p:nvPr>
        </p:nvSpPr>
        <p:spPr bwMode="auto">
          <a:xfrm>
            <a:off x="304800" y="2362201"/>
            <a:ext cx="114808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5084B03-7FC5-4211-B318-364401BBB17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BC16596-0D86-4E31-84A1-AB1B4E0DA264}" type="datetime1">
              <a:rPr lang="en-US" smtClean="0"/>
              <a:t>9/25/2019</a:t>
            </a:fld>
            <a:endParaRPr lang="en-US"/>
          </a:p>
        </p:txBody>
      </p:sp>
      <p:sp>
        <p:nvSpPr>
          <p:cNvPr id="5" name="Footer Placeholder 4">
            <a:extLst>
              <a:ext uri="{FF2B5EF4-FFF2-40B4-BE49-F238E27FC236}">
                <a16:creationId xmlns:a16="http://schemas.microsoft.com/office/drawing/2014/main" id="{1CC4232C-9F29-456A-859B-73D91123B79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2019</a:t>
            </a:r>
          </a:p>
        </p:txBody>
      </p:sp>
      <p:sp>
        <p:nvSpPr>
          <p:cNvPr id="6" name="Slide Number Placeholder 5">
            <a:extLst>
              <a:ext uri="{FF2B5EF4-FFF2-40B4-BE49-F238E27FC236}">
                <a16:creationId xmlns:a16="http://schemas.microsoft.com/office/drawing/2014/main" id="{46D4C442-E5D3-4189-9A83-EE12B947F708}"/>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B85ED3-41E8-4492-B643-67010A46FD66}" type="slidenum">
              <a:rPr lang="en-US"/>
              <a:pPr>
                <a:defRPr/>
              </a:pPr>
              <a:t>‹#›</a:t>
            </a:fld>
            <a:endParaRPr lang="en-US"/>
          </a:p>
        </p:txBody>
      </p:sp>
    </p:spTree>
    <p:extLst>
      <p:ext uri="{BB962C8B-B14F-4D97-AF65-F5344CB8AC3E}">
        <p14:creationId xmlns:p14="http://schemas.microsoft.com/office/powerpoint/2010/main" val="184392649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50405020304" pitchFamily="18" charset="0"/>
        </a:defRPr>
      </a:lvl2pPr>
      <a:lvl3pPr algn="ctr" rtl="0" eaLnBrk="0" fontAlgn="base" hangingPunct="0">
        <a:spcBef>
          <a:spcPct val="0"/>
        </a:spcBef>
        <a:spcAft>
          <a:spcPct val="0"/>
        </a:spcAft>
        <a:defRPr sz="4400" b="1">
          <a:solidFill>
            <a:schemeClr val="tx1"/>
          </a:solidFill>
          <a:latin typeface="Times" panose="02020603050405020304" pitchFamily="18" charset="0"/>
        </a:defRPr>
      </a:lvl3pPr>
      <a:lvl4pPr algn="ctr" rtl="0" eaLnBrk="0" fontAlgn="base" hangingPunct="0">
        <a:spcBef>
          <a:spcPct val="0"/>
        </a:spcBef>
        <a:spcAft>
          <a:spcPct val="0"/>
        </a:spcAft>
        <a:defRPr sz="4400" b="1">
          <a:solidFill>
            <a:schemeClr val="tx1"/>
          </a:solidFill>
          <a:latin typeface="Times" panose="02020603050405020304" pitchFamily="18" charset="0"/>
        </a:defRPr>
      </a:lvl4pPr>
      <a:lvl5pPr algn="ctr" rtl="0" eaLnBrk="0" fontAlgn="base" hangingPunct="0">
        <a:spcBef>
          <a:spcPct val="0"/>
        </a:spcBef>
        <a:spcAft>
          <a:spcPct val="0"/>
        </a:spcAft>
        <a:defRPr sz="4400" b="1">
          <a:solidFill>
            <a:schemeClr val="tx1"/>
          </a:solidFill>
          <a:latin typeface="Times" panose="02020603050405020304" pitchFamily="18" charset="0"/>
        </a:defRPr>
      </a:lvl5pPr>
      <a:lvl6pPr marL="457200" algn="ctr" rtl="0" fontAlgn="base">
        <a:spcBef>
          <a:spcPct val="0"/>
        </a:spcBef>
        <a:spcAft>
          <a:spcPct val="0"/>
        </a:spcAft>
        <a:defRPr sz="4400" b="1">
          <a:solidFill>
            <a:schemeClr val="tx1"/>
          </a:solidFill>
          <a:latin typeface="Times" panose="02020603050405020304" pitchFamily="18" charset="0"/>
        </a:defRPr>
      </a:lvl6pPr>
      <a:lvl7pPr marL="914400" algn="ctr" rtl="0" fontAlgn="base">
        <a:spcBef>
          <a:spcPct val="0"/>
        </a:spcBef>
        <a:spcAft>
          <a:spcPct val="0"/>
        </a:spcAft>
        <a:defRPr sz="4400" b="1">
          <a:solidFill>
            <a:schemeClr val="tx1"/>
          </a:solidFill>
          <a:latin typeface="Times" panose="02020603050405020304" pitchFamily="18" charset="0"/>
        </a:defRPr>
      </a:lvl7pPr>
      <a:lvl8pPr marL="1371600" algn="ctr" rtl="0" fontAlgn="base">
        <a:spcBef>
          <a:spcPct val="0"/>
        </a:spcBef>
        <a:spcAft>
          <a:spcPct val="0"/>
        </a:spcAft>
        <a:defRPr sz="4400" b="1">
          <a:solidFill>
            <a:schemeClr val="tx1"/>
          </a:solidFill>
          <a:latin typeface="Times" panose="02020603050405020304" pitchFamily="18" charset="0"/>
        </a:defRPr>
      </a:lvl8pPr>
      <a:lvl9pPr marL="1828800" algn="ctr" rtl="0" fontAlgn="base">
        <a:spcBef>
          <a:spcPct val="0"/>
        </a:spcBef>
        <a:spcAft>
          <a:spcPct val="0"/>
        </a:spcAft>
        <a:defRPr sz="4400" b="1">
          <a:solidFill>
            <a:schemeClr val="tx1"/>
          </a:solidFill>
          <a:latin typeface="Times"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85E66D20-FBD4-4623-822F-53B877B5841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a:extLst>
              <a:ext uri="{FF2B5EF4-FFF2-40B4-BE49-F238E27FC236}">
                <a16:creationId xmlns:a16="http://schemas.microsoft.com/office/drawing/2014/main" id="{CF1FEC05-9282-4AF7-B13A-9230EDCE286A}"/>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39B6BA-931B-49DC-AF52-11DFBEAEE3B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8338351-EE86-4ED0-AE9B-F3606A8D82FA}" type="datetime1">
              <a:rPr lang="en-US" smtClean="0"/>
              <a:t>9/25/2019</a:t>
            </a:fld>
            <a:endParaRPr lang="en-US"/>
          </a:p>
        </p:txBody>
      </p:sp>
      <p:sp>
        <p:nvSpPr>
          <p:cNvPr id="5" name="Footer Placeholder 4">
            <a:extLst>
              <a:ext uri="{FF2B5EF4-FFF2-40B4-BE49-F238E27FC236}">
                <a16:creationId xmlns:a16="http://schemas.microsoft.com/office/drawing/2014/main" id="{C9F26198-E289-4450-8F19-4DDD6122491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2019</a:t>
            </a:r>
          </a:p>
        </p:txBody>
      </p:sp>
      <p:sp>
        <p:nvSpPr>
          <p:cNvPr id="6" name="Slide Number Placeholder 5">
            <a:extLst>
              <a:ext uri="{FF2B5EF4-FFF2-40B4-BE49-F238E27FC236}">
                <a16:creationId xmlns:a16="http://schemas.microsoft.com/office/drawing/2014/main" id="{4F09CAE2-A5E4-4BD1-B09D-D28D2500EC01}"/>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7C62105-681A-4B44-AC6C-43A7371352EC}" type="slidenum">
              <a:rPr lang="en-US"/>
              <a:pPr>
                <a:defRPr/>
              </a:pPr>
              <a:t>‹#›</a:t>
            </a:fld>
            <a:endParaRPr lang="en-US"/>
          </a:p>
        </p:txBody>
      </p:sp>
    </p:spTree>
    <p:extLst>
      <p:ext uri="{BB962C8B-B14F-4D97-AF65-F5344CB8AC3E}">
        <p14:creationId xmlns:p14="http://schemas.microsoft.com/office/powerpoint/2010/main" val="426968626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30678AD3-4D04-46F6-BB1B-CF474CEC788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a:extLst>
              <a:ext uri="{FF2B5EF4-FFF2-40B4-BE49-F238E27FC236}">
                <a16:creationId xmlns:a16="http://schemas.microsoft.com/office/drawing/2014/main" id="{7880A6E2-CC90-4E97-B61D-39075C7B738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B7355E-60A7-4E09-89B9-EF88C9BA3CC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59AB7B1-E905-4AA3-832F-6FE4A31369A1}" type="datetime1">
              <a:rPr lang="en-US" smtClean="0"/>
              <a:t>9/25/2019</a:t>
            </a:fld>
            <a:endParaRPr lang="en-US"/>
          </a:p>
        </p:txBody>
      </p:sp>
      <p:sp>
        <p:nvSpPr>
          <p:cNvPr id="5" name="Footer Placeholder 4">
            <a:extLst>
              <a:ext uri="{FF2B5EF4-FFF2-40B4-BE49-F238E27FC236}">
                <a16:creationId xmlns:a16="http://schemas.microsoft.com/office/drawing/2014/main" id="{E1B13F10-376D-403B-BBD0-C9921036CAD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2019</a:t>
            </a:r>
          </a:p>
        </p:txBody>
      </p:sp>
      <p:sp>
        <p:nvSpPr>
          <p:cNvPr id="6" name="Slide Number Placeholder 5">
            <a:extLst>
              <a:ext uri="{FF2B5EF4-FFF2-40B4-BE49-F238E27FC236}">
                <a16:creationId xmlns:a16="http://schemas.microsoft.com/office/drawing/2014/main" id="{D4D6034F-E111-4B86-8349-3C18C4FD2CDF}"/>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45F4102-0217-406B-BF17-F67B24D795D5}" type="slidenum">
              <a:rPr lang="en-US"/>
              <a:pPr>
                <a:defRPr/>
              </a:pPr>
              <a:t>‹#›</a:t>
            </a:fld>
            <a:endParaRPr lang="en-US"/>
          </a:p>
        </p:txBody>
      </p:sp>
    </p:spTree>
    <p:extLst>
      <p:ext uri="{BB962C8B-B14F-4D97-AF65-F5344CB8AC3E}">
        <p14:creationId xmlns:p14="http://schemas.microsoft.com/office/powerpoint/2010/main" val="262627557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D801C73-0B6C-40E8-AAB1-2C74B4EEF485}" type="datetime1">
              <a:rPr lang="en-US" smtClean="0"/>
              <a:t>9/25/2019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2019</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B3D2A43-D15D-45ED-8666-B7E5A7BC0C98}" type="slidenum">
              <a:rPr lang="en-US" altLang="en-US" smtClean="0"/>
              <a:pPr>
                <a:defRPr/>
              </a:pPr>
              <a:t>‹#›</a:t>
            </a:fld>
            <a:endParaRPr lang="en-US" altLang="en-US" dirty="0"/>
          </a:p>
        </p:txBody>
      </p:sp>
    </p:spTree>
    <p:extLst>
      <p:ext uri="{BB962C8B-B14F-4D97-AF65-F5344CB8AC3E}">
        <p14:creationId xmlns:p14="http://schemas.microsoft.com/office/powerpoint/2010/main" val="113653782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AB34399-156C-4506-87C8-AF54E2778D77}" type="datetime1">
              <a:rPr lang="en-US" smtClean="0"/>
              <a:t>9/25/2019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2019</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989DFB8-813E-4D8D-8E48-7B4EAE3A65BE}" type="slidenum">
              <a:rPr lang="en-US" altLang="en-US" smtClean="0"/>
              <a:pPr>
                <a:defRPr/>
              </a:pPr>
              <a:t>‹#›</a:t>
            </a:fld>
            <a:endParaRPr lang="en-US" altLang="en-US"/>
          </a:p>
        </p:txBody>
      </p:sp>
    </p:spTree>
    <p:extLst>
      <p:ext uri="{BB962C8B-B14F-4D97-AF65-F5344CB8AC3E}">
        <p14:creationId xmlns:p14="http://schemas.microsoft.com/office/powerpoint/2010/main" val="3459037624"/>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755" r:id="rId17"/>
    <p:sldLayoutId id="2147483710"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4.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09.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9.xml.rels><?xml version="1.0" encoding="UTF-8" standalone="yes"?>
<Relationships xmlns="http://schemas.openxmlformats.org/package/2006/relationships"><Relationship Id="rId2" Type="http://schemas.openxmlformats.org/officeDocument/2006/relationships/hyperlink" Target="http://www.washingtonpost.com/national/health-science/senior-surprise-getting-switched-with-little-warning-into-Medicare-advantage/2016/07/26"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4.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1.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4.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1.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1.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1.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1.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1.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1.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1.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1.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1.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00B7-AF31-4F66-A378-AF846BADE866}"/>
              </a:ext>
            </a:extLst>
          </p:cNvPr>
          <p:cNvSpPr>
            <a:spLocks noGrp="1"/>
          </p:cNvSpPr>
          <p:nvPr>
            <p:ph type="ctrTitle"/>
          </p:nvPr>
        </p:nvSpPr>
        <p:spPr>
          <a:xfrm>
            <a:off x="2603500" y="3273425"/>
            <a:ext cx="7759700" cy="1830388"/>
          </a:xfrm>
        </p:spPr>
        <p:txBody>
          <a:bodyPr/>
          <a:lstStyle/>
          <a:p>
            <a:pPr>
              <a:defRPr/>
            </a:pPr>
            <a:br>
              <a:rPr lang="en-US" dirty="0"/>
            </a:br>
            <a:endParaRPr lang="en-US" dirty="0"/>
          </a:p>
        </p:txBody>
      </p:sp>
      <p:sp>
        <p:nvSpPr>
          <p:cNvPr id="100355" name="Subtitle 2">
            <a:extLst>
              <a:ext uri="{FF2B5EF4-FFF2-40B4-BE49-F238E27FC236}">
                <a16:creationId xmlns:a16="http://schemas.microsoft.com/office/drawing/2014/main" id="{4BB77612-E38D-408A-9FFF-7087962A7237}"/>
              </a:ext>
            </a:extLst>
          </p:cNvPr>
          <p:cNvSpPr>
            <a:spLocks noGrp="1"/>
          </p:cNvSpPr>
          <p:nvPr>
            <p:ph type="subTitle" idx="1"/>
          </p:nvPr>
        </p:nvSpPr>
        <p:spPr>
          <a:xfrm>
            <a:off x="2209800" y="3067050"/>
            <a:ext cx="7772400" cy="2247900"/>
          </a:xfrm>
        </p:spPr>
        <p:txBody>
          <a:bodyPr>
            <a:normAutofit fontScale="92500" lnSpcReduction="10000"/>
          </a:bodyPr>
          <a:lstStyle/>
          <a:p>
            <a:pPr marR="0"/>
            <a:r>
              <a:rPr lang="en-US" altLang="en-US" sz="3200" b="1" dirty="0"/>
              <a:t>Welcome to the Patient Financial Navigator Foundation, Inc.</a:t>
            </a:r>
          </a:p>
          <a:p>
            <a:pPr marR="0"/>
            <a:endParaRPr lang="en-US" altLang="en-US" sz="3200" b="1" dirty="0"/>
          </a:p>
          <a:p>
            <a:pPr marR="0"/>
            <a:r>
              <a:rPr lang="en-US" altLang="en-US" sz="3200" b="1" dirty="0"/>
              <a:t>“</a:t>
            </a:r>
            <a:r>
              <a:rPr lang="en-US" altLang="en-US" sz="4000" b="1" dirty="0">
                <a:solidFill>
                  <a:srgbClr val="FF0000"/>
                </a:solidFill>
              </a:rPr>
              <a:t>MEDICARE 101”</a:t>
            </a:r>
            <a:endParaRPr lang="en-US" altLang="en-US" sz="3200" b="1" dirty="0"/>
          </a:p>
        </p:txBody>
      </p:sp>
      <p:sp>
        <p:nvSpPr>
          <p:cNvPr id="100356" name="Footer Placeholder 3">
            <a:extLst>
              <a:ext uri="{FF2B5EF4-FFF2-40B4-BE49-F238E27FC236}">
                <a16:creationId xmlns:a16="http://schemas.microsoft.com/office/drawing/2014/main" id="{E91CB901-5648-40A4-9534-BE23006F0D3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E8F0F4"/>
                </a:solidFill>
              </a:rPr>
              <a:t>2019</a:t>
            </a:r>
          </a:p>
        </p:txBody>
      </p:sp>
      <p:sp>
        <p:nvSpPr>
          <p:cNvPr id="100357" name="Slide Number Placeholder 4">
            <a:extLst>
              <a:ext uri="{FF2B5EF4-FFF2-40B4-BE49-F238E27FC236}">
                <a16:creationId xmlns:a16="http://schemas.microsoft.com/office/drawing/2014/main" id="{39EC52AE-E56F-4AC3-98B3-4A23540499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DC0E2D8-6451-484B-A89D-E8D48CDAE898}" type="slidenum">
              <a:rPr lang="en-US" altLang="en-US">
                <a:solidFill>
                  <a:srgbClr val="FFFFFF"/>
                </a:solidFill>
              </a:rPr>
              <a:pPr fontAlgn="base">
                <a:spcBef>
                  <a:spcPct val="0"/>
                </a:spcBef>
                <a:spcAft>
                  <a:spcPct val="0"/>
                </a:spcAft>
              </a:pPr>
              <a:t>1</a:t>
            </a:fld>
            <a:endParaRPr lang="en-US" altLang="en-US">
              <a:solidFill>
                <a:srgbClr val="FFFFFF"/>
              </a:solidFill>
            </a:endParaRPr>
          </a:p>
        </p:txBody>
      </p:sp>
      <p:pic>
        <p:nvPicPr>
          <p:cNvPr id="100358" name="Picture 2" descr="AR Systems - Patient Foundation Logo All">
            <a:extLst>
              <a:ext uri="{FF2B5EF4-FFF2-40B4-BE49-F238E27FC236}">
                <a16:creationId xmlns:a16="http://schemas.microsoft.com/office/drawing/2014/main" id="{6F72495C-1F17-4F18-BC4E-5355FDE9A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113" y="769938"/>
            <a:ext cx="685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0983B713-C831-46CA-9E68-793D39C04AA7}"/>
              </a:ext>
            </a:extLst>
          </p:cNvPr>
          <p:cNvSpPr>
            <a:spLocks noGrp="1" noChangeArrowheads="1"/>
          </p:cNvSpPr>
          <p:nvPr>
            <p:ph type="title"/>
          </p:nvPr>
        </p:nvSpPr>
        <p:spPr>
          <a:xfrm>
            <a:off x="1082678" y="536410"/>
            <a:ext cx="7210425" cy="1860550"/>
          </a:xfrm>
        </p:spPr>
        <p:txBody>
          <a:bodyPr/>
          <a:lstStyle/>
          <a:p>
            <a:pPr eaLnBrk="1" hangingPunct="1"/>
            <a:r>
              <a:rPr lang="en-US" altLang="en-US" dirty="0">
                <a:ln>
                  <a:noFill/>
                </a:ln>
                <a:solidFill>
                  <a:schemeClr val="tx1"/>
                </a:solidFill>
              </a:rPr>
              <a:t>Patient – New Medicare Cards-</a:t>
            </a:r>
            <a:br>
              <a:rPr lang="en-US" altLang="en-US" dirty="0">
                <a:ln>
                  <a:noFill/>
                </a:ln>
                <a:solidFill>
                  <a:schemeClr val="tx1"/>
                </a:solidFill>
              </a:rPr>
            </a:br>
            <a:r>
              <a:rPr lang="en-US" altLang="en-US" dirty="0">
                <a:ln>
                  <a:noFill/>
                </a:ln>
                <a:solidFill>
                  <a:schemeClr val="tx1"/>
                </a:solidFill>
              </a:rPr>
              <a:t> no longer SS#</a:t>
            </a:r>
          </a:p>
        </p:txBody>
      </p:sp>
      <p:sp>
        <p:nvSpPr>
          <p:cNvPr id="3" name="Content Placeholder 2">
            <a:extLst>
              <a:ext uri="{FF2B5EF4-FFF2-40B4-BE49-F238E27FC236}">
                <a16:creationId xmlns:a16="http://schemas.microsoft.com/office/drawing/2014/main" id="{7B9F842B-DCB1-4445-B093-78FD34711173}"/>
              </a:ext>
            </a:extLst>
          </p:cNvPr>
          <p:cNvSpPr>
            <a:spLocks noGrp="1"/>
          </p:cNvSpPr>
          <p:nvPr>
            <p:ph idx="1"/>
          </p:nvPr>
        </p:nvSpPr>
        <p:spPr>
          <a:xfrm>
            <a:off x="1485901" y="2286000"/>
            <a:ext cx="7758114" cy="3962400"/>
          </a:xfrm>
        </p:spPr>
        <p:txBody>
          <a:bodyPr rtlCol="0">
            <a:normAutofit/>
          </a:bodyPr>
          <a:lstStyle/>
          <a:p>
            <a:pPr eaLnBrk="1" fontAlgn="auto" hangingPunct="1">
              <a:spcAft>
                <a:spcPts val="0"/>
              </a:spcAft>
              <a:defRPr/>
            </a:pPr>
            <a:endParaRPr lang="en-US" dirty="0"/>
          </a:p>
          <a:p>
            <a:pPr marL="0" indent="0" eaLnBrk="1" fontAlgn="auto" hangingPunct="1">
              <a:spcAft>
                <a:spcPts val="0"/>
              </a:spcAft>
              <a:buNone/>
              <a:defRPr/>
            </a:pPr>
            <a:r>
              <a:rPr lang="en-US" dirty="0"/>
              <a:t>Between 4-18 and 4-19, </a:t>
            </a:r>
          </a:p>
          <a:p>
            <a:pPr marL="0" indent="0" eaLnBrk="1" fontAlgn="auto" hangingPunct="1">
              <a:spcAft>
                <a:spcPts val="0"/>
              </a:spcAft>
              <a:buNone/>
              <a:defRPr/>
            </a:pPr>
            <a:r>
              <a:rPr lang="en-US" u="sng" dirty="0"/>
              <a:t>New Medicare Beneficiary Ident</a:t>
            </a:r>
            <a:r>
              <a:rPr lang="en-US" dirty="0"/>
              <a:t>ifier.</a:t>
            </a:r>
          </a:p>
          <a:p>
            <a:pPr marL="0" indent="0" eaLnBrk="1" fontAlgn="auto" hangingPunct="1">
              <a:spcAft>
                <a:spcPts val="0"/>
              </a:spcAft>
              <a:buNone/>
              <a:defRPr/>
            </a:pPr>
            <a:r>
              <a:rPr lang="en-US" dirty="0"/>
              <a:t>MBI # will be a combination of</a:t>
            </a:r>
          </a:p>
          <a:p>
            <a:pPr marL="0" indent="0" eaLnBrk="1" fontAlgn="auto" hangingPunct="1">
              <a:spcAft>
                <a:spcPts val="0"/>
              </a:spcAft>
              <a:buNone/>
              <a:defRPr/>
            </a:pPr>
            <a:r>
              <a:rPr lang="en-US" dirty="0"/>
              <a:t>numbers and uppercase letters.</a:t>
            </a:r>
          </a:p>
          <a:p>
            <a:pPr marL="0" indent="0" eaLnBrk="1" fontAlgn="auto" hangingPunct="1">
              <a:spcAft>
                <a:spcPts val="0"/>
              </a:spcAft>
              <a:buNone/>
              <a:defRPr/>
            </a:pPr>
            <a:r>
              <a:rPr lang="en-US" dirty="0"/>
              <a:t>EX) 1EG4-TE5-MK72</a:t>
            </a:r>
          </a:p>
          <a:p>
            <a:pPr marL="0" indent="0" eaLnBrk="1" fontAlgn="auto" hangingPunct="1">
              <a:spcAft>
                <a:spcPts val="0"/>
              </a:spcAft>
              <a:buNone/>
              <a:defRPr/>
            </a:pPr>
            <a:r>
              <a:rPr lang="en-US" dirty="0"/>
              <a:t>Ensure address is current.</a:t>
            </a:r>
          </a:p>
          <a:p>
            <a:pPr marL="0" indent="0" eaLnBrk="1" fontAlgn="auto" hangingPunct="1">
              <a:spcAft>
                <a:spcPts val="0"/>
              </a:spcAft>
              <a:buNone/>
              <a:defRPr/>
            </a:pPr>
            <a:r>
              <a:rPr lang="en-US" dirty="0"/>
              <a:t>SSA.gov/my account</a:t>
            </a:r>
          </a:p>
          <a:p>
            <a:pPr marL="0" indent="0" eaLnBrk="1" fontAlgn="auto" hangingPunct="1">
              <a:spcAft>
                <a:spcPts val="0"/>
              </a:spcAft>
              <a:buNone/>
              <a:defRPr/>
            </a:pPr>
            <a:r>
              <a:rPr lang="en-US" dirty="0"/>
              <a:t>Transition period thru Dec 2019.</a:t>
            </a:r>
            <a:endParaRPr lang="en-US" sz="2100" i="1" dirty="0"/>
          </a:p>
        </p:txBody>
      </p:sp>
      <p:sp>
        <p:nvSpPr>
          <p:cNvPr id="2" name="Footer Placeholder 1">
            <a:extLst>
              <a:ext uri="{FF2B5EF4-FFF2-40B4-BE49-F238E27FC236}">
                <a16:creationId xmlns:a16="http://schemas.microsoft.com/office/drawing/2014/main" id="{E845570A-EE7B-4C80-BDA2-0D621FE86105}"/>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solidFill>
                <a:latin typeface="Corbel" panose="020B0503020204020204"/>
                <a:cs typeface="Arial" panose="020B0604020202020204" pitchFamily="34" charset="0"/>
              </a:rPr>
              <a:t>2019</a:t>
            </a:r>
          </a:p>
        </p:txBody>
      </p:sp>
      <p:sp>
        <p:nvSpPr>
          <p:cNvPr id="272388" name="Slide Number Placeholder 3">
            <a:extLst>
              <a:ext uri="{FF2B5EF4-FFF2-40B4-BE49-F238E27FC236}">
                <a16:creationId xmlns:a16="http://schemas.microsoft.com/office/drawing/2014/main" id="{A43C7F79-D9D3-4824-95A8-4647805C1655}"/>
              </a:ext>
            </a:extLst>
          </p:cNvPr>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C6A6850A-EC0D-49E5-BDFF-1C33C4C75728}" type="slidenum">
              <a:rPr lang="en-US" altLang="en-US">
                <a:solidFill>
                  <a:srgbClr val="FFFFFF"/>
                </a:solidFill>
                <a:latin typeface="Trebuchet MS" panose="020B0603020202020204" pitchFamily="34" charset="0"/>
              </a:rPr>
              <a:pPr fontAlgn="base">
                <a:spcBef>
                  <a:spcPct val="0"/>
                </a:spcBef>
                <a:spcAft>
                  <a:spcPct val="0"/>
                </a:spcAft>
                <a:defRPr/>
              </a:pPr>
              <a:t>10</a:t>
            </a:fld>
            <a:endParaRPr lang="en-US" altLang="en-US" dirty="0">
              <a:solidFill>
                <a:srgbClr val="FFFFFF"/>
              </a:solidFill>
              <a:latin typeface="Trebuchet MS" panose="020B0603020202020204" pitchFamily="34" charset="0"/>
            </a:endParaRPr>
          </a:p>
        </p:txBody>
      </p:sp>
      <p:graphicFrame>
        <p:nvGraphicFramePr>
          <p:cNvPr id="111621" name="Object 2">
            <a:extLst>
              <a:ext uri="{FF2B5EF4-FFF2-40B4-BE49-F238E27FC236}">
                <a16:creationId xmlns:a16="http://schemas.microsoft.com/office/drawing/2014/main" id="{6F81E7FA-8CE6-434E-AF8D-FFBBC2066455}"/>
              </a:ext>
            </a:extLst>
          </p:cNvPr>
          <p:cNvGraphicFramePr>
            <a:graphicFrameLocks noChangeAspect="1"/>
          </p:cNvGraphicFramePr>
          <p:nvPr>
            <p:extLst>
              <p:ext uri="{D42A27DB-BD31-4B8C-83A1-F6EECF244321}">
                <p14:modId xmlns:p14="http://schemas.microsoft.com/office/powerpoint/2010/main" val="1000758718"/>
              </p:ext>
            </p:extLst>
          </p:nvPr>
        </p:nvGraphicFramePr>
        <p:xfrm>
          <a:off x="5761038" y="2507919"/>
          <a:ext cx="3886200" cy="2546350"/>
        </p:xfrm>
        <a:graphic>
          <a:graphicData uri="http://schemas.openxmlformats.org/presentationml/2006/ole">
            <mc:AlternateContent xmlns:mc="http://schemas.openxmlformats.org/markup-compatibility/2006">
              <mc:Choice xmlns:v="urn:schemas-microsoft-com:vml" Requires="v">
                <p:oleObj spid="_x0000_s2094" name="Bitmap Image" r:id="rId3" imgW="3962953" imgH="2838846" progId="Paint.Picture">
                  <p:embed/>
                </p:oleObj>
              </mc:Choice>
              <mc:Fallback>
                <p:oleObj name="Bitmap Image" r:id="rId3" imgW="3962953" imgH="2838846" progId="Paint.Picture">
                  <p:embed/>
                  <p:pic>
                    <p:nvPicPr>
                      <p:cNvPr id="111621" name="Object 2">
                        <a:extLst>
                          <a:ext uri="{FF2B5EF4-FFF2-40B4-BE49-F238E27FC236}">
                            <a16:creationId xmlns:a16="http://schemas.microsoft.com/office/drawing/2014/main" id="{6F81E7FA-8CE6-434E-AF8D-FFBBC2066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038" y="2507919"/>
                        <a:ext cx="3886200" cy="2546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a:extLst>
              <a:ext uri="{FF2B5EF4-FFF2-40B4-BE49-F238E27FC236}">
                <a16:creationId xmlns:a16="http://schemas.microsoft.com/office/drawing/2014/main" id="{917C33E8-E85B-4DED-A557-A19438FF5354}"/>
              </a:ext>
            </a:extLst>
          </p:cNvPr>
          <p:cNvSpPr>
            <a:spLocks noGrp="1" noChangeArrowheads="1"/>
          </p:cNvSpPr>
          <p:nvPr>
            <p:ph type="title"/>
          </p:nvPr>
        </p:nvSpPr>
        <p:spPr/>
        <p:txBody>
          <a:bodyPr/>
          <a:lstStyle/>
          <a:p>
            <a:pPr eaLnBrk="1" hangingPunct="1"/>
            <a:r>
              <a:rPr lang="en-US" altLang="en-US" dirty="0">
                <a:solidFill>
                  <a:schemeClr val="tx1"/>
                </a:solidFill>
              </a:rPr>
              <a:t>Medicare Coverage Basics  (</a:t>
            </a:r>
            <a:r>
              <a:rPr lang="en-US" altLang="en-US" sz="3200" dirty="0">
                <a:solidFill>
                  <a:schemeClr val="tx1"/>
                </a:solidFill>
              </a:rPr>
              <a:t>See handout</a:t>
            </a:r>
            <a:r>
              <a:rPr lang="en-US" altLang="en-US" sz="3200" dirty="0"/>
              <a:t>)</a:t>
            </a:r>
          </a:p>
        </p:txBody>
      </p:sp>
      <p:graphicFrame>
        <p:nvGraphicFramePr>
          <p:cNvPr id="1638424" name="Group 24">
            <a:extLst>
              <a:ext uri="{FF2B5EF4-FFF2-40B4-BE49-F238E27FC236}">
                <a16:creationId xmlns:a16="http://schemas.microsoft.com/office/drawing/2014/main" id="{914CF6EE-B774-4B1B-927C-E81F3451D49E}"/>
              </a:ext>
            </a:extLst>
          </p:cNvPr>
          <p:cNvGraphicFramePr>
            <a:graphicFrameLocks noGrp="1"/>
          </p:cNvGraphicFramePr>
          <p:nvPr>
            <p:ph idx="1"/>
            <p:extLst>
              <p:ext uri="{D42A27DB-BD31-4B8C-83A1-F6EECF244321}">
                <p14:modId xmlns:p14="http://schemas.microsoft.com/office/powerpoint/2010/main" val="1969564671"/>
              </p:ext>
            </p:extLst>
          </p:nvPr>
        </p:nvGraphicFramePr>
        <p:xfrm>
          <a:off x="752475" y="1312531"/>
          <a:ext cx="8791575" cy="5346701"/>
        </p:xfrm>
        <a:graphic>
          <a:graphicData uri="http://schemas.openxmlformats.org/drawingml/2006/table">
            <a:tbl>
              <a:tblPr/>
              <a:tblGrid>
                <a:gridCol w="2136271">
                  <a:extLst>
                    <a:ext uri="{9D8B030D-6E8A-4147-A177-3AD203B41FA5}">
                      <a16:colId xmlns:a16="http://schemas.microsoft.com/office/drawing/2014/main" val="20000"/>
                    </a:ext>
                  </a:extLst>
                </a:gridCol>
                <a:gridCol w="6655304">
                  <a:extLst>
                    <a:ext uri="{9D8B030D-6E8A-4147-A177-3AD203B41FA5}">
                      <a16:colId xmlns:a16="http://schemas.microsoft.com/office/drawing/2014/main" val="20001"/>
                    </a:ext>
                  </a:extLst>
                </a:gridCol>
              </a:tblGrid>
              <a:tr h="1811053">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Part A</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Inpatient hospital care </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Skilled nursing care</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Home health care</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Hospice care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7503">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Part B</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Doctors’ services</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Outpatient  hospital care</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Preventive services </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Diagnostic tests</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Non-hospital based therapies, imaging, surgery centers, labs</a:t>
                      </a:r>
                    </a:p>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Durable medical equipment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44">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Part D</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7663" marR="0" lvl="0" indent="-347663"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pPr>
                      <a:r>
                        <a:rPr kumimoji="0" lang="en-US" sz="2400" b="0" i="0" u="none" strike="noStrike" cap="none" normalizeH="0" baseline="0" dirty="0">
                          <a:ln>
                            <a:noFill/>
                          </a:ln>
                          <a:solidFill>
                            <a:schemeClr val="tx1"/>
                          </a:solidFill>
                          <a:effectLst/>
                          <a:latin typeface="Arial" charset="0"/>
                        </a:rPr>
                        <a:t>Outpatient prescription drugs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2642" name="Slide Number Placeholder 5">
            <a:extLst>
              <a:ext uri="{FF2B5EF4-FFF2-40B4-BE49-F238E27FC236}">
                <a16:creationId xmlns:a16="http://schemas.microsoft.com/office/drawing/2014/main" id="{1545A6C7-E76D-429C-A84A-2C0FA68431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79A56007-FCD0-4DAF-A782-08E4AF580778}" type="slidenum">
              <a:rPr lang="en-US" altLang="en-US" sz="1400">
                <a:solidFill>
                  <a:srgbClr val="000000"/>
                </a:solidFill>
                <a:cs typeface="Arial" panose="020B0604020202020204" pitchFamily="34" charset="0"/>
              </a:rPr>
              <a:pPr fontAlgn="base">
                <a:spcBef>
                  <a:spcPct val="0"/>
                </a:spcBef>
                <a:spcAft>
                  <a:spcPct val="0"/>
                </a:spcAft>
                <a:buClrTx/>
                <a:buNone/>
              </a:pPr>
              <a:t>11</a:t>
            </a:fld>
            <a:endParaRPr lang="en-US" altLang="en-US" sz="1400">
              <a:solidFill>
                <a:srgbClr val="000000"/>
              </a:solidFill>
              <a:cs typeface="Arial" panose="020B0604020202020204" pitchFamily="34" charset="0"/>
            </a:endParaRPr>
          </a:p>
        </p:txBody>
      </p:sp>
      <p:sp>
        <p:nvSpPr>
          <p:cNvPr id="112658" name="Text Box 17">
            <a:extLst>
              <a:ext uri="{FF2B5EF4-FFF2-40B4-BE49-F238E27FC236}">
                <a16:creationId xmlns:a16="http://schemas.microsoft.com/office/drawing/2014/main" id="{2D40CF40-C030-44B5-801A-E4C60F0C1A68}"/>
              </a:ext>
            </a:extLst>
          </p:cNvPr>
          <p:cNvSpPr txBox="1">
            <a:spLocks noChangeArrowheads="1"/>
          </p:cNvSpPr>
          <p:nvPr/>
        </p:nvSpPr>
        <p:spPr bwMode="auto">
          <a:xfrm>
            <a:off x="8061326" y="1"/>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Introduction</a:t>
            </a:r>
          </a:p>
        </p:txBody>
      </p:sp>
      <p:sp>
        <p:nvSpPr>
          <p:cNvPr id="2" name="Footer Placeholder 1">
            <a:extLst>
              <a:ext uri="{FF2B5EF4-FFF2-40B4-BE49-F238E27FC236}">
                <a16:creationId xmlns:a16="http://schemas.microsoft.com/office/drawing/2014/main" id="{56FDD723-4F39-45FF-95E6-4F1E4EA83C34}"/>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a:extLst>
              <a:ext uri="{FF2B5EF4-FFF2-40B4-BE49-F238E27FC236}">
                <a16:creationId xmlns:a16="http://schemas.microsoft.com/office/drawing/2014/main" id="{7DDD94A2-549B-4A77-8E48-FB3B61FE72AD}"/>
              </a:ext>
            </a:extLst>
          </p:cNvPr>
          <p:cNvSpPr>
            <a:spLocks noGrp="1" noChangeArrowheads="1"/>
          </p:cNvSpPr>
          <p:nvPr>
            <p:ph type="title"/>
          </p:nvPr>
        </p:nvSpPr>
        <p:spPr/>
        <p:txBody>
          <a:bodyPr/>
          <a:lstStyle/>
          <a:p>
            <a:pPr eaLnBrk="1" hangingPunct="1"/>
            <a:r>
              <a:rPr lang="en-US" altLang="en-US" dirty="0">
                <a:solidFill>
                  <a:schemeClr val="tx1"/>
                </a:solidFill>
              </a:rPr>
              <a:t>Medicare Part A- Tax based</a:t>
            </a:r>
          </a:p>
        </p:txBody>
      </p:sp>
      <p:sp>
        <p:nvSpPr>
          <p:cNvPr id="114692" name="Rectangle 3">
            <a:extLst>
              <a:ext uri="{FF2B5EF4-FFF2-40B4-BE49-F238E27FC236}">
                <a16:creationId xmlns:a16="http://schemas.microsoft.com/office/drawing/2014/main" id="{64F79CD4-53E8-4509-9A64-516FF9A423CF}"/>
              </a:ext>
            </a:extLst>
          </p:cNvPr>
          <p:cNvSpPr>
            <a:spLocks noGrp="1" noChangeArrowheads="1"/>
          </p:cNvSpPr>
          <p:nvPr>
            <p:ph idx="1"/>
          </p:nvPr>
        </p:nvSpPr>
        <p:spPr/>
        <p:txBody>
          <a:bodyPr>
            <a:normAutofit fontScale="92500" lnSpcReduction="10000"/>
          </a:bodyPr>
          <a:lstStyle/>
          <a:p>
            <a:pPr eaLnBrk="1" hangingPunct="1"/>
            <a:r>
              <a:rPr lang="en-US" altLang="en-US" sz="2800" dirty="0"/>
              <a:t>Most people receive Part A </a:t>
            </a:r>
            <a:r>
              <a:rPr lang="en-US" altLang="en-US" sz="2800" b="1" u="sng" dirty="0">
                <a:solidFill>
                  <a:srgbClr val="FF0000"/>
                </a:solidFill>
              </a:rPr>
              <a:t>premium free- </a:t>
            </a:r>
            <a:r>
              <a:rPr lang="en-US" altLang="en-US" sz="2800" b="1" u="sng" dirty="0"/>
              <a:t>must have  40 worked quarters.  99% pay nothing</a:t>
            </a:r>
          </a:p>
          <a:p>
            <a:pPr eaLnBrk="1" hangingPunct="1"/>
            <a:r>
              <a:rPr lang="en-US" altLang="en-US" sz="2800" dirty="0"/>
              <a:t>People with less than 10 years of Medicare  (30-39 quarters)- covered employment c</a:t>
            </a:r>
            <a:r>
              <a:rPr lang="en-US" altLang="en-US" sz="2600" dirty="0"/>
              <a:t>an still get Part A if worked less 30 quarter</a:t>
            </a:r>
          </a:p>
          <a:p>
            <a:pPr lvl="2" eaLnBrk="1" hangingPunct="1"/>
            <a:r>
              <a:rPr lang="en-US" altLang="en-US" dirty="0"/>
              <a:t>Will pay a premium of $248/$441/$407/$411 per month/2012/13/15/16   </a:t>
            </a:r>
            <a:r>
              <a:rPr lang="en-US" altLang="en-US" b="1" dirty="0"/>
              <a:t>$422 for 2018, $437 2019</a:t>
            </a:r>
          </a:p>
          <a:p>
            <a:pPr eaLnBrk="1" hangingPunct="1"/>
            <a:r>
              <a:rPr lang="en-US" altLang="en-US" sz="2800" dirty="0"/>
              <a:t>For information about Part A entitlement</a:t>
            </a:r>
          </a:p>
          <a:p>
            <a:pPr lvl="1" eaLnBrk="1" hangingPunct="1"/>
            <a:r>
              <a:rPr lang="en-US" altLang="en-US" sz="2600" dirty="0"/>
              <a:t>Call SSA   1-800-772-1213/get signed up</a:t>
            </a:r>
          </a:p>
          <a:p>
            <a:pPr lvl="1" eaLnBrk="1" hangingPunct="1"/>
            <a:r>
              <a:rPr lang="en-US" altLang="en-US" sz="2600" dirty="0"/>
              <a:t>Contact Medicare 1-800-663-4227; Medicare.gov</a:t>
            </a:r>
          </a:p>
        </p:txBody>
      </p:sp>
      <p:sp>
        <p:nvSpPr>
          <p:cNvPr id="114690" name="Slide Number Placeholder 5">
            <a:extLst>
              <a:ext uri="{FF2B5EF4-FFF2-40B4-BE49-F238E27FC236}">
                <a16:creationId xmlns:a16="http://schemas.microsoft.com/office/drawing/2014/main" id="{20ECAFD9-3EB6-42F7-8CF0-920F90C298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6CA8C773-C9F6-4ABC-A3E2-581E90C0202A}" type="slidenum">
              <a:rPr lang="en-US" altLang="en-US" sz="1400">
                <a:solidFill>
                  <a:srgbClr val="000000"/>
                </a:solidFill>
                <a:cs typeface="Arial" panose="020B0604020202020204" pitchFamily="34" charset="0"/>
              </a:rPr>
              <a:pPr fontAlgn="base">
                <a:spcBef>
                  <a:spcPct val="0"/>
                </a:spcBef>
                <a:spcAft>
                  <a:spcPct val="0"/>
                </a:spcAft>
                <a:buClrTx/>
                <a:buNone/>
              </a:pPr>
              <a:t>12</a:t>
            </a:fld>
            <a:endParaRPr lang="en-US" altLang="en-US" sz="1400">
              <a:solidFill>
                <a:srgbClr val="000000"/>
              </a:solidFill>
              <a:cs typeface="Arial" panose="020B0604020202020204" pitchFamily="34" charset="0"/>
            </a:endParaRPr>
          </a:p>
        </p:txBody>
      </p:sp>
      <p:sp>
        <p:nvSpPr>
          <p:cNvPr id="114693" name="Text Box 4">
            <a:extLst>
              <a:ext uri="{FF2B5EF4-FFF2-40B4-BE49-F238E27FC236}">
                <a16:creationId xmlns:a16="http://schemas.microsoft.com/office/drawing/2014/main" id="{B0D10F01-6E45-46F6-A63A-35877CF0FC55}"/>
              </a:ext>
            </a:extLst>
          </p:cNvPr>
          <p:cNvSpPr txBox="1">
            <a:spLocks noChangeArrowheads="1"/>
          </p:cNvSpPr>
          <p:nvPr/>
        </p:nvSpPr>
        <p:spPr bwMode="auto">
          <a:xfrm>
            <a:off x="8061326" y="1"/>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Introduction</a:t>
            </a:r>
          </a:p>
        </p:txBody>
      </p:sp>
      <p:sp>
        <p:nvSpPr>
          <p:cNvPr id="2" name="Footer Placeholder 1">
            <a:extLst>
              <a:ext uri="{FF2B5EF4-FFF2-40B4-BE49-F238E27FC236}">
                <a16:creationId xmlns:a16="http://schemas.microsoft.com/office/drawing/2014/main" id="{0FBF2178-8EC6-4983-BA66-3B6C3F8B0CAB}"/>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7">
            <a:extLst>
              <a:ext uri="{FF2B5EF4-FFF2-40B4-BE49-F238E27FC236}">
                <a16:creationId xmlns:a16="http://schemas.microsoft.com/office/drawing/2014/main" id="{AB7705B7-5083-4A26-9D8B-071560563824}"/>
              </a:ext>
            </a:extLst>
          </p:cNvPr>
          <p:cNvSpPr>
            <a:spLocks noGrp="1" noChangeArrowheads="1"/>
          </p:cNvSpPr>
          <p:nvPr>
            <p:ph type="title"/>
          </p:nvPr>
        </p:nvSpPr>
        <p:spPr/>
        <p:txBody>
          <a:bodyPr/>
          <a:lstStyle/>
          <a:p>
            <a:pPr eaLnBrk="1" hangingPunct="1"/>
            <a:r>
              <a:rPr lang="en-US" altLang="en-US" dirty="0">
                <a:solidFill>
                  <a:schemeClr val="tx1"/>
                </a:solidFill>
              </a:rPr>
              <a:t>Enrolling in Medicare Part B</a:t>
            </a:r>
          </a:p>
        </p:txBody>
      </p:sp>
      <p:sp>
        <p:nvSpPr>
          <p:cNvPr id="116740" name="Rectangle 8">
            <a:extLst>
              <a:ext uri="{FF2B5EF4-FFF2-40B4-BE49-F238E27FC236}">
                <a16:creationId xmlns:a16="http://schemas.microsoft.com/office/drawing/2014/main" id="{97DF9A1E-BD83-46AC-91E3-A59D28D478CB}"/>
              </a:ext>
            </a:extLst>
          </p:cNvPr>
          <p:cNvSpPr>
            <a:spLocks noGrp="1" noChangeArrowheads="1"/>
          </p:cNvSpPr>
          <p:nvPr>
            <p:ph idx="1"/>
          </p:nvPr>
        </p:nvSpPr>
        <p:spPr>
          <a:xfrm>
            <a:off x="819150" y="1457324"/>
            <a:ext cx="9696450" cy="5126037"/>
          </a:xfrm>
        </p:spPr>
        <p:txBody>
          <a:bodyPr>
            <a:normAutofit/>
          </a:bodyPr>
          <a:lstStyle/>
          <a:p>
            <a:pPr eaLnBrk="1" hangingPunct="1">
              <a:lnSpc>
                <a:spcPct val="90000"/>
              </a:lnSpc>
            </a:pPr>
            <a:r>
              <a:rPr lang="en-US" altLang="en-US" sz="2800" b="1" u="sng" dirty="0"/>
              <a:t>Pay monthly Part B premium</a:t>
            </a:r>
          </a:p>
          <a:p>
            <a:pPr lvl="1" eaLnBrk="1" hangingPunct="1">
              <a:lnSpc>
                <a:spcPct val="90000"/>
              </a:lnSpc>
            </a:pPr>
            <a:r>
              <a:rPr lang="en-US" altLang="en-US" sz="2600" dirty="0"/>
              <a:t>Base with </a:t>
            </a:r>
            <a:r>
              <a:rPr lang="en-US" altLang="en-US" sz="2600" u="sng" dirty="0"/>
              <a:t>higher amt based on income </a:t>
            </a:r>
            <a:r>
              <a:rPr lang="en-US" altLang="en-US" sz="2600" dirty="0"/>
              <a:t>/beginning in 2007. </a:t>
            </a:r>
            <a:r>
              <a:rPr lang="en-US" altLang="en-US" sz="2000" dirty="0"/>
              <a:t>Average monthly premium for Part B  $</a:t>
            </a:r>
            <a:r>
              <a:rPr lang="en-US" altLang="en-US" sz="2000" b="1" dirty="0">
                <a:solidFill>
                  <a:srgbClr val="FF0000"/>
                </a:solidFill>
              </a:rPr>
              <a:t>134 per month 2017&amp; 18, $135.50 2019.</a:t>
            </a:r>
          </a:p>
          <a:p>
            <a:pPr eaLnBrk="1" hangingPunct="1">
              <a:lnSpc>
                <a:spcPct val="90000"/>
              </a:lnSpc>
            </a:pPr>
            <a:r>
              <a:rPr lang="en-US" altLang="en-US" sz="2800" dirty="0"/>
              <a:t>Initial Enrollment Period (IEP)</a:t>
            </a:r>
          </a:p>
          <a:p>
            <a:pPr lvl="1" eaLnBrk="1" hangingPunct="1">
              <a:lnSpc>
                <a:spcPct val="90000"/>
              </a:lnSpc>
            </a:pPr>
            <a:r>
              <a:rPr lang="en-US" altLang="en-US" sz="2600" dirty="0"/>
              <a:t>7 months starting 3 months before month of eligibility</a:t>
            </a:r>
          </a:p>
          <a:p>
            <a:pPr eaLnBrk="1" hangingPunct="1">
              <a:lnSpc>
                <a:spcPct val="90000"/>
              </a:lnSpc>
            </a:pPr>
            <a:r>
              <a:rPr lang="en-US" altLang="en-US" sz="2800" dirty="0"/>
              <a:t>General Enrollment Period (GEP)</a:t>
            </a:r>
          </a:p>
          <a:p>
            <a:pPr lvl="1" eaLnBrk="1" hangingPunct="1">
              <a:lnSpc>
                <a:spcPct val="90000"/>
              </a:lnSpc>
            </a:pPr>
            <a:r>
              <a:rPr lang="en-US" altLang="en-US" sz="2600" dirty="0"/>
              <a:t>January 1 through March 31 each year</a:t>
            </a:r>
          </a:p>
          <a:p>
            <a:pPr lvl="1" eaLnBrk="1" hangingPunct="1">
              <a:lnSpc>
                <a:spcPct val="90000"/>
              </a:lnSpc>
            </a:pPr>
            <a:r>
              <a:rPr lang="en-US" altLang="en-US" sz="2600" u="sng" dirty="0"/>
              <a:t>Premium penalty</a:t>
            </a:r>
            <a:r>
              <a:rPr lang="en-US" altLang="en-US" sz="2600" dirty="0"/>
              <a:t>!!</a:t>
            </a:r>
          </a:p>
          <a:p>
            <a:pPr lvl="2" eaLnBrk="1" hangingPunct="1">
              <a:lnSpc>
                <a:spcPct val="90000"/>
              </a:lnSpc>
            </a:pPr>
            <a:r>
              <a:rPr lang="en-US" altLang="en-US" dirty="0"/>
              <a:t>10% for each 12-month period eligible but not enrolled</a:t>
            </a:r>
          </a:p>
          <a:p>
            <a:pPr lvl="2" eaLnBrk="1" hangingPunct="1">
              <a:lnSpc>
                <a:spcPct val="90000"/>
              </a:lnSpc>
            </a:pPr>
            <a:r>
              <a:rPr lang="en-US" altLang="en-US" dirty="0"/>
              <a:t>Paid for as long as the person has Part B</a:t>
            </a:r>
          </a:p>
        </p:txBody>
      </p:sp>
      <p:sp>
        <p:nvSpPr>
          <p:cNvPr id="116738" name="Slide Number Placeholder 5">
            <a:extLst>
              <a:ext uri="{FF2B5EF4-FFF2-40B4-BE49-F238E27FC236}">
                <a16:creationId xmlns:a16="http://schemas.microsoft.com/office/drawing/2014/main" id="{E0A68B43-1A28-49AD-868E-244508E8E0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7A47B7A5-C9F6-435D-89B0-6AF6ED6BB6B0}" type="slidenum">
              <a:rPr lang="en-US" altLang="en-US" sz="1400">
                <a:solidFill>
                  <a:srgbClr val="000000"/>
                </a:solidFill>
                <a:cs typeface="Arial" panose="020B0604020202020204" pitchFamily="34" charset="0"/>
              </a:rPr>
              <a:pPr fontAlgn="base">
                <a:spcBef>
                  <a:spcPct val="0"/>
                </a:spcBef>
                <a:spcAft>
                  <a:spcPct val="0"/>
                </a:spcAft>
                <a:buClrTx/>
                <a:buNone/>
              </a:pPr>
              <a:t>13</a:t>
            </a:fld>
            <a:endParaRPr lang="en-US" altLang="en-US" sz="1400">
              <a:solidFill>
                <a:srgbClr val="000000"/>
              </a:solidFill>
              <a:cs typeface="Arial" panose="020B0604020202020204" pitchFamily="34" charset="0"/>
            </a:endParaRPr>
          </a:p>
        </p:txBody>
      </p:sp>
      <p:sp>
        <p:nvSpPr>
          <p:cNvPr id="116741" name="Text Box 4">
            <a:extLst>
              <a:ext uri="{FF2B5EF4-FFF2-40B4-BE49-F238E27FC236}">
                <a16:creationId xmlns:a16="http://schemas.microsoft.com/office/drawing/2014/main" id="{9DF59AF4-A7A1-48D4-9D3D-9CD0441757F4}"/>
              </a:ext>
            </a:extLst>
          </p:cNvPr>
          <p:cNvSpPr txBox="1">
            <a:spLocks noChangeArrowheads="1"/>
          </p:cNvSpPr>
          <p:nvPr/>
        </p:nvSpPr>
        <p:spPr bwMode="auto">
          <a:xfrm>
            <a:off x="8061326" y="1"/>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Introduction</a:t>
            </a:r>
          </a:p>
        </p:txBody>
      </p:sp>
      <p:sp>
        <p:nvSpPr>
          <p:cNvPr id="2" name="Footer Placeholder 1">
            <a:extLst>
              <a:ext uri="{FF2B5EF4-FFF2-40B4-BE49-F238E27FC236}">
                <a16:creationId xmlns:a16="http://schemas.microsoft.com/office/drawing/2014/main" id="{4612FF7F-C561-44C9-BE97-BB30911B6DE0}"/>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5">
            <a:extLst>
              <a:ext uri="{FF2B5EF4-FFF2-40B4-BE49-F238E27FC236}">
                <a16:creationId xmlns:a16="http://schemas.microsoft.com/office/drawing/2014/main" id="{5680357F-F92A-432A-9FB7-695B2AE34771}"/>
              </a:ext>
            </a:extLst>
          </p:cNvPr>
          <p:cNvSpPr>
            <a:spLocks noGrp="1" noChangeArrowheads="1"/>
          </p:cNvSpPr>
          <p:nvPr>
            <p:ph type="title"/>
          </p:nvPr>
        </p:nvSpPr>
        <p:spPr/>
        <p:txBody>
          <a:bodyPr/>
          <a:lstStyle/>
          <a:p>
            <a:pPr eaLnBrk="1" hangingPunct="1"/>
            <a:r>
              <a:rPr lang="en-US" altLang="en-US" dirty="0">
                <a:solidFill>
                  <a:schemeClr val="tx1"/>
                </a:solidFill>
              </a:rPr>
              <a:t>Enrolling in Medicare Part B </a:t>
            </a:r>
          </a:p>
        </p:txBody>
      </p:sp>
      <p:sp>
        <p:nvSpPr>
          <p:cNvPr id="118788" name="Rectangle 6">
            <a:extLst>
              <a:ext uri="{FF2B5EF4-FFF2-40B4-BE49-F238E27FC236}">
                <a16:creationId xmlns:a16="http://schemas.microsoft.com/office/drawing/2014/main" id="{5ADAC6B7-E8D8-417D-8DE1-7307F7EEBDEC}"/>
              </a:ext>
            </a:extLst>
          </p:cNvPr>
          <p:cNvSpPr>
            <a:spLocks noGrp="1" noChangeArrowheads="1"/>
          </p:cNvSpPr>
          <p:nvPr>
            <p:ph idx="1"/>
          </p:nvPr>
        </p:nvSpPr>
        <p:spPr>
          <a:xfrm>
            <a:off x="133350" y="1414463"/>
            <a:ext cx="11172825" cy="4833937"/>
          </a:xfrm>
        </p:spPr>
        <p:txBody>
          <a:bodyPr>
            <a:normAutofit/>
          </a:bodyPr>
          <a:lstStyle/>
          <a:p>
            <a:pPr eaLnBrk="1" hangingPunct="1"/>
            <a:r>
              <a:rPr lang="en-US" altLang="en-US" sz="2400" b="1" dirty="0">
                <a:solidFill>
                  <a:srgbClr val="C00000"/>
                </a:solidFill>
              </a:rPr>
              <a:t>Some people can delay enrolling in Part B with </a:t>
            </a:r>
            <a:r>
              <a:rPr lang="en-US" altLang="en-US" sz="2400" b="1" u="sng" dirty="0">
                <a:solidFill>
                  <a:srgbClr val="C00000"/>
                </a:solidFill>
              </a:rPr>
              <a:t>no penalty</a:t>
            </a:r>
          </a:p>
          <a:p>
            <a:pPr lvl="1" eaLnBrk="1" hangingPunct="1"/>
            <a:r>
              <a:rPr lang="en-US" altLang="en-US" sz="2400" dirty="0"/>
              <a:t>If covered </a:t>
            </a:r>
            <a:r>
              <a:rPr lang="en-US" altLang="en-US" sz="2400" u="sng" dirty="0"/>
              <a:t>under employer </a:t>
            </a:r>
            <a:r>
              <a:rPr lang="en-US" altLang="en-US" sz="2400" dirty="0"/>
              <a:t>or union group health plan.  “Credible Coverage”  (Still working)</a:t>
            </a:r>
          </a:p>
          <a:p>
            <a:pPr marL="457200" lvl="1" indent="0" eaLnBrk="1" hangingPunct="1">
              <a:buNone/>
            </a:pPr>
            <a:endParaRPr lang="en-US" altLang="en-US" sz="2400" dirty="0"/>
          </a:p>
          <a:p>
            <a:pPr lvl="2" eaLnBrk="1" hangingPunct="1"/>
            <a:r>
              <a:rPr lang="en-US" altLang="en-US" sz="2400" dirty="0"/>
              <a:t>Based on </a:t>
            </a:r>
            <a:r>
              <a:rPr lang="en-US" altLang="en-US" sz="2400" u="sng" dirty="0"/>
              <a:t>current employment</a:t>
            </a:r>
          </a:p>
          <a:p>
            <a:pPr lvl="3" eaLnBrk="1" hangingPunct="1"/>
            <a:r>
              <a:rPr lang="en-US" altLang="en-US" sz="2400" dirty="0"/>
              <a:t>Person or spouse  (Called:  Working Aged)</a:t>
            </a:r>
          </a:p>
          <a:p>
            <a:pPr lvl="2" eaLnBrk="1" hangingPunct="1"/>
            <a:r>
              <a:rPr lang="en-US" altLang="en-US" sz="2400" dirty="0"/>
              <a:t>Will get a Special Enrollment Period (SEP)</a:t>
            </a:r>
          </a:p>
          <a:p>
            <a:pPr lvl="3" eaLnBrk="1" hangingPunct="1"/>
            <a:r>
              <a:rPr lang="en-US" altLang="en-US" sz="2400" u="sng" dirty="0"/>
              <a:t>Sign up within 8 months after coverage ends </a:t>
            </a:r>
            <a:r>
              <a:rPr lang="en-US" altLang="en-US" sz="2400" dirty="0"/>
              <a:t>or retire  or penalties</a:t>
            </a:r>
          </a:p>
          <a:p>
            <a:pPr lvl="3" eaLnBrk="1" hangingPunct="1"/>
            <a:r>
              <a:rPr lang="en-US" altLang="en-US" sz="2400" dirty="0"/>
              <a:t>But no coverage until signed up.  Don’t let a lapse occur!</a:t>
            </a:r>
          </a:p>
        </p:txBody>
      </p:sp>
      <p:sp>
        <p:nvSpPr>
          <p:cNvPr id="118786" name="Slide Number Placeholder 5">
            <a:extLst>
              <a:ext uri="{FF2B5EF4-FFF2-40B4-BE49-F238E27FC236}">
                <a16:creationId xmlns:a16="http://schemas.microsoft.com/office/drawing/2014/main" id="{B716FE97-FF8C-4A52-95FF-4AC1F1DAEB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1114211B-04CD-4183-A1BF-29039D820860}" type="slidenum">
              <a:rPr lang="en-US" altLang="en-US" sz="1400">
                <a:solidFill>
                  <a:srgbClr val="000000"/>
                </a:solidFill>
                <a:cs typeface="Arial" panose="020B0604020202020204" pitchFamily="34" charset="0"/>
              </a:rPr>
              <a:pPr fontAlgn="base">
                <a:spcBef>
                  <a:spcPct val="0"/>
                </a:spcBef>
                <a:spcAft>
                  <a:spcPct val="0"/>
                </a:spcAft>
                <a:buClrTx/>
                <a:buNone/>
              </a:pPr>
              <a:t>14</a:t>
            </a:fld>
            <a:endParaRPr lang="en-US" altLang="en-US" sz="1400">
              <a:solidFill>
                <a:srgbClr val="000000"/>
              </a:solidFill>
              <a:cs typeface="Arial" panose="020B0604020202020204" pitchFamily="34" charset="0"/>
            </a:endParaRPr>
          </a:p>
        </p:txBody>
      </p:sp>
      <p:sp>
        <p:nvSpPr>
          <p:cNvPr id="118789" name="Text Box 4">
            <a:extLst>
              <a:ext uri="{FF2B5EF4-FFF2-40B4-BE49-F238E27FC236}">
                <a16:creationId xmlns:a16="http://schemas.microsoft.com/office/drawing/2014/main" id="{93BDE86E-6F7F-4811-8E0F-88F072D3E9BC}"/>
              </a:ext>
            </a:extLst>
          </p:cNvPr>
          <p:cNvSpPr txBox="1">
            <a:spLocks noChangeArrowheads="1"/>
          </p:cNvSpPr>
          <p:nvPr/>
        </p:nvSpPr>
        <p:spPr bwMode="auto">
          <a:xfrm>
            <a:off x="8061326" y="1"/>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Introduction</a:t>
            </a:r>
          </a:p>
        </p:txBody>
      </p:sp>
      <p:sp>
        <p:nvSpPr>
          <p:cNvPr id="2" name="Footer Placeholder 1">
            <a:extLst>
              <a:ext uri="{FF2B5EF4-FFF2-40B4-BE49-F238E27FC236}">
                <a16:creationId xmlns:a16="http://schemas.microsoft.com/office/drawing/2014/main" id="{5E7B1305-AF91-47CE-8004-62D85A808A59}"/>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5">
            <a:extLst>
              <a:ext uri="{FF2B5EF4-FFF2-40B4-BE49-F238E27FC236}">
                <a16:creationId xmlns:a16="http://schemas.microsoft.com/office/drawing/2014/main" id="{7E9B6C2E-CEDF-4F24-8CAA-D9032E11DDFB}"/>
              </a:ext>
            </a:extLst>
          </p:cNvPr>
          <p:cNvSpPr>
            <a:spLocks noGrp="1" noChangeArrowheads="1"/>
          </p:cNvSpPr>
          <p:nvPr>
            <p:ph type="title"/>
          </p:nvPr>
        </p:nvSpPr>
        <p:spPr/>
        <p:txBody>
          <a:bodyPr/>
          <a:lstStyle/>
          <a:p>
            <a:pPr eaLnBrk="1" hangingPunct="1"/>
            <a:r>
              <a:rPr lang="en-US" altLang="en-US" dirty="0">
                <a:solidFill>
                  <a:schemeClr val="tx1"/>
                </a:solidFill>
              </a:rPr>
              <a:t>Paying the Part B Premium</a:t>
            </a:r>
          </a:p>
        </p:txBody>
      </p:sp>
      <p:sp>
        <p:nvSpPr>
          <p:cNvPr id="160772" name="Rectangle 6">
            <a:extLst>
              <a:ext uri="{FF2B5EF4-FFF2-40B4-BE49-F238E27FC236}">
                <a16:creationId xmlns:a16="http://schemas.microsoft.com/office/drawing/2014/main" id="{0C84ED97-2312-4338-BE13-967F59C0B9D0}"/>
              </a:ext>
            </a:extLst>
          </p:cNvPr>
          <p:cNvSpPr>
            <a:spLocks noGrp="1" noChangeArrowheads="1"/>
          </p:cNvSpPr>
          <p:nvPr>
            <p:ph idx="1"/>
          </p:nvPr>
        </p:nvSpPr>
        <p:spPr/>
        <p:txBody>
          <a:bodyPr/>
          <a:lstStyle/>
          <a:p>
            <a:pPr eaLnBrk="1" hangingPunct="1">
              <a:defRPr/>
            </a:pPr>
            <a:r>
              <a:rPr lang="en-US" altLang="en-US" sz="2000" u="sng" dirty="0"/>
              <a:t>Taken out of monthly payments</a:t>
            </a:r>
          </a:p>
          <a:p>
            <a:pPr lvl="1" eaLnBrk="1" hangingPunct="1">
              <a:defRPr/>
            </a:pPr>
            <a:r>
              <a:rPr lang="en-US" altLang="en-US" sz="2000" dirty="0"/>
              <a:t>Social Security /SSA</a:t>
            </a:r>
          </a:p>
          <a:p>
            <a:pPr lvl="1" eaLnBrk="1" hangingPunct="1">
              <a:defRPr/>
            </a:pPr>
            <a:r>
              <a:rPr lang="en-US" altLang="en-US" sz="2000" dirty="0"/>
              <a:t>Railroad retirement/RRB</a:t>
            </a:r>
          </a:p>
          <a:p>
            <a:pPr lvl="1" eaLnBrk="1" hangingPunct="1">
              <a:defRPr/>
            </a:pPr>
            <a:r>
              <a:rPr lang="en-US" altLang="en-US" sz="2000" dirty="0"/>
              <a:t>Federal government retirement  (Plan: Federal BX)</a:t>
            </a:r>
          </a:p>
          <a:p>
            <a:pPr lvl="1" eaLnBrk="1" hangingPunct="1">
              <a:defRPr/>
            </a:pPr>
            <a:r>
              <a:rPr lang="en-US" altLang="en-US" sz="2000" dirty="0"/>
              <a:t>Income adjustments can impact the monthly premium.</a:t>
            </a:r>
          </a:p>
          <a:p>
            <a:pPr marL="457200" lvl="1" indent="0" eaLnBrk="1" hangingPunct="1">
              <a:buNone/>
              <a:defRPr/>
            </a:pPr>
            <a:endParaRPr lang="en-US" altLang="en-US" sz="2000" dirty="0"/>
          </a:p>
          <a:p>
            <a:pPr marL="457200" lvl="1" indent="0" eaLnBrk="1" hangingPunct="1">
              <a:buNone/>
              <a:defRPr/>
            </a:pPr>
            <a:r>
              <a:rPr lang="en-US" altLang="en-US" sz="2000" b="1" dirty="0">
                <a:solidFill>
                  <a:srgbClr val="FF0000"/>
                </a:solidFill>
              </a:rPr>
              <a:t>NOTE:  There is help with premiums for low income seniors.  Medicaid – Aid for Aged, Blind and Disabled.</a:t>
            </a:r>
          </a:p>
        </p:txBody>
      </p:sp>
      <p:sp>
        <p:nvSpPr>
          <p:cNvPr id="120834" name="Slide Number Placeholder 5">
            <a:extLst>
              <a:ext uri="{FF2B5EF4-FFF2-40B4-BE49-F238E27FC236}">
                <a16:creationId xmlns:a16="http://schemas.microsoft.com/office/drawing/2014/main" id="{3EE4B390-ED37-4CC2-8450-965CE0A0D6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E41C9FCE-2E00-4ED4-83C4-4045ACE62B8F}" type="slidenum">
              <a:rPr lang="en-US" altLang="en-US" sz="1400">
                <a:solidFill>
                  <a:srgbClr val="000000"/>
                </a:solidFill>
                <a:cs typeface="Arial" panose="020B0604020202020204" pitchFamily="34" charset="0"/>
              </a:rPr>
              <a:pPr fontAlgn="base">
                <a:spcBef>
                  <a:spcPct val="0"/>
                </a:spcBef>
                <a:spcAft>
                  <a:spcPct val="0"/>
                </a:spcAft>
                <a:buClrTx/>
                <a:buNone/>
              </a:pPr>
              <a:t>15</a:t>
            </a:fld>
            <a:endParaRPr lang="en-US" altLang="en-US" sz="1400">
              <a:solidFill>
                <a:srgbClr val="000000"/>
              </a:solidFill>
              <a:cs typeface="Arial" panose="020B0604020202020204" pitchFamily="34" charset="0"/>
            </a:endParaRPr>
          </a:p>
        </p:txBody>
      </p:sp>
      <p:sp>
        <p:nvSpPr>
          <p:cNvPr id="120837" name="Text Box 4">
            <a:extLst>
              <a:ext uri="{FF2B5EF4-FFF2-40B4-BE49-F238E27FC236}">
                <a16:creationId xmlns:a16="http://schemas.microsoft.com/office/drawing/2014/main" id="{4C867B5B-343E-44D6-B160-97C133371A2B}"/>
              </a:ext>
            </a:extLst>
          </p:cNvPr>
          <p:cNvSpPr txBox="1">
            <a:spLocks noChangeArrowheads="1"/>
          </p:cNvSpPr>
          <p:nvPr/>
        </p:nvSpPr>
        <p:spPr bwMode="auto">
          <a:xfrm>
            <a:off x="8061326" y="1"/>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Introduction</a:t>
            </a:r>
          </a:p>
        </p:txBody>
      </p:sp>
      <p:sp>
        <p:nvSpPr>
          <p:cNvPr id="2" name="Footer Placeholder 1">
            <a:extLst>
              <a:ext uri="{FF2B5EF4-FFF2-40B4-BE49-F238E27FC236}">
                <a16:creationId xmlns:a16="http://schemas.microsoft.com/office/drawing/2014/main" id="{431073CE-C28F-43BC-8DDB-70B590B5E7B0}"/>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5">
            <a:extLst>
              <a:ext uri="{FF2B5EF4-FFF2-40B4-BE49-F238E27FC236}">
                <a16:creationId xmlns:a16="http://schemas.microsoft.com/office/drawing/2014/main" id="{D6D3EF35-672E-4955-94B3-C00A7EA0B61C}"/>
              </a:ext>
            </a:extLst>
          </p:cNvPr>
          <p:cNvSpPr>
            <a:spLocks noGrp="1" noChangeArrowheads="1"/>
          </p:cNvSpPr>
          <p:nvPr>
            <p:ph type="title"/>
          </p:nvPr>
        </p:nvSpPr>
        <p:spPr/>
        <p:txBody>
          <a:bodyPr>
            <a:normAutofit/>
          </a:bodyPr>
          <a:lstStyle/>
          <a:p>
            <a:pPr eaLnBrk="1" hangingPunct="1"/>
            <a:r>
              <a:rPr lang="en-US" altLang="en-US" dirty="0">
                <a:solidFill>
                  <a:schemeClr val="tx1"/>
                </a:solidFill>
              </a:rPr>
              <a:t>Original/T</a:t>
            </a:r>
            <a:r>
              <a:rPr lang="en-US" altLang="en-US" u="sng" dirty="0">
                <a:solidFill>
                  <a:schemeClr val="tx1"/>
                </a:solidFill>
              </a:rPr>
              <a:t>raditional</a:t>
            </a:r>
            <a:r>
              <a:rPr lang="en-US" altLang="en-US" dirty="0">
                <a:solidFill>
                  <a:schemeClr val="tx1"/>
                </a:solidFill>
              </a:rPr>
              <a:t> Medicare Plan – Medicare Costs</a:t>
            </a:r>
          </a:p>
        </p:txBody>
      </p:sp>
      <p:sp>
        <p:nvSpPr>
          <p:cNvPr id="91141" name="Rectangle 6">
            <a:extLst>
              <a:ext uri="{FF2B5EF4-FFF2-40B4-BE49-F238E27FC236}">
                <a16:creationId xmlns:a16="http://schemas.microsoft.com/office/drawing/2014/main" id="{D1B992DA-F11C-47A7-BB01-94C948404484}"/>
              </a:ext>
            </a:extLst>
          </p:cNvPr>
          <p:cNvSpPr>
            <a:spLocks noGrp="1" noChangeArrowheads="1"/>
          </p:cNvSpPr>
          <p:nvPr>
            <p:ph idx="1"/>
          </p:nvPr>
        </p:nvSpPr>
        <p:spPr>
          <a:xfrm>
            <a:off x="428625" y="1930400"/>
            <a:ext cx="10086975" cy="4927600"/>
          </a:xfrm>
        </p:spPr>
        <p:txBody>
          <a:bodyPr>
            <a:normAutofit fontScale="92500" lnSpcReduction="10000"/>
          </a:bodyPr>
          <a:lstStyle/>
          <a:p>
            <a:pPr eaLnBrk="1" hangingPunct="1">
              <a:defRPr/>
            </a:pPr>
            <a:r>
              <a:rPr lang="en-US" altLang="en-US" sz="1800" b="1" u="sng" dirty="0"/>
              <a:t>Go to any health care provider that accepts Medicare - nationwid</a:t>
            </a:r>
            <a:r>
              <a:rPr lang="en-US" altLang="en-US" sz="1800" u="sng" dirty="0"/>
              <a:t>e</a:t>
            </a:r>
          </a:p>
          <a:p>
            <a:pPr eaLnBrk="1" hangingPunct="1">
              <a:defRPr/>
            </a:pPr>
            <a:r>
              <a:rPr lang="en-US" altLang="en-US" sz="1800" dirty="0"/>
              <a:t>Patients are responsible for out of pocket amounts</a:t>
            </a:r>
          </a:p>
          <a:p>
            <a:pPr lvl="1" eaLnBrk="1" hangingPunct="1">
              <a:defRPr/>
            </a:pPr>
            <a:r>
              <a:rPr lang="en-US" altLang="en-US" sz="1600" dirty="0"/>
              <a:t>Part A – Inpt deductible</a:t>
            </a:r>
          </a:p>
          <a:p>
            <a:pPr lvl="2" eaLnBrk="1" hangingPunct="1">
              <a:defRPr/>
            </a:pPr>
            <a:r>
              <a:rPr lang="en-US" altLang="en-US" sz="1600" dirty="0"/>
              <a:t>$1156 deductible/2012 /$1184 in 2013/$1260 in 2015 , $1288 in 2016. </a:t>
            </a:r>
            <a:r>
              <a:rPr lang="en-US" altLang="en-US" sz="1600" b="1" dirty="0">
                <a:solidFill>
                  <a:srgbClr val="FF0000"/>
                </a:solidFill>
              </a:rPr>
              <a:t>$1316 for 2017; $1340 for 2018; $1364 2019</a:t>
            </a:r>
          </a:p>
          <a:p>
            <a:pPr lvl="2" eaLnBrk="1" hangingPunct="1">
              <a:defRPr/>
            </a:pPr>
            <a:endParaRPr lang="en-US" altLang="en-US" sz="1600" b="1" dirty="0">
              <a:solidFill>
                <a:srgbClr val="FF0000"/>
              </a:solidFill>
            </a:endParaRPr>
          </a:p>
          <a:p>
            <a:pPr lvl="2" eaLnBrk="1" hangingPunct="1">
              <a:defRPr/>
            </a:pPr>
            <a:r>
              <a:rPr lang="en-US" altLang="en-US" sz="1800" b="1" u="sng" dirty="0"/>
              <a:t>Deductible is due every 60 days that the pt is out of the hospital</a:t>
            </a:r>
            <a:r>
              <a:rPr lang="en-US" altLang="en-US" sz="1800" dirty="0"/>
              <a:t>.  If out of the hospital/Part A for 60 days = another $1364 inpt deductible is due.  If 2 admits within the same 60 day period = 1 -$1364 deductible for the 1</a:t>
            </a:r>
            <a:r>
              <a:rPr lang="en-US" altLang="en-US" sz="1800" baseline="30000" dirty="0"/>
              <a:t>st</a:t>
            </a:r>
            <a:r>
              <a:rPr lang="en-US" altLang="en-US" sz="1800" dirty="0"/>
              <a:t> admit only. </a:t>
            </a:r>
          </a:p>
          <a:p>
            <a:pPr lvl="3" eaLnBrk="1" hangingPunct="1">
              <a:defRPr/>
            </a:pPr>
            <a:r>
              <a:rPr lang="en-US" altLang="en-US" sz="1800" dirty="0"/>
              <a:t>Additional costs after 60 days if no break in services.    Coinsurance days 61-90 $289 per day./$296 2013/$315 2015, $322 2016.</a:t>
            </a:r>
          </a:p>
          <a:p>
            <a:pPr lvl="3" eaLnBrk="1" hangingPunct="1">
              <a:defRPr/>
            </a:pPr>
            <a:r>
              <a:rPr lang="en-US" altLang="en-US" sz="1800" dirty="0"/>
              <a:t>91-150  Lifetime Reserve days   $578 per day/$592 2013./$630 2015 ; $644 2016</a:t>
            </a:r>
          </a:p>
          <a:p>
            <a:pPr lvl="3" eaLnBrk="1" hangingPunct="1">
              <a:defRPr/>
            </a:pPr>
            <a:r>
              <a:rPr lang="en-US" altLang="en-US" sz="1800" dirty="0"/>
              <a:t>Pt pays 100% after 150 days without a 60 day break</a:t>
            </a:r>
          </a:p>
          <a:p>
            <a:pPr lvl="3" eaLnBrk="1" hangingPunct="1">
              <a:defRPr/>
            </a:pPr>
            <a:r>
              <a:rPr lang="en-US" altLang="en-US" sz="1800" dirty="0"/>
              <a:t>$ amt increases each year for the additional days</a:t>
            </a:r>
          </a:p>
          <a:p>
            <a:pPr marL="914400" lvl="2" indent="0" eaLnBrk="1" hangingPunct="1">
              <a:buNone/>
              <a:defRPr/>
            </a:pPr>
            <a:r>
              <a:rPr lang="en-US" altLang="en-US" sz="1800" dirty="0"/>
              <a:t>	</a:t>
            </a:r>
          </a:p>
          <a:p>
            <a:pPr lvl="2" eaLnBrk="1" hangingPunct="1">
              <a:buFontTx/>
              <a:buNone/>
              <a:defRPr/>
            </a:pPr>
            <a:endParaRPr lang="en-US" altLang="en-US" dirty="0"/>
          </a:p>
        </p:txBody>
      </p:sp>
      <p:sp>
        <p:nvSpPr>
          <p:cNvPr id="122882" name="Slide Number Placeholder 5">
            <a:extLst>
              <a:ext uri="{FF2B5EF4-FFF2-40B4-BE49-F238E27FC236}">
                <a16:creationId xmlns:a16="http://schemas.microsoft.com/office/drawing/2014/main" id="{62714521-D899-4CD1-AFEB-09485CB772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4D5ED24D-8244-499A-BBC2-B5ABA70B36A6}" type="slidenum">
              <a:rPr lang="en-US" altLang="en-US" sz="1400">
                <a:solidFill>
                  <a:srgbClr val="000000"/>
                </a:solidFill>
                <a:cs typeface="Arial" panose="020B0604020202020204" pitchFamily="34" charset="0"/>
              </a:rPr>
              <a:pPr fontAlgn="base">
                <a:spcBef>
                  <a:spcPct val="0"/>
                </a:spcBef>
                <a:spcAft>
                  <a:spcPct val="0"/>
                </a:spcAft>
                <a:buClrTx/>
                <a:buNone/>
              </a:pPr>
              <a:t>16</a:t>
            </a:fld>
            <a:endParaRPr lang="en-US" altLang="en-US" sz="1400">
              <a:solidFill>
                <a:srgbClr val="000000"/>
              </a:solidFill>
              <a:cs typeface="Arial" panose="020B0604020202020204" pitchFamily="34" charset="0"/>
            </a:endParaRPr>
          </a:p>
        </p:txBody>
      </p:sp>
      <p:sp>
        <p:nvSpPr>
          <p:cNvPr id="122885" name="Text Box 4">
            <a:extLst>
              <a:ext uri="{FF2B5EF4-FFF2-40B4-BE49-F238E27FC236}">
                <a16:creationId xmlns:a16="http://schemas.microsoft.com/office/drawing/2014/main" id="{DECE3163-A7B8-4275-A4F5-E7168DC0A88D}"/>
              </a:ext>
            </a:extLst>
          </p:cNvPr>
          <p:cNvSpPr txBox="1">
            <a:spLocks noChangeArrowheads="1"/>
          </p:cNvSpPr>
          <p:nvPr/>
        </p:nvSpPr>
        <p:spPr bwMode="auto">
          <a:xfrm>
            <a:off x="8061326" y="1"/>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Original Medicare</a:t>
            </a:r>
          </a:p>
        </p:txBody>
      </p:sp>
      <p:sp>
        <p:nvSpPr>
          <p:cNvPr id="2" name="Footer Placeholder 1">
            <a:extLst>
              <a:ext uri="{FF2B5EF4-FFF2-40B4-BE49-F238E27FC236}">
                <a16:creationId xmlns:a16="http://schemas.microsoft.com/office/drawing/2014/main" id="{0C62D352-6FD5-4F92-8DCF-56ECF03A4760}"/>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E26D4E75-EAE1-44F0-9F03-EA8EE2F59465}"/>
              </a:ext>
            </a:extLst>
          </p:cNvPr>
          <p:cNvSpPr>
            <a:spLocks noGrp="1" noChangeArrowheads="1"/>
          </p:cNvSpPr>
          <p:nvPr>
            <p:ph type="title"/>
          </p:nvPr>
        </p:nvSpPr>
        <p:spPr>
          <a:xfrm>
            <a:off x="677334" y="609600"/>
            <a:ext cx="8596668" cy="1152525"/>
          </a:xfrm>
        </p:spPr>
        <p:txBody>
          <a:bodyPr>
            <a:normAutofit/>
          </a:bodyPr>
          <a:lstStyle/>
          <a:p>
            <a:r>
              <a:rPr lang="en-US" altLang="en-US" sz="3200" b="1" u="sng" dirty="0">
                <a:solidFill>
                  <a:schemeClr val="tx1"/>
                </a:solidFill>
              </a:rPr>
              <a:t>Let’s make this real- Traditional Inpatient</a:t>
            </a:r>
          </a:p>
        </p:txBody>
      </p:sp>
      <p:sp>
        <p:nvSpPr>
          <p:cNvPr id="3" name="Content Placeholder 2">
            <a:extLst>
              <a:ext uri="{FF2B5EF4-FFF2-40B4-BE49-F238E27FC236}">
                <a16:creationId xmlns:a16="http://schemas.microsoft.com/office/drawing/2014/main" id="{B1EE37FA-DC29-412C-9924-5445FB458F3D}"/>
              </a:ext>
            </a:extLst>
          </p:cNvPr>
          <p:cNvSpPr>
            <a:spLocks noGrp="1"/>
          </p:cNvSpPr>
          <p:nvPr>
            <p:ph idx="1"/>
          </p:nvPr>
        </p:nvSpPr>
        <p:spPr>
          <a:xfrm>
            <a:off x="1095375" y="609600"/>
            <a:ext cx="9115425" cy="6400800"/>
          </a:xfrm>
        </p:spPr>
        <p:txBody>
          <a:bodyPr>
            <a:normAutofit/>
          </a:bodyPr>
          <a:lstStyle/>
          <a:p>
            <a:pPr>
              <a:defRPr/>
            </a:pPr>
            <a:endParaRPr lang="en-US" sz="1600" dirty="0"/>
          </a:p>
          <a:p>
            <a:pPr>
              <a:defRPr/>
            </a:pPr>
            <a:endParaRPr lang="en-US" sz="1600" dirty="0"/>
          </a:p>
          <a:p>
            <a:pPr>
              <a:defRPr/>
            </a:pPr>
            <a:r>
              <a:rPr lang="en-US" sz="1600" dirty="0"/>
              <a:t>Hospital billed for 4 day medical inpt stay.  Billed Medicare $16,900.</a:t>
            </a:r>
          </a:p>
          <a:p>
            <a:pPr>
              <a:defRPr/>
            </a:pPr>
            <a:r>
              <a:rPr lang="en-US" sz="1600" dirty="0"/>
              <a:t>Medicare </a:t>
            </a:r>
            <a:r>
              <a:rPr lang="en-US" sz="1600" u="sng" dirty="0"/>
              <a:t>pays a flat fee for the entire stay</a:t>
            </a:r>
            <a:r>
              <a:rPr lang="en-US" sz="1600" dirty="0"/>
              <a:t> based on the diagnoses that were treated during the stay.  *</a:t>
            </a:r>
            <a:r>
              <a:rPr lang="en-US" sz="1600" b="1" dirty="0"/>
              <a:t>DRG </a:t>
            </a:r>
          </a:p>
          <a:p>
            <a:pPr>
              <a:defRPr/>
            </a:pPr>
            <a:r>
              <a:rPr lang="en-US" sz="1600" dirty="0"/>
              <a:t>Hospitals are required to ‘</a:t>
            </a:r>
            <a:r>
              <a:rPr lang="en-US" sz="1600" u="sng" dirty="0"/>
              <a:t>accept assignment</a:t>
            </a:r>
            <a:r>
              <a:rPr lang="en-US" sz="1600" dirty="0"/>
              <a:t>’ with inpt services and must absorb/write off all charges beyond the DRG payment with consideration of the $1364 inpt deductible.  </a:t>
            </a:r>
          </a:p>
          <a:p>
            <a:pPr>
              <a:defRPr/>
            </a:pPr>
            <a:r>
              <a:rPr lang="en-US" sz="1600" dirty="0"/>
              <a:t>The </a:t>
            </a:r>
            <a:r>
              <a:rPr lang="en-US" sz="1600" u="sng" dirty="0"/>
              <a:t>total payment from Medicare </a:t>
            </a:r>
            <a:r>
              <a:rPr lang="en-US" sz="1600" dirty="0"/>
              <a:t>to the hospital:  DRG payment  *no consideration for charges*</a:t>
            </a:r>
          </a:p>
          <a:p>
            <a:pPr marL="0" indent="0">
              <a:buNone/>
              <a:defRPr/>
            </a:pPr>
            <a:r>
              <a:rPr lang="en-US" sz="1600" dirty="0"/>
              <a:t>	less the inpt deductible due every 60 days =</a:t>
            </a:r>
          </a:p>
          <a:p>
            <a:pPr marL="0" indent="0">
              <a:buNone/>
              <a:defRPr/>
            </a:pPr>
            <a:r>
              <a:rPr lang="en-US" sz="1600" dirty="0"/>
              <a:t>	Total payment from Medicare.    All remaining charges are absorbed.</a:t>
            </a:r>
          </a:p>
          <a:p>
            <a:pPr marL="0" indent="0">
              <a:buNone/>
              <a:defRPr/>
            </a:pPr>
            <a:endParaRPr lang="en-US" sz="1600" dirty="0"/>
          </a:p>
          <a:p>
            <a:pPr marL="0" indent="0">
              <a:buNone/>
              <a:defRPr/>
            </a:pPr>
            <a:r>
              <a:rPr lang="en-US" sz="1600" dirty="0"/>
              <a:t>EX)		  $16,900 </a:t>
            </a:r>
          </a:p>
          <a:p>
            <a:pPr marL="0" indent="0">
              <a:buNone/>
              <a:defRPr/>
            </a:pPr>
            <a:r>
              <a:rPr lang="en-US" sz="1600" dirty="0"/>
              <a:t>DRG payment	  $10,000   --- from which the inpt deductible of $1,340 is withheld and collected from the pt </a:t>
            </a:r>
            <a:endParaRPr lang="en-US" sz="1600" b="1" dirty="0"/>
          </a:p>
          <a:p>
            <a:pPr marL="0" indent="0">
              <a:buNone/>
              <a:defRPr/>
            </a:pPr>
            <a:r>
              <a:rPr lang="en-US" sz="1600" b="1" dirty="0"/>
              <a:t>TOTAL Medicare      $  8,660    ($10,000 - $1,364 = $8,636)   51% of billed charges</a:t>
            </a:r>
          </a:p>
          <a:p>
            <a:pPr marL="0" indent="0">
              <a:buNone/>
              <a:defRPr/>
            </a:pPr>
            <a:r>
              <a:rPr lang="en-US" sz="1600" b="1" dirty="0"/>
              <a:t>Amount written off</a:t>
            </a:r>
            <a:r>
              <a:rPr lang="en-US" sz="1600" dirty="0"/>
              <a:t>:  $  6,900    (difference between DRG payme</a:t>
            </a:r>
            <a:r>
              <a:rPr lang="en-US" sz="1400" dirty="0"/>
              <a:t>nt and billed charges.  Required)</a:t>
            </a:r>
          </a:p>
        </p:txBody>
      </p:sp>
      <p:sp>
        <p:nvSpPr>
          <p:cNvPr id="124932" name="Slide Number Placeholder 4">
            <a:extLst>
              <a:ext uri="{FF2B5EF4-FFF2-40B4-BE49-F238E27FC236}">
                <a16:creationId xmlns:a16="http://schemas.microsoft.com/office/drawing/2014/main" id="{D051C36F-D12C-4116-A39D-7AF6B63817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fld id="{8F88FAE4-683B-4F4E-BF11-C9FB894D0D31}" type="slidenum">
              <a:rPr lang="en-US" altLang="en-US" sz="1400">
                <a:solidFill>
                  <a:srgbClr val="000000"/>
                </a:solidFill>
                <a:cs typeface="Arial" panose="020B0604020202020204" pitchFamily="34" charset="0"/>
              </a:rPr>
              <a:pPr eaLnBrk="0" fontAlgn="base" hangingPunct="0">
                <a:spcBef>
                  <a:spcPct val="0"/>
                </a:spcBef>
                <a:spcAft>
                  <a:spcPct val="0"/>
                </a:spcAft>
                <a:buClrTx/>
                <a:buNone/>
              </a:pPr>
              <a:t>17</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2686656E-679C-4287-8B4E-2A78ABFD9FBF}"/>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2BC1F08-9E08-4D32-BE2A-96B9753FC6D9}"/>
              </a:ext>
            </a:extLst>
          </p:cNvPr>
          <p:cNvSpPr>
            <a:spLocks noGrp="1" noChangeArrowheads="1"/>
          </p:cNvSpPr>
          <p:nvPr>
            <p:ph type="title"/>
          </p:nvPr>
        </p:nvSpPr>
        <p:spPr>
          <a:xfrm>
            <a:off x="677334" y="19050"/>
            <a:ext cx="8596668" cy="1911350"/>
          </a:xfrm>
        </p:spPr>
        <p:txBody>
          <a:bodyPr>
            <a:normAutofit/>
          </a:bodyPr>
          <a:lstStyle/>
          <a:p>
            <a:r>
              <a:rPr lang="en-US" altLang="en-US" u="sng" dirty="0">
                <a:solidFill>
                  <a:schemeClr val="tx1"/>
                </a:solidFill>
              </a:rPr>
              <a:t>Another “Real” Example</a:t>
            </a:r>
            <a:br>
              <a:rPr lang="en-US" altLang="en-US" dirty="0">
                <a:solidFill>
                  <a:schemeClr val="tx1"/>
                </a:solidFill>
              </a:rPr>
            </a:br>
            <a:br>
              <a:rPr lang="en-US" altLang="en-US" dirty="0">
                <a:solidFill>
                  <a:schemeClr val="tx1"/>
                </a:solidFill>
              </a:rPr>
            </a:br>
            <a:endParaRPr lang="en-US" altLang="en-US" dirty="0">
              <a:solidFill>
                <a:schemeClr val="tx1"/>
              </a:solidFill>
            </a:endParaRPr>
          </a:p>
        </p:txBody>
      </p:sp>
      <p:sp>
        <p:nvSpPr>
          <p:cNvPr id="3" name="Content Placeholder 2">
            <a:extLst>
              <a:ext uri="{FF2B5EF4-FFF2-40B4-BE49-F238E27FC236}">
                <a16:creationId xmlns:a16="http://schemas.microsoft.com/office/drawing/2014/main" id="{19777270-346B-4B55-9429-73BEB14F81E9}"/>
              </a:ext>
            </a:extLst>
          </p:cNvPr>
          <p:cNvSpPr>
            <a:spLocks noGrp="1"/>
          </p:cNvSpPr>
          <p:nvPr>
            <p:ph idx="1"/>
          </p:nvPr>
        </p:nvSpPr>
        <p:spPr>
          <a:xfrm>
            <a:off x="1009650" y="1219200"/>
            <a:ext cx="9201150" cy="4800600"/>
          </a:xfrm>
        </p:spPr>
        <p:txBody>
          <a:bodyPr>
            <a:normAutofit fontScale="77500" lnSpcReduction="20000"/>
          </a:bodyPr>
          <a:lstStyle/>
          <a:p>
            <a:pPr marL="0" indent="0">
              <a:buNone/>
              <a:defRPr/>
            </a:pPr>
            <a:r>
              <a:rPr lang="en-US" dirty="0"/>
              <a:t>Outpt Hospital Services –</a:t>
            </a:r>
            <a:r>
              <a:rPr lang="en-US" sz="2800" dirty="0"/>
              <a:t>Part B/Traditional</a:t>
            </a:r>
          </a:p>
          <a:p>
            <a:pPr>
              <a:defRPr/>
            </a:pPr>
            <a:r>
              <a:rPr lang="en-US" sz="1600" dirty="0"/>
              <a:t>Outpt Xray is ordered as part of an ER visit</a:t>
            </a:r>
          </a:p>
          <a:p>
            <a:pPr marL="109537" indent="0">
              <a:buNone/>
              <a:defRPr/>
            </a:pPr>
            <a:r>
              <a:rPr lang="en-US" sz="1600" dirty="0"/>
              <a:t>Doctor ordered; medically necessary due to the nature of the ER visit</a:t>
            </a:r>
          </a:p>
          <a:p>
            <a:pPr marL="109537" indent="0">
              <a:buNone/>
              <a:defRPr/>
            </a:pPr>
            <a:r>
              <a:rPr lang="en-US" sz="1600" dirty="0"/>
              <a:t>Chest Xray   2 V	 CPT code  77110	     	 Charge:  $200</a:t>
            </a:r>
          </a:p>
          <a:p>
            <a:pPr marL="109537" indent="0">
              <a:buNone/>
              <a:defRPr/>
            </a:pPr>
            <a:r>
              <a:rPr lang="en-US" sz="1600" dirty="0"/>
              <a:t>ER level 4 visit	  CPT code   99284              Charge:  $400</a:t>
            </a:r>
          </a:p>
          <a:p>
            <a:pPr>
              <a:defRPr/>
            </a:pPr>
            <a:r>
              <a:rPr lang="en-US" sz="1600" dirty="0"/>
              <a:t>Total:   $600					</a:t>
            </a:r>
            <a:r>
              <a:rPr lang="en-US" sz="1600" b="1" dirty="0"/>
              <a:t>                     $600</a:t>
            </a:r>
          </a:p>
          <a:p>
            <a:pPr>
              <a:defRPr/>
            </a:pPr>
            <a:r>
              <a:rPr lang="en-US" sz="1600" dirty="0"/>
              <a:t>Medicare pays according to the CPT code. (Same process with provider offices)</a:t>
            </a:r>
          </a:p>
          <a:p>
            <a:pPr>
              <a:defRPr/>
            </a:pPr>
            <a:endParaRPr lang="en-US" sz="1600" dirty="0"/>
          </a:p>
          <a:p>
            <a:pPr marL="0" indent="0">
              <a:buNone/>
              <a:defRPr/>
            </a:pPr>
            <a:r>
              <a:rPr lang="en-US" sz="1600" u="sng" dirty="0"/>
              <a:t>Payment:</a:t>
            </a:r>
          </a:p>
          <a:p>
            <a:pPr marL="0" indent="0">
              <a:buNone/>
              <a:defRPr/>
            </a:pPr>
            <a:r>
              <a:rPr lang="en-US" sz="1600" dirty="0"/>
              <a:t>	77100         Medicare flat payment:  $44.00  of which the pt pays a froze amt/regardless of charges		$9.00   ($35.00 pd by Medicare)</a:t>
            </a:r>
          </a:p>
          <a:p>
            <a:pPr marL="0" indent="0">
              <a:buNone/>
              <a:defRPr/>
            </a:pPr>
            <a:r>
              <a:rPr lang="en-US" sz="1600" dirty="0"/>
              <a:t>	99284	Medicare payment:  $230   of which the pt pays a frozen amt/regardless of charges		$12.00  ($218 pd by Medicare)</a:t>
            </a:r>
          </a:p>
          <a:p>
            <a:pPr marL="0" indent="0">
              <a:buNone/>
              <a:defRPr/>
            </a:pPr>
            <a:endParaRPr lang="en-US" sz="1600" dirty="0"/>
          </a:p>
          <a:p>
            <a:pPr marL="0" indent="0">
              <a:buNone/>
              <a:defRPr/>
            </a:pPr>
            <a:r>
              <a:rPr lang="en-US" sz="1600" dirty="0"/>
              <a:t>TOTAL Medicare payment:    </a:t>
            </a:r>
            <a:r>
              <a:rPr lang="en-US" sz="1600" b="1" dirty="0"/>
              <a:t>$</a:t>
            </a:r>
            <a:r>
              <a:rPr lang="en-US" sz="1600" b="1" dirty="0">
                <a:solidFill>
                  <a:srgbClr val="C00000"/>
                </a:solidFill>
              </a:rPr>
              <a:t>253    plus pt portion   $21.00 =  TOTAL FROM ALL:  $274  46%  (if deductible of $185 has been met)</a:t>
            </a:r>
          </a:p>
          <a:p>
            <a:pPr marL="0" indent="0">
              <a:buNone/>
              <a:defRPr/>
            </a:pPr>
            <a:r>
              <a:rPr lang="en-US" sz="1600" dirty="0"/>
              <a:t>Hospital accepts assignment and </a:t>
            </a:r>
            <a:r>
              <a:rPr lang="en-US" sz="1600" dirty="0">
                <a:solidFill>
                  <a:srgbClr val="C00000"/>
                </a:solidFill>
              </a:rPr>
              <a:t>absorbs/writes off:  Difference between charges $600- $274 = $326</a:t>
            </a:r>
          </a:p>
          <a:p>
            <a:pPr marL="0" indent="0">
              <a:buNone/>
              <a:defRPr/>
            </a:pPr>
            <a:r>
              <a:rPr lang="en-US" sz="1600" dirty="0"/>
              <a:t>***Different for critical access hospitals/under 25 beds (Ex: Jerome, Burley, Rupert ++)</a:t>
            </a:r>
          </a:p>
        </p:txBody>
      </p:sp>
      <p:sp>
        <p:nvSpPr>
          <p:cNvPr id="64516" name="Slide Number Placeholder 4">
            <a:extLst>
              <a:ext uri="{FF2B5EF4-FFF2-40B4-BE49-F238E27FC236}">
                <a16:creationId xmlns:a16="http://schemas.microsoft.com/office/drawing/2014/main" id="{E6836CA1-33C3-418E-8CAD-7839EA1C66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fld id="{06B4EDCA-632E-4A4D-8DB9-241E2E7B8953}" type="slidenum">
              <a:rPr lang="en-US" altLang="en-US" sz="1400">
                <a:solidFill>
                  <a:srgbClr val="000000"/>
                </a:solidFill>
                <a:cs typeface="Arial" panose="020B0604020202020204" pitchFamily="34" charset="0"/>
              </a:rPr>
              <a:pPr eaLnBrk="0" fontAlgn="base" hangingPunct="0">
                <a:spcBef>
                  <a:spcPct val="0"/>
                </a:spcBef>
                <a:spcAft>
                  <a:spcPct val="0"/>
                </a:spcAft>
                <a:buClrTx/>
                <a:buNone/>
              </a:pPr>
              <a:t>18</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A11EAEBA-71A7-4FCF-B5D7-B6DD517807AB}"/>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585E922F-4326-47CC-9754-2EEE271A7488}"/>
              </a:ext>
            </a:extLst>
          </p:cNvPr>
          <p:cNvSpPr>
            <a:spLocks noGrp="1" noChangeArrowheads="1"/>
          </p:cNvSpPr>
          <p:nvPr>
            <p:ph type="title"/>
          </p:nvPr>
        </p:nvSpPr>
        <p:spPr/>
        <p:txBody>
          <a:bodyPr>
            <a:normAutofit/>
          </a:bodyPr>
          <a:lstStyle/>
          <a:p>
            <a:r>
              <a:rPr lang="en-US" altLang="en-US" dirty="0">
                <a:solidFill>
                  <a:schemeClr val="tx1"/>
                </a:solidFill>
              </a:rPr>
              <a:t>Skilled Nursing Facility +</a:t>
            </a:r>
            <a:br>
              <a:rPr lang="en-US" altLang="en-US" dirty="0">
                <a:solidFill>
                  <a:schemeClr val="tx1"/>
                </a:solidFill>
              </a:rPr>
            </a:br>
            <a:r>
              <a:rPr lang="en-US" altLang="en-US" dirty="0">
                <a:solidFill>
                  <a:schemeClr val="tx1"/>
                </a:solidFill>
              </a:rPr>
              <a:t>Critical Access = Swing Beds</a:t>
            </a:r>
          </a:p>
        </p:txBody>
      </p:sp>
      <p:sp>
        <p:nvSpPr>
          <p:cNvPr id="66563" name="Content Placeholder 2">
            <a:extLst>
              <a:ext uri="{FF2B5EF4-FFF2-40B4-BE49-F238E27FC236}">
                <a16:creationId xmlns:a16="http://schemas.microsoft.com/office/drawing/2014/main" id="{29254D10-D765-4271-ABC7-1E3FBDF3247A}"/>
              </a:ext>
            </a:extLst>
          </p:cNvPr>
          <p:cNvSpPr>
            <a:spLocks noGrp="1" noChangeArrowheads="1"/>
          </p:cNvSpPr>
          <p:nvPr>
            <p:ph idx="1"/>
          </p:nvPr>
        </p:nvSpPr>
        <p:spPr>
          <a:xfrm>
            <a:off x="677334" y="1930400"/>
            <a:ext cx="9533466" cy="4318000"/>
          </a:xfrm>
        </p:spPr>
        <p:txBody>
          <a:bodyPr>
            <a:normAutofit lnSpcReduction="10000"/>
          </a:bodyPr>
          <a:lstStyle/>
          <a:p>
            <a:r>
              <a:rPr lang="en-US" altLang="en-US" sz="2400" dirty="0"/>
              <a:t>Requires 3 </a:t>
            </a:r>
            <a:r>
              <a:rPr lang="en-US" altLang="en-US" sz="2400" b="1" dirty="0"/>
              <a:t>clinically appropriate </a:t>
            </a:r>
            <a:r>
              <a:rPr lang="en-US" altLang="en-US" sz="2400" dirty="0"/>
              <a:t>days as an </a:t>
            </a:r>
            <a:r>
              <a:rPr lang="en-US" altLang="en-US" sz="2400" dirty="0" err="1"/>
              <a:t>inpt</a:t>
            </a:r>
            <a:r>
              <a:rPr lang="en-US" altLang="en-US" sz="2400" dirty="0"/>
              <a:t> to have SNF coverage</a:t>
            </a:r>
          </a:p>
          <a:p>
            <a:r>
              <a:rPr lang="en-US" altLang="en-US" sz="2400" dirty="0"/>
              <a:t>100% coverage of </a:t>
            </a:r>
            <a:r>
              <a:rPr lang="en-US" altLang="en-US" sz="2400" u="sng" dirty="0"/>
              <a:t>skilled care </a:t>
            </a:r>
            <a:r>
              <a:rPr lang="en-US" altLang="en-US" sz="2400" dirty="0"/>
              <a:t>up to 20 days</a:t>
            </a:r>
          </a:p>
          <a:p>
            <a:r>
              <a:rPr lang="en-US" altLang="en-US" sz="2400" dirty="0"/>
              <a:t>21-100 days, SNF per day out of pocket of $144.50 2012/$148 2013/$157.50 2015/  $161 2016   </a:t>
            </a:r>
            <a:r>
              <a:rPr lang="en-US" altLang="en-US" sz="2400" dirty="0">
                <a:solidFill>
                  <a:srgbClr val="FF0000"/>
                </a:solidFill>
              </a:rPr>
              <a:t>$</a:t>
            </a:r>
            <a:r>
              <a:rPr lang="en-US" altLang="en-US" sz="2400" b="1" dirty="0">
                <a:solidFill>
                  <a:srgbClr val="FF0000"/>
                </a:solidFill>
              </a:rPr>
              <a:t>164.50 per day 2017; $167.50 per day 2018</a:t>
            </a:r>
          </a:p>
          <a:p>
            <a:endParaRPr lang="en-US" altLang="en-US" sz="2400" b="1" dirty="0">
              <a:solidFill>
                <a:srgbClr val="FF0000"/>
              </a:solidFill>
            </a:endParaRPr>
          </a:p>
          <a:p>
            <a:r>
              <a:rPr lang="en-US" altLang="en-US" sz="2400" dirty="0"/>
              <a:t>Very difficult to meet ‘skilled’ up to 100 days a year. </a:t>
            </a:r>
          </a:p>
          <a:p>
            <a:r>
              <a:rPr lang="en-US" altLang="en-US" sz="2400" dirty="0"/>
              <a:t>Long term care/LTC = maintenance = no coverage</a:t>
            </a:r>
          </a:p>
          <a:p>
            <a:r>
              <a:rPr lang="en-US" altLang="en-US" sz="2400" dirty="0"/>
              <a:t>Many seniors “ spend down” and </a:t>
            </a:r>
            <a:r>
              <a:rPr lang="en-US" altLang="en-US" sz="2400" u="sng" dirty="0"/>
              <a:t>live in LTC on Medicaid </a:t>
            </a:r>
            <a:r>
              <a:rPr lang="en-US" altLang="en-US" sz="2400" dirty="0"/>
              <a:t>benefits.</a:t>
            </a:r>
          </a:p>
        </p:txBody>
      </p:sp>
      <p:sp>
        <p:nvSpPr>
          <p:cNvPr id="66564" name="Slide Number Placeholder 4">
            <a:extLst>
              <a:ext uri="{FF2B5EF4-FFF2-40B4-BE49-F238E27FC236}">
                <a16:creationId xmlns:a16="http://schemas.microsoft.com/office/drawing/2014/main" id="{C4CEAB96-E66F-4BD5-AFC8-E6502E5725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245D01AA-04B6-4C30-90FA-1BA5D77E7077}" type="slidenum">
              <a:rPr lang="en-US" altLang="en-US" sz="1400">
                <a:solidFill>
                  <a:srgbClr val="000000"/>
                </a:solidFill>
                <a:cs typeface="Arial" panose="020B0604020202020204" pitchFamily="34" charset="0"/>
              </a:rPr>
              <a:pPr fontAlgn="base">
                <a:spcBef>
                  <a:spcPct val="0"/>
                </a:spcBef>
                <a:spcAft>
                  <a:spcPct val="0"/>
                </a:spcAft>
                <a:buClrTx/>
                <a:buNone/>
              </a:pPr>
              <a:t>19</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1E217B1E-703F-44BD-A08F-5B141CA39DC7}"/>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2898-96DE-4A0B-A8CD-AB9324EBB78B}"/>
              </a:ext>
            </a:extLst>
          </p:cNvPr>
          <p:cNvSpPr>
            <a:spLocks noGrp="1"/>
          </p:cNvSpPr>
          <p:nvPr>
            <p:ph type="ctrTitle"/>
          </p:nvPr>
        </p:nvSpPr>
        <p:spPr>
          <a:xfrm>
            <a:off x="2209800" y="1295401"/>
            <a:ext cx="7772400" cy="1782807"/>
          </a:xfrm>
        </p:spPr>
        <p:txBody>
          <a:bodyPr>
            <a:normAutofit fontScale="90000"/>
          </a:bodyPr>
          <a:lstStyle/>
          <a:p>
            <a:pPr algn="ctr">
              <a:defRPr/>
            </a:pPr>
            <a:br>
              <a:rPr lang="en-US" u="sng" dirty="0"/>
            </a:br>
            <a:r>
              <a:rPr lang="en-US" dirty="0">
                <a:solidFill>
                  <a:schemeClr val="tx1"/>
                </a:solidFill>
              </a:rPr>
              <a:t>Medicare = Assistance with Medical costs after 65</a:t>
            </a:r>
          </a:p>
        </p:txBody>
      </p:sp>
      <p:sp>
        <p:nvSpPr>
          <p:cNvPr id="101379" name="Subtitle 2">
            <a:extLst>
              <a:ext uri="{FF2B5EF4-FFF2-40B4-BE49-F238E27FC236}">
                <a16:creationId xmlns:a16="http://schemas.microsoft.com/office/drawing/2014/main" id="{29E17066-C165-4CC4-BF9E-64BDAC58A3C4}"/>
              </a:ext>
            </a:extLst>
          </p:cNvPr>
          <p:cNvSpPr>
            <a:spLocks noGrp="1"/>
          </p:cNvSpPr>
          <p:nvPr>
            <p:ph type="subTitle" idx="1"/>
          </p:nvPr>
        </p:nvSpPr>
        <p:spPr>
          <a:xfrm>
            <a:off x="2209800" y="3246438"/>
            <a:ext cx="7772400" cy="1782762"/>
          </a:xfrm>
        </p:spPr>
        <p:txBody>
          <a:bodyPr>
            <a:normAutofit fontScale="92500" lnSpcReduction="10000"/>
          </a:bodyPr>
          <a:lstStyle/>
          <a:p>
            <a:pPr marR="0"/>
            <a:r>
              <a:rPr lang="en-US" altLang="en-US" sz="4400">
                <a:solidFill>
                  <a:srgbClr val="FF0000"/>
                </a:solidFill>
              </a:rPr>
              <a:t>Social Security Benefits = Monthly payments- </a:t>
            </a:r>
            <a:r>
              <a:rPr lang="en-US" altLang="en-US" sz="3600" b="1">
                <a:solidFill>
                  <a:srgbClr val="FF0000"/>
                </a:solidFill>
              </a:rPr>
              <a:t>62/early or 65/66/67+</a:t>
            </a:r>
          </a:p>
        </p:txBody>
      </p:sp>
      <p:sp>
        <p:nvSpPr>
          <p:cNvPr id="101381" name="Footer Placeholder 2">
            <a:extLst>
              <a:ext uri="{FF2B5EF4-FFF2-40B4-BE49-F238E27FC236}">
                <a16:creationId xmlns:a16="http://schemas.microsoft.com/office/drawing/2014/main" id="{90326B0D-C8EE-477E-9F3D-165D50E5D973}"/>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E8F0F4"/>
                </a:solidFill>
              </a:rPr>
              <a:t>2019</a:t>
            </a:r>
          </a:p>
        </p:txBody>
      </p:sp>
      <p:sp>
        <p:nvSpPr>
          <p:cNvPr id="101380" name="Slide Number Placeholder 3">
            <a:extLst>
              <a:ext uri="{FF2B5EF4-FFF2-40B4-BE49-F238E27FC236}">
                <a16:creationId xmlns:a16="http://schemas.microsoft.com/office/drawing/2014/main" id="{2E2EE5E4-5992-487F-857C-CFEC04DE13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F0B9C86-146E-4B8E-87A9-36405097B32D}" type="slidenum">
              <a:rPr lang="en-US" altLang="en-US">
                <a:solidFill>
                  <a:srgbClr val="FFFFFF"/>
                </a:solidFill>
              </a:rPr>
              <a:pPr fontAlgn="base">
                <a:spcBef>
                  <a:spcPct val="0"/>
                </a:spcBef>
                <a:spcAft>
                  <a:spcPct val="0"/>
                </a:spcAft>
              </a:pPr>
              <a:t>2</a:t>
            </a:fld>
            <a:endParaRPr lang="en-US" altLang="en-US">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a:extLst>
              <a:ext uri="{FF2B5EF4-FFF2-40B4-BE49-F238E27FC236}">
                <a16:creationId xmlns:a16="http://schemas.microsoft.com/office/drawing/2014/main" id="{CD07293E-8BB2-4B9D-9F56-BB07792C2FFA}"/>
              </a:ext>
            </a:extLst>
          </p:cNvPr>
          <p:cNvSpPr>
            <a:spLocks noGrp="1" noChangeArrowheads="1"/>
          </p:cNvSpPr>
          <p:nvPr>
            <p:ph type="title"/>
          </p:nvPr>
        </p:nvSpPr>
        <p:spPr/>
        <p:txBody>
          <a:bodyPr/>
          <a:lstStyle/>
          <a:p>
            <a:pPr eaLnBrk="1" hangingPunct="1"/>
            <a:r>
              <a:rPr lang="en-US" altLang="en-US" dirty="0">
                <a:solidFill>
                  <a:schemeClr val="tx1"/>
                </a:solidFill>
              </a:rPr>
              <a:t>Medigap/Supplemental Insurance- Pays after Traditional/Original Medicare</a:t>
            </a:r>
          </a:p>
        </p:txBody>
      </p:sp>
      <p:sp>
        <p:nvSpPr>
          <p:cNvPr id="67588" name="Rectangle 6">
            <a:extLst>
              <a:ext uri="{FF2B5EF4-FFF2-40B4-BE49-F238E27FC236}">
                <a16:creationId xmlns:a16="http://schemas.microsoft.com/office/drawing/2014/main" id="{ABCA5600-87E7-46B4-9125-AB42118AB79C}"/>
              </a:ext>
            </a:extLst>
          </p:cNvPr>
          <p:cNvSpPr>
            <a:spLocks noGrp="1" noChangeArrowheads="1"/>
          </p:cNvSpPr>
          <p:nvPr>
            <p:ph idx="1"/>
          </p:nvPr>
        </p:nvSpPr>
        <p:spPr/>
        <p:txBody>
          <a:bodyPr>
            <a:normAutofit fontScale="92500" lnSpcReduction="20000"/>
          </a:bodyPr>
          <a:lstStyle/>
          <a:p>
            <a:pPr eaLnBrk="1" hangingPunct="1"/>
            <a:r>
              <a:rPr lang="en-US" altLang="en-US" sz="2400" dirty="0"/>
              <a:t>Health insurance policy to cover the out of pocket deductibles and coinsurance.</a:t>
            </a:r>
          </a:p>
          <a:p>
            <a:pPr lvl="1" eaLnBrk="1" hangingPunct="1"/>
            <a:r>
              <a:rPr lang="en-US" altLang="en-US" sz="2400" dirty="0"/>
              <a:t>Sold by </a:t>
            </a:r>
            <a:r>
              <a:rPr lang="en-US" altLang="en-US" sz="2400" u="sng" dirty="0"/>
              <a:t>private insurance </a:t>
            </a:r>
            <a:r>
              <a:rPr lang="en-US" altLang="en-US" sz="2400" dirty="0"/>
              <a:t>companies</a:t>
            </a:r>
          </a:p>
          <a:p>
            <a:pPr lvl="1" eaLnBrk="1" hangingPunct="1"/>
            <a:r>
              <a:rPr lang="en-US" altLang="en-US" sz="2400" dirty="0"/>
              <a:t>Must say “Medicare Supplement Insurance”</a:t>
            </a:r>
          </a:p>
          <a:p>
            <a:pPr lvl="1" eaLnBrk="1" hangingPunct="1"/>
            <a:r>
              <a:rPr lang="en-US" altLang="en-US" sz="2400" dirty="0"/>
              <a:t>Covers “gaps” in the </a:t>
            </a:r>
            <a:r>
              <a:rPr lang="en-US" altLang="en-US" sz="2400" b="1" dirty="0">
                <a:solidFill>
                  <a:srgbClr val="FF0000"/>
                </a:solidFill>
              </a:rPr>
              <a:t>Original Medicare </a:t>
            </a:r>
            <a:r>
              <a:rPr lang="en-US" altLang="en-US" sz="2400" dirty="0"/>
              <a:t>Plan/not Medicare Advantage/Part C</a:t>
            </a:r>
          </a:p>
          <a:p>
            <a:pPr lvl="2" eaLnBrk="1" hangingPunct="1"/>
            <a:r>
              <a:rPr lang="en-US" altLang="en-US" dirty="0"/>
              <a:t>Deductibles, coinsurance, copayments</a:t>
            </a:r>
          </a:p>
          <a:p>
            <a:pPr lvl="2" eaLnBrk="1" hangingPunct="1"/>
            <a:r>
              <a:rPr lang="en-US" altLang="en-US" dirty="0"/>
              <a:t>Average monthly premium of $180 </a:t>
            </a:r>
          </a:p>
          <a:p>
            <a:pPr lvl="2" eaLnBrk="1" hangingPunct="1"/>
            <a:r>
              <a:rPr lang="en-US" altLang="en-US" sz="2400" b="1" dirty="0">
                <a:solidFill>
                  <a:srgbClr val="FF0000"/>
                </a:solidFill>
              </a:rPr>
              <a:t>Golden rule: If Medicare approves the service, the supplemental insurance will also approve the service.  They are the payer AFTER Medicare</a:t>
            </a:r>
            <a:r>
              <a:rPr lang="en-US" altLang="en-US" sz="2400" dirty="0">
                <a:solidFill>
                  <a:srgbClr val="FF0000"/>
                </a:solidFill>
              </a:rPr>
              <a:t>.</a:t>
            </a:r>
          </a:p>
        </p:txBody>
      </p:sp>
      <p:sp>
        <p:nvSpPr>
          <p:cNvPr id="67586" name="Slide Number Placeholder 5">
            <a:extLst>
              <a:ext uri="{FF2B5EF4-FFF2-40B4-BE49-F238E27FC236}">
                <a16:creationId xmlns:a16="http://schemas.microsoft.com/office/drawing/2014/main" id="{9F644DF1-4B18-4907-BD67-29A6AC0DF1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DDF481AF-CDCA-4458-BBFC-759931DBFB3B}" type="slidenum">
              <a:rPr lang="en-US" altLang="en-US" sz="1400">
                <a:solidFill>
                  <a:srgbClr val="000000"/>
                </a:solidFill>
                <a:cs typeface="Arial" panose="020B0604020202020204" pitchFamily="34" charset="0"/>
              </a:rPr>
              <a:pPr fontAlgn="base">
                <a:spcBef>
                  <a:spcPct val="0"/>
                </a:spcBef>
                <a:spcAft>
                  <a:spcPct val="0"/>
                </a:spcAft>
                <a:buClrTx/>
                <a:buNone/>
              </a:pPr>
              <a:t>20</a:t>
            </a:fld>
            <a:endParaRPr lang="en-US" altLang="en-US" sz="1400">
              <a:solidFill>
                <a:srgbClr val="000000"/>
              </a:solidFill>
              <a:cs typeface="Arial" panose="020B0604020202020204" pitchFamily="34" charset="0"/>
            </a:endParaRPr>
          </a:p>
        </p:txBody>
      </p:sp>
      <p:sp>
        <p:nvSpPr>
          <p:cNvPr id="67589" name="Text Box 4">
            <a:extLst>
              <a:ext uri="{FF2B5EF4-FFF2-40B4-BE49-F238E27FC236}">
                <a16:creationId xmlns:a16="http://schemas.microsoft.com/office/drawing/2014/main" id="{E7275BFC-104D-4C49-8DB7-2FC5D1CDB135}"/>
              </a:ext>
            </a:extLst>
          </p:cNvPr>
          <p:cNvSpPr txBox="1">
            <a:spLocks noChangeArrowheads="1"/>
          </p:cNvSpPr>
          <p:nvPr/>
        </p:nvSpPr>
        <p:spPr bwMode="auto">
          <a:xfrm>
            <a:off x="8061326" y="1"/>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Medigap</a:t>
            </a:r>
          </a:p>
        </p:txBody>
      </p:sp>
      <p:sp>
        <p:nvSpPr>
          <p:cNvPr id="2" name="Footer Placeholder 1">
            <a:extLst>
              <a:ext uri="{FF2B5EF4-FFF2-40B4-BE49-F238E27FC236}">
                <a16:creationId xmlns:a16="http://schemas.microsoft.com/office/drawing/2014/main" id="{86704559-07D0-4CC8-89C1-D12ABF52735B}"/>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C024-3B1E-443D-9F05-2DD18D7A10F0}"/>
              </a:ext>
            </a:extLst>
          </p:cNvPr>
          <p:cNvSpPr>
            <a:spLocks noGrp="1"/>
          </p:cNvSpPr>
          <p:nvPr>
            <p:ph type="title"/>
          </p:nvPr>
        </p:nvSpPr>
        <p:spPr/>
        <p:txBody>
          <a:bodyPr>
            <a:normAutofit/>
          </a:bodyPr>
          <a:lstStyle/>
          <a:p>
            <a:r>
              <a:rPr lang="en-US" u="sng" dirty="0">
                <a:solidFill>
                  <a:schemeClr val="tx1"/>
                </a:solidFill>
              </a:rPr>
              <a:t>Big changes to Plan F &amp; Plan C- Supplemental Insurance</a:t>
            </a:r>
          </a:p>
        </p:txBody>
      </p:sp>
      <p:sp>
        <p:nvSpPr>
          <p:cNvPr id="3" name="Content Placeholder 2">
            <a:extLst>
              <a:ext uri="{FF2B5EF4-FFF2-40B4-BE49-F238E27FC236}">
                <a16:creationId xmlns:a16="http://schemas.microsoft.com/office/drawing/2014/main" id="{B02949E5-1B26-429F-8832-842AFF58FEED}"/>
              </a:ext>
            </a:extLst>
          </p:cNvPr>
          <p:cNvSpPr>
            <a:spLocks noGrp="1"/>
          </p:cNvSpPr>
          <p:nvPr>
            <p:ph idx="1"/>
          </p:nvPr>
        </p:nvSpPr>
        <p:spPr>
          <a:xfrm>
            <a:off x="609600" y="2209800"/>
            <a:ext cx="10972800" cy="4373562"/>
          </a:xfrm>
        </p:spPr>
        <p:txBody>
          <a:bodyPr/>
          <a:lstStyle/>
          <a:p>
            <a:r>
              <a:rPr lang="en-US" sz="2800" dirty="0"/>
              <a:t>As part of the Medicare Access and CHIP Re-Authorization Act of 2016, Plan F &amp; C will no longer be for sale as of Jan 2020 for those NEW to Medicare.</a:t>
            </a:r>
          </a:p>
          <a:p>
            <a:r>
              <a:rPr lang="en-US" sz="2800" dirty="0"/>
              <a:t>No Supplemental plans will be sold that cover </a:t>
            </a:r>
            <a:r>
              <a:rPr lang="en-US" sz="2800" u="sng" dirty="0"/>
              <a:t>outpatient Part B yearly deductible. </a:t>
            </a:r>
            <a:r>
              <a:rPr lang="en-US" sz="2800" dirty="0"/>
              <a:t> The patient will now pay the deductible.  $185/2019</a:t>
            </a:r>
          </a:p>
          <a:p>
            <a:r>
              <a:rPr lang="en-US" sz="2800" dirty="0"/>
              <a:t>If you already have these plans – you purchased them as a supplemental insurance plan prior to 2020- you can keep them.  No NEW Plans can be sold</a:t>
            </a:r>
            <a:r>
              <a:rPr lang="en-US" dirty="0"/>
              <a:t>.</a:t>
            </a:r>
          </a:p>
        </p:txBody>
      </p:sp>
      <p:sp>
        <p:nvSpPr>
          <p:cNvPr id="4" name="Slide Number Placeholder 3">
            <a:extLst>
              <a:ext uri="{FF2B5EF4-FFF2-40B4-BE49-F238E27FC236}">
                <a16:creationId xmlns:a16="http://schemas.microsoft.com/office/drawing/2014/main" id="{F565D4A6-8FEA-4237-A257-3C835FCC9481}"/>
              </a:ext>
            </a:extLst>
          </p:cNvPr>
          <p:cNvSpPr>
            <a:spLocks noGrp="1"/>
          </p:cNvSpPr>
          <p:nvPr>
            <p:ph type="sldNum" sz="quarter" idx="12"/>
          </p:nvPr>
        </p:nvSpPr>
        <p:spPr/>
        <p:txBody>
          <a:bodyPr/>
          <a:lstStyle/>
          <a:p>
            <a:pPr>
              <a:defRPr/>
            </a:pPr>
            <a:fld id="{BCA287B2-1E59-432C-AB00-8128B4D0CD24}" type="slidenum">
              <a:rPr lang="en-US" altLang="en-US" smtClean="0"/>
              <a:pPr>
                <a:defRPr/>
              </a:pPr>
              <a:t>21</a:t>
            </a:fld>
            <a:endParaRPr lang="en-US" altLang="en-US"/>
          </a:p>
        </p:txBody>
      </p:sp>
      <p:sp>
        <p:nvSpPr>
          <p:cNvPr id="5" name="Footer Placeholder 4">
            <a:extLst>
              <a:ext uri="{FF2B5EF4-FFF2-40B4-BE49-F238E27FC236}">
                <a16:creationId xmlns:a16="http://schemas.microsoft.com/office/drawing/2014/main" id="{AF8960EA-FCD5-4283-8158-C5D1C628359A}"/>
              </a:ext>
            </a:extLst>
          </p:cNvPr>
          <p:cNvSpPr>
            <a:spLocks noGrp="1"/>
          </p:cNvSpPr>
          <p:nvPr>
            <p:ph type="ftr" sz="quarter" idx="11"/>
          </p:nvPr>
        </p:nvSpPr>
        <p:spPr/>
        <p:txBody>
          <a:bodyPr/>
          <a:lstStyle/>
          <a:p>
            <a:pPr>
              <a:defRPr/>
            </a:pPr>
            <a:r>
              <a:rPr lang="en-US"/>
              <a:t>2019</a:t>
            </a:r>
          </a:p>
        </p:txBody>
      </p:sp>
    </p:spTree>
    <p:extLst>
      <p:ext uri="{BB962C8B-B14F-4D97-AF65-F5344CB8AC3E}">
        <p14:creationId xmlns:p14="http://schemas.microsoft.com/office/powerpoint/2010/main" val="4025697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4FB163A6-11D9-40C4-B672-DBCE6C11DDF0}"/>
              </a:ext>
            </a:extLst>
          </p:cNvPr>
          <p:cNvSpPr>
            <a:spLocks noGrp="1" noChangeArrowheads="1"/>
          </p:cNvSpPr>
          <p:nvPr>
            <p:ph type="title"/>
          </p:nvPr>
        </p:nvSpPr>
        <p:spPr/>
        <p:txBody>
          <a:bodyPr>
            <a:normAutofit/>
          </a:bodyPr>
          <a:lstStyle/>
          <a:p>
            <a:r>
              <a:rPr lang="en-US" altLang="en-US" sz="3600" dirty="0">
                <a:solidFill>
                  <a:schemeClr val="tx1"/>
                </a:solidFill>
              </a:rPr>
              <a:t>Making it real – SS $ with Traditional Medicare Monthly Reductions</a:t>
            </a:r>
          </a:p>
        </p:txBody>
      </p:sp>
      <p:sp>
        <p:nvSpPr>
          <p:cNvPr id="69635" name="Content Placeholder 2">
            <a:extLst>
              <a:ext uri="{FF2B5EF4-FFF2-40B4-BE49-F238E27FC236}">
                <a16:creationId xmlns:a16="http://schemas.microsoft.com/office/drawing/2014/main" id="{C7D4AD24-5E4C-442B-8C8C-A2CD6FB240FB}"/>
              </a:ext>
            </a:extLst>
          </p:cNvPr>
          <p:cNvSpPr>
            <a:spLocks noGrp="1" noChangeArrowheads="1"/>
          </p:cNvSpPr>
          <p:nvPr>
            <p:ph sz="half" idx="1"/>
          </p:nvPr>
        </p:nvSpPr>
        <p:spPr/>
        <p:txBody>
          <a:bodyPr>
            <a:normAutofit lnSpcReduction="10000"/>
          </a:bodyPr>
          <a:lstStyle/>
          <a:p>
            <a:r>
              <a:rPr lang="en-US" altLang="en-US" dirty="0"/>
              <a:t>Women live to 85 </a:t>
            </a:r>
            <a:r>
              <a:rPr lang="en-US" altLang="en-US" dirty="0" err="1"/>
              <a:t>yrs</a:t>
            </a:r>
            <a:endParaRPr lang="en-US" altLang="en-US" dirty="0"/>
          </a:p>
          <a:p>
            <a:r>
              <a:rPr lang="en-US" altLang="en-US" dirty="0"/>
              <a:t>Ave Social Security  $1200</a:t>
            </a:r>
          </a:p>
          <a:p>
            <a:r>
              <a:rPr lang="en-US" altLang="en-US" dirty="0"/>
              <a:t>- Part B premium $135.50</a:t>
            </a:r>
          </a:p>
          <a:p>
            <a:r>
              <a:rPr lang="en-US" altLang="en-US" dirty="0"/>
              <a:t>-  Part D premium    $50</a:t>
            </a:r>
          </a:p>
          <a:p>
            <a:r>
              <a:rPr lang="en-US" altLang="en-US" dirty="0"/>
              <a:t>-  Plan F supplemental insurance for out of pocket  $180 </a:t>
            </a:r>
          </a:p>
          <a:p>
            <a:pPr marL="109537" indent="0">
              <a:buNone/>
            </a:pPr>
            <a:endParaRPr lang="en-US" altLang="en-US" dirty="0"/>
          </a:p>
          <a:p>
            <a:r>
              <a:rPr lang="en-US" altLang="en-US" sz="2000" i="1" dirty="0"/>
              <a:t>NOTE: With the change of Part B/</a:t>
            </a:r>
            <a:r>
              <a:rPr lang="en-US" altLang="en-US" sz="2000" i="1" dirty="0" err="1"/>
              <a:t>outpt</a:t>
            </a:r>
            <a:r>
              <a:rPr lang="en-US" altLang="en-US" sz="2000" i="1" dirty="0"/>
              <a:t> deductible due for new Medicare patients – premium coming down</a:t>
            </a:r>
            <a:r>
              <a:rPr lang="en-US" altLang="en-US" sz="2000" dirty="0"/>
              <a:t>?</a:t>
            </a:r>
          </a:p>
        </p:txBody>
      </p:sp>
      <p:sp>
        <p:nvSpPr>
          <p:cNvPr id="4" name="Content Placeholder 3">
            <a:extLst>
              <a:ext uri="{FF2B5EF4-FFF2-40B4-BE49-F238E27FC236}">
                <a16:creationId xmlns:a16="http://schemas.microsoft.com/office/drawing/2014/main" id="{971F5093-7101-4515-B29A-A14CB5B4D59B}"/>
              </a:ext>
            </a:extLst>
          </p:cNvPr>
          <p:cNvSpPr>
            <a:spLocks noGrp="1"/>
          </p:cNvSpPr>
          <p:nvPr>
            <p:ph sz="half" idx="2"/>
          </p:nvPr>
        </p:nvSpPr>
        <p:spPr/>
        <p:txBody>
          <a:bodyPr>
            <a:normAutofit lnSpcReduction="10000"/>
          </a:bodyPr>
          <a:lstStyle/>
          <a:p>
            <a:pPr>
              <a:defRPr/>
            </a:pPr>
            <a:r>
              <a:rPr lang="en-US" dirty="0"/>
              <a:t>Total premium monthly reductions:</a:t>
            </a:r>
            <a:br>
              <a:rPr lang="en-US" dirty="0"/>
            </a:br>
            <a:r>
              <a:rPr lang="en-US" dirty="0"/>
              <a:t>$230.50</a:t>
            </a:r>
          </a:p>
          <a:p>
            <a:pPr>
              <a:defRPr/>
            </a:pPr>
            <a:r>
              <a:rPr lang="en-US" dirty="0"/>
              <a:t>Remainder to live on:</a:t>
            </a:r>
          </a:p>
          <a:p>
            <a:pPr marL="0" indent="0">
              <a:buNone/>
              <a:defRPr/>
            </a:pPr>
            <a:r>
              <a:rPr lang="en-US" dirty="0"/>
              <a:t>    $834.50</a:t>
            </a:r>
          </a:p>
          <a:p>
            <a:pPr marL="0" indent="0">
              <a:buNone/>
              <a:defRPr/>
            </a:pPr>
            <a:endParaRPr lang="en-US" dirty="0"/>
          </a:p>
          <a:p>
            <a:pPr marL="0" indent="0">
              <a:buNone/>
              <a:defRPr/>
            </a:pPr>
            <a:r>
              <a:rPr lang="en-US" dirty="0"/>
              <a:t>**</a:t>
            </a:r>
            <a:r>
              <a:rPr lang="en-US" dirty="0">
                <a:solidFill>
                  <a:srgbClr val="FF0000"/>
                </a:solidFill>
              </a:rPr>
              <a:t>Without Supplemental Insurance, all Part A &amp; Part B deductibles and coinsurance would be due from pt –as used.</a:t>
            </a:r>
          </a:p>
        </p:txBody>
      </p:sp>
      <p:sp>
        <p:nvSpPr>
          <p:cNvPr id="69637" name="Slide Number Placeholder 5">
            <a:extLst>
              <a:ext uri="{FF2B5EF4-FFF2-40B4-BE49-F238E27FC236}">
                <a16:creationId xmlns:a16="http://schemas.microsoft.com/office/drawing/2014/main" id="{361DB485-136D-4245-AC2A-0018CBDCCAE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fld id="{F25415D1-C816-42E3-843C-1982079CCF9F}" type="slidenum">
              <a:rPr lang="en-US" altLang="en-US" sz="1400">
                <a:solidFill>
                  <a:srgbClr val="000000"/>
                </a:solidFill>
                <a:cs typeface="Arial" panose="020B0604020202020204" pitchFamily="34" charset="0"/>
              </a:rPr>
              <a:pPr eaLnBrk="0" fontAlgn="base" hangingPunct="0">
                <a:spcBef>
                  <a:spcPct val="0"/>
                </a:spcBef>
                <a:spcAft>
                  <a:spcPct val="0"/>
                </a:spcAft>
                <a:buClrTx/>
                <a:buNone/>
              </a:pPr>
              <a:t>22</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B9169788-F352-4169-9132-CAD8B5B0D1B3}"/>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2">
            <a:extLst>
              <a:ext uri="{FF2B5EF4-FFF2-40B4-BE49-F238E27FC236}">
                <a16:creationId xmlns:a16="http://schemas.microsoft.com/office/drawing/2014/main" id="{894E5414-F236-4149-A0AC-7CC64A6A4C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731D2E53-D26A-4475-9640-26812B6DD728}"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23</a:t>
            </a:fld>
            <a:endParaRPr lang="en-US" altLang="en-US">
              <a:solidFill>
                <a:srgbClr val="90C226"/>
              </a:solidFill>
              <a:latin typeface="Arial" panose="020B0604020202020204" pitchFamily="34" charset="0"/>
              <a:cs typeface="Arial" panose="020B0604020202020204" pitchFamily="34" charset="0"/>
            </a:endParaRPr>
          </a:p>
        </p:txBody>
      </p:sp>
      <p:graphicFrame>
        <p:nvGraphicFramePr>
          <p:cNvPr id="70659" name="Object 3">
            <a:extLst>
              <a:ext uri="{FF2B5EF4-FFF2-40B4-BE49-F238E27FC236}">
                <a16:creationId xmlns:a16="http://schemas.microsoft.com/office/drawing/2014/main" id="{879EDBE9-96B5-4ED7-BCE5-0CF543DAB64D}"/>
              </a:ext>
            </a:extLst>
          </p:cNvPr>
          <p:cNvGraphicFramePr>
            <a:graphicFrameLocks noChangeAspect="1"/>
          </p:cNvGraphicFramePr>
          <p:nvPr/>
        </p:nvGraphicFramePr>
        <p:xfrm>
          <a:off x="2133600" y="98426"/>
          <a:ext cx="6858000" cy="6759575"/>
        </p:xfrm>
        <a:graphic>
          <a:graphicData uri="http://schemas.openxmlformats.org/presentationml/2006/ole">
            <mc:AlternateContent xmlns:mc="http://schemas.openxmlformats.org/markup-compatibility/2006">
              <mc:Choice xmlns:v="urn:schemas-microsoft-com:vml" Requires="v">
                <p:oleObj spid="_x0000_s3117" name="Acrobat Document" r:id="rId3" imgW="3886052" imgH="5029200" progId="Acrobat.Document.2015">
                  <p:embed/>
                </p:oleObj>
              </mc:Choice>
              <mc:Fallback>
                <p:oleObj name="Acrobat Document" r:id="rId3" imgW="3886052" imgH="5029200" progId="Acrobat.Document.2015">
                  <p:embed/>
                  <p:pic>
                    <p:nvPicPr>
                      <p:cNvPr id="70659" name="Object 3">
                        <a:extLst>
                          <a:ext uri="{FF2B5EF4-FFF2-40B4-BE49-F238E27FC236}">
                            <a16:creationId xmlns:a16="http://schemas.microsoft.com/office/drawing/2014/main" id="{879EDBE9-96B5-4ED7-BCE5-0CF543DAB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98426"/>
                        <a:ext cx="68580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4CBE5515-5DD5-4E33-86BD-9D7476186469}"/>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0B1A787F-EE1F-4E45-83AB-955C9AFED70D}"/>
              </a:ext>
            </a:extLst>
          </p:cNvPr>
          <p:cNvSpPr>
            <a:spLocks noGrp="1"/>
          </p:cNvSpPr>
          <p:nvPr>
            <p:ph type="title"/>
          </p:nvPr>
        </p:nvSpPr>
        <p:spPr/>
        <p:txBody>
          <a:bodyPr/>
          <a:lstStyle/>
          <a:p>
            <a:r>
              <a:rPr lang="en-US" altLang="en-US"/>
              <a:t>Part C/Medicare Advantage</a:t>
            </a:r>
            <a:br>
              <a:rPr lang="en-US" altLang="en-US"/>
            </a:br>
            <a:r>
              <a:rPr lang="en-US" altLang="en-US" sz="3200" b="1">
                <a:solidFill>
                  <a:srgbClr val="C00000"/>
                </a:solidFill>
              </a:rPr>
              <a:t>Fall enrollment period: 10-15 thru 12-7 yearly.</a:t>
            </a:r>
          </a:p>
        </p:txBody>
      </p:sp>
      <p:sp>
        <p:nvSpPr>
          <p:cNvPr id="71683" name="Content Placeholder 2">
            <a:extLst>
              <a:ext uri="{FF2B5EF4-FFF2-40B4-BE49-F238E27FC236}">
                <a16:creationId xmlns:a16="http://schemas.microsoft.com/office/drawing/2014/main" id="{75DC9504-9D18-4C6E-9047-A677F4D48F2F}"/>
              </a:ext>
            </a:extLst>
          </p:cNvPr>
          <p:cNvSpPr>
            <a:spLocks noGrp="1"/>
          </p:cNvSpPr>
          <p:nvPr>
            <p:ph idx="1"/>
          </p:nvPr>
        </p:nvSpPr>
        <p:spPr/>
        <p:txBody>
          <a:bodyPr/>
          <a:lstStyle/>
          <a:p>
            <a:r>
              <a:rPr lang="en-US" altLang="en-US" sz="2800"/>
              <a:t>All plans have to offer the basic Traditional Benefits.  </a:t>
            </a:r>
            <a:r>
              <a:rPr lang="en-US" altLang="en-US" sz="2800" b="1"/>
              <a:t>Private insurance companies </a:t>
            </a:r>
            <a:r>
              <a:rPr lang="en-US" altLang="en-US" sz="2800"/>
              <a:t>sell Medicare Advantage plans.</a:t>
            </a:r>
          </a:p>
          <a:p>
            <a:r>
              <a:rPr lang="en-US" altLang="en-US" sz="2800"/>
              <a:t>They can offer more services, not less.</a:t>
            </a:r>
          </a:p>
          <a:p>
            <a:r>
              <a:rPr lang="en-US" altLang="en-US" sz="2800"/>
              <a:t>They cannot impose any pre-existing conditions or others that are not related to Traditional Medicare</a:t>
            </a:r>
          </a:p>
          <a:p>
            <a:r>
              <a:rPr lang="en-US" altLang="en-US" sz="2800"/>
              <a:t>Part C – usually packages Part A, B, and D into 1 out of pocket monthly premium</a:t>
            </a:r>
            <a:r>
              <a:rPr lang="en-US" altLang="en-US" sz="2800" b="1"/>
              <a:t>.  The co-payments are tied directly to each insurance plan.  All are different.</a:t>
            </a:r>
          </a:p>
          <a:p>
            <a:r>
              <a:rPr lang="en-US" altLang="en-US" sz="2800" b="1"/>
              <a:t>“Do over” –Jan- March 30</a:t>
            </a:r>
            <a:r>
              <a:rPr lang="en-US" altLang="en-US" sz="2800" b="1" baseline="30000"/>
              <a:t>th</a:t>
            </a:r>
            <a:r>
              <a:rPr lang="en-US" altLang="en-US" sz="2800" b="1"/>
              <a:t> each year.</a:t>
            </a:r>
          </a:p>
        </p:txBody>
      </p:sp>
      <p:sp>
        <p:nvSpPr>
          <p:cNvPr id="71684" name="Slide Number Placeholder 4">
            <a:extLst>
              <a:ext uri="{FF2B5EF4-FFF2-40B4-BE49-F238E27FC236}">
                <a16:creationId xmlns:a16="http://schemas.microsoft.com/office/drawing/2014/main" id="{A5CA0259-AC2F-4907-9032-B73BD82F4E4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6D871E11-8944-4E83-85C8-C441E0E237CA}" type="slidenum">
              <a:rPr lang="en-US" altLang="en-US"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24</a:t>
            </a:fld>
            <a:endParaRPr lang="en-US" altLang="en-US" sz="1200">
              <a:solidFill>
                <a:srgbClr val="898989"/>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799BC08-F185-40C6-AEE1-722050619770}"/>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E66CDB-D0CB-48D9-9063-DF0A7EB7D9C7}"/>
              </a:ext>
            </a:extLst>
          </p:cNvPr>
          <p:cNvSpPr/>
          <p:nvPr/>
        </p:nvSpPr>
        <p:spPr>
          <a:xfrm>
            <a:off x="1728789" y="95251"/>
            <a:ext cx="8829675" cy="662622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2" name="Title 1">
            <a:extLst>
              <a:ext uri="{FF2B5EF4-FFF2-40B4-BE49-F238E27FC236}">
                <a16:creationId xmlns:a16="http://schemas.microsoft.com/office/drawing/2014/main" id="{9215159B-F6CD-436A-A543-4F5BD1E31FF7}"/>
              </a:ext>
            </a:extLst>
          </p:cNvPr>
          <p:cNvSpPr>
            <a:spLocks noGrp="1"/>
          </p:cNvSpPr>
          <p:nvPr>
            <p:ph type="title"/>
          </p:nvPr>
        </p:nvSpPr>
        <p:spPr>
          <a:xfrm>
            <a:off x="2362201" y="685801"/>
            <a:ext cx="7064375" cy="492125"/>
          </a:xfrm>
        </p:spPr>
        <p:txBody>
          <a:bodyPr>
            <a:normAutofit fontScale="90000"/>
          </a:bodyPr>
          <a:lstStyle/>
          <a:p>
            <a:pPr>
              <a:defRPr/>
            </a:pPr>
            <a:r>
              <a:rPr lang="en-US" sz="3800" b="1" dirty="0"/>
              <a:t>What is the Regulation for Managed Medicare?</a:t>
            </a:r>
            <a:br>
              <a:rPr lang="en-US" sz="3800" dirty="0"/>
            </a:br>
            <a:r>
              <a:rPr lang="en-US" sz="1800" dirty="0"/>
              <a:t>(Dr Ronald Hirsch/Accretive Health, 2016 PA &amp; UR Boot camp**)</a:t>
            </a:r>
            <a:endParaRPr lang="en-US" dirty="0"/>
          </a:p>
        </p:txBody>
      </p:sp>
      <p:sp>
        <p:nvSpPr>
          <p:cNvPr id="72708" name="Content Placeholder 2">
            <a:extLst>
              <a:ext uri="{FF2B5EF4-FFF2-40B4-BE49-F238E27FC236}">
                <a16:creationId xmlns:a16="http://schemas.microsoft.com/office/drawing/2014/main" id="{A7605498-9371-4558-82A1-2639508C2AD7}"/>
              </a:ext>
            </a:extLst>
          </p:cNvPr>
          <p:cNvSpPr>
            <a:spLocks noGrp="1"/>
          </p:cNvSpPr>
          <p:nvPr>
            <p:ph idx="1"/>
          </p:nvPr>
        </p:nvSpPr>
        <p:spPr>
          <a:xfrm>
            <a:off x="1981200" y="1666876"/>
            <a:ext cx="8229600" cy="5521325"/>
          </a:xfrm>
        </p:spPr>
        <p:txBody>
          <a:bodyPr/>
          <a:lstStyle/>
          <a:p>
            <a:pPr marL="0" indent="0">
              <a:buNone/>
            </a:pPr>
            <a:r>
              <a:rPr lang="en-US" altLang="en-US" sz="2400" b="1"/>
              <a:t>Medicare Advantage/Part C plans must provide their enrollees with all basic benefits covered under original Medicare.</a:t>
            </a:r>
            <a:r>
              <a:rPr lang="en-US" altLang="en-US" sz="2400"/>
              <a:t> Consequently, plans may not impose limitations, waiting periods or exclusions from coverage due to pre-existing conditions that are not present in original Medicare.</a:t>
            </a:r>
          </a:p>
          <a:p>
            <a:pPr marL="0" indent="0">
              <a:buNone/>
            </a:pPr>
            <a:r>
              <a:rPr lang="en-US" altLang="en-US" sz="2400"/>
              <a:t>MA plans need not follow original Medicare claims processing procedures. MA plans may create their own billing and payment procedures as long as providers – whether contracted or not – are paid accurately, timely and with an audit trail.		</a:t>
            </a:r>
          </a:p>
          <a:p>
            <a:pPr marL="0" indent="0">
              <a:buNone/>
            </a:pPr>
            <a:r>
              <a:rPr lang="en-US" altLang="en-US" sz="2400"/>
              <a:t>Medicare Managed Care Manual, Ch 4</a:t>
            </a:r>
          </a:p>
          <a:p>
            <a:pPr marL="0" indent="0">
              <a:buNone/>
            </a:pPr>
            <a:endParaRPr lang="en-US" altLang="en-US" sz="2000"/>
          </a:p>
        </p:txBody>
      </p:sp>
      <p:sp>
        <p:nvSpPr>
          <p:cNvPr id="72709" name="Slide Number Placeholder 3">
            <a:extLst>
              <a:ext uri="{FF2B5EF4-FFF2-40B4-BE49-F238E27FC236}">
                <a16:creationId xmlns:a16="http://schemas.microsoft.com/office/drawing/2014/main" id="{F4D4DA34-6515-4A9E-92D0-1E5CB6D49B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7E34D457-115F-43F7-81EB-1E12B60BA6D4}" type="slidenum">
              <a:rPr lang="en-US" altLang="en-US"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25</a:t>
            </a:fld>
            <a:endParaRPr lang="en-US" altLang="en-US" sz="1200">
              <a:solidFill>
                <a:srgbClr val="898989"/>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96E0DB57-498B-4A76-B1E3-682747A34D53}"/>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27358323-CB2A-4564-90A5-9C5DD7EA458D}"/>
              </a:ext>
            </a:extLst>
          </p:cNvPr>
          <p:cNvSpPr>
            <a:spLocks noGrp="1" noChangeArrowheads="1"/>
          </p:cNvSpPr>
          <p:nvPr>
            <p:ph type="title"/>
          </p:nvPr>
        </p:nvSpPr>
        <p:spPr/>
        <p:txBody>
          <a:bodyPr>
            <a:normAutofit/>
          </a:bodyPr>
          <a:lstStyle/>
          <a:p>
            <a:r>
              <a:rPr lang="en-US" altLang="en-US" dirty="0">
                <a:solidFill>
                  <a:schemeClr val="tx1"/>
                </a:solidFill>
              </a:rPr>
              <a:t>Medicare Advantage/Part C/Managed Medicare</a:t>
            </a:r>
          </a:p>
        </p:txBody>
      </p:sp>
      <p:sp>
        <p:nvSpPr>
          <p:cNvPr id="178179" name="Content Placeholder 2">
            <a:extLst>
              <a:ext uri="{FF2B5EF4-FFF2-40B4-BE49-F238E27FC236}">
                <a16:creationId xmlns:a16="http://schemas.microsoft.com/office/drawing/2014/main" id="{1A317CA0-DA19-4CB4-AAE6-F8A3AFD04A39}"/>
              </a:ext>
            </a:extLst>
          </p:cNvPr>
          <p:cNvSpPr>
            <a:spLocks noGrp="1" noChangeArrowheads="1"/>
          </p:cNvSpPr>
          <p:nvPr>
            <p:ph idx="1"/>
          </p:nvPr>
        </p:nvSpPr>
        <p:spPr>
          <a:xfrm>
            <a:off x="1143000" y="1905001"/>
            <a:ext cx="9067800" cy="4221163"/>
          </a:xfrm>
        </p:spPr>
        <p:txBody>
          <a:bodyPr>
            <a:normAutofit lnSpcReduction="10000"/>
          </a:bodyPr>
          <a:lstStyle/>
          <a:p>
            <a:pPr>
              <a:defRPr/>
            </a:pPr>
            <a:r>
              <a:rPr lang="en-US" altLang="en-US" sz="2800" dirty="0"/>
              <a:t>Created from the Medicare Prescription Drug, Improvement, and Modernization Act of 2003.</a:t>
            </a:r>
          </a:p>
          <a:p>
            <a:pPr>
              <a:defRPr/>
            </a:pPr>
            <a:r>
              <a:rPr lang="en-US" altLang="en-US" sz="2800" u="sng" dirty="0"/>
              <a:t>Private insurance companies</a:t>
            </a:r>
            <a:r>
              <a:rPr lang="en-US" altLang="en-US" sz="2800" dirty="0"/>
              <a:t> are paid a per member-per month fee to manage the Medicare pt. Higher risk based pt = higher monthly fees.</a:t>
            </a:r>
          </a:p>
          <a:p>
            <a:pPr>
              <a:defRPr/>
            </a:pPr>
            <a:r>
              <a:rPr lang="en-US" altLang="en-US" sz="2800" u="sng" dirty="0"/>
              <a:t>Maximum amt out of pocket </a:t>
            </a:r>
            <a:r>
              <a:rPr lang="en-US" altLang="en-US" sz="2800" dirty="0"/>
              <a:t>to be paid by a patient.  *No max with Traditional*</a:t>
            </a:r>
          </a:p>
          <a:p>
            <a:pPr>
              <a:defRPr/>
            </a:pPr>
            <a:r>
              <a:rPr lang="en-US" altLang="en-US" sz="2800" dirty="0"/>
              <a:t>No ability to purchase Medicare Supplemental insurance for out of pocket</a:t>
            </a:r>
          </a:p>
          <a:p>
            <a:pPr marL="0" indent="0">
              <a:buNone/>
              <a:defRPr/>
            </a:pPr>
            <a:endParaRPr lang="en-US" altLang="en-US" sz="2800" dirty="0"/>
          </a:p>
        </p:txBody>
      </p:sp>
      <p:sp>
        <p:nvSpPr>
          <p:cNvPr id="74756" name="Slide Number Placeholder 4">
            <a:extLst>
              <a:ext uri="{FF2B5EF4-FFF2-40B4-BE49-F238E27FC236}">
                <a16:creationId xmlns:a16="http://schemas.microsoft.com/office/drawing/2014/main" id="{B883496E-D056-4BC2-A434-3E4CBE3DC9E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fld id="{919AA0A0-CDF2-44E0-804B-D21899B3D95E}" type="slidenum">
              <a:rPr lang="en-US" altLang="en-US" sz="1400">
                <a:solidFill>
                  <a:srgbClr val="000000"/>
                </a:solidFill>
                <a:cs typeface="Arial" panose="020B0604020202020204" pitchFamily="34" charset="0"/>
              </a:rPr>
              <a:pPr eaLnBrk="0" fontAlgn="base" hangingPunct="0">
                <a:spcBef>
                  <a:spcPct val="0"/>
                </a:spcBef>
                <a:spcAft>
                  <a:spcPct val="0"/>
                </a:spcAft>
                <a:buClrTx/>
                <a:buNone/>
              </a:pPr>
              <a:t>26</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3DEB8FD3-2DAF-4018-AC02-4F63DED7ACB8}"/>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35366C0-A36F-4AB8-8CAE-BA8D70E081FE}"/>
              </a:ext>
            </a:extLst>
          </p:cNvPr>
          <p:cNvSpPr>
            <a:spLocks noGrp="1" noChangeArrowheads="1"/>
          </p:cNvSpPr>
          <p:nvPr>
            <p:ph type="title"/>
          </p:nvPr>
        </p:nvSpPr>
        <p:spPr/>
        <p:txBody>
          <a:bodyPr/>
          <a:lstStyle/>
          <a:p>
            <a:r>
              <a:rPr lang="en-US" altLang="en-US" sz="3200" b="1" dirty="0">
                <a:solidFill>
                  <a:srgbClr val="00B050"/>
                </a:solidFill>
              </a:rPr>
              <a:t>Considerations when making a change to Medicare Advantage- From a patient</a:t>
            </a:r>
          </a:p>
        </p:txBody>
      </p:sp>
      <p:sp>
        <p:nvSpPr>
          <p:cNvPr id="3" name="Content Placeholder 2">
            <a:extLst>
              <a:ext uri="{FF2B5EF4-FFF2-40B4-BE49-F238E27FC236}">
                <a16:creationId xmlns:a16="http://schemas.microsoft.com/office/drawing/2014/main" id="{B7C0169A-2D0A-4FFD-B3D1-25B612AB5CF6}"/>
              </a:ext>
            </a:extLst>
          </p:cNvPr>
          <p:cNvSpPr>
            <a:spLocks noGrp="1"/>
          </p:cNvSpPr>
          <p:nvPr>
            <p:ph idx="1"/>
          </p:nvPr>
        </p:nvSpPr>
        <p:spPr>
          <a:xfrm>
            <a:off x="1314451" y="1676401"/>
            <a:ext cx="7167564" cy="4571999"/>
          </a:xfrm>
        </p:spPr>
        <p:txBody>
          <a:bodyPr>
            <a:normAutofit lnSpcReduction="10000"/>
          </a:bodyPr>
          <a:lstStyle/>
          <a:p>
            <a:pPr>
              <a:buFont typeface="Wingdings 3" panose="05040102010807070707" pitchFamily="82" charset="2"/>
              <a:buChar char=""/>
              <a:defRPr/>
            </a:pPr>
            <a:endParaRPr lang="en-US" dirty="0"/>
          </a:p>
          <a:p>
            <a:pPr>
              <a:buFont typeface="Wingdings 3" panose="05040102010807070707" pitchFamily="82" charset="2"/>
              <a:buChar char=""/>
              <a:defRPr/>
            </a:pPr>
            <a:r>
              <a:rPr lang="en-US" dirty="0"/>
              <a:t>Her supplemental insurance amt was increasing $50 a month.  On her fixed income, the monthly deductions went up to $350 out of her $1300 Social Security Check.  It was time to look for help!</a:t>
            </a:r>
          </a:p>
          <a:p>
            <a:pPr>
              <a:buFont typeface="Wingdings 3" panose="05040102010807070707" pitchFamily="82" charset="2"/>
              <a:buChar char=""/>
              <a:defRPr/>
            </a:pPr>
            <a:r>
              <a:rPr lang="en-US" dirty="0"/>
              <a:t>It is all about the doctors in her network.</a:t>
            </a:r>
          </a:p>
          <a:p>
            <a:pPr>
              <a:buFont typeface="Wingdings 3" panose="05040102010807070707" pitchFamily="82" charset="2"/>
              <a:buChar char=""/>
              <a:defRPr/>
            </a:pPr>
            <a:r>
              <a:rPr lang="en-US" dirty="0"/>
              <a:t>It is all about new monthly costs and ongoing out of pocket costs.</a:t>
            </a:r>
          </a:p>
          <a:p>
            <a:pPr>
              <a:buFont typeface="Wingdings 3" panose="05040102010807070707" pitchFamily="82" charset="2"/>
              <a:buChar char=""/>
              <a:defRPr/>
            </a:pPr>
            <a:r>
              <a:rPr lang="en-US" dirty="0"/>
              <a:t>It was her drugs /Part D being covered and her out of pocket expense.</a:t>
            </a:r>
          </a:p>
          <a:p>
            <a:pPr>
              <a:buFont typeface="Wingdings 3" panose="05040102010807070707" pitchFamily="82" charset="2"/>
              <a:buChar char=""/>
              <a:defRPr/>
            </a:pPr>
            <a:r>
              <a:rPr lang="en-US" dirty="0"/>
              <a:t>She got a list of providers and hospitals in her area. Hospital she used was included.  Her PCP was included; but she had to get a new OB/GYN.</a:t>
            </a:r>
          </a:p>
          <a:p>
            <a:pPr>
              <a:buFont typeface="Wingdings 3" panose="05040102010807070707" pitchFamily="82" charset="2"/>
              <a:buChar char=""/>
              <a:defRPr/>
            </a:pPr>
            <a:r>
              <a:rPr lang="en-US" dirty="0"/>
              <a:t>With these hurdles out of the way, it was time to seriously look ‘at the cost.’ </a:t>
            </a:r>
          </a:p>
          <a:p>
            <a:pPr marL="0" indent="0">
              <a:buNone/>
              <a:defRPr/>
            </a:pPr>
            <a:endParaRPr lang="en-US" dirty="0"/>
          </a:p>
          <a:p>
            <a:pPr>
              <a:buFont typeface="Wingdings 3" panose="05040102010807070707" pitchFamily="82" charset="2"/>
              <a:buChar char=""/>
              <a:defRPr/>
            </a:pPr>
            <a:endParaRPr lang="en-US" dirty="0"/>
          </a:p>
        </p:txBody>
      </p:sp>
      <p:sp>
        <p:nvSpPr>
          <p:cNvPr id="4" name="Footer Placeholder 3">
            <a:extLst>
              <a:ext uri="{FF2B5EF4-FFF2-40B4-BE49-F238E27FC236}">
                <a16:creationId xmlns:a16="http://schemas.microsoft.com/office/drawing/2014/main" id="{EE391013-3C5B-4252-8A4F-B69FFA3265AA}"/>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2019</a:t>
            </a:r>
            <a:endParaRPr kumimoji="0" lang="en-US" sz="9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1509" name="Slide Number Placeholder 4">
            <a:extLst>
              <a:ext uri="{FF2B5EF4-FFF2-40B4-BE49-F238E27FC236}">
                <a16:creationId xmlns:a16="http://schemas.microsoft.com/office/drawing/2014/main" id="{58824846-4EF4-4963-B53A-93290BB1A3D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BF7AFD54-904D-4B5F-A807-56399541F3A7}" type="slidenum">
              <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27</a:t>
            </a:fld>
            <a:endPar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85B970-9B1B-4C96-AC1F-4388B9B24669}"/>
              </a:ext>
            </a:extLst>
          </p:cNvPr>
          <p:cNvSpPr>
            <a:spLocks noGrp="1" noChangeArrowheads="1"/>
          </p:cNvSpPr>
          <p:nvPr>
            <p:ph type="title"/>
          </p:nvPr>
        </p:nvSpPr>
        <p:spPr>
          <a:xfrm>
            <a:off x="677334" y="971550"/>
            <a:ext cx="8596668" cy="823914"/>
          </a:xfrm>
        </p:spPr>
        <p:txBody>
          <a:bodyPr/>
          <a:lstStyle/>
          <a:p>
            <a:r>
              <a:rPr lang="en-US" altLang="en-US" b="1" dirty="0">
                <a:solidFill>
                  <a:srgbClr val="00B050"/>
                </a:solidFill>
              </a:rPr>
              <a:t>Cost considerations – Traditional VS MA</a:t>
            </a:r>
          </a:p>
        </p:txBody>
      </p:sp>
      <p:sp>
        <p:nvSpPr>
          <p:cNvPr id="3" name="Content Placeholder 2">
            <a:extLst>
              <a:ext uri="{FF2B5EF4-FFF2-40B4-BE49-F238E27FC236}">
                <a16:creationId xmlns:a16="http://schemas.microsoft.com/office/drawing/2014/main" id="{83141B26-1B8B-4AEC-BAC8-B54A866CB4A8}"/>
              </a:ext>
            </a:extLst>
          </p:cNvPr>
          <p:cNvSpPr>
            <a:spLocks noGrp="1"/>
          </p:cNvSpPr>
          <p:nvPr>
            <p:ph idx="1"/>
          </p:nvPr>
        </p:nvSpPr>
        <p:spPr/>
        <p:txBody>
          <a:bodyPr/>
          <a:lstStyle/>
          <a:p>
            <a:pPr marL="0" indent="0">
              <a:buNone/>
              <a:defRPr/>
            </a:pPr>
            <a:r>
              <a:rPr lang="en-US" u="sng" dirty="0"/>
              <a:t>Traditional:</a:t>
            </a:r>
            <a:r>
              <a:rPr lang="en-US" dirty="0"/>
              <a:t>  Monthly costs = </a:t>
            </a:r>
            <a:r>
              <a:rPr lang="en-US" sz="2000" dirty="0">
                <a:solidFill>
                  <a:srgbClr val="FF0000"/>
                </a:solidFill>
              </a:rPr>
              <a:t>$351 and going up.</a:t>
            </a:r>
          </a:p>
          <a:p>
            <a:pPr>
              <a:buFont typeface="Wingdings 3" panose="05040102010807070707" pitchFamily="82" charset="2"/>
              <a:buChar char=""/>
              <a:defRPr/>
            </a:pPr>
            <a:r>
              <a:rPr lang="en-US" dirty="0"/>
              <a:t>Co-pays with drugs/$10-$70 per month and </a:t>
            </a:r>
            <a:r>
              <a:rPr lang="en-US" u="sng" dirty="0"/>
              <a:t>no “cap” </a:t>
            </a:r>
            <a:r>
              <a:rPr lang="en-US" dirty="0"/>
              <a:t>on out of pocket Part B patient portion.</a:t>
            </a:r>
          </a:p>
          <a:p>
            <a:pPr>
              <a:buFont typeface="Wingdings 3" panose="05040102010807070707" pitchFamily="82" charset="2"/>
              <a:buChar char=""/>
              <a:defRPr/>
            </a:pPr>
            <a:r>
              <a:rPr lang="en-US" dirty="0"/>
              <a:t>Could see any provider, travel anywhere and still be in network.</a:t>
            </a:r>
          </a:p>
          <a:p>
            <a:pPr>
              <a:buFont typeface="Wingdings 3" panose="05040102010807070707" pitchFamily="82" charset="2"/>
              <a:buChar char=""/>
              <a:defRPr/>
            </a:pPr>
            <a:r>
              <a:rPr lang="en-US" dirty="0"/>
              <a:t>No prior authorization process.  </a:t>
            </a:r>
          </a:p>
          <a:p>
            <a:pPr>
              <a:buFont typeface="Wingdings 3" panose="05040102010807070707" pitchFamily="82" charset="2"/>
              <a:buChar char=""/>
              <a:defRPr/>
            </a:pPr>
            <a:r>
              <a:rPr lang="en-US" dirty="0"/>
              <a:t>Can see any provider who accepts Traditional Medicare.</a:t>
            </a:r>
          </a:p>
          <a:p>
            <a:pPr>
              <a:buFont typeface="Wingdings 3" panose="05040102010807070707" pitchFamily="82" charset="2"/>
              <a:buChar char=""/>
              <a:defRPr/>
            </a:pPr>
            <a:r>
              <a:rPr lang="en-US" dirty="0"/>
              <a:t>If after </a:t>
            </a:r>
            <a:r>
              <a:rPr lang="en-US" dirty="0" err="1"/>
              <a:t>inpt</a:t>
            </a:r>
            <a:r>
              <a:rPr lang="en-US" dirty="0"/>
              <a:t> care is needed, there is no prior authorization required.  Physician orders ‘skilled’ care.</a:t>
            </a:r>
          </a:p>
          <a:p>
            <a:pPr>
              <a:buFont typeface="Wingdings 3" panose="05040102010807070707" pitchFamily="82" charset="2"/>
              <a:buChar char=""/>
              <a:defRPr/>
            </a:pPr>
            <a:r>
              <a:rPr lang="en-US" dirty="0"/>
              <a:t>Hospital has Medicare rules – such a 2 MN rule, Local Coverage Determination limitations, but all done internally.  Provider was the same.</a:t>
            </a:r>
          </a:p>
          <a:p>
            <a:pPr marL="0" indent="0">
              <a:buNone/>
              <a:defRPr/>
            </a:pPr>
            <a:endParaRPr lang="en-US" dirty="0"/>
          </a:p>
          <a:p>
            <a:pPr>
              <a:buFont typeface="Wingdings 3" panose="05040102010807070707" pitchFamily="82" charset="2"/>
              <a:buChar char=""/>
              <a:defRPr/>
            </a:pPr>
            <a:endParaRPr lang="en-US" dirty="0"/>
          </a:p>
          <a:p>
            <a:pPr marL="0" indent="0">
              <a:buNone/>
              <a:defRPr/>
            </a:pPr>
            <a:endParaRPr lang="en-US" dirty="0"/>
          </a:p>
        </p:txBody>
      </p:sp>
      <p:sp>
        <p:nvSpPr>
          <p:cNvPr id="4" name="Footer Placeholder 3">
            <a:extLst>
              <a:ext uri="{FF2B5EF4-FFF2-40B4-BE49-F238E27FC236}">
                <a16:creationId xmlns:a16="http://schemas.microsoft.com/office/drawing/2014/main" id="{C4208ED4-815F-45CE-A956-35191495BF8D}"/>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2019</a:t>
            </a:r>
            <a:endParaRPr kumimoji="0" lang="en-US" sz="9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2533" name="Slide Number Placeholder 4">
            <a:extLst>
              <a:ext uri="{FF2B5EF4-FFF2-40B4-BE49-F238E27FC236}">
                <a16:creationId xmlns:a16="http://schemas.microsoft.com/office/drawing/2014/main" id="{775FE145-A454-4771-B17B-4E00832761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2A0C3077-231A-46AB-8BB3-0D55F7B71939}" type="slidenum">
              <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28</a:t>
            </a:fld>
            <a:endPar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6EB6ACB-527B-463E-939E-5DC633C79DEB}"/>
              </a:ext>
            </a:extLst>
          </p:cNvPr>
          <p:cNvSpPr>
            <a:spLocks noGrp="1" noChangeArrowheads="1"/>
          </p:cNvSpPr>
          <p:nvPr>
            <p:ph type="title"/>
          </p:nvPr>
        </p:nvSpPr>
        <p:spPr>
          <a:xfrm>
            <a:off x="2133601" y="685800"/>
            <a:ext cx="6348413" cy="695325"/>
          </a:xfrm>
        </p:spPr>
        <p:txBody>
          <a:bodyPr/>
          <a:lstStyle/>
          <a:p>
            <a:r>
              <a:rPr lang="en-US" altLang="en-US" b="1" dirty="0">
                <a:solidFill>
                  <a:srgbClr val="00B050"/>
                </a:solidFill>
              </a:rPr>
              <a:t>MA PLAN IN THE MID WEST</a:t>
            </a:r>
          </a:p>
        </p:txBody>
      </p:sp>
      <p:sp>
        <p:nvSpPr>
          <p:cNvPr id="3" name="Content Placeholder 2">
            <a:extLst>
              <a:ext uri="{FF2B5EF4-FFF2-40B4-BE49-F238E27FC236}">
                <a16:creationId xmlns:a16="http://schemas.microsoft.com/office/drawing/2014/main" id="{0ABC38EE-AD62-4EFF-B1FB-D786ECCDDED3}"/>
              </a:ext>
            </a:extLst>
          </p:cNvPr>
          <p:cNvSpPr>
            <a:spLocks noGrp="1"/>
          </p:cNvSpPr>
          <p:nvPr>
            <p:ph idx="1"/>
          </p:nvPr>
        </p:nvSpPr>
        <p:spPr>
          <a:xfrm>
            <a:off x="1514475" y="1676401"/>
            <a:ext cx="6967539" cy="4610099"/>
          </a:xfrm>
        </p:spPr>
        <p:txBody>
          <a:bodyPr>
            <a:normAutofit fontScale="92500" lnSpcReduction="20000"/>
          </a:bodyPr>
          <a:lstStyle/>
          <a:p>
            <a:pPr marL="0" indent="0">
              <a:buNone/>
              <a:defRPr/>
            </a:pPr>
            <a:r>
              <a:rPr lang="en-US" u="sng" dirty="0"/>
              <a:t>Medicare Advantage</a:t>
            </a:r>
            <a:r>
              <a:rPr lang="en-US" dirty="0"/>
              <a:t>:  Monthly premium </a:t>
            </a:r>
            <a:r>
              <a:rPr lang="en-US" sz="2400" dirty="0">
                <a:solidFill>
                  <a:srgbClr val="FF0000"/>
                </a:solidFill>
              </a:rPr>
              <a:t>is $38.  </a:t>
            </a:r>
            <a:r>
              <a:rPr lang="en-US" dirty="0"/>
              <a:t>(Immediate savings of approx. $300 per month)</a:t>
            </a:r>
          </a:p>
          <a:p>
            <a:pPr>
              <a:buFont typeface="Wingdings 3" panose="05040102010807070707" pitchFamily="82" charset="2"/>
              <a:buChar char=""/>
              <a:defRPr/>
            </a:pPr>
            <a:r>
              <a:rPr lang="en-US" dirty="0"/>
              <a:t>There is a copayment for all services as there is no ability to have a Medicare Supplement with MA plans.</a:t>
            </a:r>
          </a:p>
          <a:p>
            <a:pPr>
              <a:buFont typeface="Wingdings 3" panose="05040102010807070707" pitchFamily="82" charset="2"/>
              <a:buChar char=""/>
              <a:defRPr/>
            </a:pPr>
            <a:r>
              <a:rPr lang="en-US" dirty="0"/>
              <a:t>Copayment for drugs - $0,$3, or $9 – depending on the drug tier. Some tier 2 drugs can be up to $70</a:t>
            </a:r>
          </a:p>
          <a:p>
            <a:pPr>
              <a:buFont typeface="Wingdings 3" panose="05040102010807070707" pitchFamily="82" charset="2"/>
              <a:buChar char=""/>
              <a:defRPr/>
            </a:pPr>
            <a:r>
              <a:rPr lang="en-US" dirty="0"/>
              <a:t>Copayment for doctor appts- $10 primary care, $40 specialists.</a:t>
            </a:r>
          </a:p>
          <a:p>
            <a:pPr>
              <a:buFont typeface="Wingdings 3" panose="05040102010807070707" pitchFamily="82" charset="2"/>
              <a:buChar char=""/>
              <a:defRPr/>
            </a:pPr>
            <a:r>
              <a:rPr lang="en-US" dirty="0"/>
              <a:t>Lab tests are capped at $5 each</a:t>
            </a:r>
          </a:p>
          <a:p>
            <a:pPr>
              <a:buFont typeface="Wingdings 3" panose="05040102010807070707" pitchFamily="82" charset="2"/>
              <a:buChar char=""/>
              <a:defRPr/>
            </a:pPr>
            <a:r>
              <a:rPr lang="en-US" dirty="0" err="1"/>
              <a:t>Outpt</a:t>
            </a:r>
            <a:r>
              <a:rPr lang="en-US" dirty="0"/>
              <a:t> procedures are capped at $295 each.  Copayment for the doctor cap $25.  Pre-op testing cap $5</a:t>
            </a:r>
          </a:p>
          <a:p>
            <a:pPr>
              <a:buFont typeface="Wingdings 3" panose="05040102010807070707" pitchFamily="82" charset="2"/>
              <a:buChar char=""/>
              <a:defRPr/>
            </a:pPr>
            <a:r>
              <a:rPr lang="en-US" dirty="0"/>
              <a:t>Has a daily </a:t>
            </a:r>
            <a:r>
              <a:rPr lang="en-US" dirty="0" err="1"/>
              <a:t>inpt</a:t>
            </a:r>
            <a:r>
              <a:rPr lang="en-US" dirty="0"/>
              <a:t> amount due – not to exceed the Traditional </a:t>
            </a:r>
            <a:r>
              <a:rPr lang="en-US" dirty="0" err="1"/>
              <a:t>Inpt</a:t>
            </a:r>
            <a:r>
              <a:rPr lang="en-US" dirty="0"/>
              <a:t> deductible.</a:t>
            </a:r>
          </a:p>
          <a:p>
            <a:pPr>
              <a:buFont typeface="Wingdings 3" panose="05040102010807070707" pitchFamily="82" charset="2"/>
              <a:buChar char=""/>
              <a:defRPr/>
            </a:pPr>
            <a:r>
              <a:rPr lang="en-US" dirty="0"/>
              <a:t>Allowance of $60 monthly for over the counter meds.  Order from United’s website.</a:t>
            </a:r>
          </a:p>
          <a:p>
            <a:pPr>
              <a:buFont typeface="Wingdings 3" panose="05040102010807070707" pitchFamily="82" charset="2"/>
              <a:buChar char=""/>
              <a:defRPr/>
            </a:pPr>
            <a:r>
              <a:rPr lang="en-US" dirty="0"/>
              <a:t>VOLUME: Economies of Scale – huge power when negotiating with providers.</a:t>
            </a:r>
          </a:p>
          <a:p>
            <a:pPr>
              <a:buFont typeface="Wingdings 3" panose="05040102010807070707" pitchFamily="82" charset="2"/>
              <a:buChar char=""/>
              <a:defRPr/>
            </a:pPr>
            <a:endParaRPr lang="en-US" dirty="0"/>
          </a:p>
          <a:p>
            <a:pPr>
              <a:buFont typeface="Wingdings 3" panose="05040102010807070707" pitchFamily="82" charset="2"/>
              <a:buChar char=""/>
              <a:defRPr/>
            </a:pPr>
            <a:endParaRPr lang="en-US" dirty="0"/>
          </a:p>
          <a:p>
            <a:pPr marL="0" indent="0">
              <a:buNone/>
              <a:defRPr/>
            </a:pPr>
            <a:endParaRPr lang="en-US" dirty="0"/>
          </a:p>
        </p:txBody>
      </p:sp>
      <p:sp>
        <p:nvSpPr>
          <p:cNvPr id="4" name="Footer Placeholder 3">
            <a:extLst>
              <a:ext uri="{FF2B5EF4-FFF2-40B4-BE49-F238E27FC236}">
                <a16:creationId xmlns:a16="http://schemas.microsoft.com/office/drawing/2014/main" id="{CEA65F2B-113E-41D4-983F-A69DC14272AC}"/>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2019</a:t>
            </a:r>
            <a:endParaRPr kumimoji="0" lang="en-US" sz="9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3557" name="Slide Number Placeholder 4">
            <a:extLst>
              <a:ext uri="{FF2B5EF4-FFF2-40B4-BE49-F238E27FC236}">
                <a16:creationId xmlns:a16="http://schemas.microsoft.com/office/drawing/2014/main" id="{55393C18-D914-4253-BA6C-C3CBDB813D6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9D254DC7-C863-493E-8420-9F8DB904C63A}" type="slidenum">
              <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29</a:t>
            </a:fld>
            <a:endPar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CB6890-C710-403D-8F4C-BA356B632E11}"/>
              </a:ext>
            </a:extLst>
          </p:cNvPr>
          <p:cNvSpPr>
            <a:spLocks noGrp="1"/>
          </p:cNvSpPr>
          <p:nvPr>
            <p:ph type="title"/>
          </p:nvPr>
        </p:nvSpPr>
        <p:spPr>
          <a:xfrm>
            <a:off x="791634" y="571500"/>
            <a:ext cx="8596668" cy="1320800"/>
          </a:xfrm>
        </p:spPr>
        <p:txBody>
          <a:bodyPr/>
          <a:lstStyle/>
          <a:p>
            <a:pPr>
              <a:defRPr/>
            </a:pPr>
            <a:r>
              <a:rPr lang="en-US" dirty="0">
                <a:solidFill>
                  <a:schemeClr val="tx1"/>
                </a:solidFill>
              </a:rPr>
              <a:t>Social Security History</a:t>
            </a:r>
          </a:p>
        </p:txBody>
      </p:sp>
      <p:sp>
        <p:nvSpPr>
          <p:cNvPr id="102402" name="Content Placeholder 1">
            <a:extLst>
              <a:ext uri="{FF2B5EF4-FFF2-40B4-BE49-F238E27FC236}">
                <a16:creationId xmlns:a16="http://schemas.microsoft.com/office/drawing/2014/main" id="{E3A9D867-6AF7-4020-91ED-D6AE60A325E3}"/>
              </a:ext>
            </a:extLst>
          </p:cNvPr>
          <p:cNvSpPr>
            <a:spLocks noGrp="1"/>
          </p:cNvSpPr>
          <p:nvPr>
            <p:ph idx="1"/>
          </p:nvPr>
        </p:nvSpPr>
        <p:spPr/>
        <p:txBody>
          <a:bodyPr/>
          <a:lstStyle/>
          <a:p>
            <a:pPr marL="107950" indent="0" algn="ctr">
              <a:buNone/>
            </a:pPr>
            <a:r>
              <a:rPr lang="en-US" altLang="en-US" sz="2800" b="1">
                <a:solidFill>
                  <a:srgbClr val="FF0000"/>
                </a:solidFill>
              </a:rPr>
              <a:t>The Great Depression</a:t>
            </a:r>
          </a:p>
          <a:p>
            <a:pPr marL="107950" indent="0" algn="ctr">
              <a:buNone/>
            </a:pPr>
            <a:r>
              <a:rPr lang="en-US" altLang="en-US" sz="2800" b="1">
                <a:solidFill>
                  <a:srgbClr val="FF0000"/>
                </a:solidFill>
              </a:rPr>
              <a:t>Oct 29, 1929-1939</a:t>
            </a:r>
          </a:p>
          <a:p>
            <a:pPr marL="107950" indent="0">
              <a:buNone/>
            </a:pPr>
            <a:endParaRPr lang="en-US" altLang="en-US"/>
          </a:p>
          <a:p>
            <a:pPr marL="107950" indent="0">
              <a:buNone/>
            </a:pPr>
            <a:r>
              <a:rPr lang="en-US" altLang="en-US"/>
              <a:t>Social Security Act signed by FDR on Aug 14, 1935</a:t>
            </a:r>
          </a:p>
          <a:p>
            <a:pPr marL="107950" indent="0">
              <a:buNone/>
            </a:pPr>
            <a:endParaRPr lang="en-US" altLang="en-US"/>
          </a:p>
          <a:p>
            <a:pPr marL="107950" indent="0">
              <a:buNone/>
            </a:pPr>
            <a:r>
              <a:rPr lang="en-US" altLang="en-US"/>
              <a:t>Taxes were collected starting Jan 1937</a:t>
            </a:r>
          </a:p>
          <a:p>
            <a:pPr marL="107950" indent="0">
              <a:buNone/>
            </a:pPr>
            <a:endParaRPr lang="en-US" altLang="en-US"/>
          </a:p>
          <a:p>
            <a:pPr marL="107950" indent="0">
              <a:buNone/>
            </a:pPr>
            <a:r>
              <a:rPr lang="en-US" altLang="en-US"/>
              <a:t>First payments made 1940.</a:t>
            </a:r>
          </a:p>
        </p:txBody>
      </p:sp>
      <p:sp>
        <p:nvSpPr>
          <p:cNvPr id="102404" name="Footer Placeholder 3">
            <a:extLst>
              <a:ext uri="{FF2B5EF4-FFF2-40B4-BE49-F238E27FC236}">
                <a16:creationId xmlns:a16="http://schemas.microsoft.com/office/drawing/2014/main" id="{A3E842F7-28BE-45B7-8F3C-3ECF9AF91929}"/>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000000"/>
                </a:solidFill>
              </a:rPr>
              <a:t>2019</a:t>
            </a:r>
          </a:p>
        </p:txBody>
      </p:sp>
      <p:sp>
        <p:nvSpPr>
          <p:cNvPr id="102405" name="Slide Number Placeholder 4">
            <a:extLst>
              <a:ext uri="{FF2B5EF4-FFF2-40B4-BE49-F238E27FC236}">
                <a16:creationId xmlns:a16="http://schemas.microsoft.com/office/drawing/2014/main" id="{C2AF0334-C6A2-47B8-BDA7-C2A3859AD84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0205321-2917-4247-8226-D21A0EDF4825}" type="slidenum">
              <a:rPr lang="en-US" altLang="en-US">
                <a:solidFill>
                  <a:srgbClr val="000000"/>
                </a:solidFill>
              </a:rPr>
              <a:pPr fontAlgn="base">
                <a:spcBef>
                  <a:spcPct val="0"/>
                </a:spcBef>
                <a:spcAft>
                  <a:spcPct val="0"/>
                </a:spcAft>
              </a:pPr>
              <a:t>3</a:t>
            </a:fld>
            <a:endParaRPr lang="en-US" altLang="en-US">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C2E2B02-3923-4101-9479-B33E5EC596CE}"/>
              </a:ext>
            </a:extLst>
          </p:cNvPr>
          <p:cNvSpPr>
            <a:spLocks noGrp="1" noChangeArrowheads="1"/>
          </p:cNvSpPr>
          <p:nvPr>
            <p:ph type="title"/>
          </p:nvPr>
        </p:nvSpPr>
        <p:spPr/>
        <p:txBody>
          <a:bodyPr/>
          <a:lstStyle/>
          <a:p>
            <a:r>
              <a:rPr lang="en-US" altLang="en-US" sz="3200" b="1">
                <a:solidFill>
                  <a:srgbClr val="00B050"/>
                </a:solidFill>
              </a:rPr>
              <a:t>More Considerations with MA</a:t>
            </a:r>
          </a:p>
        </p:txBody>
      </p:sp>
      <p:sp>
        <p:nvSpPr>
          <p:cNvPr id="3" name="Content Placeholder 2">
            <a:extLst>
              <a:ext uri="{FF2B5EF4-FFF2-40B4-BE49-F238E27FC236}">
                <a16:creationId xmlns:a16="http://schemas.microsoft.com/office/drawing/2014/main" id="{834C3F5A-C9B7-4232-A84A-0579F2BBBB96}"/>
              </a:ext>
            </a:extLst>
          </p:cNvPr>
          <p:cNvSpPr>
            <a:spLocks noGrp="1"/>
          </p:cNvSpPr>
          <p:nvPr>
            <p:ph idx="1"/>
          </p:nvPr>
        </p:nvSpPr>
        <p:spPr>
          <a:xfrm>
            <a:off x="1019175" y="1371601"/>
            <a:ext cx="7462839" cy="4670425"/>
          </a:xfrm>
        </p:spPr>
        <p:txBody>
          <a:bodyPr>
            <a:normAutofit fontScale="92500" lnSpcReduction="20000"/>
          </a:bodyPr>
          <a:lstStyle/>
          <a:p>
            <a:pPr>
              <a:buFont typeface="Wingdings 3" panose="05040102010807070707" pitchFamily="82" charset="2"/>
              <a:buChar char=""/>
              <a:defRPr/>
            </a:pPr>
            <a:r>
              <a:rPr lang="en-US" u="sng" dirty="0"/>
              <a:t>Out of network </a:t>
            </a:r>
            <a:r>
              <a:rPr lang="en-US" dirty="0"/>
              <a:t>– when traveling – is a serious issue. Emergency care would be covered but ongoing care – out of network penalties.</a:t>
            </a:r>
          </a:p>
          <a:p>
            <a:pPr>
              <a:buFont typeface="Wingdings 3" panose="05040102010807070707" pitchFamily="82" charset="2"/>
              <a:buChar char=""/>
              <a:defRPr/>
            </a:pPr>
            <a:r>
              <a:rPr lang="en-US" dirty="0"/>
              <a:t>Prior authorization was required for all care.  Delays in getting approved/scheduled.</a:t>
            </a:r>
          </a:p>
          <a:p>
            <a:pPr>
              <a:buFont typeface="Wingdings 3" panose="05040102010807070707" pitchFamily="82" charset="2"/>
              <a:buChar char=""/>
              <a:defRPr/>
            </a:pPr>
            <a:r>
              <a:rPr lang="en-US" dirty="0"/>
              <a:t>Has deductible total out of pocket of $3995. </a:t>
            </a:r>
          </a:p>
          <a:p>
            <a:pPr>
              <a:buFont typeface="Wingdings 3" panose="05040102010807070707" pitchFamily="82" charset="2"/>
              <a:buChar char=""/>
              <a:defRPr/>
            </a:pPr>
            <a:r>
              <a:rPr lang="en-US" b="1" dirty="0"/>
              <a:t>After emergency care/out of area – needs extended care.  It will be out of network/penalties.  Need to get back in-network</a:t>
            </a:r>
            <a:r>
              <a:rPr lang="en-US" dirty="0"/>
              <a:t>!</a:t>
            </a:r>
          </a:p>
          <a:p>
            <a:pPr>
              <a:buFont typeface="Wingdings 3" panose="05040102010807070707" pitchFamily="82" charset="2"/>
              <a:buChar char=""/>
              <a:defRPr/>
            </a:pPr>
            <a:r>
              <a:rPr lang="en-US" dirty="0"/>
              <a:t>MA is paid a Per member, per month, based on subscriber’s historical health record and yearly updates. MA is paid No addition money for actual services.(Think telehealth)</a:t>
            </a:r>
          </a:p>
          <a:p>
            <a:pPr>
              <a:buFont typeface="Wingdings 3" panose="05040102010807070707" pitchFamily="82" charset="2"/>
              <a:buChar char=""/>
              <a:defRPr/>
            </a:pPr>
            <a:r>
              <a:rPr lang="en-US" dirty="0"/>
              <a:t>Social Determinants of Health:  Additional benefits for subscribers:</a:t>
            </a:r>
          </a:p>
          <a:p>
            <a:pPr lvl="1">
              <a:buFont typeface="Wingdings 3" panose="05040102010807070707" pitchFamily="82" charset="2"/>
              <a:buChar char=""/>
              <a:defRPr/>
            </a:pPr>
            <a:r>
              <a:rPr lang="en-US" dirty="0"/>
              <a:t>Dental insurance  (not with Traditional</a:t>
            </a:r>
          </a:p>
          <a:p>
            <a:pPr lvl="1">
              <a:buFont typeface="Wingdings 3" panose="05040102010807070707" pitchFamily="82" charset="2"/>
              <a:buChar char=""/>
              <a:defRPr/>
            </a:pPr>
            <a:r>
              <a:rPr lang="en-US" dirty="0"/>
              <a:t>Health Club costs (not with T, keep the </a:t>
            </a:r>
            <a:r>
              <a:rPr lang="en-US" dirty="0" err="1"/>
              <a:t>pt</a:t>
            </a:r>
            <a:r>
              <a:rPr lang="en-US" dirty="0"/>
              <a:t> healthy)</a:t>
            </a:r>
          </a:p>
          <a:p>
            <a:pPr lvl="1">
              <a:buFont typeface="Wingdings 3" panose="05040102010807070707" pitchFamily="82" charset="2"/>
              <a:buChar char=""/>
              <a:defRPr/>
            </a:pPr>
            <a:r>
              <a:rPr lang="en-US" dirty="0"/>
              <a:t>Vision costs  (not with T)</a:t>
            </a:r>
          </a:p>
          <a:p>
            <a:pPr lvl="1">
              <a:buFont typeface="Wingdings 3" panose="05040102010807070707" pitchFamily="82" charset="2"/>
              <a:buChar char=""/>
              <a:defRPr/>
            </a:pPr>
            <a:r>
              <a:rPr lang="en-US" dirty="0"/>
              <a:t>Others she has not tapped into yet…</a:t>
            </a:r>
          </a:p>
          <a:p>
            <a:pPr lvl="1">
              <a:buFont typeface="Wingdings 3" panose="05040102010807070707" pitchFamily="82" charset="2"/>
              <a:buChar char=""/>
              <a:defRPr/>
            </a:pPr>
            <a:r>
              <a:rPr lang="en-US" dirty="0"/>
              <a:t>She stated: Need to stay healthy but looks great</a:t>
            </a:r>
          </a:p>
          <a:p>
            <a:pPr marL="457200" lvl="1" indent="0">
              <a:buNone/>
              <a:defRPr/>
            </a:pPr>
            <a:endParaRPr lang="en-US" dirty="0"/>
          </a:p>
        </p:txBody>
      </p:sp>
      <p:sp>
        <p:nvSpPr>
          <p:cNvPr id="4" name="Footer Placeholder 3">
            <a:extLst>
              <a:ext uri="{FF2B5EF4-FFF2-40B4-BE49-F238E27FC236}">
                <a16:creationId xmlns:a16="http://schemas.microsoft.com/office/drawing/2014/main" id="{7C3DC720-B346-4929-99E2-F081810E02FE}"/>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2019</a:t>
            </a:r>
            <a:endParaRPr kumimoji="0" lang="en-US" sz="9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4581" name="Slide Number Placeholder 4">
            <a:extLst>
              <a:ext uri="{FF2B5EF4-FFF2-40B4-BE49-F238E27FC236}">
                <a16:creationId xmlns:a16="http://schemas.microsoft.com/office/drawing/2014/main" id="{B73B979D-801E-41B0-A6E9-BD9F5098B2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F4F08EC9-1BB8-4792-90C8-38641A84755C}" type="slidenum">
              <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30</a:t>
            </a:fld>
            <a:endPar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D2D237B-912C-4B20-9D2D-9FA5C455388E}"/>
              </a:ext>
            </a:extLst>
          </p:cNvPr>
          <p:cNvSpPr>
            <a:spLocks noGrp="1" noChangeArrowheads="1"/>
          </p:cNvSpPr>
          <p:nvPr>
            <p:ph type="title"/>
          </p:nvPr>
        </p:nvSpPr>
        <p:spPr/>
        <p:txBody>
          <a:bodyPr/>
          <a:lstStyle/>
          <a:p>
            <a:r>
              <a:rPr lang="en-US" altLang="en-US" b="1">
                <a:solidFill>
                  <a:srgbClr val="00B050"/>
                </a:solidFill>
              </a:rPr>
              <a:t>It is not the same cost in all areas of the country 	</a:t>
            </a:r>
          </a:p>
        </p:txBody>
      </p:sp>
      <p:sp>
        <p:nvSpPr>
          <p:cNvPr id="3" name="Content Placeholder 2">
            <a:extLst>
              <a:ext uri="{FF2B5EF4-FFF2-40B4-BE49-F238E27FC236}">
                <a16:creationId xmlns:a16="http://schemas.microsoft.com/office/drawing/2014/main" id="{7407AB3B-0D87-4C51-A6A8-D1F834E0D47D}"/>
              </a:ext>
            </a:extLst>
          </p:cNvPr>
          <p:cNvSpPr>
            <a:spLocks noGrp="1"/>
          </p:cNvSpPr>
          <p:nvPr>
            <p:ph idx="1"/>
          </p:nvPr>
        </p:nvSpPr>
        <p:spPr>
          <a:xfrm>
            <a:off x="1047751" y="1930401"/>
            <a:ext cx="7434264" cy="4111625"/>
          </a:xfrm>
        </p:spPr>
        <p:txBody>
          <a:bodyPr>
            <a:normAutofit fontScale="92500" lnSpcReduction="10000"/>
          </a:bodyPr>
          <a:lstStyle/>
          <a:p>
            <a:pPr>
              <a:buFont typeface="Wingdings 3" panose="05040102010807070707" pitchFamily="82" charset="2"/>
              <a:buChar char=""/>
              <a:defRPr/>
            </a:pPr>
            <a:r>
              <a:rPr lang="en-US" dirty="0"/>
              <a:t>The MA plans are sold ‘per county.’</a:t>
            </a:r>
          </a:p>
          <a:p>
            <a:pPr>
              <a:buFont typeface="Wingdings 3" panose="05040102010807070707" pitchFamily="82" charset="2"/>
              <a:buChar char=""/>
              <a:defRPr/>
            </a:pPr>
            <a:r>
              <a:rPr lang="en-US" dirty="0"/>
              <a:t>If there is a smaller population with less risk sharing to bring down costs to the MA plan, there could be higher costs or not sold at all.</a:t>
            </a:r>
          </a:p>
          <a:p>
            <a:pPr>
              <a:buFont typeface="Wingdings 3" panose="05040102010807070707" pitchFamily="82" charset="2"/>
              <a:buChar char=""/>
              <a:defRPr/>
            </a:pPr>
            <a:r>
              <a:rPr lang="en-US" dirty="0"/>
              <a:t>Choice is less with smaller counties/communities.</a:t>
            </a:r>
          </a:p>
          <a:p>
            <a:pPr>
              <a:buFont typeface="Wingdings 3" panose="05040102010807070707" pitchFamily="82" charset="2"/>
              <a:buChar char=""/>
              <a:defRPr/>
            </a:pPr>
            <a:r>
              <a:rPr lang="en-US" dirty="0"/>
              <a:t>Cost is different/could be higher in smaller populated areas.</a:t>
            </a:r>
          </a:p>
          <a:p>
            <a:pPr>
              <a:buFont typeface="Wingdings 3" panose="05040102010807070707" pitchFamily="82" charset="2"/>
              <a:buChar char=""/>
              <a:defRPr/>
            </a:pPr>
            <a:r>
              <a:rPr lang="en-US" dirty="0"/>
              <a:t>Out of network – significant as coverage is ‘community/county’ providers.</a:t>
            </a:r>
          </a:p>
          <a:p>
            <a:pPr>
              <a:buFont typeface="Wingdings 3" panose="05040102010807070707" pitchFamily="82" charset="2"/>
              <a:buChar char=""/>
              <a:defRPr/>
            </a:pPr>
            <a:r>
              <a:rPr lang="en-US" dirty="0"/>
              <a:t>Let’s look at Idaho:</a:t>
            </a:r>
          </a:p>
          <a:p>
            <a:pPr lvl="1">
              <a:buFont typeface="Wingdings 3" panose="05040102010807070707" pitchFamily="82" charset="2"/>
              <a:buChar char=""/>
              <a:defRPr/>
            </a:pPr>
            <a:r>
              <a:rPr lang="en-US" dirty="0"/>
              <a:t>Populated areas can have multiple plans. </a:t>
            </a:r>
          </a:p>
          <a:p>
            <a:pPr lvl="1">
              <a:buFont typeface="Wingdings 3" panose="05040102010807070707" pitchFamily="82" charset="2"/>
              <a:buChar char=""/>
              <a:defRPr/>
            </a:pPr>
            <a:r>
              <a:rPr lang="en-US" dirty="0"/>
              <a:t>Costs are approx. $285 per month for MA plans being sold.  </a:t>
            </a:r>
          </a:p>
          <a:p>
            <a:pPr lvl="1">
              <a:buFont typeface="Wingdings 3" panose="05040102010807070707" pitchFamily="82" charset="2"/>
              <a:buChar char=""/>
              <a:defRPr/>
            </a:pPr>
            <a:r>
              <a:rPr lang="en-US" dirty="0"/>
              <a:t>Some rural counties have no plans being sold.</a:t>
            </a:r>
          </a:p>
          <a:p>
            <a:pPr lvl="1">
              <a:buFont typeface="Wingdings 3" panose="05040102010807070707" pitchFamily="82" charset="2"/>
              <a:buChar char=""/>
              <a:defRPr/>
            </a:pPr>
            <a:r>
              <a:rPr lang="en-US" dirty="0"/>
              <a:t>Less provider networks to use.</a:t>
            </a:r>
          </a:p>
          <a:p>
            <a:pPr marL="457200" lvl="1" indent="0">
              <a:buNone/>
              <a:defRPr/>
            </a:pPr>
            <a:endParaRPr lang="en-US" dirty="0"/>
          </a:p>
        </p:txBody>
      </p:sp>
      <p:sp>
        <p:nvSpPr>
          <p:cNvPr id="4" name="Footer Placeholder 3">
            <a:extLst>
              <a:ext uri="{FF2B5EF4-FFF2-40B4-BE49-F238E27FC236}">
                <a16:creationId xmlns:a16="http://schemas.microsoft.com/office/drawing/2014/main" id="{1310575F-6A1C-44B6-BEAD-F52618214A4E}"/>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2019</a:t>
            </a:r>
          </a:p>
        </p:txBody>
      </p:sp>
      <p:sp>
        <p:nvSpPr>
          <p:cNvPr id="25605" name="Slide Number Placeholder 4">
            <a:extLst>
              <a:ext uri="{FF2B5EF4-FFF2-40B4-BE49-F238E27FC236}">
                <a16:creationId xmlns:a16="http://schemas.microsoft.com/office/drawing/2014/main" id="{BD20F972-78FB-4BEC-B8EC-5105116969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71435C5C-783C-4FFC-8F94-18DC114B16BB}" type="slidenum">
              <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31</a:t>
            </a:fld>
            <a:endPar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5">
            <a:extLst>
              <a:ext uri="{FF2B5EF4-FFF2-40B4-BE49-F238E27FC236}">
                <a16:creationId xmlns:a16="http://schemas.microsoft.com/office/drawing/2014/main" id="{F9E31D13-1EFE-4AAD-B280-30E2DC32B9FA}"/>
              </a:ext>
            </a:extLst>
          </p:cNvPr>
          <p:cNvSpPr>
            <a:spLocks noGrp="1" noChangeArrowheads="1"/>
          </p:cNvSpPr>
          <p:nvPr>
            <p:ph type="title"/>
          </p:nvPr>
        </p:nvSpPr>
        <p:spPr>
          <a:xfrm>
            <a:off x="647700" y="457201"/>
            <a:ext cx="9144000" cy="1143000"/>
          </a:xfrm>
        </p:spPr>
        <p:txBody>
          <a:bodyPr>
            <a:normAutofit fontScale="90000"/>
          </a:bodyPr>
          <a:lstStyle/>
          <a:p>
            <a:pPr eaLnBrk="1" hangingPunct="1"/>
            <a:r>
              <a:rPr lang="en-US" altLang="en-US" sz="3600" dirty="0">
                <a:solidFill>
                  <a:schemeClr val="tx1"/>
                </a:solidFill>
              </a:rPr>
              <a:t>Medicare Prescription Drug Coverage/Part D</a:t>
            </a:r>
          </a:p>
        </p:txBody>
      </p:sp>
      <p:sp>
        <p:nvSpPr>
          <p:cNvPr id="77828" name="Rectangle 6">
            <a:extLst>
              <a:ext uri="{FF2B5EF4-FFF2-40B4-BE49-F238E27FC236}">
                <a16:creationId xmlns:a16="http://schemas.microsoft.com/office/drawing/2014/main" id="{3B326AA2-600E-418D-8624-9248E103A1BD}"/>
              </a:ext>
            </a:extLst>
          </p:cNvPr>
          <p:cNvSpPr>
            <a:spLocks noGrp="1" noChangeArrowheads="1"/>
          </p:cNvSpPr>
          <p:nvPr>
            <p:ph idx="1"/>
          </p:nvPr>
        </p:nvSpPr>
        <p:spPr>
          <a:xfrm>
            <a:off x="1981200" y="1600201"/>
            <a:ext cx="8382000" cy="4525963"/>
          </a:xfrm>
        </p:spPr>
        <p:txBody>
          <a:bodyPr/>
          <a:lstStyle/>
          <a:p>
            <a:pPr eaLnBrk="1" hangingPunct="1"/>
            <a:r>
              <a:rPr lang="en-US" altLang="en-US" dirty="0"/>
              <a:t>Coverage began January 1, 2006</a:t>
            </a:r>
          </a:p>
          <a:p>
            <a:pPr eaLnBrk="1" hangingPunct="1"/>
            <a:r>
              <a:rPr lang="en-US" altLang="en-US" dirty="0"/>
              <a:t>No coverage for </a:t>
            </a:r>
            <a:r>
              <a:rPr lang="en-US" altLang="en-US" dirty="0" err="1"/>
              <a:t>outpt</a:t>
            </a:r>
            <a:r>
              <a:rPr lang="en-US" altLang="en-US" dirty="0"/>
              <a:t> medications at all prior to 2006</a:t>
            </a:r>
          </a:p>
          <a:p>
            <a:pPr eaLnBrk="1" hangingPunct="1"/>
            <a:r>
              <a:rPr lang="en-US" altLang="en-US" dirty="0"/>
              <a:t>Available to all people with Medicare A and/or B </a:t>
            </a:r>
          </a:p>
          <a:p>
            <a:pPr eaLnBrk="1" hangingPunct="1"/>
            <a:r>
              <a:rPr lang="en-US" altLang="en-US" dirty="0"/>
              <a:t>Must enroll, not automatic</a:t>
            </a:r>
          </a:p>
          <a:p>
            <a:pPr eaLnBrk="1" hangingPunct="1"/>
            <a:r>
              <a:rPr lang="en-US" altLang="en-US" dirty="0"/>
              <a:t>Same enrollment rules as Part B.</a:t>
            </a:r>
          </a:p>
          <a:p>
            <a:pPr eaLnBrk="1" hangingPunct="1"/>
            <a:r>
              <a:rPr lang="en-US" altLang="en-US" dirty="0"/>
              <a:t>Provided through</a:t>
            </a:r>
          </a:p>
          <a:p>
            <a:pPr lvl="1" eaLnBrk="1" hangingPunct="1"/>
            <a:r>
              <a:rPr lang="en-US" altLang="en-US" sz="2000" dirty="0"/>
              <a:t>Medicare Prescription Drug Plans</a:t>
            </a:r>
          </a:p>
          <a:p>
            <a:pPr lvl="1" eaLnBrk="1" hangingPunct="1"/>
            <a:r>
              <a:rPr lang="en-US" altLang="en-US" sz="2000" dirty="0"/>
              <a:t>Medicare Advantage and other Medicare plans</a:t>
            </a:r>
          </a:p>
          <a:p>
            <a:pPr lvl="1" eaLnBrk="1" hangingPunct="1"/>
            <a:r>
              <a:rPr lang="en-US" altLang="en-US" sz="2000" dirty="0"/>
              <a:t>Insurance Plans sell Part D   </a:t>
            </a:r>
          </a:p>
          <a:p>
            <a:pPr lvl="1" eaLnBrk="1" hangingPunct="1"/>
            <a:r>
              <a:rPr lang="en-US" altLang="en-US" sz="2000" dirty="0"/>
              <a:t>Not Federal Government/Private Insurances</a:t>
            </a:r>
          </a:p>
          <a:p>
            <a:pPr lvl="1" eaLnBrk="1" hangingPunct="1">
              <a:buFont typeface="Wingdings 2" panose="05020102010507070707" pitchFamily="18" charset="2"/>
              <a:buNone/>
            </a:pPr>
            <a:endParaRPr lang="en-US" altLang="en-US" dirty="0"/>
          </a:p>
        </p:txBody>
      </p:sp>
      <p:sp>
        <p:nvSpPr>
          <p:cNvPr id="77826" name="Slide Number Placeholder 5">
            <a:extLst>
              <a:ext uri="{FF2B5EF4-FFF2-40B4-BE49-F238E27FC236}">
                <a16:creationId xmlns:a16="http://schemas.microsoft.com/office/drawing/2014/main" id="{05C2FBCF-85A3-4F38-B5C3-86CEE1DAD8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00F5229F-844F-4A99-86AD-E65D0D218E9C}" type="slidenum">
              <a:rPr lang="en-US" altLang="en-US" sz="1400">
                <a:solidFill>
                  <a:srgbClr val="000000"/>
                </a:solidFill>
                <a:cs typeface="Arial" panose="020B0604020202020204" pitchFamily="34" charset="0"/>
              </a:rPr>
              <a:pPr fontAlgn="base">
                <a:spcBef>
                  <a:spcPct val="0"/>
                </a:spcBef>
                <a:spcAft>
                  <a:spcPct val="0"/>
                </a:spcAft>
                <a:buClrTx/>
                <a:buNone/>
              </a:pPr>
              <a:t>32</a:t>
            </a:fld>
            <a:endParaRPr lang="en-US" altLang="en-US" sz="1400">
              <a:solidFill>
                <a:srgbClr val="000000"/>
              </a:solidFill>
              <a:cs typeface="Arial" panose="020B0604020202020204" pitchFamily="34" charset="0"/>
            </a:endParaRPr>
          </a:p>
        </p:txBody>
      </p:sp>
      <p:sp>
        <p:nvSpPr>
          <p:cNvPr id="77829" name="Text Box 4">
            <a:extLst>
              <a:ext uri="{FF2B5EF4-FFF2-40B4-BE49-F238E27FC236}">
                <a16:creationId xmlns:a16="http://schemas.microsoft.com/office/drawing/2014/main" id="{D1B02558-A503-480D-A321-AE9A2D100C71}"/>
              </a:ext>
            </a:extLst>
          </p:cNvPr>
          <p:cNvSpPr txBox="1">
            <a:spLocks noChangeArrowheads="1"/>
          </p:cNvSpPr>
          <p:nvPr/>
        </p:nvSpPr>
        <p:spPr bwMode="auto">
          <a:xfrm>
            <a:off x="7467600" y="1"/>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Medicare Drug Coverage</a:t>
            </a:r>
          </a:p>
        </p:txBody>
      </p:sp>
      <p:sp>
        <p:nvSpPr>
          <p:cNvPr id="2" name="Footer Placeholder 1">
            <a:extLst>
              <a:ext uri="{FF2B5EF4-FFF2-40B4-BE49-F238E27FC236}">
                <a16:creationId xmlns:a16="http://schemas.microsoft.com/office/drawing/2014/main" id="{955455B8-8194-4121-9C87-4DF5B489279B}"/>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5">
            <a:extLst>
              <a:ext uri="{FF2B5EF4-FFF2-40B4-BE49-F238E27FC236}">
                <a16:creationId xmlns:a16="http://schemas.microsoft.com/office/drawing/2014/main" id="{BFC6CF26-F5C8-41D9-82C0-7340A7744153}"/>
              </a:ext>
            </a:extLst>
          </p:cNvPr>
          <p:cNvSpPr>
            <a:spLocks noGrp="1" noChangeArrowheads="1"/>
          </p:cNvSpPr>
          <p:nvPr>
            <p:ph type="title"/>
          </p:nvPr>
        </p:nvSpPr>
        <p:spPr/>
        <p:txBody>
          <a:bodyPr>
            <a:normAutofit/>
          </a:bodyPr>
          <a:lstStyle/>
          <a:p>
            <a:pPr eaLnBrk="1" hangingPunct="1"/>
            <a:r>
              <a:rPr lang="en-US" altLang="en-US" sz="4000" dirty="0">
                <a:solidFill>
                  <a:schemeClr val="tx1"/>
                </a:solidFill>
              </a:rPr>
              <a:t>Prescription Drug Plans- </a:t>
            </a:r>
            <a:r>
              <a:rPr lang="en-US" altLang="en-US" sz="3200" dirty="0">
                <a:solidFill>
                  <a:schemeClr val="tx1"/>
                </a:solidFill>
              </a:rPr>
              <a:t>Sold</a:t>
            </a:r>
            <a:r>
              <a:rPr lang="en-US" altLang="en-US" sz="4000" dirty="0">
                <a:solidFill>
                  <a:schemeClr val="tx1"/>
                </a:solidFill>
              </a:rPr>
              <a:t> </a:t>
            </a:r>
            <a:r>
              <a:rPr lang="en-US" altLang="en-US" sz="3200" dirty="0">
                <a:solidFill>
                  <a:schemeClr val="tx1"/>
                </a:solidFill>
              </a:rPr>
              <a:t>thru private insurance companies</a:t>
            </a:r>
          </a:p>
        </p:txBody>
      </p:sp>
      <p:sp>
        <p:nvSpPr>
          <p:cNvPr id="83972" name="Rectangle 6">
            <a:extLst>
              <a:ext uri="{FF2B5EF4-FFF2-40B4-BE49-F238E27FC236}">
                <a16:creationId xmlns:a16="http://schemas.microsoft.com/office/drawing/2014/main" id="{FC557D06-36B6-47EB-B4C5-8B365939350A}"/>
              </a:ext>
            </a:extLst>
          </p:cNvPr>
          <p:cNvSpPr>
            <a:spLocks noGrp="1" noChangeArrowheads="1"/>
          </p:cNvSpPr>
          <p:nvPr>
            <p:ph idx="1"/>
          </p:nvPr>
        </p:nvSpPr>
        <p:spPr>
          <a:xfrm>
            <a:off x="860868" y="1930400"/>
            <a:ext cx="8229600" cy="4724400"/>
          </a:xfrm>
        </p:spPr>
        <p:txBody>
          <a:bodyPr>
            <a:normAutofit fontScale="92500" lnSpcReduction="10000"/>
          </a:bodyPr>
          <a:lstStyle/>
          <a:p>
            <a:pPr eaLnBrk="1" hangingPunct="1">
              <a:lnSpc>
                <a:spcPct val="90000"/>
              </a:lnSpc>
            </a:pPr>
            <a:r>
              <a:rPr lang="en-US" altLang="en-US" sz="2800"/>
              <a:t>At a minimum, must offer standard benefit</a:t>
            </a:r>
          </a:p>
          <a:p>
            <a:pPr eaLnBrk="1" hangingPunct="1">
              <a:lnSpc>
                <a:spcPct val="90000"/>
              </a:lnSpc>
            </a:pPr>
            <a:r>
              <a:rPr lang="en-US" altLang="en-US" sz="2800"/>
              <a:t>Check list of drugs against formulary and tiers</a:t>
            </a:r>
          </a:p>
          <a:p>
            <a:pPr lvl="1" eaLnBrk="1" hangingPunct="1">
              <a:lnSpc>
                <a:spcPct val="90000"/>
              </a:lnSpc>
            </a:pPr>
            <a:r>
              <a:rPr lang="en-US" altLang="en-US" sz="2600"/>
              <a:t>Members may pay</a:t>
            </a:r>
          </a:p>
          <a:p>
            <a:pPr lvl="2" eaLnBrk="1" hangingPunct="1">
              <a:lnSpc>
                <a:spcPct val="90000"/>
              </a:lnSpc>
            </a:pPr>
            <a:r>
              <a:rPr lang="en-US" altLang="en-US" sz="2000"/>
              <a:t>Monthly premiums – based on income with the base of $31.17 per month/2013- varies by plan going forward. </a:t>
            </a:r>
            <a:r>
              <a:rPr lang="en-US" altLang="en-US" sz="2000">
                <a:solidFill>
                  <a:srgbClr val="FF0000"/>
                </a:solidFill>
              </a:rPr>
              <a:t>Average $50 monthly</a:t>
            </a:r>
          </a:p>
          <a:p>
            <a:pPr lvl="2" eaLnBrk="1" hangingPunct="1">
              <a:lnSpc>
                <a:spcPct val="90000"/>
              </a:lnSpc>
            </a:pPr>
            <a:r>
              <a:rPr lang="en-US" altLang="en-US" sz="2000"/>
              <a:t>Annual deductible, no more than $320  (plan specific)</a:t>
            </a:r>
          </a:p>
          <a:p>
            <a:pPr lvl="2" eaLnBrk="1" hangingPunct="1">
              <a:lnSpc>
                <a:spcPct val="90000"/>
              </a:lnSpc>
            </a:pPr>
            <a:r>
              <a:rPr lang="en-US" altLang="en-US" sz="2000"/>
              <a:t>True out of pocket/TrOOP.  Pt pays out of pocket drug costs to  $3750 2018; $3820 2019.  Met TrOOP/donut hole /covr gap</a:t>
            </a:r>
          </a:p>
          <a:p>
            <a:pPr lvl="2" eaLnBrk="1" hangingPunct="1">
              <a:lnSpc>
                <a:spcPct val="90000"/>
              </a:lnSpc>
            </a:pPr>
            <a:r>
              <a:rPr lang="en-US" altLang="en-US" sz="2000"/>
              <a:t>Move to Catastrophic coverage of Part D-$5000 2018; $5100 2019.  Cost reduced to $3.30 generic and $8.25 brand. </a:t>
            </a:r>
          </a:p>
          <a:p>
            <a:pPr lvl="2" eaLnBrk="1" hangingPunct="1">
              <a:lnSpc>
                <a:spcPct val="90000"/>
              </a:lnSpc>
            </a:pPr>
            <a:endParaRPr lang="en-US" altLang="en-US" sz="1800"/>
          </a:p>
          <a:p>
            <a:pPr eaLnBrk="1" hangingPunct="1">
              <a:lnSpc>
                <a:spcPct val="90000"/>
              </a:lnSpc>
            </a:pPr>
            <a:r>
              <a:rPr lang="en-US" altLang="en-US" sz="2800"/>
              <a:t>Can be included in Part C package pricing.</a:t>
            </a:r>
          </a:p>
        </p:txBody>
      </p:sp>
      <p:sp>
        <p:nvSpPr>
          <p:cNvPr id="83970" name="Slide Number Placeholder 5">
            <a:extLst>
              <a:ext uri="{FF2B5EF4-FFF2-40B4-BE49-F238E27FC236}">
                <a16:creationId xmlns:a16="http://schemas.microsoft.com/office/drawing/2014/main" id="{B97627AB-30EC-48B2-B107-8E67F9F5E9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A6909F41-4159-4537-BFD0-5699739823BC}" type="slidenum">
              <a:rPr lang="en-US" altLang="en-US" sz="1400">
                <a:solidFill>
                  <a:srgbClr val="000000"/>
                </a:solidFill>
                <a:cs typeface="Arial" panose="020B0604020202020204" pitchFamily="34" charset="0"/>
              </a:rPr>
              <a:pPr fontAlgn="base">
                <a:spcBef>
                  <a:spcPct val="0"/>
                </a:spcBef>
                <a:spcAft>
                  <a:spcPct val="0"/>
                </a:spcAft>
                <a:buClrTx/>
                <a:buNone/>
              </a:pPr>
              <a:t>33</a:t>
            </a:fld>
            <a:endParaRPr lang="en-US" altLang="en-US" sz="1400">
              <a:solidFill>
                <a:srgbClr val="000000"/>
              </a:solidFill>
              <a:cs typeface="Arial" panose="020B0604020202020204" pitchFamily="34" charset="0"/>
            </a:endParaRPr>
          </a:p>
        </p:txBody>
      </p:sp>
      <p:sp>
        <p:nvSpPr>
          <p:cNvPr id="83973" name="Text Box 4">
            <a:extLst>
              <a:ext uri="{FF2B5EF4-FFF2-40B4-BE49-F238E27FC236}">
                <a16:creationId xmlns:a16="http://schemas.microsoft.com/office/drawing/2014/main" id="{C61B529A-F1D6-4967-8C0B-D69E80EB6865}"/>
              </a:ext>
            </a:extLst>
          </p:cNvPr>
          <p:cNvSpPr txBox="1">
            <a:spLocks noChangeArrowheads="1"/>
          </p:cNvSpPr>
          <p:nvPr/>
        </p:nvSpPr>
        <p:spPr bwMode="auto">
          <a:xfrm>
            <a:off x="7467600" y="1"/>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Medicare Drug Coverage</a:t>
            </a:r>
          </a:p>
        </p:txBody>
      </p:sp>
      <p:sp>
        <p:nvSpPr>
          <p:cNvPr id="2" name="Footer Placeholder 1">
            <a:extLst>
              <a:ext uri="{FF2B5EF4-FFF2-40B4-BE49-F238E27FC236}">
                <a16:creationId xmlns:a16="http://schemas.microsoft.com/office/drawing/2014/main" id="{1E007A5B-5D57-40C3-81A8-09AF7A6D08F9}"/>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4">
            <a:extLst>
              <a:ext uri="{FF2B5EF4-FFF2-40B4-BE49-F238E27FC236}">
                <a16:creationId xmlns:a16="http://schemas.microsoft.com/office/drawing/2014/main" id="{18EAAB9A-34A4-440D-91EE-A366DAFD3E5B}"/>
              </a:ext>
            </a:extLst>
          </p:cNvPr>
          <p:cNvSpPr>
            <a:spLocks noGrp="1" noChangeArrowheads="1"/>
          </p:cNvSpPr>
          <p:nvPr>
            <p:ph type="title"/>
          </p:nvPr>
        </p:nvSpPr>
        <p:spPr>
          <a:xfrm>
            <a:off x="886884" y="474664"/>
            <a:ext cx="8596668" cy="1320800"/>
          </a:xfrm>
        </p:spPr>
        <p:txBody>
          <a:bodyPr>
            <a:normAutofit/>
          </a:bodyPr>
          <a:lstStyle/>
          <a:p>
            <a:pPr eaLnBrk="1" hangingPunct="1"/>
            <a:r>
              <a:rPr lang="en-US" altLang="en-US" dirty="0">
                <a:solidFill>
                  <a:schemeClr val="tx1"/>
                </a:solidFill>
              </a:rPr>
              <a:t>Why Is Coordination of Benefits/COB Necessary? Who is primary payer?</a:t>
            </a:r>
          </a:p>
        </p:txBody>
      </p:sp>
      <p:sp>
        <p:nvSpPr>
          <p:cNvPr id="86020" name="Rectangle 5">
            <a:extLst>
              <a:ext uri="{FF2B5EF4-FFF2-40B4-BE49-F238E27FC236}">
                <a16:creationId xmlns:a16="http://schemas.microsoft.com/office/drawing/2014/main" id="{15CDBADA-8B98-4002-9881-AF6B07627301}"/>
              </a:ext>
            </a:extLst>
          </p:cNvPr>
          <p:cNvSpPr>
            <a:spLocks noGrp="1" noChangeArrowheads="1"/>
          </p:cNvSpPr>
          <p:nvPr>
            <p:ph idx="1"/>
          </p:nvPr>
        </p:nvSpPr>
        <p:spPr/>
        <p:txBody>
          <a:bodyPr/>
          <a:lstStyle/>
          <a:p>
            <a:pPr eaLnBrk="1" hangingPunct="1"/>
            <a:r>
              <a:rPr lang="en-US" altLang="en-US" dirty="0"/>
              <a:t>Prior to 1980, Medicare was primary</a:t>
            </a:r>
          </a:p>
          <a:p>
            <a:pPr eaLnBrk="1" hangingPunct="1"/>
            <a:r>
              <a:rPr lang="en-US" altLang="en-US" dirty="0"/>
              <a:t>Federal law changed  (“saving the Medicare benefit”)</a:t>
            </a:r>
          </a:p>
          <a:p>
            <a:pPr lvl="1" eaLnBrk="1" hangingPunct="1"/>
            <a:r>
              <a:rPr lang="en-US" altLang="en-US" b="1" dirty="0"/>
              <a:t>Medicare Secondary Payer </a:t>
            </a:r>
            <a:r>
              <a:rPr lang="en-US" altLang="en-US" dirty="0"/>
              <a:t>(MSP)</a:t>
            </a:r>
          </a:p>
          <a:p>
            <a:pPr lvl="2" eaLnBrk="1" hangingPunct="1"/>
            <a:r>
              <a:rPr lang="en-US" altLang="en-US" dirty="0"/>
              <a:t>Certain employers’ insurance pays as primary</a:t>
            </a:r>
          </a:p>
          <a:p>
            <a:pPr lvl="2" eaLnBrk="1" hangingPunct="1"/>
            <a:r>
              <a:rPr lang="en-US" altLang="en-US" dirty="0"/>
              <a:t>Determination based on all available insurance</a:t>
            </a:r>
          </a:p>
          <a:p>
            <a:pPr lvl="1" eaLnBrk="1" hangingPunct="1"/>
            <a:r>
              <a:rPr lang="en-US" altLang="en-US" dirty="0"/>
              <a:t>Medicare Modernization Act (MMA) 2003</a:t>
            </a:r>
          </a:p>
          <a:p>
            <a:pPr lvl="2" eaLnBrk="1" hangingPunct="1"/>
            <a:r>
              <a:rPr lang="en-US" altLang="en-US" dirty="0"/>
              <a:t>Requirements for plans providing drug coverage</a:t>
            </a:r>
          </a:p>
          <a:p>
            <a:pPr lvl="2" eaLnBrk="1" hangingPunct="1"/>
            <a:r>
              <a:rPr lang="en-US" altLang="en-US" dirty="0"/>
              <a:t>Improved oversight and communications</a:t>
            </a:r>
          </a:p>
        </p:txBody>
      </p:sp>
      <p:sp>
        <p:nvSpPr>
          <p:cNvPr id="86018" name="Slide Number Placeholder 5">
            <a:extLst>
              <a:ext uri="{FF2B5EF4-FFF2-40B4-BE49-F238E27FC236}">
                <a16:creationId xmlns:a16="http://schemas.microsoft.com/office/drawing/2014/main" id="{0DDB19FD-E6FD-47D4-866B-8043C01D0F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D9986AB3-A152-48A7-BCD8-BE0C123B2DEA}" type="slidenum">
              <a:rPr lang="en-US" altLang="en-US" sz="1400">
                <a:solidFill>
                  <a:srgbClr val="000000"/>
                </a:solidFill>
                <a:cs typeface="Arial" panose="020B0604020202020204" pitchFamily="34" charset="0"/>
              </a:rPr>
              <a:pPr fontAlgn="base">
                <a:spcBef>
                  <a:spcPct val="0"/>
                </a:spcBef>
                <a:spcAft>
                  <a:spcPct val="0"/>
                </a:spcAft>
                <a:buClrTx/>
                <a:buNone/>
              </a:pPr>
              <a:t>34</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E1BC34F7-18F5-40AA-9E06-001D1BD5DBAB}"/>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
            <a:extLst>
              <a:ext uri="{FF2B5EF4-FFF2-40B4-BE49-F238E27FC236}">
                <a16:creationId xmlns:a16="http://schemas.microsoft.com/office/drawing/2014/main" id="{73846BB8-FDA4-4D43-9261-5DFC09F4E8F1}"/>
              </a:ext>
            </a:extLst>
          </p:cNvPr>
          <p:cNvSpPr>
            <a:spLocks noGrp="1" noChangeArrowheads="1"/>
          </p:cNvSpPr>
          <p:nvPr>
            <p:ph type="title"/>
          </p:nvPr>
        </p:nvSpPr>
        <p:spPr/>
        <p:txBody>
          <a:bodyPr/>
          <a:lstStyle/>
          <a:p>
            <a:pPr eaLnBrk="1" hangingPunct="1"/>
            <a:r>
              <a:rPr lang="en-US" altLang="en-US" dirty="0">
                <a:solidFill>
                  <a:schemeClr val="tx1"/>
                </a:solidFill>
              </a:rPr>
              <a:t>What Is MSP?</a:t>
            </a:r>
          </a:p>
        </p:txBody>
      </p:sp>
      <p:sp>
        <p:nvSpPr>
          <p:cNvPr id="88068" name="Rectangle 5">
            <a:extLst>
              <a:ext uri="{FF2B5EF4-FFF2-40B4-BE49-F238E27FC236}">
                <a16:creationId xmlns:a16="http://schemas.microsoft.com/office/drawing/2014/main" id="{38EAE79C-7A50-474A-BBF9-081BF8E1AA85}"/>
              </a:ext>
            </a:extLst>
          </p:cNvPr>
          <p:cNvSpPr>
            <a:spLocks noGrp="1" noChangeArrowheads="1"/>
          </p:cNvSpPr>
          <p:nvPr>
            <p:ph idx="1"/>
          </p:nvPr>
        </p:nvSpPr>
        <p:spPr>
          <a:xfrm>
            <a:off x="677334" y="1619250"/>
            <a:ext cx="8596668" cy="4962525"/>
          </a:xfrm>
        </p:spPr>
        <p:txBody>
          <a:bodyPr>
            <a:normAutofit/>
          </a:bodyPr>
          <a:lstStyle/>
          <a:p>
            <a:pPr eaLnBrk="1" hangingPunct="1"/>
            <a:r>
              <a:rPr lang="en-US" altLang="en-US" b="1" u="sng" dirty="0"/>
              <a:t>Medicare Secondary Payer/MSP mandates</a:t>
            </a:r>
          </a:p>
          <a:p>
            <a:pPr lvl="1" eaLnBrk="1" hangingPunct="1"/>
            <a:r>
              <a:rPr lang="en-US" altLang="en-US" dirty="0"/>
              <a:t>Certain insurance pays health care bills </a:t>
            </a:r>
            <a:r>
              <a:rPr lang="en-US" altLang="en-US" b="1" dirty="0">
                <a:solidFill>
                  <a:srgbClr val="FF0000"/>
                </a:solidFill>
              </a:rPr>
              <a:t>before</a:t>
            </a:r>
            <a:r>
              <a:rPr lang="en-US" altLang="en-US" dirty="0"/>
              <a:t> Medicare pays</a:t>
            </a:r>
          </a:p>
          <a:p>
            <a:pPr lvl="1" eaLnBrk="1" hangingPunct="1"/>
            <a:r>
              <a:rPr lang="en-US" altLang="en-US" dirty="0"/>
              <a:t>Identify other insurance that may pay first</a:t>
            </a:r>
          </a:p>
          <a:p>
            <a:pPr eaLnBrk="1" hangingPunct="1"/>
            <a:r>
              <a:rPr lang="en-US" altLang="en-US" u="sng" dirty="0"/>
              <a:t>Medicare is primary</a:t>
            </a:r>
          </a:p>
          <a:p>
            <a:pPr lvl="1" eaLnBrk="1" hangingPunct="1"/>
            <a:r>
              <a:rPr lang="en-US" altLang="en-US" dirty="0"/>
              <a:t>In the absence of other insurance</a:t>
            </a:r>
          </a:p>
          <a:p>
            <a:pPr lvl="1" eaLnBrk="1" hangingPunct="1"/>
            <a:r>
              <a:rPr lang="en-US" altLang="en-US" dirty="0"/>
              <a:t>When retiring – commercial insurance/employer based insurance is no longer primary.</a:t>
            </a:r>
          </a:p>
          <a:p>
            <a:pPr lvl="1" eaLnBrk="1" hangingPunct="1"/>
            <a:r>
              <a:rPr lang="en-US" altLang="en-US" dirty="0"/>
              <a:t>EXCEPTION:  Federal employees have different package.</a:t>
            </a:r>
          </a:p>
          <a:p>
            <a:pPr marL="457200" lvl="1" indent="0" eaLnBrk="1" hangingPunct="1">
              <a:buNone/>
            </a:pPr>
            <a:endParaRPr lang="en-US" altLang="en-US" dirty="0"/>
          </a:p>
          <a:p>
            <a:pPr marL="457200" lvl="1" indent="0" eaLnBrk="1" hangingPunct="1">
              <a:buNone/>
            </a:pPr>
            <a:r>
              <a:rPr lang="en-US" altLang="en-US" dirty="0"/>
              <a:t>3 months prior to turning 65, expect a Questionnaire asking about your employment status.  If you retire, IMPORTANT to get your historical data updated with the retirement date. </a:t>
            </a:r>
          </a:p>
          <a:p>
            <a:pPr marL="457200" lvl="1" indent="0" eaLnBrk="1" hangingPunct="1">
              <a:buNone/>
            </a:pPr>
            <a:r>
              <a:rPr lang="en-US" altLang="en-US" dirty="0"/>
              <a:t>If you had an accident, expect a Questionnaire regarding the details. They are looking for who is primary – not Medicare.</a:t>
            </a:r>
          </a:p>
        </p:txBody>
      </p:sp>
      <p:sp>
        <p:nvSpPr>
          <p:cNvPr id="88066" name="Slide Number Placeholder 5">
            <a:extLst>
              <a:ext uri="{FF2B5EF4-FFF2-40B4-BE49-F238E27FC236}">
                <a16:creationId xmlns:a16="http://schemas.microsoft.com/office/drawing/2014/main" id="{5575E8C6-B84F-4F30-B52B-BD11F95AC0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E88FB32B-6313-486C-86DB-71D0246AFF08}" type="slidenum">
              <a:rPr lang="en-US" altLang="en-US" sz="1400">
                <a:solidFill>
                  <a:srgbClr val="000000"/>
                </a:solidFill>
                <a:cs typeface="Arial" panose="020B0604020202020204" pitchFamily="34" charset="0"/>
              </a:rPr>
              <a:pPr fontAlgn="base">
                <a:spcBef>
                  <a:spcPct val="0"/>
                </a:spcBef>
                <a:spcAft>
                  <a:spcPct val="0"/>
                </a:spcAft>
                <a:buClrTx/>
                <a:buNone/>
              </a:pPr>
              <a:t>35</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2BB3F1AB-7612-4D15-B3D3-DD3045993CA6}"/>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a:extLst>
              <a:ext uri="{FF2B5EF4-FFF2-40B4-BE49-F238E27FC236}">
                <a16:creationId xmlns:a16="http://schemas.microsoft.com/office/drawing/2014/main" id="{C0B57045-3D83-41F8-9683-634EBA1761C5}"/>
              </a:ext>
            </a:extLst>
          </p:cNvPr>
          <p:cNvSpPr>
            <a:spLocks noGrp="1" noChangeArrowheads="1"/>
          </p:cNvSpPr>
          <p:nvPr>
            <p:ph type="title"/>
          </p:nvPr>
        </p:nvSpPr>
        <p:spPr/>
        <p:txBody>
          <a:bodyPr/>
          <a:lstStyle/>
          <a:p>
            <a:pPr eaLnBrk="1" hangingPunct="1"/>
            <a:r>
              <a:rPr lang="en-US" altLang="en-US" dirty="0">
                <a:solidFill>
                  <a:schemeClr val="tx1"/>
                </a:solidFill>
              </a:rPr>
              <a:t>Other Possible Payers </a:t>
            </a:r>
            <a:r>
              <a:rPr lang="en-US" altLang="en-US" u="sng" dirty="0">
                <a:solidFill>
                  <a:schemeClr val="tx1"/>
                </a:solidFill>
              </a:rPr>
              <a:t>primary to Medicare</a:t>
            </a:r>
          </a:p>
        </p:txBody>
      </p:sp>
      <p:sp>
        <p:nvSpPr>
          <p:cNvPr id="92164" name="Rectangle 3">
            <a:extLst>
              <a:ext uri="{FF2B5EF4-FFF2-40B4-BE49-F238E27FC236}">
                <a16:creationId xmlns:a16="http://schemas.microsoft.com/office/drawing/2014/main" id="{971DCE3A-4C1C-4F55-B9E8-0B0D5E3EE3CB}"/>
              </a:ext>
            </a:extLst>
          </p:cNvPr>
          <p:cNvSpPr>
            <a:spLocks noGrp="1" noChangeArrowheads="1"/>
          </p:cNvSpPr>
          <p:nvPr>
            <p:ph idx="1"/>
          </p:nvPr>
        </p:nvSpPr>
        <p:spPr>
          <a:xfrm>
            <a:off x="677334" y="2160589"/>
            <a:ext cx="8596668" cy="4164011"/>
          </a:xfrm>
        </p:spPr>
        <p:txBody>
          <a:bodyPr>
            <a:normAutofit fontScale="92500"/>
          </a:bodyPr>
          <a:lstStyle/>
          <a:p>
            <a:pPr eaLnBrk="1" hangingPunct="1"/>
            <a:r>
              <a:rPr lang="en-US" altLang="en-US" sz="2800" dirty="0"/>
              <a:t>No-fault or liability insurance</a:t>
            </a:r>
          </a:p>
          <a:p>
            <a:pPr eaLnBrk="1" hangingPunct="1"/>
            <a:r>
              <a:rPr lang="en-US" altLang="en-US" sz="2800" dirty="0"/>
              <a:t>Workers’ compensation</a:t>
            </a:r>
          </a:p>
          <a:p>
            <a:pPr eaLnBrk="1" hangingPunct="1"/>
            <a:r>
              <a:rPr lang="en-US" altLang="en-US" sz="2800" dirty="0"/>
              <a:t>Federal Black Lung Program</a:t>
            </a:r>
          </a:p>
          <a:p>
            <a:pPr eaLnBrk="1" hangingPunct="1"/>
            <a:r>
              <a:rPr lang="en-US" altLang="en-US" sz="2800" dirty="0"/>
              <a:t>COBRA continuation coverage</a:t>
            </a:r>
          </a:p>
          <a:p>
            <a:pPr eaLnBrk="1" hangingPunct="1"/>
            <a:r>
              <a:rPr lang="en-US" altLang="en-US" sz="2800" dirty="0"/>
              <a:t>Employer  group health plans /EGHP  (20 employees)</a:t>
            </a:r>
          </a:p>
          <a:p>
            <a:pPr lvl="1" eaLnBrk="1" hangingPunct="1"/>
            <a:r>
              <a:rPr lang="en-US" altLang="en-US" sz="2600" dirty="0"/>
              <a:t>Working Aged  *19% working over 65/ 2017*</a:t>
            </a:r>
          </a:p>
          <a:p>
            <a:pPr lvl="1" eaLnBrk="1" hangingPunct="1"/>
            <a:r>
              <a:rPr lang="en-US" altLang="en-US" sz="2600" dirty="0"/>
              <a:t>Military coverage (VA and TRICARE For Life)</a:t>
            </a:r>
          </a:p>
          <a:p>
            <a:pPr lvl="1" eaLnBrk="1" hangingPunct="1"/>
            <a:r>
              <a:rPr lang="en-US" altLang="en-US" sz="2600" dirty="0"/>
              <a:t>Others</a:t>
            </a:r>
          </a:p>
          <a:p>
            <a:pPr marL="457200" lvl="1" indent="0" eaLnBrk="1" hangingPunct="1">
              <a:buNone/>
            </a:pPr>
            <a:endParaRPr lang="en-US" altLang="en-US" sz="2600" dirty="0"/>
          </a:p>
        </p:txBody>
      </p:sp>
      <p:sp>
        <p:nvSpPr>
          <p:cNvPr id="92162" name="Slide Number Placeholder 5">
            <a:extLst>
              <a:ext uri="{FF2B5EF4-FFF2-40B4-BE49-F238E27FC236}">
                <a16:creationId xmlns:a16="http://schemas.microsoft.com/office/drawing/2014/main" id="{8A8B501A-EE5D-4DB4-A0C4-417D3C55AC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EEA8F893-C97B-4020-8BE4-DA8EC41BFE00}" type="slidenum">
              <a:rPr lang="en-US" altLang="en-US" sz="1400">
                <a:solidFill>
                  <a:srgbClr val="000000"/>
                </a:solidFill>
                <a:cs typeface="Arial" panose="020B0604020202020204" pitchFamily="34" charset="0"/>
              </a:rPr>
              <a:pPr fontAlgn="base">
                <a:spcBef>
                  <a:spcPct val="0"/>
                </a:spcBef>
                <a:spcAft>
                  <a:spcPct val="0"/>
                </a:spcAft>
                <a:buClrTx/>
                <a:buNone/>
              </a:pPr>
              <a:t>36</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D0569365-3267-402F-9452-3DD5DA6C91AB}"/>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4">
            <a:extLst>
              <a:ext uri="{FF2B5EF4-FFF2-40B4-BE49-F238E27FC236}">
                <a16:creationId xmlns:a16="http://schemas.microsoft.com/office/drawing/2014/main" id="{6B894377-CCAD-41EC-B9AA-16DF7ADFAB88}"/>
              </a:ext>
            </a:extLst>
          </p:cNvPr>
          <p:cNvSpPr>
            <a:spLocks noGrp="1" noChangeArrowheads="1"/>
          </p:cNvSpPr>
          <p:nvPr>
            <p:ph type="title"/>
          </p:nvPr>
        </p:nvSpPr>
        <p:spPr/>
        <p:txBody>
          <a:bodyPr/>
          <a:lstStyle/>
          <a:p>
            <a:pPr eaLnBrk="1" hangingPunct="1"/>
            <a:r>
              <a:rPr lang="en-US" altLang="en-US" dirty="0">
                <a:solidFill>
                  <a:schemeClr val="tx1"/>
                </a:solidFill>
              </a:rPr>
              <a:t>Working thru ‘who is primary payer” </a:t>
            </a:r>
          </a:p>
        </p:txBody>
      </p:sp>
      <p:sp>
        <p:nvSpPr>
          <p:cNvPr id="94212" name="Rectangle 5">
            <a:extLst>
              <a:ext uri="{FF2B5EF4-FFF2-40B4-BE49-F238E27FC236}">
                <a16:creationId xmlns:a16="http://schemas.microsoft.com/office/drawing/2014/main" id="{3C43E52C-C3DC-48FB-B545-ABF7BE9AD40E}"/>
              </a:ext>
            </a:extLst>
          </p:cNvPr>
          <p:cNvSpPr>
            <a:spLocks noGrp="1" noChangeArrowheads="1"/>
          </p:cNvSpPr>
          <p:nvPr>
            <p:ph idx="1"/>
          </p:nvPr>
        </p:nvSpPr>
        <p:spPr>
          <a:xfrm>
            <a:off x="1044402" y="1529687"/>
            <a:ext cx="8229600" cy="4876800"/>
          </a:xfrm>
        </p:spPr>
        <p:txBody>
          <a:bodyPr/>
          <a:lstStyle/>
          <a:p>
            <a:pPr eaLnBrk="1" hangingPunct="1">
              <a:lnSpc>
                <a:spcPct val="90000"/>
              </a:lnSpc>
            </a:pPr>
            <a:r>
              <a:rPr lang="en-US" altLang="en-US" dirty="0"/>
              <a:t>Medicare is the only insurance</a:t>
            </a:r>
          </a:p>
          <a:p>
            <a:pPr eaLnBrk="1" hangingPunct="1">
              <a:lnSpc>
                <a:spcPct val="90000"/>
              </a:lnSpc>
            </a:pPr>
            <a:r>
              <a:rPr lang="en-US" altLang="en-US" dirty="0"/>
              <a:t>When the </a:t>
            </a:r>
            <a:r>
              <a:rPr lang="en-US" altLang="en-US" dirty="0" err="1"/>
              <a:t>pt</a:t>
            </a:r>
            <a:r>
              <a:rPr lang="en-US" altLang="en-US" dirty="0"/>
              <a:t> is </a:t>
            </a:r>
            <a:r>
              <a:rPr lang="en-US" altLang="en-US" dirty="0" err="1"/>
              <a:t>retired..MEDICARE</a:t>
            </a:r>
            <a:r>
              <a:rPr lang="en-US" altLang="en-US" dirty="0"/>
              <a:t> IS PRIMARY</a:t>
            </a:r>
          </a:p>
          <a:p>
            <a:pPr eaLnBrk="1" hangingPunct="1">
              <a:lnSpc>
                <a:spcPct val="90000"/>
              </a:lnSpc>
            </a:pPr>
            <a:r>
              <a:rPr lang="en-US" altLang="en-US" dirty="0"/>
              <a:t>Other source of coverage is</a:t>
            </a:r>
          </a:p>
          <a:p>
            <a:pPr lvl="1" eaLnBrk="1" hangingPunct="1">
              <a:lnSpc>
                <a:spcPct val="90000"/>
              </a:lnSpc>
            </a:pPr>
            <a:r>
              <a:rPr lang="en-US" altLang="en-US" dirty="0"/>
              <a:t>Medicaid- payer of last resort  (Pt with Medicare/Medicaid -= usually low income)</a:t>
            </a:r>
          </a:p>
          <a:p>
            <a:pPr lvl="1" eaLnBrk="1" hangingPunct="1">
              <a:lnSpc>
                <a:spcPct val="90000"/>
              </a:lnSpc>
            </a:pPr>
            <a:r>
              <a:rPr lang="en-US" altLang="en-US" dirty="0"/>
              <a:t>Retiree benefits – depending on what the retirement package is</a:t>
            </a:r>
          </a:p>
          <a:p>
            <a:pPr lvl="1" eaLnBrk="1" hangingPunct="1">
              <a:lnSpc>
                <a:spcPct val="90000"/>
              </a:lnSpc>
            </a:pPr>
            <a:r>
              <a:rPr lang="en-US" altLang="en-US" dirty="0"/>
              <a:t>Indian Health Service</a:t>
            </a:r>
          </a:p>
          <a:p>
            <a:pPr lvl="1" eaLnBrk="1" hangingPunct="1">
              <a:lnSpc>
                <a:spcPct val="90000"/>
              </a:lnSpc>
            </a:pPr>
            <a:r>
              <a:rPr lang="en-US" altLang="en-US" dirty="0"/>
              <a:t>Veterans benefits and TRICARE for Life </a:t>
            </a:r>
          </a:p>
          <a:p>
            <a:pPr lvl="1" eaLnBrk="1" hangingPunct="1">
              <a:lnSpc>
                <a:spcPct val="90000"/>
              </a:lnSpc>
            </a:pPr>
            <a:r>
              <a:rPr lang="en-US" altLang="en-US" dirty="0"/>
              <a:t>COBRA continuation coverage</a:t>
            </a:r>
          </a:p>
          <a:p>
            <a:pPr lvl="1" eaLnBrk="1" hangingPunct="1">
              <a:lnSpc>
                <a:spcPct val="90000"/>
              </a:lnSpc>
            </a:pPr>
            <a:r>
              <a:rPr lang="en-US" altLang="en-US" sz="1800" dirty="0"/>
              <a:t>Except 30-month coordination period for people with End-Stage Renal Disease (ESRD</a:t>
            </a:r>
            <a:r>
              <a:rPr lang="en-US" altLang="en-US" sz="2000" dirty="0"/>
              <a:t>)</a:t>
            </a:r>
          </a:p>
        </p:txBody>
      </p:sp>
      <p:sp>
        <p:nvSpPr>
          <p:cNvPr id="94210" name="Slide Number Placeholder 5">
            <a:extLst>
              <a:ext uri="{FF2B5EF4-FFF2-40B4-BE49-F238E27FC236}">
                <a16:creationId xmlns:a16="http://schemas.microsoft.com/office/drawing/2014/main" id="{A6C5BBDF-AD63-49F5-B45F-194588ABB3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DBB95543-30EE-476F-8D36-C69CCFE5ECF4}" type="slidenum">
              <a:rPr lang="en-US" altLang="en-US" sz="1400">
                <a:solidFill>
                  <a:srgbClr val="000000"/>
                </a:solidFill>
                <a:cs typeface="Arial" panose="020B0604020202020204" pitchFamily="34" charset="0"/>
              </a:rPr>
              <a:pPr fontAlgn="base">
                <a:spcBef>
                  <a:spcPct val="0"/>
                </a:spcBef>
                <a:spcAft>
                  <a:spcPct val="0"/>
                </a:spcAft>
                <a:buClrTx/>
                <a:buNone/>
              </a:pPr>
              <a:t>37</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691E92CC-ECA2-44A3-8A49-C4305D187212}"/>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6">
            <a:extLst>
              <a:ext uri="{FF2B5EF4-FFF2-40B4-BE49-F238E27FC236}">
                <a16:creationId xmlns:a16="http://schemas.microsoft.com/office/drawing/2014/main" id="{B6BD9EE4-CB27-4BCC-BFEE-135DD9FF16D8}"/>
              </a:ext>
            </a:extLst>
          </p:cNvPr>
          <p:cNvSpPr>
            <a:spLocks noGrp="1" noChangeArrowheads="1"/>
          </p:cNvSpPr>
          <p:nvPr>
            <p:ph type="title"/>
          </p:nvPr>
        </p:nvSpPr>
        <p:spPr/>
        <p:txBody>
          <a:bodyPr/>
          <a:lstStyle/>
          <a:p>
            <a:pPr eaLnBrk="1" hangingPunct="1"/>
            <a:r>
              <a:rPr lang="en-US" altLang="en-US" dirty="0">
                <a:solidFill>
                  <a:schemeClr val="tx1"/>
                </a:solidFill>
              </a:rPr>
              <a:t>Medicare is Secondary</a:t>
            </a:r>
          </a:p>
        </p:txBody>
      </p:sp>
      <p:sp>
        <p:nvSpPr>
          <p:cNvPr id="96260" name="Rectangle 7">
            <a:extLst>
              <a:ext uri="{FF2B5EF4-FFF2-40B4-BE49-F238E27FC236}">
                <a16:creationId xmlns:a16="http://schemas.microsoft.com/office/drawing/2014/main" id="{BCBC54E8-7292-4A3D-B755-80D1A0E78DDC}"/>
              </a:ext>
            </a:extLst>
          </p:cNvPr>
          <p:cNvSpPr>
            <a:spLocks noGrp="1" noChangeArrowheads="1"/>
          </p:cNvSpPr>
          <p:nvPr>
            <p:ph idx="1"/>
          </p:nvPr>
        </p:nvSpPr>
        <p:spPr>
          <a:xfrm>
            <a:off x="876300" y="1447801"/>
            <a:ext cx="9791700" cy="4525963"/>
          </a:xfrm>
        </p:spPr>
        <p:txBody>
          <a:bodyPr/>
          <a:lstStyle/>
          <a:p>
            <a:pPr eaLnBrk="1" hangingPunct="1"/>
            <a:r>
              <a:rPr lang="en-US" altLang="en-US" u="sng" dirty="0"/>
              <a:t>To Employer Group Health Plans </a:t>
            </a:r>
            <a:r>
              <a:rPr lang="en-US" altLang="en-US" dirty="0"/>
              <a:t>(EGHP)</a:t>
            </a:r>
          </a:p>
          <a:p>
            <a:pPr lvl="1" eaLnBrk="1" hangingPunct="1"/>
            <a:r>
              <a:rPr lang="en-US" altLang="en-US" dirty="0"/>
              <a:t>Working aged: EGHP with 20 or more employees</a:t>
            </a:r>
          </a:p>
          <a:p>
            <a:pPr lvl="1" eaLnBrk="1" hangingPunct="1"/>
            <a:r>
              <a:rPr lang="en-US" altLang="en-US" dirty="0"/>
              <a:t>Disability: EGHP with 100 or more employees</a:t>
            </a:r>
          </a:p>
          <a:p>
            <a:pPr lvl="1" eaLnBrk="1" hangingPunct="1"/>
            <a:r>
              <a:rPr lang="en-US" altLang="en-US" dirty="0"/>
              <a:t>ESRD/End Stage Renal Disease= EGHP of any size</a:t>
            </a:r>
          </a:p>
          <a:p>
            <a:pPr lvl="2" eaLnBrk="1" hangingPunct="1"/>
            <a:r>
              <a:rPr lang="en-US" altLang="en-US" sz="2000" dirty="0"/>
              <a:t>30-month coordination period</a:t>
            </a:r>
          </a:p>
          <a:p>
            <a:pPr eaLnBrk="1" hangingPunct="1"/>
            <a:r>
              <a:rPr lang="en-US" altLang="en-US" u="sng" dirty="0"/>
              <a:t>To non-EGHP involving</a:t>
            </a:r>
          </a:p>
          <a:p>
            <a:pPr lvl="1" eaLnBrk="1" hangingPunct="1"/>
            <a:r>
              <a:rPr lang="en-US" altLang="en-US" dirty="0"/>
              <a:t>Workers’ Compensation (WC) </a:t>
            </a:r>
          </a:p>
          <a:p>
            <a:pPr lvl="1" eaLnBrk="1" hangingPunct="1"/>
            <a:r>
              <a:rPr lang="en-US" altLang="en-US" dirty="0"/>
              <a:t>Black Lung Program</a:t>
            </a:r>
          </a:p>
          <a:p>
            <a:pPr lvl="1" eaLnBrk="1" hangingPunct="1"/>
            <a:r>
              <a:rPr lang="en-US" altLang="en-US" dirty="0"/>
              <a:t>No-fault/liability insurance</a:t>
            </a:r>
          </a:p>
        </p:txBody>
      </p:sp>
      <p:sp>
        <p:nvSpPr>
          <p:cNvPr id="96258" name="Slide Number Placeholder 5">
            <a:extLst>
              <a:ext uri="{FF2B5EF4-FFF2-40B4-BE49-F238E27FC236}">
                <a16:creationId xmlns:a16="http://schemas.microsoft.com/office/drawing/2014/main" id="{745D715C-AA1F-42C1-8044-2234008B26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CDFB4311-7DD2-4A2C-81E8-45CFD95859B3}" type="slidenum">
              <a:rPr lang="en-US" altLang="en-US" sz="1400">
                <a:solidFill>
                  <a:srgbClr val="000000"/>
                </a:solidFill>
                <a:cs typeface="Arial" panose="020B0604020202020204" pitchFamily="34" charset="0"/>
              </a:rPr>
              <a:pPr fontAlgn="base">
                <a:spcBef>
                  <a:spcPct val="0"/>
                </a:spcBef>
                <a:spcAft>
                  <a:spcPct val="0"/>
                </a:spcAft>
                <a:buClrTx/>
                <a:buNone/>
              </a:pPr>
              <a:t>38</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62DDC5BC-516B-403E-8EE1-34378C60613B}"/>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6">
            <a:extLst>
              <a:ext uri="{FF2B5EF4-FFF2-40B4-BE49-F238E27FC236}">
                <a16:creationId xmlns:a16="http://schemas.microsoft.com/office/drawing/2014/main" id="{449CD145-CE32-4376-A5DF-C44BD684EA91}"/>
              </a:ext>
            </a:extLst>
          </p:cNvPr>
          <p:cNvSpPr>
            <a:spLocks noGrp="1" noChangeArrowheads="1"/>
          </p:cNvSpPr>
          <p:nvPr>
            <p:ph type="title"/>
          </p:nvPr>
        </p:nvSpPr>
        <p:spPr/>
        <p:txBody>
          <a:bodyPr/>
          <a:lstStyle/>
          <a:p>
            <a:pPr eaLnBrk="1" hangingPunct="1"/>
            <a:r>
              <a:rPr lang="en-US" altLang="en-US" dirty="0"/>
              <a:t> </a:t>
            </a:r>
            <a:r>
              <a:rPr lang="en-US" altLang="en-US" dirty="0">
                <a:solidFill>
                  <a:schemeClr val="tx1"/>
                </a:solidFill>
              </a:rPr>
              <a:t>EGHP…Working Aged</a:t>
            </a:r>
          </a:p>
        </p:txBody>
      </p:sp>
      <p:sp>
        <p:nvSpPr>
          <p:cNvPr id="98308" name="Rectangle 7">
            <a:extLst>
              <a:ext uri="{FF2B5EF4-FFF2-40B4-BE49-F238E27FC236}">
                <a16:creationId xmlns:a16="http://schemas.microsoft.com/office/drawing/2014/main" id="{7AC927D5-86FC-4817-81E8-4AAEAAAE513F}"/>
              </a:ext>
            </a:extLst>
          </p:cNvPr>
          <p:cNvSpPr>
            <a:spLocks noGrp="1" noChangeArrowheads="1"/>
          </p:cNvSpPr>
          <p:nvPr>
            <p:ph idx="1"/>
          </p:nvPr>
        </p:nvSpPr>
        <p:spPr>
          <a:xfrm>
            <a:off x="677334" y="1800225"/>
            <a:ext cx="8596668" cy="4241137"/>
          </a:xfrm>
        </p:spPr>
        <p:txBody>
          <a:bodyPr/>
          <a:lstStyle/>
          <a:p>
            <a:pPr eaLnBrk="1" hangingPunct="1"/>
            <a:r>
              <a:rPr lang="en-US" altLang="en-US" dirty="0"/>
              <a:t>Age 65 or older AND </a:t>
            </a:r>
          </a:p>
          <a:p>
            <a:pPr lvl="1" eaLnBrk="1" hangingPunct="1"/>
            <a:r>
              <a:rPr lang="en-US" altLang="en-US" dirty="0"/>
              <a:t>Working and covered by EGHP or</a:t>
            </a:r>
          </a:p>
          <a:p>
            <a:pPr lvl="1" eaLnBrk="1" hangingPunct="1"/>
            <a:r>
              <a:rPr lang="en-US" altLang="en-US" dirty="0"/>
              <a:t>Covered by working spouse’s EGHP</a:t>
            </a:r>
          </a:p>
          <a:p>
            <a:pPr eaLnBrk="1" hangingPunct="1"/>
            <a:r>
              <a:rPr lang="en-US" altLang="en-US" dirty="0"/>
              <a:t>Medicare is generally secondary payer</a:t>
            </a:r>
          </a:p>
          <a:p>
            <a:pPr lvl="1" eaLnBrk="1" hangingPunct="1"/>
            <a:r>
              <a:rPr lang="en-US" altLang="en-US" dirty="0"/>
              <a:t>If employer has 20 or more employees</a:t>
            </a:r>
          </a:p>
          <a:p>
            <a:pPr lvl="1" eaLnBrk="1" hangingPunct="1"/>
            <a:r>
              <a:rPr lang="en-US" altLang="en-US" dirty="0"/>
              <a:t>For self-employed, if covered by EGHP of employer with 20 or more employees</a:t>
            </a:r>
          </a:p>
        </p:txBody>
      </p:sp>
      <p:sp>
        <p:nvSpPr>
          <p:cNvPr id="98306" name="Slide Number Placeholder 5">
            <a:extLst>
              <a:ext uri="{FF2B5EF4-FFF2-40B4-BE49-F238E27FC236}">
                <a16:creationId xmlns:a16="http://schemas.microsoft.com/office/drawing/2014/main" id="{804C0738-DF69-4058-8494-9BAA98EDE3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4C4C89F0-E202-4848-A107-54E1BF746905}" type="slidenum">
              <a:rPr lang="en-US" altLang="en-US" sz="1400">
                <a:solidFill>
                  <a:srgbClr val="000000"/>
                </a:solidFill>
                <a:cs typeface="Arial" panose="020B0604020202020204" pitchFamily="34" charset="0"/>
              </a:rPr>
              <a:pPr fontAlgn="base">
                <a:spcBef>
                  <a:spcPct val="0"/>
                </a:spcBef>
                <a:spcAft>
                  <a:spcPct val="0"/>
                </a:spcAft>
                <a:buClrTx/>
                <a:buNone/>
              </a:pPr>
              <a:t>39</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3A47C472-2FAF-4768-B531-BE2177685FC4}"/>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AFC22-6820-442F-968A-AD7BEB6FBEA6}"/>
              </a:ext>
            </a:extLst>
          </p:cNvPr>
          <p:cNvSpPr>
            <a:spLocks noGrp="1"/>
          </p:cNvSpPr>
          <p:nvPr>
            <p:ph type="title"/>
          </p:nvPr>
        </p:nvSpPr>
        <p:spPr/>
        <p:txBody>
          <a:bodyPr>
            <a:normAutofit/>
          </a:bodyPr>
          <a:lstStyle/>
          <a:p>
            <a:pPr algn="ctr" eaLnBrk="1" fontAlgn="auto" hangingPunct="1">
              <a:spcBef>
                <a:spcPts val="0"/>
              </a:spcBef>
              <a:spcAft>
                <a:spcPts val="0"/>
              </a:spcAft>
              <a:defRPr/>
            </a:pPr>
            <a:r>
              <a:rPr lang="en-US" dirty="0">
                <a:solidFill>
                  <a:schemeClr val="tx1"/>
                </a:solidFill>
              </a:rPr>
              <a:t>Who is paying </a:t>
            </a:r>
            <a:r>
              <a:rPr lang="en-US" sz="2200" dirty="0"/>
              <a:t>….</a:t>
            </a:r>
            <a:r>
              <a:rPr lang="en-US" sz="2200" dirty="0">
                <a:solidFill>
                  <a:srgbClr val="003366"/>
                </a:solidFill>
                <a:effectLst/>
                <a:latin typeface="Times"/>
                <a:ea typeface="+mn-ea"/>
                <a:cs typeface="Arial" panose="020B0604020202020204" pitchFamily="34" charset="0"/>
              </a:rPr>
              <a:t> Today’s workers help pay for current retirees; not their own future benefits.</a:t>
            </a:r>
            <a:br>
              <a:rPr lang="en-US" sz="2200" dirty="0">
                <a:solidFill>
                  <a:srgbClr val="003366"/>
                </a:solidFill>
                <a:effectLst/>
                <a:latin typeface="Times"/>
                <a:ea typeface="+mn-ea"/>
                <a:cs typeface="Arial" panose="020B0604020202020204" pitchFamily="34" charset="0"/>
              </a:rPr>
            </a:br>
            <a:endParaRPr lang="en-US" sz="2200" dirty="0"/>
          </a:p>
        </p:txBody>
      </p:sp>
      <p:sp>
        <p:nvSpPr>
          <p:cNvPr id="103426" name="Content Placeholder 1">
            <a:extLst>
              <a:ext uri="{FF2B5EF4-FFF2-40B4-BE49-F238E27FC236}">
                <a16:creationId xmlns:a16="http://schemas.microsoft.com/office/drawing/2014/main" id="{10E01CA8-84F3-4B12-A19E-899851AB73B3}"/>
              </a:ext>
            </a:extLst>
          </p:cNvPr>
          <p:cNvSpPr>
            <a:spLocks noGrp="1"/>
          </p:cNvSpPr>
          <p:nvPr>
            <p:ph idx="1"/>
          </p:nvPr>
        </p:nvSpPr>
        <p:spPr/>
        <p:txBody>
          <a:bodyPr/>
          <a:lstStyle/>
          <a:p>
            <a:r>
              <a:rPr lang="en-US" altLang="en-US"/>
              <a:t>Money collected per paycheck under “Medicare’ does not go into your personal savings account with your name on it for when you need it.</a:t>
            </a:r>
          </a:p>
          <a:p>
            <a:r>
              <a:rPr lang="en-US" altLang="en-US"/>
              <a:t>Same for Social Security taxes</a:t>
            </a:r>
          </a:p>
          <a:p>
            <a:endParaRPr lang="en-US" altLang="en-US"/>
          </a:p>
          <a:p>
            <a:r>
              <a:rPr lang="en-US" altLang="en-US"/>
              <a:t>Current recipients of SS and Medicare are using current money being withheld.</a:t>
            </a:r>
          </a:p>
          <a:p>
            <a:endParaRPr lang="en-US" altLang="en-US"/>
          </a:p>
          <a:p>
            <a:r>
              <a:rPr lang="en-US" altLang="en-US"/>
              <a:t>BABY BOOMERS ARE HERE!</a:t>
            </a:r>
          </a:p>
        </p:txBody>
      </p:sp>
      <p:sp>
        <p:nvSpPr>
          <p:cNvPr id="103428" name="Footer Placeholder 3">
            <a:extLst>
              <a:ext uri="{FF2B5EF4-FFF2-40B4-BE49-F238E27FC236}">
                <a16:creationId xmlns:a16="http://schemas.microsoft.com/office/drawing/2014/main" id="{0C17BEAE-1F0F-4624-BB12-460493808B1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000000"/>
                </a:solidFill>
              </a:rPr>
              <a:t>2019</a:t>
            </a:r>
          </a:p>
        </p:txBody>
      </p:sp>
      <p:sp>
        <p:nvSpPr>
          <p:cNvPr id="103429" name="Slide Number Placeholder 4">
            <a:extLst>
              <a:ext uri="{FF2B5EF4-FFF2-40B4-BE49-F238E27FC236}">
                <a16:creationId xmlns:a16="http://schemas.microsoft.com/office/drawing/2014/main" id="{C6680222-EA7B-40B7-B840-3A8713B46E4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6DE6617F-B391-4FF9-9D96-1ACB78DA6E74}" type="slidenum">
              <a:rPr lang="en-US" altLang="en-US">
                <a:solidFill>
                  <a:srgbClr val="000000"/>
                </a:solidFill>
              </a:rPr>
              <a:pPr fontAlgn="base">
                <a:spcBef>
                  <a:spcPct val="0"/>
                </a:spcBef>
                <a:spcAft>
                  <a:spcPct val="0"/>
                </a:spcAft>
              </a:pPr>
              <a:t>4</a:t>
            </a:fld>
            <a:endParaRPr lang="en-US" altLang="en-US">
              <a:solidFill>
                <a:srgbClr val="000000"/>
              </a:solidFill>
            </a:endParaRPr>
          </a:p>
        </p:txBody>
      </p:sp>
      <p:sp>
        <p:nvSpPr>
          <p:cNvPr id="103430" name="Rectangle 5">
            <a:extLst>
              <a:ext uri="{FF2B5EF4-FFF2-40B4-BE49-F238E27FC236}">
                <a16:creationId xmlns:a16="http://schemas.microsoft.com/office/drawing/2014/main" id="{34BAA6A6-9EC1-4ED8-80E4-E0701868B109}"/>
              </a:ext>
            </a:extLst>
          </p:cNvPr>
          <p:cNvSpPr>
            <a:spLocks noChangeArrowheads="1"/>
          </p:cNvSpPr>
          <p:nvPr/>
        </p:nvSpPr>
        <p:spPr bwMode="auto">
          <a:xfrm>
            <a:off x="8255001" y="5214938"/>
            <a:ext cx="1147763" cy="1033462"/>
          </a:xfrm>
          <a:prstGeom prst="rect">
            <a:avLst/>
          </a:prstGeom>
          <a:blipFill dpi="0" rotWithShape="1">
            <a:blip r:embed="rId2"/>
            <a:srcRect/>
            <a:stretch>
              <a:fillRect/>
            </a:stretch>
          </a:blipFill>
          <a:ln w="15875" cap="rnd" algn="ctr">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955877B8-41C6-48D9-BAEC-AEE3658AA515}"/>
              </a:ext>
            </a:extLst>
          </p:cNvPr>
          <p:cNvSpPr>
            <a:spLocks noGrp="1"/>
          </p:cNvSpPr>
          <p:nvPr>
            <p:ph type="title"/>
          </p:nvPr>
        </p:nvSpPr>
        <p:spPr/>
        <p:txBody>
          <a:bodyPr/>
          <a:lstStyle/>
          <a:p>
            <a:r>
              <a:rPr lang="en-US" altLang="en-US" b="1">
                <a:solidFill>
                  <a:schemeClr val="tx1"/>
                </a:solidFill>
              </a:rPr>
              <a:t>Plus more working past 65</a:t>
            </a:r>
            <a:r>
              <a:rPr lang="en-US" altLang="en-US"/>
              <a:t>…</a:t>
            </a:r>
          </a:p>
        </p:txBody>
      </p:sp>
      <p:sp>
        <p:nvSpPr>
          <p:cNvPr id="9" name="Content Placeholder 8">
            <a:extLst>
              <a:ext uri="{FF2B5EF4-FFF2-40B4-BE49-F238E27FC236}">
                <a16:creationId xmlns:a16="http://schemas.microsoft.com/office/drawing/2014/main" id="{9D191488-B000-4AE3-8EC3-2304E1A0BE8C}"/>
              </a:ext>
            </a:extLst>
          </p:cNvPr>
          <p:cNvSpPr>
            <a:spLocks noGrp="1"/>
          </p:cNvSpPr>
          <p:nvPr>
            <p:ph idx="1"/>
          </p:nvPr>
        </p:nvSpPr>
        <p:spPr>
          <a:xfrm>
            <a:off x="2133601" y="1600201"/>
            <a:ext cx="6348413" cy="4441825"/>
          </a:xfrm>
        </p:spPr>
        <p:txBody>
          <a:bodyPr>
            <a:normAutofit lnSpcReduction="10000"/>
          </a:bodyPr>
          <a:lstStyle/>
          <a:p>
            <a:pPr marL="0" indent="0">
              <a:buNone/>
              <a:defRPr/>
            </a:pPr>
            <a:r>
              <a:rPr lang="en-US" i="1" dirty="0"/>
              <a:t>“More Americans age 65 &amp; over are still punching the clock and the last time the percentage was this high was when John F Kennedy was in the White House, 1962.  “</a:t>
            </a:r>
          </a:p>
          <a:p>
            <a:pPr marL="0" indent="0">
              <a:buNone/>
              <a:defRPr/>
            </a:pPr>
            <a:r>
              <a:rPr lang="en-US" i="1" dirty="0"/>
              <a:t>“Last month, 19% of Americans age 65 and over were still working, according to government data released Fri. That’s the highest rate since, 1962 and it caps a long trend higher  since the figure bottomed out at 10% in 1985.”</a:t>
            </a:r>
          </a:p>
          <a:p>
            <a:pPr marL="0" indent="0">
              <a:buNone/>
              <a:defRPr/>
            </a:pPr>
            <a:r>
              <a:rPr lang="en-US" dirty="0"/>
              <a:t>Why?  Some work to feel engaged. Others do not have enough money to retire.  Employee Benefit Institute survey:  Nearly 1/3 of all workers with less then $10,000 in savings will work until 70.   *Associated Press  5-7-17</a:t>
            </a:r>
          </a:p>
          <a:p>
            <a:pPr marL="0" indent="0">
              <a:buNone/>
              <a:defRPr/>
            </a:pPr>
            <a:r>
              <a:rPr lang="en-US" sz="2400" dirty="0">
                <a:solidFill>
                  <a:schemeClr val="accent5"/>
                </a:solidFill>
              </a:rPr>
              <a:t>Medicare Secondary Payer to commercial insurance  </a:t>
            </a:r>
          </a:p>
          <a:p>
            <a:pPr marL="0" indent="0">
              <a:buNone/>
              <a:defRPr/>
            </a:pPr>
            <a:r>
              <a:rPr lang="en-US" dirty="0">
                <a:solidFill>
                  <a:schemeClr val="accent5"/>
                </a:solidFill>
              </a:rPr>
              <a:t>PS  By 2020 – 10,000 people will be turning 65 daily! WOW!</a:t>
            </a:r>
          </a:p>
        </p:txBody>
      </p:sp>
      <p:sp>
        <p:nvSpPr>
          <p:cNvPr id="100355" name="Slide Number Placeholder 4">
            <a:extLst>
              <a:ext uri="{FF2B5EF4-FFF2-40B4-BE49-F238E27FC236}">
                <a16:creationId xmlns:a16="http://schemas.microsoft.com/office/drawing/2014/main" id="{286DD305-99C3-480D-B046-462961A5B5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1D057557-2994-4ED4-98A0-5795686D95FA}"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40</a:t>
            </a:fld>
            <a:endParaRPr lang="en-US" altLang="en-US">
              <a:solidFill>
                <a:srgbClr val="90C22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8E0EE73C-6687-42A8-8B32-105FAE7E9D13}"/>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A1D3-9C90-4047-838D-78B173B49EEB}"/>
              </a:ext>
            </a:extLst>
          </p:cNvPr>
          <p:cNvSpPr>
            <a:spLocks noGrp="1"/>
          </p:cNvSpPr>
          <p:nvPr>
            <p:ph type="title"/>
          </p:nvPr>
        </p:nvSpPr>
        <p:spPr/>
        <p:txBody>
          <a:bodyPr/>
          <a:lstStyle/>
          <a:p>
            <a:r>
              <a:rPr lang="en-US" dirty="0">
                <a:solidFill>
                  <a:schemeClr val="tx1"/>
                </a:solidFill>
              </a:rPr>
              <a:t>Let’s look at a MSP with Retired Worker and working spouse. (CMS/Medicare ex.)</a:t>
            </a:r>
          </a:p>
        </p:txBody>
      </p:sp>
      <p:sp>
        <p:nvSpPr>
          <p:cNvPr id="3" name="Content Placeholder 2">
            <a:extLst>
              <a:ext uri="{FF2B5EF4-FFF2-40B4-BE49-F238E27FC236}">
                <a16:creationId xmlns:a16="http://schemas.microsoft.com/office/drawing/2014/main" id="{E50104B8-6CAF-4240-9F54-E37DDB99F7F6}"/>
              </a:ext>
            </a:extLst>
          </p:cNvPr>
          <p:cNvSpPr>
            <a:spLocks noGrp="1"/>
          </p:cNvSpPr>
          <p:nvPr>
            <p:ph idx="1"/>
          </p:nvPr>
        </p:nvSpPr>
        <p:spPr>
          <a:xfrm>
            <a:off x="677334" y="1930401"/>
            <a:ext cx="8596668" cy="4841874"/>
          </a:xfrm>
        </p:spPr>
        <p:txBody>
          <a:bodyPr>
            <a:normAutofit fontScale="92500" lnSpcReduction="20000"/>
          </a:bodyPr>
          <a:lstStyle/>
          <a:p>
            <a:r>
              <a:rPr lang="en-US" dirty="0"/>
              <a:t>Beneficiary/husband is 71 years old and on Medicare.  He has Great West insurance from Ford as a retired Ford Motors auto worker.</a:t>
            </a:r>
          </a:p>
          <a:p>
            <a:r>
              <a:rPr lang="en-US" dirty="0"/>
              <a:t>His spouse is 63 and she works for Sprint.  </a:t>
            </a:r>
            <a:r>
              <a:rPr lang="en-US" u="sng" dirty="0"/>
              <a:t>She covers the beneficiary/spouse with her </a:t>
            </a:r>
            <a:r>
              <a:rPr lang="en-US" u="sng" dirty="0" err="1"/>
              <a:t>Wellpoint</a:t>
            </a:r>
            <a:r>
              <a:rPr lang="en-US" u="sng" dirty="0"/>
              <a:t> insurance.</a:t>
            </a:r>
          </a:p>
          <a:p>
            <a:r>
              <a:rPr lang="en-US" dirty="0"/>
              <a:t>The beneficiary has coverage under three policies:  Traditional Medicare, Great West/Ford retiree and </a:t>
            </a:r>
            <a:r>
              <a:rPr lang="en-US" dirty="0" err="1"/>
              <a:t>Wellpoint</a:t>
            </a:r>
            <a:r>
              <a:rPr lang="en-US" dirty="0"/>
              <a:t>/spouse’s insurance.  </a:t>
            </a:r>
            <a:r>
              <a:rPr lang="en-US" b="1" dirty="0">
                <a:solidFill>
                  <a:srgbClr val="C00000"/>
                </a:solidFill>
              </a:rPr>
              <a:t>Who is primary</a:t>
            </a:r>
            <a:r>
              <a:rPr lang="en-US" dirty="0"/>
              <a:t>?</a:t>
            </a:r>
          </a:p>
          <a:p>
            <a:r>
              <a:rPr lang="en-US" dirty="0"/>
              <a:t>Medicare secondary payer/MSP guidelines requires that </a:t>
            </a:r>
            <a:r>
              <a:rPr lang="en-US" u="sng" dirty="0" err="1"/>
              <a:t>Wellpoint</a:t>
            </a:r>
            <a:r>
              <a:rPr lang="en-US" u="sng" dirty="0"/>
              <a:t> pay before Medicare </a:t>
            </a:r>
            <a:r>
              <a:rPr lang="en-US" dirty="0"/>
              <a:t>for the husband as </a:t>
            </a:r>
            <a:r>
              <a:rPr lang="en-US" dirty="0" err="1"/>
              <a:t>Wellpoint</a:t>
            </a:r>
            <a:r>
              <a:rPr lang="en-US" dirty="0"/>
              <a:t> coverage is ACTIVE due to the employment status of the wife and Sprint has more than 20 employees/EGHP.</a:t>
            </a:r>
          </a:p>
          <a:p>
            <a:r>
              <a:rPr lang="en-US" dirty="0"/>
              <a:t>Great West /retiree benefit from previous employer does not pay before Medicare because the beneficiary/husband does not have current employment status with Ford. </a:t>
            </a:r>
          </a:p>
          <a:p>
            <a:r>
              <a:rPr lang="en-US" b="1" u="sng" dirty="0">
                <a:solidFill>
                  <a:srgbClr val="C00000"/>
                </a:solidFill>
              </a:rPr>
              <a:t>For Husband – 1</a:t>
            </a:r>
            <a:r>
              <a:rPr lang="en-US" b="1" u="sng" baseline="30000" dirty="0">
                <a:solidFill>
                  <a:srgbClr val="C00000"/>
                </a:solidFill>
              </a:rPr>
              <a:t>st</a:t>
            </a:r>
            <a:r>
              <a:rPr lang="en-US" b="1" u="sng" dirty="0">
                <a:solidFill>
                  <a:srgbClr val="C00000"/>
                </a:solidFill>
              </a:rPr>
              <a:t> </a:t>
            </a:r>
            <a:r>
              <a:rPr lang="en-US" b="1" u="sng" dirty="0" err="1">
                <a:solidFill>
                  <a:srgbClr val="C00000"/>
                </a:solidFill>
              </a:rPr>
              <a:t>Wellpoint</a:t>
            </a:r>
            <a:r>
              <a:rPr lang="en-US" b="1" u="sng" dirty="0">
                <a:solidFill>
                  <a:srgbClr val="C00000"/>
                </a:solidFill>
              </a:rPr>
              <a:t>, then Medicare and then Great West.</a:t>
            </a:r>
          </a:p>
          <a:p>
            <a:r>
              <a:rPr lang="en-US" dirty="0"/>
              <a:t>Spouse/wife is still working and has listed husband as having coverage.</a:t>
            </a:r>
          </a:p>
          <a:p>
            <a:r>
              <a:rPr lang="en-US" dirty="0"/>
              <a:t>When wife retires or no longer covers spouse – Husband has Medicare and then Great West/retirement insurance is never primary as there is no active employment with Ford.</a:t>
            </a:r>
          </a:p>
        </p:txBody>
      </p:sp>
      <p:sp>
        <p:nvSpPr>
          <p:cNvPr id="4" name="Footer Placeholder 3">
            <a:extLst>
              <a:ext uri="{FF2B5EF4-FFF2-40B4-BE49-F238E27FC236}">
                <a16:creationId xmlns:a16="http://schemas.microsoft.com/office/drawing/2014/main" id="{B38B29E4-A4A3-42A4-97A1-6881E8EF9ED7}"/>
              </a:ext>
            </a:extLst>
          </p:cNvPr>
          <p:cNvSpPr>
            <a:spLocks noGrp="1"/>
          </p:cNvSpPr>
          <p:nvPr>
            <p:ph type="ftr" sz="quarter" idx="11"/>
          </p:nvPr>
        </p:nvSpPr>
        <p:spPr/>
        <p:txBody>
          <a:bodyPr/>
          <a:lstStyle/>
          <a:p>
            <a:pPr>
              <a:defRPr/>
            </a:pPr>
            <a:r>
              <a:rPr lang="en-US" dirty="0"/>
              <a:t>2019</a:t>
            </a:r>
          </a:p>
        </p:txBody>
      </p:sp>
      <p:sp>
        <p:nvSpPr>
          <p:cNvPr id="5" name="Slide Number Placeholder 4">
            <a:extLst>
              <a:ext uri="{FF2B5EF4-FFF2-40B4-BE49-F238E27FC236}">
                <a16:creationId xmlns:a16="http://schemas.microsoft.com/office/drawing/2014/main" id="{9BC3E841-5104-463C-A450-191F0DA4D445}"/>
              </a:ext>
            </a:extLst>
          </p:cNvPr>
          <p:cNvSpPr>
            <a:spLocks noGrp="1"/>
          </p:cNvSpPr>
          <p:nvPr>
            <p:ph type="sldNum" sz="quarter" idx="12"/>
          </p:nvPr>
        </p:nvSpPr>
        <p:spPr/>
        <p:txBody>
          <a:bodyPr/>
          <a:lstStyle/>
          <a:p>
            <a:pPr>
              <a:defRPr/>
            </a:pPr>
            <a:fld id="{D83248B6-3AC8-4E14-910C-BA54623D91D7}" type="slidenum">
              <a:rPr lang="en-US" altLang="en-US" smtClean="0"/>
              <a:pPr>
                <a:defRPr/>
              </a:pPr>
              <a:t>41</a:t>
            </a:fld>
            <a:endParaRPr lang="en-US" altLang="en-US" dirty="0"/>
          </a:p>
        </p:txBody>
      </p:sp>
    </p:spTree>
    <p:extLst>
      <p:ext uri="{BB962C8B-B14F-4D97-AF65-F5344CB8AC3E}">
        <p14:creationId xmlns:p14="http://schemas.microsoft.com/office/powerpoint/2010/main" val="4220066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4">
            <a:extLst>
              <a:ext uri="{FF2B5EF4-FFF2-40B4-BE49-F238E27FC236}">
                <a16:creationId xmlns:a16="http://schemas.microsoft.com/office/drawing/2014/main" id="{6BE71C66-E3C1-4095-9755-A8B23F5C8915}"/>
              </a:ext>
            </a:extLst>
          </p:cNvPr>
          <p:cNvSpPr>
            <a:spLocks noGrp="1" noChangeArrowheads="1"/>
          </p:cNvSpPr>
          <p:nvPr>
            <p:ph type="title"/>
          </p:nvPr>
        </p:nvSpPr>
        <p:spPr>
          <a:xfrm>
            <a:off x="904875" y="274638"/>
            <a:ext cx="9420225" cy="1143000"/>
          </a:xfrm>
        </p:spPr>
        <p:txBody>
          <a:bodyPr>
            <a:normAutofit/>
          </a:bodyPr>
          <a:lstStyle/>
          <a:p>
            <a:pPr eaLnBrk="1" hangingPunct="1"/>
            <a:r>
              <a:rPr lang="en-US" altLang="en-US" sz="4000" dirty="0">
                <a:solidFill>
                  <a:schemeClr val="tx1"/>
                </a:solidFill>
              </a:rPr>
              <a:t>Large EGHP…Medicare Due to </a:t>
            </a:r>
            <a:r>
              <a:rPr lang="en-US" altLang="en-US" sz="4000" u="sng" dirty="0">
                <a:solidFill>
                  <a:schemeClr val="tx1"/>
                </a:solidFill>
              </a:rPr>
              <a:t>Disability</a:t>
            </a:r>
          </a:p>
        </p:txBody>
      </p:sp>
      <p:sp>
        <p:nvSpPr>
          <p:cNvPr id="101380" name="Rectangle 5">
            <a:extLst>
              <a:ext uri="{FF2B5EF4-FFF2-40B4-BE49-F238E27FC236}">
                <a16:creationId xmlns:a16="http://schemas.microsoft.com/office/drawing/2014/main" id="{A25981A8-3BFE-49BA-B0B8-1E4AA0452FB5}"/>
              </a:ext>
            </a:extLst>
          </p:cNvPr>
          <p:cNvSpPr>
            <a:spLocks noGrp="1" noChangeArrowheads="1"/>
          </p:cNvSpPr>
          <p:nvPr>
            <p:ph idx="1"/>
          </p:nvPr>
        </p:nvSpPr>
        <p:spPr>
          <a:xfrm>
            <a:off x="1019175" y="1600200"/>
            <a:ext cx="9420225" cy="4419600"/>
          </a:xfrm>
        </p:spPr>
        <p:txBody>
          <a:bodyPr/>
          <a:lstStyle/>
          <a:p>
            <a:pPr eaLnBrk="1" hangingPunct="1"/>
            <a:r>
              <a:rPr lang="en-US" altLang="en-US" dirty="0"/>
              <a:t>Have Medicare based on disability AND </a:t>
            </a:r>
          </a:p>
          <a:p>
            <a:pPr lvl="1" eaLnBrk="1" hangingPunct="1"/>
            <a:r>
              <a:rPr lang="en-US" altLang="en-US" dirty="0"/>
              <a:t>Working and covered by large EGHP (LGHP) or</a:t>
            </a:r>
          </a:p>
          <a:p>
            <a:pPr lvl="1" eaLnBrk="1" hangingPunct="1"/>
            <a:r>
              <a:rPr lang="en-US" altLang="en-US" dirty="0"/>
              <a:t>Covered by LGHP of working spouse</a:t>
            </a:r>
          </a:p>
          <a:p>
            <a:pPr lvl="2" eaLnBrk="1" hangingPunct="1"/>
            <a:r>
              <a:rPr lang="en-US" altLang="en-US" sz="2000" dirty="0"/>
              <a:t>Or other family member</a:t>
            </a:r>
          </a:p>
          <a:p>
            <a:pPr eaLnBrk="1" hangingPunct="1"/>
            <a:r>
              <a:rPr lang="en-US" altLang="en-US" dirty="0"/>
              <a:t>Medicare is secondary payer</a:t>
            </a:r>
          </a:p>
          <a:p>
            <a:pPr lvl="1" eaLnBrk="1" hangingPunct="1"/>
            <a:r>
              <a:rPr lang="en-US" altLang="en-US" dirty="0"/>
              <a:t>If employer has 100 or more employees or</a:t>
            </a:r>
          </a:p>
          <a:p>
            <a:pPr lvl="1" eaLnBrk="1" hangingPunct="1"/>
            <a:r>
              <a:rPr lang="en-US" altLang="en-US" dirty="0"/>
              <a:t>Self-employed, if covered by LGHP of employer with 100 or more employees</a:t>
            </a:r>
          </a:p>
        </p:txBody>
      </p:sp>
      <p:sp>
        <p:nvSpPr>
          <p:cNvPr id="101378" name="Slide Number Placeholder 5">
            <a:extLst>
              <a:ext uri="{FF2B5EF4-FFF2-40B4-BE49-F238E27FC236}">
                <a16:creationId xmlns:a16="http://schemas.microsoft.com/office/drawing/2014/main" id="{18F0DEF9-2CD7-4404-A20C-C1DC5D6E16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2B2CD7E4-09DF-46BA-8110-8A0655042704}" type="slidenum">
              <a:rPr lang="en-US" altLang="en-US" sz="1400">
                <a:solidFill>
                  <a:srgbClr val="000000"/>
                </a:solidFill>
                <a:cs typeface="Arial" panose="020B0604020202020204" pitchFamily="34" charset="0"/>
              </a:rPr>
              <a:pPr fontAlgn="base">
                <a:spcBef>
                  <a:spcPct val="0"/>
                </a:spcBef>
                <a:spcAft>
                  <a:spcPct val="0"/>
                </a:spcAft>
                <a:buClrTx/>
                <a:buNone/>
              </a:pPr>
              <a:t>42</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909638D7-1E71-4199-BC0B-80C36C1CC539}"/>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DD048851-5F2A-49DE-B74D-5767DB1DD16C}"/>
              </a:ext>
            </a:extLst>
          </p:cNvPr>
          <p:cNvSpPr>
            <a:spLocks noGrp="1" noChangeArrowheads="1"/>
          </p:cNvSpPr>
          <p:nvPr>
            <p:ph type="title"/>
          </p:nvPr>
        </p:nvSpPr>
        <p:spPr/>
        <p:txBody>
          <a:bodyPr/>
          <a:lstStyle/>
          <a:p>
            <a:r>
              <a:rPr lang="en-US" altLang="en-US" dirty="0">
                <a:solidFill>
                  <a:schemeClr val="tx1"/>
                </a:solidFill>
              </a:rPr>
              <a:t>If you are in an accident…</a:t>
            </a:r>
          </a:p>
        </p:txBody>
      </p:sp>
      <p:sp>
        <p:nvSpPr>
          <p:cNvPr id="103427" name="Content Placeholder 2">
            <a:extLst>
              <a:ext uri="{FF2B5EF4-FFF2-40B4-BE49-F238E27FC236}">
                <a16:creationId xmlns:a16="http://schemas.microsoft.com/office/drawing/2014/main" id="{83743010-7FE6-46FC-A382-76740B3BF08E}"/>
              </a:ext>
            </a:extLst>
          </p:cNvPr>
          <p:cNvSpPr>
            <a:spLocks noGrp="1" noChangeArrowheads="1"/>
          </p:cNvSpPr>
          <p:nvPr>
            <p:ph idx="1"/>
          </p:nvPr>
        </p:nvSpPr>
        <p:spPr>
          <a:xfrm>
            <a:off x="677334" y="1714501"/>
            <a:ext cx="8596668" cy="4326862"/>
          </a:xfrm>
        </p:spPr>
        <p:txBody>
          <a:bodyPr>
            <a:normAutofit/>
          </a:bodyPr>
          <a:lstStyle/>
          <a:p>
            <a:r>
              <a:rPr lang="en-US" altLang="en-US" sz="2400" b="1" u="sng" dirty="0"/>
              <a:t>Primary payment will always be the insurance company/cited person </a:t>
            </a:r>
            <a:r>
              <a:rPr lang="en-US" altLang="en-US" sz="2400" u="sng" dirty="0"/>
              <a:t>from the accident report</a:t>
            </a:r>
            <a:r>
              <a:rPr lang="en-US" altLang="en-US" sz="2400" dirty="0"/>
              <a:t>.  EX) Car insurance pays, any liability lawsuit pays, and if anything is still owing – the provider bills Medicare.</a:t>
            </a:r>
          </a:p>
          <a:p>
            <a:r>
              <a:rPr lang="en-US" altLang="en-US" sz="2400" dirty="0"/>
              <a:t>All funds from insurance and liability lawsuits must be used to resolve healthcare related bills.</a:t>
            </a:r>
          </a:p>
          <a:p>
            <a:r>
              <a:rPr lang="en-US" altLang="en-US" sz="2400" dirty="0"/>
              <a:t>BE AWARE ---Settlements.</a:t>
            </a:r>
          </a:p>
        </p:txBody>
      </p:sp>
      <p:sp>
        <p:nvSpPr>
          <p:cNvPr id="103428" name="Slide Number Placeholder 4">
            <a:extLst>
              <a:ext uri="{FF2B5EF4-FFF2-40B4-BE49-F238E27FC236}">
                <a16:creationId xmlns:a16="http://schemas.microsoft.com/office/drawing/2014/main" id="{E46FD5FB-546E-4D76-A279-5A5FB57FCD3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fld id="{FFA916C4-2274-447B-A561-D3F523AE2453}" type="slidenum">
              <a:rPr lang="en-US" altLang="en-US" sz="1400">
                <a:solidFill>
                  <a:srgbClr val="000000"/>
                </a:solidFill>
                <a:cs typeface="Arial" panose="020B0604020202020204" pitchFamily="34" charset="0"/>
              </a:rPr>
              <a:pPr eaLnBrk="0" fontAlgn="base" hangingPunct="0">
                <a:spcBef>
                  <a:spcPct val="0"/>
                </a:spcBef>
                <a:spcAft>
                  <a:spcPct val="0"/>
                </a:spcAft>
                <a:buClrTx/>
                <a:buNone/>
              </a:pPr>
              <a:t>43</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BCEEE691-3683-458A-B90B-1E401B4C0411}"/>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4">
            <a:extLst>
              <a:ext uri="{FF2B5EF4-FFF2-40B4-BE49-F238E27FC236}">
                <a16:creationId xmlns:a16="http://schemas.microsoft.com/office/drawing/2014/main" id="{A59E1A11-BDA5-4FF3-92C8-C160AC46FEA4}"/>
              </a:ext>
            </a:extLst>
          </p:cNvPr>
          <p:cNvSpPr>
            <a:spLocks noGrp="1" noChangeArrowheads="1"/>
          </p:cNvSpPr>
          <p:nvPr>
            <p:ph type="title"/>
          </p:nvPr>
        </p:nvSpPr>
        <p:spPr/>
        <p:txBody>
          <a:bodyPr/>
          <a:lstStyle/>
          <a:p>
            <a:pPr eaLnBrk="1" hangingPunct="1"/>
            <a:r>
              <a:rPr lang="en-US" altLang="en-US" dirty="0">
                <a:solidFill>
                  <a:schemeClr val="tx1"/>
                </a:solidFill>
              </a:rPr>
              <a:t>For More Information</a:t>
            </a:r>
          </a:p>
        </p:txBody>
      </p:sp>
      <p:sp>
        <p:nvSpPr>
          <p:cNvPr id="106500" name="Rectangle 5">
            <a:extLst>
              <a:ext uri="{FF2B5EF4-FFF2-40B4-BE49-F238E27FC236}">
                <a16:creationId xmlns:a16="http://schemas.microsoft.com/office/drawing/2014/main" id="{AB1DA92F-EEAE-48CA-8174-C1826D8B5690}"/>
              </a:ext>
            </a:extLst>
          </p:cNvPr>
          <p:cNvSpPr>
            <a:spLocks noGrp="1" noChangeArrowheads="1"/>
          </p:cNvSpPr>
          <p:nvPr>
            <p:ph idx="1"/>
          </p:nvPr>
        </p:nvSpPr>
        <p:spPr/>
        <p:txBody>
          <a:bodyPr/>
          <a:lstStyle/>
          <a:p>
            <a:pPr eaLnBrk="1" hangingPunct="1"/>
            <a:r>
              <a:rPr lang="en-US" altLang="en-US"/>
              <a:t>1-800-MEDICARE (1-800-633-4227)</a:t>
            </a:r>
          </a:p>
          <a:p>
            <a:pPr lvl="1" eaLnBrk="1" hangingPunct="1"/>
            <a:r>
              <a:rPr lang="en-US" altLang="en-US"/>
              <a:t>TTY users call 1-877-486-2048</a:t>
            </a:r>
          </a:p>
          <a:p>
            <a:pPr eaLnBrk="1" hangingPunct="1"/>
            <a:r>
              <a:rPr lang="en-US" altLang="en-US"/>
              <a:t>www.mymedicare.gov </a:t>
            </a:r>
          </a:p>
          <a:p>
            <a:pPr eaLnBrk="1" hangingPunct="1"/>
            <a:r>
              <a:rPr lang="en-US" altLang="en-US"/>
              <a:t>www.cms.hhs.gov </a:t>
            </a:r>
          </a:p>
          <a:p>
            <a:pPr eaLnBrk="1" hangingPunct="1"/>
            <a:r>
              <a:rPr lang="en-US" altLang="en-US"/>
              <a:t>State Health Insurance Assistance Program (SHIP) </a:t>
            </a:r>
          </a:p>
          <a:p>
            <a:pPr eaLnBrk="1" hangingPunct="1"/>
            <a:r>
              <a:rPr lang="en-US" altLang="en-US" i="1"/>
              <a:t>Medicare &amp; You</a:t>
            </a:r>
            <a:r>
              <a:rPr lang="en-US" altLang="en-US"/>
              <a:t> handbook</a:t>
            </a:r>
          </a:p>
          <a:p>
            <a:pPr lvl="1" eaLnBrk="1" hangingPunct="1"/>
            <a:r>
              <a:rPr lang="en-US" altLang="en-US"/>
              <a:t>Other publications</a:t>
            </a:r>
          </a:p>
        </p:txBody>
      </p:sp>
      <p:sp>
        <p:nvSpPr>
          <p:cNvPr id="106498" name="Slide Number Placeholder 5">
            <a:extLst>
              <a:ext uri="{FF2B5EF4-FFF2-40B4-BE49-F238E27FC236}">
                <a16:creationId xmlns:a16="http://schemas.microsoft.com/office/drawing/2014/main" id="{09E81828-B3D7-4D4E-8B51-A99F1FAD8E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7DF6ABF1-0EAA-440E-8F75-52A6A8C70A3F}" type="slidenum">
              <a:rPr lang="en-US" altLang="en-US" sz="1400">
                <a:solidFill>
                  <a:srgbClr val="000000"/>
                </a:solidFill>
                <a:cs typeface="Arial" panose="020B0604020202020204" pitchFamily="34" charset="0"/>
              </a:rPr>
              <a:pPr fontAlgn="base">
                <a:spcBef>
                  <a:spcPct val="0"/>
                </a:spcBef>
                <a:spcAft>
                  <a:spcPct val="0"/>
                </a:spcAft>
                <a:buClrTx/>
                <a:buNone/>
              </a:pPr>
              <a:t>44</a:t>
            </a:fld>
            <a:endParaRPr lang="en-US" altLang="en-US" sz="1400">
              <a:solidFill>
                <a:srgbClr val="000000"/>
              </a:solidFill>
              <a:cs typeface="Arial" panose="020B0604020202020204" pitchFamily="34" charset="0"/>
            </a:endParaRPr>
          </a:p>
        </p:txBody>
      </p:sp>
      <p:sp>
        <p:nvSpPr>
          <p:cNvPr id="2" name="Footer Placeholder 1">
            <a:extLst>
              <a:ext uri="{FF2B5EF4-FFF2-40B4-BE49-F238E27FC236}">
                <a16:creationId xmlns:a16="http://schemas.microsoft.com/office/drawing/2014/main" id="{3F621418-8EE3-4EBC-BEE0-AC7539141D19}"/>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EB306-C774-4F69-A396-6038CC175CDF}"/>
              </a:ext>
            </a:extLst>
          </p:cNvPr>
          <p:cNvSpPr>
            <a:spLocks noGrp="1"/>
          </p:cNvSpPr>
          <p:nvPr>
            <p:ph type="title"/>
          </p:nvPr>
        </p:nvSpPr>
        <p:spPr>
          <a:xfrm>
            <a:off x="677335" y="2143125"/>
            <a:ext cx="8596668" cy="2384323"/>
          </a:xfrm>
        </p:spPr>
        <p:txBody>
          <a:bodyPr/>
          <a:lstStyle/>
          <a:p>
            <a:r>
              <a:rPr lang="en-US" dirty="0">
                <a:solidFill>
                  <a:schemeClr val="tx1"/>
                </a:solidFill>
              </a:rPr>
              <a:t>And Now Key questions to ask when Preparing to Turn 65</a:t>
            </a:r>
          </a:p>
        </p:txBody>
      </p:sp>
      <p:sp>
        <p:nvSpPr>
          <p:cNvPr id="3" name="Text Placeholder 2">
            <a:extLst>
              <a:ext uri="{FF2B5EF4-FFF2-40B4-BE49-F238E27FC236}">
                <a16:creationId xmlns:a16="http://schemas.microsoft.com/office/drawing/2014/main" id="{32BFD93C-A05D-4338-A5E4-054E40A783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A3CAD4-86EB-4840-9270-0045A993CCEE}"/>
              </a:ext>
            </a:extLst>
          </p:cNvPr>
          <p:cNvSpPr>
            <a:spLocks noGrp="1"/>
          </p:cNvSpPr>
          <p:nvPr>
            <p:ph type="sldNum" sz="quarter" idx="12"/>
          </p:nvPr>
        </p:nvSpPr>
        <p:spPr/>
        <p:txBody>
          <a:bodyPr/>
          <a:lstStyle/>
          <a:p>
            <a:pPr>
              <a:defRPr/>
            </a:pPr>
            <a:fld id="{1B3FD4BD-4A3E-450D-8F63-52E9849DD9D6}" type="slidenum">
              <a:rPr lang="en-US" altLang="en-US" smtClean="0"/>
              <a:pPr>
                <a:defRPr/>
              </a:pPr>
              <a:t>45</a:t>
            </a:fld>
            <a:endParaRPr lang="en-US" altLang="en-US" dirty="0"/>
          </a:p>
        </p:txBody>
      </p:sp>
      <p:sp>
        <p:nvSpPr>
          <p:cNvPr id="5" name="Footer Placeholder 4">
            <a:extLst>
              <a:ext uri="{FF2B5EF4-FFF2-40B4-BE49-F238E27FC236}">
                <a16:creationId xmlns:a16="http://schemas.microsoft.com/office/drawing/2014/main" id="{FF927566-F873-45E4-A0EE-8F6F51ABF57A}"/>
              </a:ext>
            </a:extLst>
          </p:cNvPr>
          <p:cNvSpPr>
            <a:spLocks noGrp="1"/>
          </p:cNvSpPr>
          <p:nvPr>
            <p:ph type="ftr" sz="quarter" idx="11"/>
          </p:nvPr>
        </p:nvSpPr>
        <p:spPr/>
        <p:txBody>
          <a:bodyPr/>
          <a:lstStyle/>
          <a:p>
            <a:pPr>
              <a:defRPr/>
            </a:pPr>
            <a:r>
              <a:rPr lang="en-US"/>
              <a:t>2019</a:t>
            </a:r>
          </a:p>
        </p:txBody>
      </p:sp>
    </p:spTree>
    <p:extLst>
      <p:ext uri="{BB962C8B-B14F-4D97-AF65-F5344CB8AC3E}">
        <p14:creationId xmlns:p14="http://schemas.microsoft.com/office/powerpoint/2010/main" val="2229243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DA4D-67D4-4227-BDB7-E6BC76360482}"/>
              </a:ext>
            </a:extLst>
          </p:cNvPr>
          <p:cNvSpPr>
            <a:spLocks noGrp="1"/>
          </p:cNvSpPr>
          <p:nvPr>
            <p:ph type="title"/>
          </p:nvPr>
        </p:nvSpPr>
        <p:spPr/>
        <p:txBody>
          <a:bodyPr/>
          <a:lstStyle/>
          <a:p>
            <a:r>
              <a:rPr lang="en-US" dirty="0">
                <a:solidFill>
                  <a:srgbClr val="C00000"/>
                </a:solidFill>
              </a:rPr>
              <a:t>Situation 1:  You are still working with commercial /employer based insurance</a:t>
            </a:r>
          </a:p>
        </p:txBody>
      </p:sp>
      <p:sp>
        <p:nvSpPr>
          <p:cNvPr id="3" name="Content Placeholder 2">
            <a:extLst>
              <a:ext uri="{FF2B5EF4-FFF2-40B4-BE49-F238E27FC236}">
                <a16:creationId xmlns:a16="http://schemas.microsoft.com/office/drawing/2014/main" id="{CA666B4E-8696-4DE4-8170-7F79766C9A6D}"/>
              </a:ext>
            </a:extLst>
          </p:cNvPr>
          <p:cNvSpPr>
            <a:spLocks noGrp="1"/>
          </p:cNvSpPr>
          <p:nvPr>
            <p:ph idx="1"/>
          </p:nvPr>
        </p:nvSpPr>
        <p:spPr>
          <a:xfrm>
            <a:off x="677334" y="1800225"/>
            <a:ext cx="8596668" cy="5057775"/>
          </a:xfrm>
        </p:spPr>
        <p:txBody>
          <a:bodyPr>
            <a:normAutofit/>
          </a:bodyPr>
          <a:lstStyle/>
          <a:p>
            <a:r>
              <a:rPr lang="en-US" dirty="0"/>
              <a:t>You can sign up for Part A/hospital coverage. No cost if worked 40 quarters</a:t>
            </a:r>
          </a:p>
          <a:p>
            <a:r>
              <a:rPr lang="en-US" dirty="0"/>
              <a:t>Now – do you leave your commercial insurance and move to Part B/</a:t>
            </a:r>
            <a:r>
              <a:rPr lang="en-US" dirty="0" err="1"/>
              <a:t>outpt</a:t>
            </a:r>
            <a:r>
              <a:rPr lang="en-US" dirty="0"/>
              <a:t> and doctor and Part D/drugs?</a:t>
            </a:r>
          </a:p>
          <a:p>
            <a:r>
              <a:rPr lang="en-US" dirty="0"/>
              <a:t>Begin your homework:</a:t>
            </a:r>
          </a:p>
          <a:p>
            <a:pPr marL="0" indent="0">
              <a:buNone/>
            </a:pPr>
            <a:r>
              <a:rPr lang="en-US" dirty="0"/>
              <a:t>       1) What is your monthly premium?</a:t>
            </a:r>
          </a:p>
          <a:p>
            <a:pPr marL="457200" lvl="1" indent="0">
              <a:buNone/>
            </a:pPr>
            <a:r>
              <a:rPr lang="en-US" dirty="0"/>
              <a:t>2) What is the deductible with the current employer plan?  High deductible of $3500 and then 80/20 or 70/30?  Every employer has their own deductible/package.   </a:t>
            </a:r>
          </a:p>
          <a:p>
            <a:pPr marL="457200" lvl="1" indent="0">
              <a:buNone/>
            </a:pPr>
            <a:r>
              <a:rPr lang="en-US" dirty="0"/>
              <a:t>3) What is the drug benefit?  Do you have a co-insurance for generic?  A different one for specialty drugs?</a:t>
            </a:r>
          </a:p>
          <a:p>
            <a:pPr lvl="1"/>
            <a:r>
              <a:rPr lang="en-US" dirty="0"/>
              <a:t>Now compare Part B/</a:t>
            </a:r>
            <a:r>
              <a:rPr lang="en-US" dirty="0" err="1"/>
              <a:t>Outpt</a:t>
            </a:r>
            <a:r>
              <a:rPr lang="en-US" dirty="0"/>
              <a:t> premiums   $135/approx. –based on income</a:t>
            </a:r>
          </a:p>
          <a:p>
            <a:pPr lvl="1"/>
            <a:r>
              <a:rPr lang="en-US" dirty="0"/>
              <a:t>Now compare Part D/drug premiums     $80 approx.</a:t>
            </a:r>
          </a:p>
          <a:p>
            <a:pPr lvl="1"/>
            <a:r>
              <a:rPr lang="en-US" dirty="0"/>
              <a:t>Now look at the drugs you are on and the ongoing medical care you may need. There is an out of pocket amount for all Medicare Part B and Part D.  Does the math work in your case?</a:t>
            </a:r>
          </a:p>
        </p:txBody>
      </p:sp>
      <p:sp>
        <p:nvSpPr>
          <p:cNvPr id="4" name="Slide Number Placeholder 3">
            <a:extLst>
              <a:ext uri="{FF2B5EF4-FFF2-40B4-BE49-F238E27FC236}">
                <a16:creationId xmlns:a16="http://schemas.microsoft.com/office/drawing/2014/main" id="{A77A7CE4-2546-4F2D-85FF-B6AEEF8706D3}"/>
              </a:ext>
            </a:extLst>
          </p:cNvPr>
          <p:cNvSpPr>
            <a:spLocks noGrp="1"/>
          </p:cNvSpPr>
          <p:nvPr>
            <p:ph type="sldNum" sz="quarter" idx="12"/>
          </p:nvPr>
        </p:nvSpPr>
        <p:spPr/>
        <p:txBody>
          <a:bodyPr/>
          <a:lstStyle/>
          <a:p>
            <a:pPr>
              <a:defRPr/>
            </a:pPr>
            <a:fld id="{D83248B6-3AC8-4E14-910C-BA54623D91D7}" type="slidenum">
              <a:rPr lang="en-US" altLang="en-US" smtClean="0"/>
              <a:pPr>
                <a:defRPr/>
              </a:pPr>
              <a:t>46</a:t>
            </a:fld>
            <a:endParaRPr lang="en-US" altLang="en-US" dirty="0"/>
          </a:p>
        </p:txBody>
      </p:sp>
      <p:sp>
        <p:nvSpPr>
          <p:cNvPr id="5" name="Footer Placeholder 4">
            <a:extLst>
              <a:ext uri="{FF2B5EF4-FFF2-40B4-BE49-F238E27FC236}">
                <a16:creationId xmlns:a16="http://schemas.microsoft.com/office/drawing/2014/main" id="{AA887598-0BF4-4FCE-AFB2-D7F9D73A07CA}"/>
              </a:ext>
            </a:extLst>
          </p:cNvPr>
          <p:cNvSpPr>
            <a:spLocks noGrp="1"/>
          </p:cNvSpPr>
          <p:nvPr>
            <p:ph type="ftr" sz="quarter" idx="11"/>
          </p:nvPr>
        </p:nvSpPr>
        <p:spPr/>
        <p:txBody>
          <a:bodyPr/>
          <a:lstStyle/>
          <a:p>
            <a:pPr>
              <a:defRPr/>
            </a:pPr>
            <a:r>
              <a:rPr lang="en-US"/>
              <a:t>2019</a:t>
            </a:r>
          </a:p>
        </p:txBody>
      </p:sp>
    </p:spTree>
    <p:extLst>
      <p:ext uri="{BB962C8B-B14F-4D97-AF65-F5344CB8AC3E}">
        <p14:creationId xmlns:p14="http://schemas.microsoft.com/office/powerpoint/2010/main" val="533941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3388-B4CA-40E3-8ECE-B4DF5ECDCED3}"/>
              </a:ext>
            </a:extLst>
          </p:cNvPr>
          <p:cNvSpPr>
            <a:spLocks noGrp="1"/>
          </p:cNvSpPr>
          <p:nvPr>
            <p:ph type="title"/>
          </p:nvPr>
        </p:nvSpPr>
        <p:spPr/>
        <p:txBody>
          <a:bodyPr/>
          <a:lstStyle/>
          <a:p>
            <a:r>
              <a:rPr lang="en-US" b="1" dirty="0">
                <a:solidFill>
                  <a:srgbClr val="C00000"/>
                </a:solidFill>
              </a:rPr>
              <a:t>Situation 2:  You and your spouse are covered by your commercial plan</a:t>
            </a:r>
          </a:p>
        </p:txBody>
      </p:sp>
      <p:sp>
        <p:nvSpPr>
          <p:cNvPr id="3" name="Content Placeholder 2">
            <a:extLst>
              <a:ext uri="{FF2B5EF4-FFF2-40B4-BE49-F238E27FC236}">
                <a16:creationId xmlns:a16="http://schemas.microsoft.com/office/drawing/2014/main" id="{BFD448A7-C948-4B16-88A8-A00D9E930F02}"/>
              </a:ext>
            </a:extLst>
          </p:cNvPr>
          <p:cNvSpPr>
            <a:spLocks noGrp="1"/>
          </p:cNvSpPr>
          <p:nvPr>
            <p:ph idx="1"/>
          </p:nvPr>
        </p:nvSpPr>
        <p:spPr>
          <a:xfrm>
            <a:off x="677334" y="1857375"/>
            <a:ext cx="8596668" cy="4183987"/>
          </a:xfrm>
        </p:spPr>
        <p:txBody>
          <a:bodyPr/>
          <a:lstStyle/>
          <a:p>
            <a:r>
              <a:rPr lang="en-US" dirty="0">
                <a:solidFill>
                  <a:schemeClr val="tx1"/>
                </a:solidFill>
              </a:rPr>
              <a:t>Same questions as Situation 1 – but now add – </a:t>
            </a:r>
            <a:r>
              <a:rPr lang="en-US" u="sng" dirty="0">
                <a:solidFill>
                  <a:schemeClr val="tx1"/>
                </a:solidFill>
              </a:rPr>
              <a:t>cost for spouse </a:t>
            </a:r>
            <a:r>
              <a:rPr lang="en-US" dirty="0">
                <a:solidFill>
                  <a:schemeClr val="tx1"/>
                </a:solidFill>
              </a:rPr>
              <a:t>in the premium to do the employer based coverage.</a:t>
            </a:r>
          </a:p>
          <a:p>
            <a:r>
              <a:rPr lang="en-US" dirty="0">
                <a:solidFill>
                  <a:schemeClr val="tx1"/>
                </a:solidFill>
              </a:rPr>
              <a:t>What is the deductible ?  Family or individual?   Premiums – spouse included.</a:t>
            </a:r>
          </a:p>
          <a:p>
            <a:r>
              <a:rPr lang="en-US" dirty="0">
                <a:solidFill>
                  <a:schemeClr val="tx1"/>
                </a:solidFill>
              </a:rPr>
              <a:t>If you/age 65 decide to go with Medicare A, B, D – what happens to your wife’s coverage? If the 65 </a:t>
            </a:r>
            <a:r>
              <a:rPr lang="en-US" dirty="0" err="1">
                <a:solidFill>
                  <a:schemeClr val="tx1"/>
                </a:solidFill>
              </a:rPr>
              <a:t>yr</a:t>
            </a:r>
            <a:r>
              <a:rPr lang="en-US" dirty="0">
                <a:solidFill>
                  <a:schemeClr val="tx1"/>
                </a:solidFill>
              </a:rPr>
              <a:t> old is the one with insurance and CANCELS his coverage, how will the wife get coverage?</a:t>
            </a:r>
          </a:p>
          <a:p>
            <a:r>
              <a:rPr lang="en-US" dirty="0">
                <a:solidFill>
                  <a:schemeClr val="tx1"/>
                </a:solidFill>
              </a:rPr>
              <a:t>Look to the Marketplace/Exchange.  Individual coverage is available along with subsidies for lower income adults.  Wife would get insurance on her own.  Commercial plan are sold on the exchange so individual deductible, monthly premiums, etc.  </a:t>
            </a:r>
          </a:p>
        </p:txBody>
      </p:sp>
      <p:sp>
        <p:nvSpPr>
          <p:cNvPr id="4" name="Slide Number Placeholder 3">
            <a:extLst>
              <a:ext uri="{FF2B5EF4-FFF2-40B4-BE49-F238E27FC236}">
                <a16:creationId xmlns:a16="http://schemas.microsoft.com/office/drawing/2014/main" id="{E4078B15-6DB4-4769-91E2-CFD338ADE8DC}"/>
              </a:ext>
            </a:extLst>
          </p:cNvPr>
          <p:cNvSpPr>
            <a:spLocks noGrp="1"/>
          </p:cNvSpPr>
          <p:nvPr>
            <p:ph type="sldNum" sz="quarter" idx="12"/>
          </p:nvPr>
        </p:nvSpPr>
        <p:spPr/>
        <p:txBody>
          <a:bodyPr/>
          <a:lstStyle/>
          <a:p>
            <a:pPr>
              <a:defRPr/>
            </a:pPr>
            <a:fld id="{D83248B6-3AC8-4E14-910C-BA54623D91D7}" type="slidenum">
              <a:rPr lang="en-US" altLang="en-US" smtClean="0"/>
              <a:pPr>
                <a:defRPr/>
              </a:pPr>
              <a:t>47</a:t>
            </a:fld>
            <a:endParaRPr lang="en-US" altLang="en-US" dirty="0"/>
          </a:p>
        </p:txBody>
      </p:sp>
      <p:sp>
        <p:nvSpPr>
          <p:cNvPr id="5" name="Footer Placeholder 4">
            <a:extLst>
              <a:ext uri="{FF2B5EF4-FFF2-40B4-BE49-F238E27FC236}">
                <a16:creationId xmlns:a16="http://schemas.microsoft.com/office/drawing/2014/main" id="{09988ADB-F9CE-4553-B39F-8BB55B3A6507}"/>
              </a:ext>
            </a:extLst>
          </p:cNvPr>
          <p:cNvSpPr>
            <a:spLocks noGrp="1"/>
          </p:cNvSpPr>
          <p:nvPr>
            <p:ph type="ftr" sz="quarter" idx="11"/>
          </p:nvPr>
        </p:nvSpPr>
        <p:spPr/>
        <p:txBody>
          <a:bodyPr/>
          <a:lstStyle/>
          <a:p>
            <a:pPr>
              <a:defRPr/>
            </a:pPr>
            <a:r>
              <a:rPr lang="en-US"/>
              <a:t>2019</a:t>
            </a:r>
          </a:p>
        </p:txBody>
      </p:sp>
    </p:spTree>
    <p:extLst>
      <p:ext uri="{BB962C8B-B14F-4D97-AF65-F5344CB8AC3E}">
        <p14:creationId xmlns:p14="http://schemas.microsoft.com/office/powerpoint/2010/main" val="1267395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A581-0472-4FF7-AF03-7EFEBD5DEE16}"/>
              </a:ext>
            </a:extLst>
          </p:cNvPr>
          <p:cNvSpPr>
            <a:spLocks noGrp="1"/>
          </p:cNvSpPr>
          <p:nvPr>
            <p:ph type="title"/>
          </p:nvPr>
        </p:nvSpPr>
        <p:spPr>
          <a:xfrm>
            <a:off x="677334" y="285751"/>
            <a:ext cx="8596668" cy="1644650"/>
          </a:xfrm>
        </p:spPr>
        <p:txBody>
          <a:bodyPr>
            <a:normAutofit fontScale="90000"/>
          </a:bodyPr>
          <a:lstStyle/>
          <a:p>
            <a:r>
              <a:rPr lang="en-US" dirty="0">
                <a:solidFill>
                  <a:srgbClr val="C00000"/>
                </a:solidFill>
              </a:rPr>
              <a:t>Situation 3:  You are retired from employer/before 65 and have coverage thru this employer as a ‘retirement benefit.”</a:t>
            </a:r>
          </a:p>
        </p:txBody>
      </p:sp>
      <p:sp>
        <p:nvSpPr>
          <p:cNvPr id="3" name="Content Placeholder 2">
            <a:extLst>
              <a:ext uri="{FF2B5EF4-FFF2-40B4-BE49-F238E27FC236}">
                <a16:creationId xmlns:a16="http://schemas.microsoft.com/office/drawing/2014/main" id="{0762FF3D-6D1B-49E0-B591-6EDD20D8CCAF}"/>
              </a:ext>
            </a:extLst>
          </p:cNvPr>
          <p:cNvSpPr>
            <a:spLocks noGrp="1"/>
          </p:cNvSpPr>
          <p:nvPr>
            <p:ph idx="1"/>
          </p:nvPr>
        </p:nvSpPr>
        <p:spPr>
          <a:xfrm>
            <a:off x="677334" y="1930401"/>
            <a:ext cx="8596668" cy="4556124"/>
          </a:xfrm>
        </p:spPr>
        <p:txBody>
          <a:bodyPr>
            <a:normAutofit fontScale="92500" lnSpcReduction="20000"/>
          </a:bodyPr>
          <a:lstStyle/>
          <a:p>
            <a:r>
              <a:rPr lang="en-US" dirty="0"/>
              <a:t>Every employer has an unique ‘retirement benefit’ package!  ALWAYS VALIDATE..  ASSUME NOTHING!  Many do not have any; some do.</a:t>
            </a:r>
          </a:p>
          <a:p>
            <a:r>
              <a:rPr lang="en-US" u="sng" dirty="0"/>
              <a:t>One case example</a:t>
            </a:r>
            <a:r>
              <a:rPr lang="en-US" dirty="0"/>
              <a:t>:</a:t>
            </a:r>
          </a:p>
          <a:p>
            <a:pPr lvl="1"/>
            <a:r>
              <a:rPr lang="en-US" dirty="0"/>
              <a:t>Husband retired from large employer at 60.  They gave him a FAMILY coverage benefit.  His wife is employed but does not have coverage.  Using his for her insurance and daughter. There is a monthly premium.</a:t>
            </a:r>
          </a:p>
          <a:p>
            <a:pPr lvl="1"/>
            <a:r>
              <a:rPr lang="en-US" dirty="0"/>
              <a:t>As he prepared to turn 65, previous employer started sending letters informing:  “You are turning 65, we are moving you to Medicare. Plz advise if you are moving to Traditional/Original Medicare or a Medicare Advantage plan.” No mention is made of continued coverage for the spouse or daughter.  (Doing nothing is not an option.)</a:t>
            </a:r>
          </a:p>
          <a:p>
            <a:pPr lvl="1"/>
            <a:r>
              <a:rPr lang="en-US" dirty="0"/>
              <a:t>In multiple conversations, it was made clear the employer did not intend to keep a) 65 </a:t>
            </a:r>
            <a:r>
              <a:rPr lang="en-US" dirty="0" err="1"/>
              <a:t>yr</a:t>
            </a:r>
            <a:r>
              <a:rPr lang="en-US" dirty="0"/>
              <a:t> on their plan but b) would keep the family for a separate , new premium.</a:t>
            </a:r>
          </a:p>
          <a:p>
            <a:pPr lvl="1"/>
            <a:r>
              <a:rPr lang="en-US" dirty="0"/>
              <a:t>His drug coverage could be kept thru this plan.  Does not need Part D</a:t>
            </a:r>
          </a:p>
          <a:p>
            <a:pPr lvl="1"/>
            <a:r>
              <a:rPr lang="en-US" dirty="0"/>
              <a:t>His Part A and Part B would move to Medicare.  New monthly premium for retired employee.</a:t>
            </a:r>
          </a:p>
          <a:p>
            <a:pPr lvl="1"/>
            <a:r>
              <a:rPr lang="en-US" dirty="0"/>
              <a:t>His employer retirement plan could be billed for separate Medicare deductibles and they would process under their yearly deductible.   Pt would be paying until his commercial deductible has been met.</a:t>
            </a:r>
          </a:p>
        </p:txBody>
      </p:sp>
      <p:sp>
        <p:nvSpPr>
          <p:cNvPr id="4" name="Footer Placeholder 3">
            <a:extLst>
              <a:ext uri="{FF2B5EF4-FFF2-40B4-BE49-F238E27FC236}">
                <a16:creationId xmlns:a16="http://schemas.microsoft.com/office/drawing/2014/main" id="{F70F84CE-6B59-4656-A29A-96ACD87B4234}"/>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CADE4B3-2E7E-43DA-B274-EE2045E83C6C}"/>
              </a:ext>
            </a:extLst>
          </p:cNvPr>
          <p:cNvSpPr>
            <a:spLocks noGrp="1"/>
          </p:cNvSpPr>
          <p:nvPr>
            <p:ph type="sldNum" sz="quarter" idx="12"/>
          </p:nvPr>
        </p:nvSpPr>
        <p:spPr/>
        <p:txBody>
          <a:bodyPr/>
          <a:lstStyle/>
          <a:p>
            <a:pPr>
              <a:defRPr/>
            </a:pPr>
            <a:fld id="{D83248B6-3AC8-4E14-910C-BA54623D91D7}" type="slidenum">
              <a:rPr lang="en-US" altLang="en-US" smtClean="0"/>
              <a:pPr>
                <a:defRPr/>
              </a:pPr>
              <a:t>48</a:t>
            </a:fld>
            <a:endParaRPr lang="en-US" altLang="en-US" dirty="0"/>
          </a:p>
        </p:txBody>
      </p:sp>
    </p:spTree>
    <p:extLst>
      <p:ext uri="{BB962C8B-B14F-4D97-AF65-F5344CB8AC3E}">
        <p14:creationId xmlns:p14="http://schemas.microsoft.com/office/powerpoint/2010/main" val="4269690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92EE9A01-084C-4F14-ADE8-6CE428C164BF}"/>
              </a:ext>
            </a:extLst>
          </p:cNvPr>
          <p:cNvSpPr>
            <a:spLocks noGrp="1"/>
          </p:cNvSpPr>
          <p:nvPr>
            <p:ph type="title"/>
          </p:nvPr>
        </p:nvSpPr>
        <p:spPr/>
        <p:txBody>
          <a:bodyPr/>
          <a:lstStyle/>
          <a:p>
            <a:r>
              <a:rPr lang="en-US" altLang="en-US" b="1">
                <a:solidFill>
                  <a:srgbClr val="FF0000"/>
                </a:solidFill>
              </a:rPr>
              <a:t>Complexity from all directions- Patients impacted</a:t>
            </a:r>
          </a:p>
        </p:txBody>
      </p:sp>
      <p:sp>
        <p:nvSpPr>
          <p:cNvPr id="108547" name="Content Placeholder 2">
            <a:extLst>
              <a:ext uri="{FF2B5EF4-FFF2-40B4-BE49-F238E27FC236}">
                <a16:creationId xmlns:a16="http://schemas.microsoft.com/office/drawing/2014/main" id="{DA937DBE-446B-4DE3-BF72-65CF56494A0D}"/>
              </a:ext>
            </a:extLst>
          </p:cNvPr>
          <p:cNvSpPr>
            <a:spLocks noGrp="1"/>
          </p:cNvSpPr>
          <p:nvPr>
            <p:ph idx="1"/>
          </p:nvPr>
        </p:nvSpPr>
        <p:spPr/>
        <p:txBody>
          <a:bodyPr/>
          <a:lstStyle/>
          <a:p>
            <a:r>
              <a:rPr lang="en-US" altLang="en-US" sz="2400"/>
              <a:t>Patients unaware they are ‘seamlessly converted ‘ to the Mgd Medicare Plan when they had the same carrier as a Commercial plan. HOLY MOLY!</a:t>
            </a:r>
          </a:p>
          <a:p>
            <a:r>
              <a:rPr lang="en-US" altLang="en-US" sz="1600"/>
              <a:t>See </a:t>
            </a:r>
            <a:r>
              <a:rPr lang="en-US" altLang="en-US" sz="1600">
                <a:hlinkClick r:id="rId2"/>
              </a:rPr>
              <a:t>www.washingtonpost.com/national/health-science/senior-surprise-getting-switched-with-little-warning-into-Medicare-advantage/2016/07/26</a:t>
            </a:r>
            <a:r>
              <a:rPr lang="en-US" altLang="en-US" sz="1600"/>
              <a:t>.</a:t>
            </a:r>
          </a:p>
          <a:p>
            <a:r>
              <a:rPr lang="en-US" altLang="en-US" sz="2400"/>
              <a:t>Patients received letter /one of many as they approach 65.  They </a:t>
            </a:r>
            <a:r>
              <a:rPr lang="en-US" altLang="en-US" sz="2400" u="sng"/>
              <a:t>MUST opt OUT </a:t>
            </a:r>
            <a:r>
              <a:rPr lang="en-US" altLang="en-US" sz="2400"/>
              <a:t>of the plan or they are </a:t>
            </a:r>
            <a:r>
              <a:rPr lang="en-US" altLang="en-US" sz="2400">
                <a:solidFill>
                  <a:srgbClr val="C00000"/>
                </a:solidFill>
              </a:rPr>
              <a:t>seamlessly</a:t>
            </a:r>
            <a:r>
              <a:rPr lang="en-US" altLang="en-US" sz="2400"/>
              <a:t> being enrolled.  “With Medicare’s specific approval, a health insurance company can enroll a member of its marketplace or other commercial plan into its Medicare Advantage plan…which takes effect within 60 days unless the member opts out.” </a:t>
            </a:r>
          </a:p>
          <a:p>
            <a:r>
              <a:rPr lang="en-US" altLang="en-US" sz="2400"/>
              <a:t>Many pts without their doctor and more money out of pocket as didn’t know they were part of a Mgd Plan!!!</a:t>
            </a:r>
          </a:p>
        </p:txBody>
      </p:sp>
      <p:sp>
        <p:nvSpPr>
          <p:cNvPr id="108548" name="Slide Number Placeholder 4">
            <a:extLst>
              <a:ext uri="{FF2B5EF4-FFF2-40B4-BE49-F238E27FC236}">
                <a16:creationId xmlns:a16="http://schemas.microsoft.com/office/drawing/2014/main" id="{1271F6AE-C7AD-4D23-8837-9327D6B5FB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86AAEC50-AB47-4354-B22B-C0ECF54F8E0A}" type="slidenum">
              <a:rPr lang="en-US" altLang="en-US"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49</a:t>
            </a:fld>
            <a:endParaRPr lang="en-US" altLang="en-US" sz="1200">
              <a:solidFill>
                <a:srgbClr val="898989"/>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A894ED07-BE98-4A1B-9052-FABD50B8F177}"/>
              </a:ext>
            </a:extLst>
          </p:cNvPr>
          <p:cNvSpPr>
            <a:spLocks noGrp="1"/>
          </p:cNvSpPr>
          <p:nvPr>
            <p:ph type="ftr" sz="quarter" idx="11"/>
          </p:nvPr>
        </p:nvSpPr>
        <p:spPr/>
        <p:txBody>
          <a:bodyPr/>
          <a:lstStyle/>
          <a:p>
            <a:pPr>
              <a:defRPr/>
            </a:pPr>
            <a:r>
              <a:rPr lang="en-US"/>
              <a:t>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16B42-26C8-4835-ABED-637AC25DADCC}"/>
              </a:ext>
            </a:extLst>
          </p:cNvPr>
          <p:cNvSpPr>
            <a:spLocks noGrp="1"/>
          </p:cNvSpPr>
          <p:nvPr>
            <p:ph type="title"/>
          </p:nvPr>
        </p:nvSpPr>
        <p:spPr/>
        <p:txBody>
          <a:bodyPr>
            <a:normAutofit/>
          </a:bodyPr>
          <a:lstStyle/>
          <a:p>
            <a:pPr>
              <a:defRPr/>
            </a:pPr>
            <a:r>
              <a:rPr lang="en-US" sz="4000" dirty="0">
                <a:solidFill>
                  <a:srgbClr val="003366"/>
                </a:solidFill>
                <a:effectLst/>
                <a:latin typeface="Times"/>
              </a:rPr>
              <a:t>Social Security Check will get a 2.8% boost in 2019</a:t>
            </a:r>
            <a:endParaRPr lang="en-US" dirty="0"/>
          </a:p>
        </p:txBody>
      </p:sp>
      <p:sp>
        <p:nvSpPr>
          <p:cNvPr id="191490" name="Content Placeholder 1">
            <a:extLst>
              <a:ext uri="{FF2B5EF4-FFF2-40B4-BE49-F238E27FC236}">
                <a16:creationId xmlns:a16="http://schemas.microsoft.com/office/drawing/2014/main" id="{250DE751-8224-43C4-A7CE-A3AFBFCFCF58}"/>
              </a:ext>
            </a:extLst>
          </p:cNvPr>
          <p:cNvSpPr>
            <a:spLocks noGrp="1"/>
          </p:cNvSpPr>
          <p:nvPr>
            <p:ph idx="1"/>
          </p:nvPr>
        </p:nvSpPr>
        <p:spPr/>
        <p:txBody>
          <a:bodyPr>
            <a:normAutofit fontScale="92500" lnSpcReduction="10000"/>
          </a:bodyPr>
          <a:lstStyle/>
          <a:p>
            <a:pPr marL="342900" indent="-342900" eaLnBrk="1" fontAlgn="auto" hangingPunct="1">
              <a:spcBef>
                <a:spcPct val="20000"/>
              </a:spcBef>
              <a:spcAft>
                <a:spcPts val="0"/>
              </a:spcAft>
              <a:buClrTx/>
              <a:buSzTx/>
              <a:buFont typeface="Arial" panose="020B0604020202020204" pitchFamily="34" charset="0"/>
              <a:buChar char="•"/>
              <a:defRPr/>
            </a:pPr>
            <a:r>
              <a:rPr lang="en-US" sz="3000" dirty="0">
                <a:solidFill>
                  <a:srgbClr val="003366"/>
                </a:solidFill>
                <a:latin typeface="Helvetica"/>
              </a:rPr>
              <a:t>The Social Security Administration announced that the cost-of-living adjustment for 2019 will be 2.8 %.  </a:t>
            </a:r>
            <a:r>
              <a:rPr lang="en-US" sz="3000" dirty="0">
                <a:solidFill>
                  <a:srgbClr val="C00000"/>
                </a:solidFill>
                <a:latin typeface="Helvetica"/>
              </a:rPr>
              <a:t>*$35 approx.</a:t>
            </a: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r>
              <a:rPr lang="en-US" altLang="en-US" sz="2000" dirty="0">
                <a:solidFill>
                  <a:srgbClr val="003366"/>
                </a:solidFill>
                <a:latin typeface="Trebuchet MS" panose="020B0603020202020204"/>
              </a:rPr>
              <a:t>In 12 years/2030 – 1 in 5 Americans will be of retirement age/65.</a:t>
            </a: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r>
              <a:rPr lang="en-US" altLang="en-US" sz="2000" dirty="0">
                <a:solidFill>
                  <a:srgbClr val="003366"/>
                </a:solidFill>
                <a:latin typeface="Trebuchet MS" panose="020B0603020202020204"/>
              </a:rPr>
              <a:t>By 2035, those over 65 and older will outnumber those under 18 by about 2 mil.</a:t>
            </a: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r>
              <a:rPr lang="en-US" sz="2200" b="1" dirty="0">
                <a:solidFill>
                  <a:srgbClr val="C00000"/>
                </a:solidFill>
                <a:latin typeface="Trebuchet MS" panose="020B0603020202020204"/>
              </a:rPr>
              <a:t>Only about ½/50% of all employees are covered by a retirement plan.</a:t>
            </a: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r>
              <a:rPr lang="en-US" sz="2200" dirty="0">
                <a:solidFill>
                  <a:srgbClr val="003366"/>
                </a:solidFill>
                <a:latin typeface="Trebuchet MS" panose="020B0603020202020204"/>
              </a:rPr>
              <a:t>Recent study by Bankrate.com:</a:t>
            </a:r>
          </a:p>
          <a:p>
            <a:pPr marL="685800" lvl="1" eaLnBrk="1" fontAlgn="auto" hangingPunct="1">
              <a:lnSpc>
                <a:spcPct val="90000"/>
              </a:lnSpc>
              <a:spcBef>
                <a:spcPts val="500"/>
              </a:spcBef>
              <a:spcAft>
                <a:spcPts val="0"/>
              </a:spcAft>
              <a:buClrTx/>
              <a:buFont typeface="Arial" panose="020B0604020202020204" pitchFamily="34" charset="0"/>
              <a:buChar char="•"/>
              <a:defRPr/>
            </a:pPr>
            <a:r>
              <a:rPr lang="en-US" sz="1900" dirty="0">
                <a:solidFill>
                  <a:srgbClr val="003366"/>
                </a:solidFill>
                <a:latin typeface="Trebuchet MS" panose="020B0603020202020204"/>
              </a:rPr>
              <a:t>70 % of non-retired Americans plan to work as long as possible during retirement.</a:t>
            </a:r>
          </a:p>
          <a:p>
            <a:pPr>
              <a:defRPr/>
            </a:pPr>
            <a:endParaRPr lang="en-US" altLang="en-US" dirty="0"/>
          </a:p>
        </p:txBody>
      </p:sp>
      <p:sp>
        <p:nvSpPr>
          <p:cNvPr id="104452" name="Footer Placeholder 3">
            <a:extLst>
              <a:ext uri="{FF2B5EF4-FFF2-40B4-BE49-F238E27FC236}">
                <a16:creationId xmlns:a16="http://schemas.microsoft.com/office/drawing/2014/main" id="{BEAA8ABF-63AE-4526-A548-D12A84F7932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000000"/>
                </a:solidFill>
              </a:rPr>
              <a:t>2019</a:t>
            </a:r>
          </a:p>
        </p:txBody>
      </p:sp>
      <p:sp>
        <p:nvSpPr>
          <p:cNvPr id="104453" name="Slide Number Placeholder 4">
            <a:extLst>
              <a:ext uri="{FF2B5EF4-FFF2-40B4-BE49-F238E27FC236}">
                <a16:creationId xmlns:a16="http://schemas.microsoft.com/office/drawing/2014/main" id="{64096271-BA94-4F5A-8358-22F6CCECAF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699C1201-E369-49D3-A796-7274B8173FD8}" type="slidenum">
              <a:rPr lang="en-US" altLang="en-US">
                <a:solidFill>
                  <a:srgbClr val="000000"/>
                </a:solidFill>
              </a:rPr>
              <a:pPr fontAlgn="base">
                <a:spcBef>
                  <a:spcPct val="0"/>
                </a:spcBef>
                <a:spcAft>
                  <a:spcPct val="0"/>
                </a:spcAft>
              </a:pPr>
              <a:t>5</a:t>
            </a:fld>
            <a:endParaRPr lang="en-US" altLang="en-US">
              <a:solidFill>
                <a:srgbClr val="000000"/>
              </a:solidFill>
            </a:endParaRPr>
          </a:p>
        </p:txBody>
      </p:sp>
      <p:sp>
        <p:nvSpPr>
          <p:cNvPr id="104454" name="Rectangle 5">
            <a:extLst>
              <a:ext uri="{FF2B5EF4-FFF2-40B4-BE49-F238E27FC236}">
                <a16:creationId xmlns:a16="http://schemas.microsoft.com/office/drawing/2014/main" id="{B1BC5EF2-21FB-422A-817A-41443B76EEB8}"/>
              </a:ext>
            </a:extLst>
          </p:cNvPr>
          <p:cNvSpPr>
            <a:spLocks noChangeArrowheads="1"/>
          </p:cNvSpPr>
          <p:nvPr/>
        </p:nvSpPr>
        <p:spPr bwMode="auto">
          <a:xfrm>
            <a:off x="8991601" y="5673726"/>
            <a:ext cx="792163" cy="792163"/>
          </a:xfrm>
          <a:prstGeom prst="rect">
            <a:avLst/>
          </a:prstGeom>
          <a:blipFill dpi="0" rotWithShape="1">
            <a:blip r:embed="rId2"/>
            <a:srcRect/>
            <a:stretch>
              <a:fillRect/>
            </a:stretch>
          </a:blipFill>
          <a:ln w="15875" cap="rnd" algn="ctr">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3" descr="cal">
            <a:extLst>
              <a:ext uri="{FF2B5EF4-FFF2-40B4-BE49-F238E27FC236}">
                <a16:creationId xmlns:a16="http://schemas.microsoft.com/office/drawing/2014/main" id="{9531A26E-9205-4D4B-8685-FD1FDB1CB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500313"/>
            <a:ext cx="8399462"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9">
            <a:extLst>
              <a:ext uri="{FF2B5EF4-FFF2-40B4-BE49-F238E27FC236}">
                <a16:creationId xmlns:a16="http://schemas.microsoft.com/office/drawing/2014/main" id="{918FECFB-CDEF-4270-8262-3A418E823537}"/>
              </a:ext>
            </a:extLst>
          </p:cNvPr>
          <p:cNvSpPr>
            <a:spLocks noChangeArrowheads="1"/>
          </p:cNvSpPr>
          <p:nvPr/>
        </p:nvSpPr>
        <p:spPr bwMode="auto">
          <a:xfrm>
            <a:off x="2209800" y="304800"/>
            <a:ext cx="845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3300" b="1">
                <a:solidFill>
                  <a:srgbClr val="002060"/>
                </a:solidFill>
                <a:latin typeface="Times New Roman" panose="02020603050405020304" pitchFamily="18" charset="0"/>
              </a:rPr>
              <a:t>When Can I Sign Up for Medicare Part B?</a:t>
            </a:r>
          </a:p>
        </p:txBody>
      </p:sp>
      <p:sp>
        <p:nvSpPr>
          <p:cNvPr id="109572" name="Rectangle 11">
            <a:extLst>
              <a:ext uri="{FF2B5EF4-FFF2-40B4-BE49-F238E27FC236}">
                <a16:creationId xmlns:a16="http://schemas.microsoft.com/office/drawing/2014/main" id="{4CFAEF6E-58C8-4899-A94A-9DD6C71F2BFB}"/>
              </a:ext>
            </a:extLst>
          </p:cNvPr>
          <p:cNvSpPr>
            <a:spLocks noChangeArrowheads="1"/>
          </p:cNvSpPr>
          <p:nvPr/>
        </p:nvSpPr>
        <p:spPr bwMode="auto">
          <a:xfrm>
            <a:off x="3581400" y="2438400"/>
            <a:ext cx="556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indent="-457200">
              <a:tabLst>
                <a:tab pos="2743200" algn="l"/>
              </a:tabLst>
              <a:defRPr>
                <a:solidFill>
                  <a:schemeClr val="tx1"/>
                </a:solidFill>
                <a:latin typeface="Arial" panose="020B0604020202020204" pitchFamily="34" charset="0"/>
                <a:cs typeface="Arial" panose="020B0604020202020204" pitchFamily="34" charset="0"/>
              </a:defRPr>
            </a:lvl1pPr>
            <a:lvl2pPr marL="742950" indent="-285750">
              <a:tabLst>
                <a:tab pos="2743200" algn="l"/>
              </a:tabLst>
              <a:defRPr>
                <a:solidFill>
                  <a:schemeClr val="tx1"/>
                </a:solidFill>
                <a:latin typeface="Arial" panose="020B0604020202020204" pitchFamily="34" charset="0"/>
                <a:cs typeface="Arial" panose="020B0604020202020204" pitchFamily="34" charset="0"/>
              </a:defRPr>
            </a:lvl2pPr>
            <a:lvl3pPr marL="1143000" indent="-228600">
              <a:tabLst>
                <a:tab pos="2743200" algn="l"/>
              </a:tabLst>
              <a:defRPr>
                <a:solidFill>
                  <a:schemeClr val="tx1"/>
                </a:solidFill>
                <a:latin typeface="Arial" panose="020B0604020202020204" pitchFamily="34" charset="0"/>
                <a:cs typeface="Arial" panose="020B0604020202020204" pitchFamily="34" charset="0"/>
              </a:defRPr>
            </a:lvl3pPr>
            <a:lvl4pPr marL="1600200" indent="-228600">
              <a:tabLst>
                <a:tab pos="2743200" algn="l"/>
              </a:tabLst>
              <a:defRPr>
                <a:solidFill>
                  <a:schemeClr val="tx1"/>
                </a:solidFill>
                <a:latin typeface="Arial" panose="020B0604020202020204" pitchFamily="34" charset="0"/>
                <a:cs typeface="Arial" panose="020B0604020202020204" pitchFamily="34" charset="0"/>
              </a:defRPr>
            </a:lvl4pPr>
            <a:lvl5pPr marL="2057400" indent="-228600">
              <a:tabLst>
                <a:tab pos="2743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743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743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743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743200" algn="l"/>
              </a:tabLst>
              <a:defRPr>
                <a:solidFill>
                  <a:schemeClr val="tx1"/>
                </a:solidFill>
                <a:latin typeface="Arial" panose="020B0604020202020204" pitchFamily="34" charset="0"/>
                <a:cs typeface="Arial" panose="020B0604020202020204" pitchFamily="34" charset="0"/>
              </a:defRPr>
            </a:lvl9pPr>
          </a:lstStyle>
          <a:p>
            <a:pPr eaLnBrk="0" fontAlgn="base" hangingPunct="0">
              <a:spcBef>
                <a:spcPct val="75000"/>
              </a:spcBef>
              <a:spcAft>
                <a:spcPct val="0"/>
              </a:spcAft>
              <a:buClr>
                <a:srgbClr val="FF3300"/>
              </a:buClr>
              <a:buFont typeface="Wingdings" panose="05000000000000000000" pitchFamily="2" charset="2"/>
              <a:buChar char="Ø"/>
            </a:pPr>
            <a:r>
              <a:rPr lang="en-US" altLang="en-US" sz="2400" b="1">
                <a:solidFill>
                  <a:srgbClr val="002060"/>
                </a:solidFill>
                <a:latin typeface="Times New Roman" panose="02020603050405020304" pitchFamily="18" charset="0"/>
              </a:rPr>
              <a:t>Initial – at age 65</a:t>
            </a:r>
          </a:p>
          <a:p>
            <a:pPr fontAlgn="base">
              <a:spcBef>
                <a:spcPct val="38000"/>
              </a:spcBef>
              <a:spcAft>
                <a:spcPct val="0"/>
              </a:spcAft>
              <a:buClr>
                <a:srgbClr val="FF3300"/>
              </a:buClr>
              <a:buFont typeface="Wingdings" panose="05000000000000000000" pitchFamily="2" charset="2"/>
              <a:buChar char="Ø"/>
            </a:pPr>
            <a:r>
              <a:rPr lang="en-US" altLang="en-US" sz="2400" b="1">
                <a:solidFill>
                  <a:srgbClr val="002060"/>
                </a:solidFill>
                <a:latin typeface="Times New Roman" panose="02020603050405020304" pitchFamily="18" charset="0"/>
              </a:rPr>
              <a:t>Special – if still working- 8 mons after retiring to get signed up with no penalties</a:t>
            </a:r>
          </a:p>
          <a:p>
            <a:pPr fontAlgn="base">
              <a:spcBef>
                <a:spcPct val="38000"/>
              </a:spcBef>
              <a:spcAft>
                <a:spcPct val="0"/>
              </a:spcAft>
              <a:buClr>
                <a:srgbClr val="FF3300"/>
              </a:buClr>
              <a:buFont typeface="Wingdings" panose="05000000000000000000" pitchFamily="2" charset="2"/>
              <a:buChar char="Ø"/>
            </a:pPr>
            <a:r>
              <a:rPr lang="en-US" altLang="en-US" sz="2400" b="1">
                <a:solidFill>
                  <a:srgbClr val="002060"/>
                </a:solidFill>
                <a:latin typeface="Times New Roman" panose="02020603050405020304" pitchFamily="18" charset="0"/>
              </a:rPr>
              <a:t>General – January-March</a:t>
            </a:r>
            <a:endParaRPr lang="en-US" altLang="en-US" sz="3200" b="1">
              <a:solidFill>
                <a:srgbClr val="002060"/>
              </a:solidFill>
              <a:latin typeface="Times New Roman" panose="02020603050405020304" pitchFamily="18" charset="0"/>
            </a:endParaRPr>
          </a:p>
        </p:txBody>
      </p:sp>
      <p:sp>
        <p:nvSpPr>
          <p:cNvPr id="109573" name="Rectangle 22">
            <a:extLst>
              <a:ext uri="{FF2B5EF4-FFF2-40B4-BE49-F238E27FC236}">
                <a16:creationId xmlns:a16="http://schemas.microsoft.com/office/drawing/2014/main" id="{EF2F7D41-665C-4141-9AE3-34D4E1DB527A}"/>
              </a:ext>
            </a:extLst>
          </p:cNvPr>
          <p:cNvSpPr>
            <a:spLocks noChangeArrowheads="1"/>
          </p:cNvSpPr>
          <p:nvPr/>
        </p:nvSpPr>
        <p:spPr bwMode="auto">
          <a:xfrm>
            <a:off x="3581400" y="1568450"/>
            <a:ext cx="612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75000"/>
              </a:spcBef>
              <a:spcAft>
                <a:spcPct val="0"/>
              </a:spcAft>
            </a:pPr>
            <a:r>
              <a:rPr lang="en-US" altLang="en-US" sz="3600" b="1">
                <a:solidFill>
                  <a:srgbClr val="002060"/>
                </a:solidFill>
                <a:latin typeface="Times New Roman" panose="02020603050405020304" pitchFamily="18" charset="0"/>
              </a:rPr>
              <a:t>Medicare Enrollment Periods:</a:t>
            </a:r>
          </a:p>
        </p:txBody>
      </p:sp>
      <p:sp>
        <p:nvSpPr>
          <p:cNvPr id="109574" name="TextBox 5">
            <a:extLst>
              <a:ext uri="{FF2B5EF4-FFF2-40B4-BE49-F238E27FC236}">
                <a16:creationId xmlns:a16="http://schemas.microsoft.com/office/drawing/2014/main" id="{FCBBA223-29F5-4D42-9BD2-F07A091C3EE5}"/>
              </a:ext>
            </a:extLst>
          </p:cNvPr>
          <p:cNvSpPr txBox="1">
            <a:spLocks noChangeArrowheads="1"/>
          </p:cNvSpPr>
          <p:nvPr/>
        </p:nvSpPr>
        <p:spPr bwMode="auto">
          <a:xfrm>
            <a:off x="10134600" y="6248401"/>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6B48D4A-2209-4723-A181-B200666BB4BA}" type="slidenum">
              <a:rPr lang="en-US" altLang="en-US" sz="1200" b="1">
                <a:solidFill>
                  <a:srgbClr val="002060"/>
                </a:solidFill>
                <a:latin typeface="Times New Roman" panose="02020603050405020304" pitchFamily="18" charset="0"/>
              </a:rPr>
              <a:pPr fontAlgn="base">
                <a:spcBef>
                  <a:spcPct val="0"/>
                </a:spcBef>
                <a:spcAft>
                  <a:spcPct val="0"/>
                </a:spcAft>
              </a:pPr>
              <a:t>50</a:t>
            </a:fld>
            <a:endParaRPr lang="en-US" altLang="en-US" sz="1200" b="1">
              <a:solidFill>
                <a:srgbClr val="002060"/>
              </a:solidFill>
              <a:latin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8">
            <a:extLst>
              <a:ext uri="{FF2B5EF4-FFF2-40B4-BE49-F238E27FC236}">
                <a16:creationId xmlns:a16="http://schemas.microsoft.com/office/drawing/2014/main" id="{01B4C7CC-9C06-4017-B72D-7FC7B60BB56F}"/>
              </a:ext>
            </a:extLst>
          </p:cNvPr>
          <p:cNvSpPr>
            <a:spLocks noChangeArrowheads="1"/>
          </p:cNvSpPr>
          <p:nvPr/>
        </p:nvSpPr>
        <p:spPr bwMode="auto">
          <a:xfrm>
            <a:off x="2198688" y="228601"/>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4000" b="1">
                <a:solidFill>
                  <a:srgbClr val="002060"/>
                </a:solidFill>
                <a:latin typeface="Times New Roman" panose="02020603050405020304" pitchFamily="18" charset="0"/>
              </a:rPr>
              <a:t>Medicare Has Four Parts</a:t>
            </a:r>
          </a:p>
        </p:txBody>
      </p:sp>
      <p:sp>
        <p:nvSpPr>
          <p:cNvPr id="111619" name="Rectangle 10">
            <a:extLst>
              <a:ext uri="{FF2B5EF4-FFF2-40B4-BE49-F238E27FC236}">
                <a16:creationId xmlns:a16="http://schemas.microsoft.com/office/drawing/2014/main" id="{E338FB07-8E3F-4CCE-8D25-B4EFC6C45E8E}"/>
              </a:ext>
            </a:extLst>
          </p:cNvPr>
          <p:cNvSpPr>
            <a:spLocks noChangeArrowheads="1"/>
          </p:cNvSpPr>
          <p:nvPr/>
        </p:nvSpPr>
        <p:spPr bwMode="auto">
          <a:xfrm>
            <a:off x="3429000" y="1981200"/>
            <a:ext cx="571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57150" indent="-571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20000"/>
              </a:spcBef>
              <a:spcAft>
                <a:spcPct val="0"/>
              </a:spcAft>
            </a:pPr>
            <a:endParaRPr lang="en-US" altLang="en-US" sz="2400" b="1">
              <a:solidFill>
                <a:srgbClr val="00008C"/>
              </a:solidFill>
            </a:endParaRPr>
          </a:p>
        </p:txBody>
      </p:sp>
      <p:sp>
        <p:nvSpPr>
          <p:cNvPr id="215044" name="Text Box 14">
            <a:extLst>
              <a:ext uri="{FF2B5EF4-FFF2-40B4-BE49-F238E27FC236}">
                <a16:creationId xmlns:a16="http://schemas.microsoft.com/office/drawing/2014/main" id="{5FF1053B-4372-4F40-8CFF-91D88FE2C4C5}"/>
              </a:ext>
            </a:extLst>
          </p:cNvPr>
          <p:cNvSpPr txBox="1">
            <a:spLocks noChangeArrowheads="1"/>
          </p:cNvSpPr>
          <p:nvPr/>
        </p:nvSpPr>
        <p:spPr bwMode="auto">
          <a:xfrm>
            <a:off x="2544764" y="1457325"/>
            <a:ext cx="8112125"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indent="-396875">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2800" b="1" u="sng" dirty="0">
                <a:solidFill>
                  <a:srgbClr val="002060"/>
                </a:solidFill>
                <a:latin typeface="Times New Roman" panose="02020603050405020304" pitchFamily="18" charset="0"/>
              </a:rPr>
              <a:t>Part A - Hospital Insurance</a:t>
            </a:r>
          </a:p>
          <a:p>
            <a:pPr lvl="2" fontAlgn="base">
              <a:spcBef>
                <a:spcPct val="25000"/>
              </a:spcBef>
              <a:spcAft>
                <a:spcPct val="0"/>
              </a:spcAft>
              <a:buClr>
                <a:srgbClr val="FF3300"/>
              </a:buClr>
              <a:buFont typeface="Wingdings" panose="05000000000000000000" pitchFamily="2" charset="2"/>
              <a:buChar char="Ø"/>
              <a:defRPr/>
            </a:pPr>
            <a:r>
              <a:rPr lang="en-US" altLang="en-US" sz="2400" b="1" dirty="0">
                <a:solidFill>
                  <a:srgbClr val="002060"/>
                </a:solidFill>
                <a:latin typeface="Times New Roman" panose="02020603050405020304" pitchFamily="18" charset="0"/>
              </a:rPr>
              <a:t>Covers most inpatient hospital expenses</a:t>
            </a:r>
          </a:p>
          <a:p>
            <a:pPr lvl="2" fontAlgn="base">
              <a:spcBef>
                <a:spcPct val="25000"/>
              </a:spcBef>
              <a:spcAft>
                <a:spcPct val="0"/>
              </a:spcAft>
              <a:buClr>
                <a:srgbClr val="FF3300"/>
              </a:buClr>
              <a:buFont typeface="Wingdings" panose="05000000000000000000" pitchFamily="2" charset="2"/>
              <a:buChar char="Ø"/>
              <a:defRPr/>
            </a:pPr>
            <a:r>
              <a:rPr lang="en-US" altLang="en-US" sz="2400" b="1" dirty="0">
                <a:solidFill>
                  <a:srgbClr val="002060"/>
                </a:solidFill>
                <a:latin typeface="Times New Roman" panose="02020603050405020304" pitchFamily="18" charset="0"/>
              </a:rPr>
              <a:t>Yearly deductible   $1340 each 60 days/2018</a:t>
            </a:r>
          </a:p>
          <a:p>
            <a:pPr marL="517525" lvl="2" indent="0" fontAlgn="base">
              <a:spcBef>
                <a:spcPct val="25000"/>
              </a:spcBef>
              <a:spcAft>
                <a:spcPct val="0"/>
              </a:spcAft>
              <a:buClr>
                <a:srgbClr val="FF3300"/>
              </a:buClr>
              <a:defRPr/>
            </a:pPr>
            <a:r>
              <a:rPr lang="en-US" altLang="en-US" sz="2800" b="1" u="sng" dirty="0">
                <a:solidFill>
                  <a:srgbClr val="002060"/>
                </a:solidFill>
                <a:latin typeface="Times New Roman" panose="02020603050405020304" pitchFamily="18" charset="0"/>
              </a:rPr>
              <a:t>Part B - Medical Insurance</a:t>
            </a:r>
          </a:p>
          <a:p>
            <a:pPr lvl="2" fontAlgn="base">
              <a:spcBef>
                <a:spcPct val="25000"/>
              </a:spcBef>
              <a:spcAft>
                <a:spcPct val="0"/>
              </a:spcAft>
              <a:buClr>
                <a:srgbClr val="FF3300"/>
              </a:buClr>
              <a:buFont typeface="Wingdings" panose="05000000000000000000" pitchFamily="2" charset="2"/>
              <a:buChar char="Ø"/>
              <a:defRPr/>
            </a:pPr>
            <a:r>
              <a:rPr lang="en-US" altLang="en-US" sz="2400" b="1" dirty="0">
                <a:solidFill>
                  <a:srgbClr val="002060"/>
                </a:solidFill>
                <a:latin typeface="Times New Roman" panose="02020603050405020304" pitchFamily="18" charset="0"/>
              </a:rPr>
              <a:t>Covers </a:t>
            </a:r>
            <a:r>
              <a:rPr lang="en-US" altLang="en-US" sz="2400" b="1" dirty="0" err="1">
                <a:solidFill>
                  <a:srgbClr val="002060"/>
                </a:solidFill>
                <a:latin typeface="Times New Roman" panose="02020603050405020304" pitchFamily="18" charset="0"/>
              </a:rPr>
              <a:t>ave.</a:t>
            </a:r>
            <a:r>
              <a:rPr lang="en-US" altLang="en-US" sz="2400" b="1" dirty="0">
                <a:solidFill>
                  <a:srgbClr val="002060"/>
                </a:solidFill>
                <a:latin typeface="Times New Roman" panose="02020603050405020304" pitchFamily="18" charset="0"/>
              </a:rPr>
              <a:t> 80% doctor bills &amp; other outpatient medical expenses after yearly deductible in approved charges</a:t>
            </a:r>
          </a:p>
          <a:p>
            <a:pPr lvl="2" fontAlgn="base">
              <a:spcBef>
                <a:spcPct val="25000"/>
              </a:spcBef>
              <a:spcAft>
                <a:spcPct val="0"/>
              </a:spcAft>
              <a:buClr>
                <a:srgbClr val="FF3300"/>
              </a:buClr>
              <a:buFont typeface="Wingdings" panose="05000000000000000000" pitchFamily="2" charset="2"/>
              <a:buChar char="Ø"/>
              <a:defRPr/>
            </a:pPr>
            <a:r>
              <a:rPr lang="en-US" altLang="en-US" sz="2400" b="1" dirty="0">
                <a:solidFill>
                  <a:srgbClr val="002060"/>
                </a:solidFill>
                <a:latin typeface="Times New Roman" panose="02020603050405020304" pitchFamily="18" charset="0"/>
              </a:rPr>
              <a:t>2017 &amp; 2018 standard monthly premium </a:t>
            </a:r>
            <a:r>
              <a:rPr lang="en-US" altLang="en-US" sz="2400" b="1" baseline="30000" dirty="0">
                <a:solidFill>
                  <a:srgbClr val="002060"/>
                </a:solidFill>
                <a:latin typeface="Times New Roman" panose="02020603050405020304" pitchFamily="18" charset="0"/>
              </a:rPr>
              <a:t>$</a:t>
            </a:r>
            <a:r>
              <a:rPr lang="en-US" altLang="en-US" sz="2400" b="1" dirty="0">
                <a:solidFill>
                  <a:srgbClr val="002060"/>
                </a:solidFill>
                <a:latin typeface="Times New Roman" panose="02020603050405020304" pitchFamily="18" charset="0"/>
              </a:rPr>
              <a:t>134.00</a:t>
            </a:r>
          </a:p>
          <a:p>
            <a:pPr lvl="2" fontAlgn="base">
              <a:spcBef>
                <a:spcPct val="25000"/>
              </a:spcBef>
              <a:spcAft>
                <a:spcPct val="0"/>
              </a:spcAft>
              <a:buClr>
                <a:srgbClr val="FF3300"/>
              </a:buClr>
              <a:buFont typeface="Wingdings" panose="05000000000000000000" pitchFamily="2" charset="2"/>
              <a:buChar char="Ø"/>
              <a:defRPr/>
            </a:pPr>
            <a:r>
              <a:rPr lang="en-US" altLang="en-US" sz="2400" b="1" dirty="0">
                <a:solidFill>
                  <a:srgbClr val="002060"/>
                </a:solidFill>
                <a:latin typeface="Times New Roman" panose="02020603050405020304" pitchFamily="18" charset="0"/>
              </a:rPr>
              <a:t>Plus co-payment for each visit/outpatient service.</a:t>
            </a:r>
          </a:p>
          <a:p>
            <a:pPr lvl="2" fontAlgn="base">
              <a:spcBef>
                <a:spcPct val="25000"/>
              </a:spcBef>
              <a:spcAft>
                <a:spcPct val="0"/>
              </a:spcAft>
              <a:buClr>
                <a:srgbClr val="FF3300"/>
              </a:buClr>
              <a:buFont typeface="Wingdings" panose="05000000000000000000" pitchFamily="2" charset="2"/>
              <a:buChar char="Ø"/>
              <a:defRPr/>
            </a:pPr>
            <a:endParaRPr lang="en-US" altLang="en-US" sz="2000" b="1" dirty="0">
              <a:solidFill>
                <a:srgbClr val="002060"/>
              </a:solidFill>
              <a:latin typeface="Times New Roman" panose="02020603050405020304" pitchFamily="18" charset="0"/>
            </a:endParaRPr>
          </a:p>
          <a:p>
            <a:pPr lvl="2" fontAlgn="base">
              <a:spcBef>
                <a:spcPct val="25000"/>
              </a:spcBef>
              <a:spcAft>
                <a:spcPct val="0"/>
              </a:spcAft>
              <a:buClr>
                <a:srgbClr val="FF3300"/>
              </a:buClr>
              <a:buFont typeface="Wingdings" panose="05000000000000000000" pitchFamily="2" charset="2"/>
              <a:buChar char="Ø"/>
              <a:defRPr/>
            </a:pPr>
            <a:endParaRPr lang="en-US" altLang="en-US" sz="2000" b="1" dirty="0">
              <a:solidFill>
                <a:srgbClr val="002060"/>
              </a:solidFill>
              <a:latin typeface="Times New Roman" panose="02020603050405020304" pitchFamily="18" charset="0"/>
            </a:endParaRPr>
          </a:p>
        </p:txBody>
      </p:sp>
      <p:sp>
        <p:nvSpPr>
          <p:cNvPr id="111621" name="Rectangle 2">
            <a:extLst>
              <a:ext uri="{FF2B5EF4-FFF2-40B4-BE49-F238E27FC236}">
                <a16:creationId xmlns:a16="http://schemas.microsoft.com/office/drawing/2014/main" id="{43BF8274-A04E-4BDB-886E-D908D990E91E}"/>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s-ES" altLang="en-US" sz="2400" b="1">
              <a:solidFill>
                <a:srgbClr val="DDDDDD"/>
              </a:solidFill>
              <a:latin typeface="Times New Roman" panose="02020603050405020304" pitchFamily="18" charset="0"/>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8">
            <a:extLst>
              <a:ext uri="{FF2B5EF4-FFF2-40B4-BE49-F238E27FC236}">
                <a16:creationId xmlns:a16="http://schemas.microsoft.com/office/drawing/2014/main" id="{2B6F7B66-D07C-4B70-BB8B-E233E18D0197}"/>
              </a:ext>
            </a:extLst>
          </p:cNvPr>
          <p:cNvSpPr>
            <a:spLocks noChangeArrowheads="1"/>
          </p:cNvSpPr>
          <p:nvPr/>
        </p:nvSpPr>
        <p:spPr bwMode="auto">
          <a:xfrm>
            <a:off x="2198688" y="228601"/>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4000" b="1">
                <a:solidFill>
                  <a:srgbClr val="002060"/>
                </a:solidFill>
                <a:latin typeface="Times New Roman" panose="02020603050405020304" pitchFamily="18" charset="0"/>
              </a:rPr>
              <a:t>Medicare Has Four Parts</a:t>
            </a:r>
          </a:p>
        </p:txBody>
      </p:sp>
      <p:sp>
        <p:nvSpPr>
          <p:cNvPr id="113667" name="Rectangle 10">
            <a:extLst>
              <a:ext uri="{FF2B5EF4-FFF2-40B4-BE49-F238E27FC236}">
                <a16:creationId xmlns:a16="http://schemas.microsoft.com/office/drawing/2014/main" id="{1A46A242-D6CF-44C4-87B2-817273334FEE}"/>
              </a:ext>
            </a:extLst>
          </p:cNvPr>
          <p:cNvSpPr>
            <a:spLocks noChangeArrowheads="1"/>
          </p:cNvSpPr>
          <p:nvPr/>
        </p:nvSpPr>
        <p:spPr bwMode="auto">
          <a:xfrm>
            <a:off x="3429000" y="1981200"/>
            <a:ext cx="571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57150" indent="-571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20000"/>
              </a:spcBef>
              <a:spcAft>
                <a:spcPct val="0"/>
              </a:spcAft>
            </a:pPr>
            <a:endParaRPr lang="en-US" altLang="en-US" sz="2400" b="1">
              <a:solidFill>
                <a:srgbClr val="00008C"/>
              </a:solidFill>
            </a:endParaRPr>
          </a:p>
        </p:txBody>
      </p:sp>
      <p:sp>
        <p:nvSpPr>
          <p:cNvPr id="113668" name="Text Box 14">
            <a:extLst>
              <a:ext uri="{FF2B5EF4-FFF2-40B4-BE49-F238E27FC236}">
                <a16:creationId xmlns:a16="http://schemas.microsoft.com/office/drawing/2014/main" id="{4B942705-C6D5-46ED-8C04-22A76A5221B2}"/>
              </a:ext>
            </a:extLst>
          </p:cNvPr>
          <p:cNvSpPr txBox="1">
            <a:spLocks noChangeArrowheads="1"/>
          </p:cNvSpPr>
          <p:nvPr/>
        </p:nvSpPr>
        <p:spPr bwMode="auto">
          <a:xfrm>
            <a:off x="2579688" y="1368425"/>
            <a:ext cx="76962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indent="-396875">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75000"/>
              </a:spcBef>
              <a:spcAft>
                <a:spcPct val="0"/>
              </a:spcAft>
              <a:buClr>
                <a:srgbClr val="BD010A"/>
              </a:buClr>
            </a:pPr>
            <a:r>
              <a:rPr lang="en-US" altLang="en-US" sz="2400" b="1" u="sng">
                <a:solidFill>
                  <a:srgbClr val="002060"/>
                </a:solidFill>
                <a:latin typeface="Times New Roman" panose="02020603050405020304" pitchFamily="18" charset="0"/>
              </a:rPr>
              <a:t>Part C – Medicare Advantage Plans</a:t>
            </a:r>
          </a:p>
          <a:p>
            <a:pPr lvl="2" fontAlgn="base">
              <a:spcBef>
                <a:spcPts val="1200"/>
              </a:spcBef>
              <a:spcAft>
                <a:spcPct val="0"/>
              </a:spcAft>
              <a:buClr>
                <a:srgbClr val="FF3300"/>
              </a:buClr>
              <a:buFont typeface="Wingdings" panose="05000000000000000000" pitchFamily="2" charset="2"/>
              <a:buChar char="Ø"/>
            </a:pPr>
            <a:r>
              <a:rPr lang="en-US" altLang="en-US" sz="2000" b="1">
                <a:solidFill>
                  <a:srgbClr val="002060"/>
                </a:solidFill>
                <a:latin typeface="Times New Roman" panose="02020603050405020304" pitchFamily="18" charset="0"/>
              </a:rPr>
              <a:t>Health plan options offered by Medicare-approved private insurance companies  </a:t>
            </a:r>
          </a:p>
          <a:p>
            <a:pPr lvl="2" fontAlgn="base">
              <a:spcBef>
                <a:spcPts val="1200"/>
              </a:spcBef>
              <a:spcAft>
                <a:spcPct val="0"/>
              </a:spcAft>
              <a:buClr>
                <a:srgbClr val="FF3300"/>
              </a:buClr>
              <a:buFont typeface="Wingdings" panose="05000000000000000000" pitchFamily="2" charset="2"/>
              <a:buChar char="Ø"/>
            </a:pPr>
            <a:r>
              <a:rPr lang="en-US" altLang="en-US" sz="2000" b="1">
                <a:solidFill>
                  <a:srgbClr val="002060"/>
                </a:solidFill>
                <a:latin typeface="Times New Roman" panose="02020603050405020304" pitchFamily="18" charset="0"/>
              </a:rPr>
              <a:t>When you join a Medicare advantage plan, you can get the benefits and services covered under Part A, Part B, and in most plans, Part D</a:t>
            </a:r>
            <a:endParaRPr lang="en-US" altLang="en-US" sz="1200" b="1" u="sng">
              <a:solidFill>
                <a:srgbClr val="002060"/>
              </a:solidFill>
              <a:latin typeface="Times New Roman" panose="02020603050405020304" pitchFamily="18" charset="0"/>
            </a:endParaRPr>
          </a:p>
          <a:p>
            <a:pPr fontAlgn="base">
              <a:spcBef>
                <a:spcPct val="75000"/>
              </a:spcBef>
              <a:spcAft>
                <a:spcPct val="0"/>
              </a:spcAft>
              <a:buClr>
                <a:srgbClr val="BD010A"/>
              </a:buClr>
            </a:pPr>
            <a:r>
              <a:rPr lang="en-US" altLang="en-US" sz="2400" b="1" u="sng">
                <a:solidFill>
                  <a:srgbClr val="002060"/>
                </a:solidFill>
                <a:latin typeface="Times New Roman" panose="02020603050405020304" pitchFamily="18" charset="0"/>
              </a:rPr>
              <a:t>Part D – Medicare Prescription Drug Coverage</a:t>
            </a:r>
          </a:p>
          <a:p>
            <a:pPr lvl="2" fontAlgn="base">
              <a:spcBef>
                <a:spcPts val="1200"/>
              </a:spcBef>
              <a:spcAft>
                <a:spcPct val="0"/>
              </a:spcAft>
              <a:buClr>
                <a:srgbClr val="FF3300"/>
              </a:buClr>
              <a:buFont typeface="Wingdings" panose="05000000000000000000" pitchFamily="2" charset="2"/>
              <a:buChar char="Ø"/>
            </a:pPr>
            <a:r>
              <a:rPr lang="en-US" altLang="en-US" sz="2000" b="1">
                <a:solidFill>
                  <a:srgbClr val="002060"/>
                </a:solidFill>
                <a:latin typeface="Times New Roman" panose="02020603050405020304" pitchFamily="18" charset="0"/>
              </a:rPr>
              <a:t>Covers a major portion of  your prescription drug costs </a:t>
            </a:r>
          </a:p>
          <a:p>
            <a:pPr lvl="2" fontAlgn="base">
              <a:spcBef>
                <a:spcPts val="1200"/>
              </a:spcBef>
              <a:spcAft>
                <a:spcPct val="0"/>
              </a:spcAft>
              <a:buClr>
                <a:srgbClr val="FF3300"/>
              </a:buClr>
              <a:buFont typeface="Wingdings" panose="05000000000000000000" pitchFamily="2" charset="2"/>
              <a:buChar char="Ø"/>
            </a:pPr>
            <a:r>
              <a:rPr lang="en-US" altLang="en-US" sz="2000" b="1">
                <a:solidFill>
                  <a:srgbClr val="002060"/>
                </a:solidFill>
                <a:latin typeface="Times New Roman" panose="02020603050405020304" pitchFamily="18" charset="0"/>
              </a:rPr>
              <a:t>Your out-of-pocket costs—monthly premiums, annual deductible and prescription co-payments—will vary by plan </a:t>
            </a:r>
          </a:p>
          <a:p>
            <a:pPr lvl="2" fontAlgn="base">
              <a:spcBef>
                <a:spcPts val="1200"/>
              </a:spcBef>
              <a:spcAft>
                <a:spcPct val="0"/>
              </a:spcAft>
              <a:buClr>
                <a:srgbClr val="FF3300"/>
              </a:buClr>
              <a:buFont typeface="Wingdings" panose="05000000000000000000" pitchFamily="2" charset="2"/>
              <a:buChar char="Ø"/>
            </a:pPr>
            <a:r>
              <a:rPr lang="en-US" altLang="en-US" sz="2000" b="1">
                <a:solidFill>
                  <a:srgbClr val="002060"/>
                </a:solidFill>
                <a:latin typeface="Times New Roman" panose="02020603050405020304" pitchFamily="18" charset="0"/>
              </a:rPr>
              <a:t>You enroll with a Medicare-approved prescription drug provider not Social Security</a:t>
            </a:r>
          </a:p>
        </p:txBody>
      </p:sp>
      <p:sp>
        <p:nvSpPr>
          <p:cNvPr id="113669" name="Rectangle 2">
            <a:extLst>
              <a:ext uri="{FF2B5EF4-FFF2-40B4-BE49-F238E27FC236}">
                <a16:creationId xmlns:a16="http://schemas.microsoft.com/office/drawing/2014/main" id="{6226B5D7-2308-4D00-8D3C-2AEA700267E3}"/>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s-ES" altLang="en-US" sz="2400" b="1">
              <a:solidFill>
                <a:srgbClr val="DDDDDD"/>
              </a:solidFill>
              <a:latin typeface="Times New Roman" panose="02020603050405020304" pitchFamily="18" charset="0"/>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5FE0C78-C570-4EBB-9CAF-E22622E0ECA9}"/>
              </a:ext>
            </a:extLst>
          </p:cNvPr>
          <p:cNvGraphicFramePr/>
          <p:nvPr/>
        </p:nvGraphicFramePr>
        <p:xfrm>
          <a:off x="1752600" y="1"/>
          <a:ext cx="8686800" cy="590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5715" name="Slide Number Placeholder 1">
            <a:extLst>
              <a:ext uri="{FF2B5EF4-FFF2-40B4-BE49-F238E27FC236}">
                <a16:creationId xmlns:a16="http://schemas.microsoft.com/office/drawing/2014/main" id="{A8E82269-AD28-4745-BEBA-0A6ACAA212A3}"/>
              </a:ext>
            </a:extLst>
          </p:cNvPr>
          <p:cNvSpPr>
            <a:spLocks noGrp="1" noChangeArrowheads="1"/>
          </p:cNvSpPr>
          <p:nvPr>
            <p:ph type="sldNum" sz="quarter" idx="12"/>
          </p:nvPr>
        </p:nvSpPr>
        <p:spPr bwMode="auto">
          <a:xfrm>
            <a:off x="5029200" y="649287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fontAlgn="base">
              <a:spcBef>
                <a:spcPct val="0"/>
              </a:spcBef>
              <a:spcAft>
                <a:spcPct val="0"/>
              </a:spcAft>
              <a:buNone/>
            </a:pPr>
            <a:fld id="{0B3B660F-8B69-4DB3-98A3-14DCE2B77E60}" type="slidenum">
              <a:rPr lang="en-US" altLang="en-US" sz="1800">
                <a:solidFill>
                  <a:srgbClr val="002060"/>
                </a:solidFill>
                <a:cs typeface="Arial" panose="020B0604020202020204" pitchFamily="34" charset="0"/>
              </a:rPr>
              <a:pPr algn="ctr" fontAlgn="base">
                <a:spcBef>
                  <a:spcPct val="0"/>
                </a:spcBef>
                <a:spcAft>
                  <a:spcPct val="0"/>
                </a:spcAft>
                <a:buNone/>
              </a:pPr>
              <a:t>53</a:t>
            </a:fld>
            <a:endParaRPr lang="en-US" altLang="en-US" sz="1800">
              <a:solidFill>
                <a:srgbClr val="002060"/>
              </a:solidFill>
              <a:cs typeface="Arial" panose="020B0604020202020204" pitchFamily="34" charset="0"/>
            </a:endParaRPr>
          </a:p>
        </p:txBody>
      </p:sp>
      <p:sp>
        <p:nvSpPr>
          <p:cNvPr id="2" name="Footer Placeholder 1">
            <a:extLst>
              <a:ext uri="{FF2B5EF4-FFF2-40B4-BE49-F238E27FC236}">
                <a16:creationId xmlns:a16="http://schemas.microsoft.com/office/drawing/2014/main" id="{C17BAEAD-DE5A-4C59-8181-1D9DE07223B0}"/>
              </a:ext>
            </a:extLst>
          </p:cNvPr>
          <p:cNvSpPr>
            <a:spLocks noGrp="1"/>
          </p:cNvSpPr>
          <p:nvPr>
            <p:ph type="ftr" sz="quarter" idx="11"/>
          </p:nvPr>
        </p:nvSpPr>
        <p:spPr/>
        <p:txBody>
          <a:bodyPr/>
          <a:lstStyle/>
          <a:p>
            <a:pPr>
              <a:defRPr/>
            </a:pPr>
            <a:r>
              <a:rPr lang="en-US"/>
              <a:t>2019</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2266A098-988F-4DF0-A505-4BAB38E315E3}"/>
              </a:ext>
            </a:extLst>
          </p:cNvPr>
          <p:cNvGraphicFramePr>
            <a:graphicFrameLocks noGrp="1"/>
          </p:cNvGraphicFramePr>
          <p:nvPr/>
        </p:nvGraphicFramePr>
        <p:xfrm>
          <a:off x="1828800" y="1127125"/>
          <a:ext cx="8610600" cy="4552951"/>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1156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bg1"/>
                          </a:solidFill>
                        </a:rPr>
                        <a:t>If you enroll in this month of your initial enrollment period:</a:t>
                      </a:r>
                    </a:p>
                  </a:txBody>
                  <a:tcPr marL="104371" marR="104371" marT="52189" marB="52189">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bg1"/>
                          </a:solidFill>
                        </a:rPr>
                        <a:t>Then your Part B Medicare coverage starts:</a:t>
                      </a:r>
                    </a:p>
                  </a:txBody>
                  <a:tcPr marL="104371" marR="104371" marT="52189" marB="52189">
                    <a:solidFill>
                      <a:srgbClr val="007D7D"/>
                    </a:solidFill>
                  </a:tcPr>
                </a:tc>
                <a:extLst>
                  <a:ext uri="{0D108BD9-81ED-4DB2-BD59-A6C34878D82A}">
                    <a16:rowId xmlns:a16="http://schemas.microsoft.com/office/drawing/2014/main" val="10000"/>
                  </a:ext>
                </a:extLst>
              </a:tr>
              <a:tr h="849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One to three months before you reach age 65</a:t>
                      </a:r>
                    </a:p>
                  </a:txBody>
                  <a:tcPr marL="104371" marR="104371" marT="52189" marB="521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The month you reach age 65</a:t>
                      </a:r>
                    </a:p>
                  </a:txBody>
                  <a:tcPr marL="104371" marR="104371" marT="52189" marB="52189"/>
                </a:tc>
                <a:extLst>
                  <a:ext uri="{0D108BD9-81ED-4DB2-BD59-A6C34878D82A}">
                    <a16:rowId xmlns:a16="http://schemas.microsoft.com/office/drawing/2014/main" val="10001"/>
                  </a:ext>
                </a:extLst>
              </a:tr>
              <a:tr h="849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The month you reach age 65 </a:t>
                      </a:r>
                    </a:p>
                  </a:txBody>
                  <a:tcPr marL="104371" marR="104371" marT="52189" marB="52189"/>
                </a:tc>
                <a:tc>
                  <a:txBody>
                    <a:bodyPr/>
                    <a:lstStyle/>
                    <a:p>
                      <a:r>
                        <a:rPr lang="en-US" sz="2100" dirty="0"/>
                        <a:t>One month after the month you reach age 65</a:t>
                      </a:r>
                    </a:p>
                  </a:txBody>
                  <a:tcPr marL="104371" marR="104371" marT="52189" marB="52189"/>
                </a:tc>
                <a:extLst>
                  <a:ext uri="{0D108BD9-81ED-4DB2-BD59-A6C34878D82A}">
                    <a16:rowId xmlns:a16="http://schemas.microsoft.com/office/drawing/2014/main" val="10002"/>
                  </a:ext>
                </a:extLst>
              </a:tr>
              <a:tr h="849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One month after you reach age 65</a:t>
                      </a:r>
                    </a:p>
                  </a:txBody>
                  <a:tcPr marL="104371" marR="104371" marT="52189" marB="521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Two months after the month of enrollment</a:t>
                      </a:r>
                    </a:p>
                  </a:txBody>
                  <a:tcPr marL="104371" marR="104371" marT="52189" marB="52189"/>
                </a:tc>
                <a:extLst>
                  <a:ext uri="{0D108BD9-81ED-4DB2-BD59-A6C34878D82A}">
                    <a16:rowId xmlns:a16="http://schemas.microsoft.com/office/drawing/2014/main" val="10003"/>
                  </a:ext>
                </a:extLst>
              </a:tr>
              <a:tr h="849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Two or three months after you reach age 65</a:t>
                      </a:r>
                    </a:p>
                  </a:txBody>
                  <a:tcPr marL="104371" marR="104371" marT="52189" marB="521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Three months after the month of enrollment</a:t>
                      </a:r>
                    </a:p>
                  </a:txBody>
                  <a:tcPr marL="104371" marR="104371" marT="52189" marB="52189"/>
                </a:tc>
                <a:extLst>
                  <a:ext uri="{0D108BD9-81ED-4DB2-BD59-A6C34878D82A}">
                    <a16:rowId xmlns:a16="http://schemas.microsoft.com/office/drawing/2014/main" val="10004"/>
                  </a:ext>
                </a:extLst>
              </a:tr>
            </a:tbl>
          </a:graphicData>
        </a:graphic>
      </p:graphicFrame>
      <p:sp>
        <p:nvSpPr>
          <p:cNvPr id="117782" name="TextBox 1">
            <a:extLst>
              <a:ext uri="{FF2B5EF4-FFF2-40B4-BE49-F238E27FC236}">
                <a16:creationId xmlns:a16="http://schemas.microsoft.com/office/drawing/2014/main" id="{53619B94-BEA2-466F-9415-CD49BCFB96DA}"/>
              </a:ext>
            </a:extLst>
          </p:cNvPr>
          <p:cNvSpPr txBox="1">
            <a:spLocks noChangeArrowheads="1"/>
          </p:cNvSpPr>
          <p:nvPr/>
        </p:nvSpPr>
        <p:spPr bwMode="auto">
          <a:xfrm>
            <a:off x="5676900" y="6488114"/>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fontAlgn="base">
              <a:spcBef>
                <a:spcPct val="0"/>
              </a:spcBef>
              <a:spcAft>
                <a:spcPct val="0"/>
              </a:spcAft>
              <a:buNone/>
            </a:pPr>
            <a:r>
              <a:rPr lang="en-US" altLang="en-US" sz="1800">
                <a:solidFill>
                  <a:srgbClr val="003366"/>
                </a:solidFill>
                <a:cs typeface="Arial" panose="020B0604020202020204" pitchFamily="34" charset="0"/>
              </a:rPr>
              <a:t>56</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5E9ACBB-5762-4F17-8767-A88FEE68A902}"/>
              </a:ext>
            </a:extLst>
          </p:cNvPr>
          <p:cNvGraphicFramePr>
            <a:graphicFrameLocks noGrp="1"/>
          </p:cNvGraphicFramePr>
          <p:nvPr/>
        </p:nvGraphicFramePr>
        <p:xfrm>
          <a:off x="1676400" y="838201"/>
          <a:ext cx="8839200" cy="4741862"/>
        </p:xfrm>
        <a:graphic>
          <a:graphicData uri="http://schemas.openxmlformats.org/drawingml/2006/table">
            <a:tbl>
              <a:tblPr firstRow="1" bandRow="1">
                <a:tableStyleId>{69CF1AB2-1976-4502-BF36-3FF5EA218861}</a:tableStyleId>
              </a:tblPr>
              <a:tblGrid>
                <a:gridCol w="3981622">
                  <a:extLst>
                    <a:ext uri="{9D8B030D-6E8A-4147-A177-3AD203B41FA5}">
                      <a16:colId xmlns:a16="http://schemas.microsoft.com/office/drawing/2014/main" val="20000"/>
                    </a:ext>
                  </a:extLst>
                </a:gridCol>
                <a:gridCol w="2150075">
                  <a:extLst>
                    <a:ext uri="{9D8B030D-6E8A-4147-A177-3AD203B41FA5}">
                      <a16:colId xmlns:a16="http://schemas.microsoft.com/office/drawing/2014/main" val="20001"/>
                    </a:ext>
                  </a:extLst>
                </a:gridCol>
                <a:gridCol w="2707503">
                  <a:extLst>
                    <a:ext uri="{9D8B030D-6E8A-4147-A177-3AD203B41FA5}">
                      <a16:colId xmlns:a16="http://schemas.microsoft.com/office/drawing/2014/main" val="20002"/>
                    </a:ext>
                  </a:extLst>
                </a:gridCol>
              </a:tblGrid>
              <a:tr h="914517">
                <a:tc>
                  <a:txBody>
                    <a:bodyPr/>
                    <a:lstStyle/>
                    <a:p>
                      <a:r>
                        <a:rPr lang="en-US" sz="1800" dirty="0">
                          <a:solidFill>
                            <a:schemeClr val="bg1"/>
                          </a:solidFill>
                        </a:rPr>
                        <a:t>Modified</a:t>
                      </a:r>
                      <a:r>
                        <a:rPr lang="en-US" sz="1800" baseline="0" dirty="0">
                          <a:solidFill>
                            <a:schemeClr val="bg1"/>
                          </a:solidFill>
                        </a:rPr>
                        <a:t> Adjusted Gross Income</a:t>
                      </a:r>
                      <a:endParaRPr lang="en-US" sz="1800" b="1" dirty="0">
                        <a:solidFill>
                          <a:schemeClr val="bg1"/>
                        </a:solidFill>
                      </a:endParaRPr>
                    </a:p>
                  </a:txBody>
                  <a:tcPr marT="45726" marB="45726">
                    <a:solidFill>
                      <a:srgbClr val="007D7D"/>
                    </a:solidFill>
                  </a:tcPr>
                </a:tc>
                <a:tc>
                  <a:txBody>
                    <a:bodyPr/>
                    <a:lstStyle/>
                    <a:p>
                      <a:r>
                        <a:rPr lang="en-US" sz="1800" dirty="0">
                          <a:solidFill>
                            <a:schemeClr val="bg1"/>
                          </a:solidFill>
                        </a:rPr>
                        <a:t>Part B monthly premium amount</a:t>
                      </a:r>
                      <a:endParaRPr lang="en-US" sz="1800" b="1" dirty="0">
                        <a:solidFill>
                          <a:schemeClr val="bg1"/>
                        </a:solidFill>
                      </a:endParaRPr>
                    </a:p>
                  </a:txBody>
                  <a:tcPr marT="45726" marB="45726">
                    <a:solidFill>
                      <a:srgbClr val="007D7D"/>
                    </a:solidFill>
                  </a:tcPr>
                </a:tc>
                <a:tc>
                  <a:txBody>
                    <a:bodyPr/>
                    <a:lstStyle/>
                    <a:p>
                      <a:r>
                        <a:rPr lang="en-US" sz="1800" dirty="0">
                          <a:solidFill>
                            <a:schemeClr val="bg1"/>
                          </a:solidFill>
                        </a:rPr>
                        <a:t>Prescription drug coverage monthly premium amount</a:t>
                      </a:r>
                      <a:endParaRPr lang="en-US" sz="1800" b="1" dirty="0">
                        <a:solidFill>
                          <a:schemeClr val="bg1"/>
                        </a:solidFill>
                      </a:endParaRPr>
                    </a:p>
                  </a:txBody>
                  <a:tcPr marT="45726" marB="45726">
                    <a:solidFill>
                      <a:srgbClr val="007D7D"/>
                    </a:solidFill>
                  </a:tcPr>
                </a:tc>
                <a:extLst>
                  <a:ext uri="{0D108BD9-81ED-4DB2-BD59-A6C34878D82A}">
                    <a16:rowId xmlns:a16="http://schemas.microsoft.com/office/drawing/2014/main" val="10000"/>
                  </a:ext>
                </a:extLst>
              </a:tr>
              <a:tr h="609677">
                <a:tc>
                  <a:txBody>
                    <a:bodyPr/>
                    <a:lstStyle/>
                    <a:p>
                      <a:r>
                        <a:rPr lang="en-US" sz="1200" dirty="0"/>
                        <a:t>Individuals with a MAGI of $85,000 or less </a:t>
                      </a:r>
                    </a:p>
                    <a:p>
                      <a:endParaRPr lang="en-US" sz="800" dirty="0"/>
                    </a:p>
                    <a:p>
                      <a:r>
                        <a:rPr lang="en-US" sz="1200" dirty="0"/>
                        <a:t>Married couples with a MAGI of $170,000 or less</a:t>
                      </a:r>
                      <a:endParaRPr lang="en-US" sz="1200" b="1" dirty="0"/>
                    </a:p>
                  </a:txBody>
                  <a:tcPr marT="45726" marB="45726"/>
                </a:tc>
                <a:tc>
                  <a:txBody>
                    <a:bodyPr/>
                    <a:lstStyle/>
                    <a:p>
                      <a:r>
                        <a:rPr lang="en-US" sz="1400" dirty="0"/>
                        <a:t>2017 standard premium</a:t>
                      </a:r>
                    </a:p>
                    <a:p>
                      <a:r>
                        <a:rPr lang="en-US" sz="1400" dirty="0"/>
                        <a:t>$134.00</a:t>
                      </a:r>
                      <a:endParaRPr lang="en-US" sz="1400" b="1" dirty="0"/>
                    </a:p>
                  </a:txBody>
                  <a:tcPr marT="45726" marB="45726"/>
                </a:tc>
                <a:tc>
                  <a:txBody>
                    <a:bodyPr/>
                    <a:lstStyle/>
                    <a:p>
                      <a:r>
                        <a:rPr lang="en-US" sz="1600" dirty="0"/>
                        <a:t>Your plan premium</a:t>
                      </a:r>
                      <a:endParaRPr lang="en-US" sz="1600" b="1" dirty="0"/>
                    </a:p>
                  </a:txBody>
                  <a:tcPr marT="45726" marB="45726"/>
                </a:tc>
                <a:extLst>
                  <a:ext uri="{0D108BD9-81ED-4DB2-BD59-A6C34878D82A}">
                    <a16:rowId xmlns:a16="http://schemas.microsoft.com/office/drawing/2014/main" val="10001"/>
                  </a:ext>
                </a:extLst>
              </a:tr>
              <a:tr h="860539">
                <a:tc>
                  <a:txBody>
                    <a:bodyPr/>
                    <a:lstStyle/>
                    <a:p>
                      <a:r>
                        <a:rPr lang="en-US" sz="1200" dirty="0"/>
                        <a:t>Individuals with a MAGI above $85,000 up to $107,000 </a:t>
                      </a:r>
                    </a:p>
                    <a:p>
                      <a:endParaRPr lang="en-US" sz="800" dirty="0"/>
                    </a:p>
                    <a:p>
                      <a:r>
                        <a:rPr lang="en-US" sz="1200" dirty="0"/>
                        <a:t>Married couples with a MAGI above $170,000 up to $214,000</a:t>
                      </a:r>
                      <a:endParaRPr lang="en-US" sz="1200" b="1" dirty="0"/>
                    </a:p>
                  </a:txBody>
                  <a:tcPr marT="45726" marB="45726"/>
                </a:tc>
                <a:tc>
                  <a:txBody>
                    <a:bodyPr/>
                    <a:lstStyle/>
                    <a:p>
                      <a:r>
                        <a:rPr lang="en-US" sz="1400" dirty="0"/>
                        <a:t>Standard premium </a:t>
                      </a:r>
                    </a:p>
                    <a:p>
                      <a:r>
                        <a:rPr lang="en-US" sz="1400" dirty="0"/>
                        <a:t>+ $53.50</a:t>
                      </a:r>
                      <a:endParaRPr lang="en-US" sz="1400" b="1" dirty="0"/>
                    </a:p>
                  </a:txBody>
                  <a:tcPr marT="45726" marB="45726"/>
                </a:tc>
                <a:tc>
                  <a:txBody>
                    <a:bodyPr/>
                    <a:lstStyle/>
                    <a:p>
                      <a:r>
                        <a:rPr lang="en-US" sz="1600" dirty="0"/>
                        <a:t>Your plan premium + $13.30</a:t>
                      </a:r>
                      <a:endParaRPr lang="en-US" sz="1600" b="1" dirty="0"/>
                    </a:p>
                  </a:txBody>
                  <a:tcPr marT="45726" marB="45726"/>
                </a:tc>
                <a:extLst>
                  <a:ext uri="{0D108BD9-81ED-4DB2-BD59-A6C34878D82A}">
                    <a16:rowId xmlns:a16="http://schemas.microsoft.com/office/drawing/2014/main" val="10002"/>
                  </a:ext>
                </a:extLst>
              </a:tr>
              <a:tr h="860539">
                <a:tc>
                  <a:txBody>
                    <a:bodyPr/>
                    <a:lstStyle/>
                    <a:p>
                      <a:r>
                        <a:rPr lang="en-US" sz="1200" dirty="0"/>
                        <a:t>Individuals with a MAGI above $107,000 up to $160,000 </a:t>
                      </a:r>
                    </a:p>
                    <a:p>
                      <a:endParaRPr lang="en-US" sz="800" dirty="0"/>
                    </a:p>
                    <a:p>
                      <a:r>
                        <a:rPr lang="en-US" sz="1200" dirty="0"/>
                        <a:t>Married couples with a MAGI above $214,000 up to $320,000</a:t>
                      </a:r>
                      <a:endParaRPr lang="en-US" sz="1200" b="1" dirty="0"/>
                    </a:p>
                  </a:txBody>
                  <a:tcPr marT="45726" marB="45726"/>
                </a:tc>
                <a:tc>
                  <a:txBody>
                    <a:bodyPr/>
                    <a:lstStyle/>
                    <a:p>
                      <a:r>
                        <a:rPr lang="en-US" sz="1400" dirty="0"/>
                        <a:t>Standard premium </a:t>
                      </a:r>
                    </a:p>
                    <a:p>
                      <a:r>
                        <a:rPr lang="en-US" sz="1400" dirty="0"/>
                        <a:t>+ $133.90</a:t>
                      </a:r>
                      <a:endParaRPr lang="en-US" sz="1400" b="1" dirty="0"/>
                    </a:p>
                  </a:txBody>
                  <a:tcPr marT="45726" marB="45726"/>
                </a:tc>
                <a:tc>
                  <a:txBody>
                    <a:bodyPr/>
                    <a:lstStyle/>
                    <a:p>
                      <a:r>
                        <a:rPr lang="en-US" sz="1600" dirty="0"/>
                        <a:t>Your plan premium + $34.20</a:t>
                      </a:r>
                      <a:endParaRPr lang="en-US" sz="1600" b="1" dirty="0"/>
                    </a:p>
                  </a:txBody>
                  <a:tcPr marT="45726" marB="45726"/>
                </a:tc>
                <a:extLst>
                  <a:ext uri="{0D108BD9-81ED-4DB2-BD59-A6C34878D82A}">
                    <a16:rowId xmlns:a16="http://schemas.microsoft.com/office/drawing/2014/main" val="10003"/>
                  </a:ext>
                </a:extLst>
              </a:tr>
              <a:tr h="860539">
                <a:tc>
                  <a:txBody>
                    <a:bodyPr/>
                    <a:lstStyle/>
                    <a:p>
                      <a:r>
                        <a:rPr lang="en-US" sz="1200" dirty="0"/>
                        <a:t>Individuals with a MAGI above $160,000 up to $214,000 </a:t>
                      </a:r>
                    </a:p>
                    <a:p>
                      <a:endParaRPr lang="en-US" sz="800" dirty="0"/>
                    </a:p>
                    <a:p>
                      <a:r>
                        <a:rPr lang="en-US" sz="1200" dirty="0"/>
                        <a:t>Married couples with a MAGI above $320,000 up to $428,000</a:t>
                      </a:r>
                      <a:endParaRPr lang="en-US" sz="1200" b="1" dirty="0"/>
                    </a:p>
                  </a:txBody>
                  <a:tcPr marT="45726" marB="45726"/>
                </a:tc>
                <a:tc>
                  <a:txBody>
                    <a:bodyPr/>
                    <a:lstStyle/>
                    <a:p>
                      <a:r>
                        <a:rPr lang="en-US" sz="1400" dirty="0"/>
                        <a:t>Standard premium </a:t>
                      </a:r>
                    </a:p>
                    <a:p>
                      <a:r>
                        <a:rPr lang="en-US" sz="1400" dirty="0"/>
                        <a:t>+ $214.30</a:t>
                      </a:r>
                      <a:endParaRPr lang="en-US" sz="1400" b="1" dirty="0"/>
                    </a:p>
                  </a:txBody>
                  <a:tcPr marT="45726" marB="45726"/>
                </a:tc>
                <a:tc>
                  <a:txBody>
                    <a:bodyPr/>
                    <a:lstStyle/>
                    <a:p>
                      <a:r>
                        <a:rPr lang="en-US" sz="1600" dirty="0"/>
                        <a:t>Your plan premium + $55.20</a:t>
                      </a:r>
                      <a:endParaRPr lang="en-US" sz="1600" b="1" dirty="0"/>
                    </a:p>
                  </a:txBody>
                  <a:tcPr marT="45726" marB="45726"/>
                </a:tc>
                <a:extLst>
                  <a:ext uri="{0D108BD9-81ED-4DB2-BD59-A6C34878D82A}">
                    <a16:rowId xmlns:a16="http://schemas.microsoft.com/office/drawing/2014/main" val="10004"/>
                  </a:ext>
                </a:extLst>
              </a:tr>
              <a:tr h="636051">
                <a:tc>
                  <a:txBody>
                    <a:bodyPr/>
                    <a:lstStyle/>
                    <a:p>
                      <a:r>
                        <a:rPr lang="en-US" sz="1200" dirty="0"/>
                        <a:t>Individuals with a MAGI above $214,000 </a:t>
                      </a:r>
                    </a:p>
                    <a:p>
                      <a:endParaRPr lang="en-US" sz="800" dirty="0"/>
                    </a:p>
                    <a:p>
                      <a:r>
                        <a:rPr lang="en-US" sz="1200" dirty="0"/>
                        <a:t>Married couples with a MAGI above $428,000</a:t>
                      </a:r>
                      <a:endParaRPr lang="en-US" sz="1200" b="1" dirty="0"/>
                    </a:p>
                  </a:txBody>
                  <a:tcPr marT="45726" marB="45726"/>
                </a:tc>
                <a:tc>
                  <a:txBody>
                    <a:bodyPr/>
                    <a:lstStyle/>
                    <a:p>
                      <a:r>
                        <a:rPr lang="en-US" sz="1400" dirty="0"/>
                        <a:t>Standard premium </a:t>
                      </a:r>
                    </a:p>
                    <a:p>
                      <a:r>
                        <a:rPr lang="en-US" sz="1400" dirty="0"/>
                        <a:t>+ </a:t>
                      </a:r>
                      <a:r>
                        <a:rPr lang="en-US" sz="1400"/>
                        <a:t>$294.60</a:t>
                      </a:r>
                      <a:endParaRPr lang="en-US" sz="1400" b="1" dirty="0"/>
                    </a:p>
                  </a:txBody>
                  <a:tcPr marT="45726" marB="45726"/>
                </a:tc>
                <a:tc>
                  <a:txBody>
                    <a:bodyPr/>
                    <a:lstStyle/>
                    <a:p>
                      <a:r>
                        <a:rPr lang="en-US" sz="1600" dirty="0"/>
                        <a:t>Your plan premium + $76.20</a:t>
                      </a:r>
                      <a:endParaRPr lang="en-US" sz="1600" b="1" dirty="0"/>
                    </a:p>
                  </a:txBody>
                  <a:tcPr marT="45726" marB="45726"/>
                </a:tc>
                <a:extLst>
                  <a:ext uri="{0D108BD9-81ED-4DB2-BD59-A6C34878D82A}">
                    <a16:rowId xmlns:a16="http://schemas.microsoft.com/office/drawing/2014/main" val="10005"/>
                  </a:ext>
                </a:extLst>
              </a:tr>
            </a:tbl>
          </a:graphicData>
        </a:graphic>
      </p:graphicFrame>
      <p:sp>
        <p:nvSpPr>
          <p:cNvPr id="119840" name="TextBox 14">
            <a:extLst>
              <a:ext uri="{FF2B5EF4-FFF2-40B4-BE49-F238E27FC236}">
                <a16:creationId xmlns:a16="http://schemas.microsoft.com/office/drawing/2014/main" id="{2782DC50-6573-45D3-A024-4731C473744B}"/>
              </a:ext>
            </a:extLst>
          </p:cNvPr>
          <p:cNvSpPr txBox="1">
            <a:spLocks noChangeArrowheads="1"/>
          </p:cNvSpPr>
          <p:nvPr/>
        </p:nvSpPr>
        <p:spPr bwMode="auto">
          <a:xfrm>
            <a:off x="1524000" y="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fontAlgn="base">
              <a:spcBef>
                <a:spcPct val="0"/>
              </a:spcBef>
              <a:spcAft>
                <a:spcPct val="0"/>
              </a:spcAft>
              <a:buNone/>
            </a:pPr>
            <a:r>
              <a:rPr lang="en-US" altLang="en-US" sz="2800" b="1">
                <a:solidFill>
                  <a:srgbClr val="003366"/>
                </a:solidFill>
                <a:cs typeface="Arial" panose="020B0604020202020204" pitchFamily="34" charset="0"/>
              </a:rPr>
              <a:t>The standard Part B premium for 2017 is $134.00.</a:t>
            </a:r>
            <a:endParaRPr lang="en-US" altLang="en-US" sz="1800">
              <a:solidFill>
                <a:srgbClr val="003366"/>
              </a:solidFill>
              <a:cs typeface="Arial" panose="020B0604020202020204" pitchFamily="34" charset="0"/>
            </a:endParaRPr>
          </a:p>
          <a:p>
            <a:pPr algn="ctr" fontAlgn="base">
              <a:spcBef>
                <a:spcPct val="0"/>
              </a:spcBef>
              <a:spcAft>
                <a:spcPct val="0"/>
              </a:spcAft>
              <a:buNone/>
            </a:pPr>
            <a:r>
              <a:rPr lang="en-US" altLang="en-US" sz="1800">
                <a:solidFill>
                  <a:srgbClr val="003366"/>
                </a:solidFill>
                <a:cs typeface="Arial" panose="020B0604020202020204" pitchFamily="34" charset="0"/>
              </a:rPr>
              <a:t>If you’re single and file an individual tax return, or married and file a joint tax return:</a:t>
            </a:r>
          </a:p>
        </p:txBody>
      </p:sp>
      <p:sp>
        <p:nvSpPr>
          <p:cNvPr id="119841" name="Slide Number Placeholder 1">
            <a:extLst>
              <a:ext uri="{FF2B5EF4-FFF2-40B4-BE49-F238E27FC236}">
                <a16:creationId xmlns:a16="http://schemas.microsoft.com/office/drawing/2014/main" id="{E8B3F528-8E7F-4842-B80C-83B5D2FF69A8}"/>
              </a:ext>
            </a:extLst>
          </p:cNvPr>
          <p:cNvSpPr>
            <a:spLocks noGrp="1" noChangeArrowheads="1"/>
          </p:cNvSpPr>
          <p:nvPr>
            <p:ph type="sldNum" sz="quarter" idx="12"/>
          </p:nvPr>
        </p:nvSpPr>
        <p:spPr bwMode="auto">
          <a:xfrm>
            <a:off x="4953000" y="649128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fontAlgn="base">
              <a:spcBef>
                <a:spcPct val="0"/>
              </a:spcBef>
              <a:spcAft>
                <a:spcPct val="0"/>
              </a:spcAft>
              <a:buNone/>
            </a:pPr>
            <a:fld id="{CC1C375A-ACC5-4744-AB9C-30044AC983DA}" type="slidenum">
              <a:rPr lang="en-US" altLang="en-US" sz="1800">
                <a:solidFill>
                  <a:srgbClr val="002060"/>
                </a:solidFill>
                <a:cs typeface="Arial" panose="020B0604020202020204" pitchFamily="34" charset="0"/>
              </a:rPr>
              <a:pPr algn="ctr" fontAlgn="base">
                <a:spcBef>
                  <a:spcPct val="0"/>
                </a:spcBef>
                <a:spcAft>
                  <a:spcPct val="0"/>
                </a:spcAft>
                <a:buNone/>
              </a:pPr>
              <a:t>55</a:t>
            </a:fld>
            <a:endParaRPr lang="en-US" altLang="en-US" sz="1800">
              <a:solidFill>
                <a:srgbClr val="002060"/>
              </a:solidFill>
              <a:cs typeface="Arial" panose="020B0604020202020204" pitchFamily="34" charset="0"/>
            </a:endParaRPr>
          </a:p>
        </p:txBody>
      </p:sp>
      <p:sp>
        <p:nvSpPr>
          <p:cNvPr id="2" name="Footer Placeholder 1">
            <a:extLst>
              <a:ext uri="{FF2B5EF4-FFF2-40B4-BE49-F238E27FC236}">
                <a16:creationId xmlns:a16="http://schemas.microsoft.com/office/drawing/2014/main" id="{941C2210-0749-4007-83EE-622AE457A3F0}"/>
              </a:ext>
            </a:extLst>
          </p:cNvPr>
          <p:cNvSpPr>
            <a:spLocks noGrp="1"/>
          </p:cNvSpPr>
          <p:nvPr>
            <p:ph type="ftr" sz="quarter" idx="11"/>
          </p:nvPr>
        </p:nvSpPr>
        <p:spPr/>
        <p:txBody>
          <a:bodyPr/>
          <a:lstStyle/>
          <a:p>
            <a:pPr>
              <a:defRPr/>
            </a:pPr>
            <a:r>
              <a:rPr lang="en-US"/>
              <a:t>2019</a:t>
            </a: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6">
            <a:extLst>
              <a:ext uri="{FF2B5EF4-FFF2-40B4-BE49-F238E27FC236}">
                <a16:creationId xmlns:a16="http://schemas.microsoft.com/office/drawing/2014/main" id="{3D794634-8EE2-4BC1-93B6-3072953D13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1600"/>
            <a:ext cx="7772400" cy="5384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859" name="TextBox 1">
            <a:extLst>
              <a:ext uri="{FF2B5EF4-FFF2-40B4-BE49-F238E27FC236}">
                <a16:creationId xmlns:a16="http://schemas.microsoft.com/office/drawing/2014/main" id="{7F3ED26D-74F7-4B2C-896C-EF908EAD89E6}"/>
              </a:ext>
            </a:extLst>
          </p:cNvPr>
          <p:cNvSpPr txBox="1">
            <a:spLocks noChangeArrowheads="1"/>
          </p:cNvSpPr>
          <p:nvPr/>
        </p:nvSpPr>
        <p:spPr bwMode="auto">
          <a:xfrm>
            <a:off x="1524000" y="5481638"/>
            <a:ext cx="9144000"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fontAlgn="base">
              <a:spcBef>
                <a:spcPct val="0"/>
              </a:spcBef>
              <a:spcAft>
                <a:spcPct val="0"/>
              </a:spcAft>
              <a:buNone/>
            </a:pPr>
            <a:r>
              <a:rPr lang="en-US" altLang="en-US" sz="2400">
                <a:solidFill>
                  <a:srgbClr val="FFFFFF"/>
                </a:solidFill>
                <a:cs typeface="Arial" panose="020B0604020202020204" pitchFamily="34" charset="0"/>
              </a:rPr>
              <a:t>1-800-MEDICARE or Medicare.gov</a:t>
            </a:r>
          </a:p>
        </p:txBody>
      </p:sp>
      <p:sp>
        <p:nvSpPr>
          <p:cNvPr id="121860" name="Slide Number Placeholder 2">
            <a:extLst>
              <a:ext uri="{FF2B5EF4-FFF2-40B4-BE49-F238E27FC236}">
                <a16:creationId xmlns:a16="http://schemas.microsoft.com/office/drawing/2014/main" id="{5416C94B-3383-4DF6-82E7-B4EDAD3F4750}"/>
              </a:ext>
            </a:extLst>
          </p:cNvPr>
          <p:cNvSpPr>
            <a:spLocks noGrp="1" noChangeArrowheads="1"/>
          </p:cNvSpPr>
          <p:nvPr>
            <p:ph type="sldNum" sz="quarter" idx="12"/>
          </p:nvPr>
        </p:nvSpPr>
        <p:spPr bwMode="auto">
          <a:xfrm>
            <a:off x="5029200" y="649287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fontAlgn="base">
              <a:spcBef>
                <a:spcPct val="0"/>
              </a:spcBef>
              <a:spcAft>
                <a:spcPct val="0"/>
              </a:spcAft>
              <a:buNone/>
            </a:pPr>
            <a:fld id="{E3D628F3-8366-4E97-A7C7-F9337EB9247D}" type="slidenum">
              <a:rPr lang="en-US" altLang="en-US" sz="1800">
                <a:solidFill>
                  <a:srgbClr val="002060"/>
                </a:solidFill>
                <a:cs typeface="Arial" panose="020B0604020202020204" pitchFamily="34" charset="0"/>
              </a:rPr>
              <a:pPr algn="ctr" fontAlgn="base">
                <a:spcBef>
                  <a:spcPct val="0"/>
                </a:spcBef>
                <a:spcAft>
                  <a:spcPct val="0"/>
                </a:spcAft>
                <a:buNone/>
              </a:pPr>
              <a:t>56</a:t>
            </a:fld>
            <a:endParaRPr lang="en-US" altLang="en-US" sz="1800">
              <a:solidFill>
                <a:srgbClr val="002060"/>
              </a:solidFill>
              <a:cs typeface="Arial" panose="020B0604020202020204" pitchFamily="34" charset="0"/>
            </a:endParaRPr>
          </a:p>
        </p:txBody>
      </p:sp>
      <p:sp>
        <p:nvSpPr>
          <p:cNvPr id="2" name="Footer Placeholder 1">
            <a:extLst>
              <a:ext uri="{FF2B5EF4-FFF2-40B4-BE49-F238E27FC236}">
                <a16:creationId xmlns:a16="http://schemas.microsoft.com/office/drawing/2014/main" id="{DA0BC8E2-8817-4A10-8623-93D8A9AD7A3B}"/>
              </a:ext>
            </a:extLst>
          </p:cNvPr>
          <p:cNvSpPr>
            <a:spLocks noGrp="1"/>
          </p:cNvSpPr>
          <p:nvPr>
            <p:ph type="ftr" sz="quarter" idx="11"/>
          </p:nvPr>
        </p:nvSpPr>
        <p:spPr/>
        <p:txBody>
          <a:bodyPr/>
          <a:lstStyle/>
          <a:p>
            <a:pPr>
              <a:defRPr/>
            </a:pPr>
            <a:r>
              <a:rPr lang="en-US"/>
              <a:t>2019</a:t>
            </a: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BC6740A6-8654-4C13-A742-96FA87652D52}"/>
              </a:ext>
            </a:extLst>
          </p:cNvPr>
          <p:cNvSpPr>
            <a:spLocks noGrp="1" noChangeArrowheads="1"/>
          </p:cNvSpPr>
          <p:nvPr>
            <p:ph type="ctrTitle"/>
          </p:nvPr>
        </p:nvSpPr>
        <p:spPr>
          <a:xfrm>
            <a:off x="2049464" y="2466975"/>
            <a:ext cx="5597525" cy="2387600"/>
          </a:xfrm>
        </p:spPr>
        <p:txBody>
          <a:bodyPr/>
          <a:lstStyle/>
          <a:p>
            <a:pPr eaLnBrk="1" hangingPunct="1"/>
            <a:r>
              <a:rPr lang="en-US" altLang="en-US"/>
              <a:t>Welcome</a:t>
            </a:r>
          </a:p>
        </p:txBody>
      </p:sp>
      <p:sp>
        <p:nvSpPr>
          <p:cNvPr id="3" name="Subtitle 2">
            <a:extLst>
              <a:ext uri="{FF2B5EF4-FFF2-40B4-BE49-F238E27FC236}">
                <a16:creationId xmlns:a16="http://schemas.microsoft.com/office/drawing/2014/main" id="{FB9DB322-301B-4469-AEB3-9CE390B383BD}"/>
              </a:ext>
            </a:extLst>
          </p:cNvPr>
          <p:cNvSpPr>
            <a:spLocks noGrp="1"/>
          </p:cNvSpPr>
          <p:nvPr>
            <p:ph type="subTitle" idx="1"/>
          </p:nvPr>
        </p:nvSpPr>
        <p:spPr>
          <a:xfrm>
            <a:off x="1981200" y="5029200"/>
            <a:ext cx="3817938" cy="1066800"/>
          </a:xfrm>
        </p:spPr>
        <p:txBody>
          <a:bodyPr rtlCol="0"/>
          <a:lstStyle/>
          <a:p>
            <a:pPr algn="ctr" eaLnBrk="1" fontAlgn="auto" hangingPunct="1">
              <a:spcAft>
                <a:spcPts val="0"/>
              </a:spcAft>
              <a:defRPr/>
            </a:pPr>
            <a:r>
              <a:rPr lang="en-US" dirty="0"/>
              <a:t>Scott Standley</a:t>
            </a:r>
          </a:p>
          <a:p>
            <a:pPr algn="ctr" eaLnBrk="1" fontAlgn="auto" hangingPunct="1">
              <a:spcAft>
                <a:spcPts val="0"/>
              </a:spcAft>
              <a:defRPr/>
            </a:pPr>
            <a:r>
              <a:rPr lang="en-US" dirty="0">
                <a:solidFill>
                  <a:schemeClr val="accent6">
                    <a:lumMod val="60000"/>
                    <a:lumOff val="40000"/>
                  </a:schemeClr>
                </a:solidFill>
              </a:rPr>
              <a:t>Scott.standley@hubinterntional.com</a:t>
            </a:r>
          </a:p>
          <a:p>
            <a:pPr algn="ctr" eaLnBrk="1" fontAlgn="auto" hangingPunct="1">
              <a:spcAft>
                <a:spcPts val="0"/>
              </a:spcAft>
              <a:defRPr/>
            </a:pPr>
            <a:r>
              <a:rPr lang="en-US" dirty="0"/>
              <a:t>208-737-6875</a:t>
            </a:r>
          </a:p>
        </p:txBody>
      </p:sp>
      <p:sp>
        <p:nvSpPr>
          <p:cNvPr id="4" name="TextBox 3">
            <a:extLst>
              <a:ext uri="{FF2B5EF4-FFF2-40B4-BE49-F238E27FC236}">
                <a16:creationId xmlns:a16="http://schemas.microsoft.com/office/drawing/2014/main" id="{75CB6964-F678-4B84-B5FE-6DE8B3B4EBB2}"/>
              </a:ext>
            </a:extLst>
          </p:cNvPr>
          <p:cNvSpPr txBox="1"/>
          <p:nvPr/>
        </p:nvSpPr>
        <p:spPr>
          <a:xfrm>
            <a:off x="1524001" y="1143001"/>
            <a:ext cx="5387975" cy="2278063"/>
          </a:xfrm>
          <a:prstGeom prst="rect">
            <a:avLst/>
          </a:prstGeom>
          <a:noFill/>
        </p:spPr>
        <p:txBody>
          <a:bodyPr>
            <a:spAutoFit/>
          </a:bodyPr>
          <a:lstStyle/>
          <a:p>
            <a:pPr algn="ctr">
              <a:defRPr/>
            </a:pPr>
            <a:r>
              <a:rPr lang="en-US" sz="5400" dirty="0">
                <a:solidFill>
                  <a:prstClr val="white"/>
                </a:solidFill>
                <a:latin typeface="Calibri"/>
                <a:cs typeface="Arial" panose="020B0604020202020204" pitchFamily="34" charset="0"/>
              </a:rPr>
              <a:t>Medicare</a:t>
            </a:r>
          </a:p>
          <a:p>
            <a:pPr>
              <a:defRPr/>
            </a:pPr>
            <a:endParaRPr lang="en-US" sz="2400" dirty="0">
              <a:solidFill>
                <a:prstClr val="white"/>
              </a:solidFill>
              <a:latin typeface="Calibri"/>
              <a:cs typeface="Arial" panose="020B0604020202020204" pitchFamily="34" charset="0"/>
            </a:endParaRPr>
          </a:p>
          <a:p>
            <a:pPr algn="ctr">
              <a:defRPr/>
            </a:pPr>
            <a:r>
              <a:rPr lang="en-US" sz="4000" dirty="0">
                <a:solidFill>
                  <a:prstClr val="white"/>
                </a:solidFill>
                <a:latin typeface="Calibri"/>
                <a:cs typeface="Arial" panose="020B0604020202020204" pitchFamily="34" charset="0"/>
              </a:rPr>
              <a:t>Choosing a Plan</a:t>
            </a:r>
          </a:p>
          <a:p>
            <a:pPr>
              <a:defRPr/>
            </a:pPr>
            <a:r>
              <a:rPr lang="en-US" sz="2400" dirty="0">
                <a:solidFill>
                  <a:prstClr val="white"/>
                </a:solidFill>
                <a:latin typeface="Calibri"/>
                <a:cs typeface="Arial" panose="020B0604020202020204" pitchFamily="34" charset="0"/>
              </a:rPr>
              <a:t>		</a:t>
            </a:r>
          </a:p>
        </p:txBody>
      </p:sp>
      <p:sp>
        <p:nvSpPr>
          <p:cNvPr id="2" name="Footer Placeholder 1">
            <a:extLst>
              <a:ext uri="{FF2B5EF4-FFF2-40B4-BE49-F238E27FC236}">
                <a16:creationId xmlns:a16="http://schemas.microsoft.com/office/drawing/2014/main" id="{3FF6CE7A-6775-4500-8AE5-A0C457B5CC1F}"/>
              </a:ext>
            </a:extLst>
          </p:cNvPr>
          <p:cNvSpPr>
            <a:spLocks noGrp="1"/>
          </p:cNvSpPr>
          <p:nvPr>
            <p:ph type="ftr" sz="quarter" idx="10"/>
          </p:nvPr>
        </p:nvSpPr>
        <p:spPr/>
        <p:txBody>
          <a:bodyPr/>
          <a:lstStyle/>
          <a:p>
            <a:pPr>
              <a:defRPr/>
            </a:pPr>
            <a:r>
              <a:rPr lang="en-US"/>
              <a:t>2019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D9B5E8-F0DB-44BE-B3CF-A87AE86C297A}"/>
              </a:ext>
            </a:extLst>
          </p:cNvPr>
          <p:cNvSpPr/>
          <p:nvPr/>
        </p:nvSpPr>
        <p:spPr>
          <a:xfrm>
            <a:off x="2057400" y="1166813"/>
            <a:ext cx="8153400" cy="5016500"/>
          </a:xfrm>
          <a:prstGeom prst="rect">
            <a:avLst/>
          </a:prstGeom>
        </p:spPr>
        <p:txBody>
          <a:bodyPr>
            <a:spAutoFit/>
          </a:bodyPr>
          <a:lstStyle/>
          <a:p>
            <a:pPr>
              <a:defRPr/>
            </a:pPr>
            <a:r>
              <a:rPr lang="en-US" sz="2400" dirty="0">
                <a:solidFill>
                  <a:prstClr val="black"/>
                </a:solidFill>
                <a:latin typeface="Calibri"/>
                <a:cs typeface="Arial" panose="020B0604020202020204" pitchFamily="34" charset="0"/>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t>
            </a:r>
          </a:p>
          <a:p>
            <a:pPr>
              <a:defRPr/>
            </a:pPr>
            <a:endParaRPr lang="en-US" sz="2400" dirty="0">
              <a:solidFill>
                <a:prstClr val="black"/>
              </a:solidFill>
              <a:latin typeface="Calibri"/>
              <a:cs typeface="Arial" panose="020B0604020202020204" pitchFamily="34" charset="0"/>
            </a:endParaRPr>
          </a:p>
          <a:p>
            <a:pPr>
              <a:defRPr/>
            </a:pPr>
            <a:r>
              <a:rPr lang="en-US" sz="2400" dirty="0">
                <a:solidFill>
                  <a:prstClr val="black"/>
                </a:solidFill>
                <a:latin typeface="Calibri"/>
                <a:cs typeface="Arial" panose="020B0604020202020204" pitchFamily="34" charset="0"/>
              </a:rPr>
              <a:t>Although this information may have been prepared by professionals, it should not be used as a substitute for professional services. If legal, accounting, investment, or other professional advice is required, the services of a professional should be sought.</a:t>
            </a:r>
          </a:p>
          <a:p>
            <a:pPr algn="ctr">
              <a:defRPr/>
            </a:pPr>
            <a:r>
              <a:rPr lang="en-US" sz="3200" dirty="0">
                <a:solidFill>
                  <a:prstClr val="black"/>
                </a:solidFill>
                <a:latin typeface="Calibri"/>
                <a:cs typeface="Arial" panose="020B0604020202020204" pitchFamily="34" charset="0"/>
              </a:rPr>
              <a:t>Disclaimer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9FC13F-0FC9-49F5-8F9F-3A61BBF3A765}"/>
              </a:ext>
            </a:extLst>
          </p:cNvPr>
          <p:cNvSpPr txBox="1"/>
          <p:nvPr/>
        </p:nvSpPr>
        <p:spPr>
          <a:xfrm>
            <a:off x="2667000" y="1219201"/>
            <a:ext cx="6934200" cy="646113"/>
          </a:xfrm>
          <a:prstGeom prst="rect">
            <a:avLst/>
          </a:prstGeom>
          <a:noFill/>
        </p:spPr>
        <p:txBody>
          <a:bodyPr>
            <a:spAutoFit/>
          </a:bodyPr>
          <a:lstStyle/>
          <a:p>
            <a:pPr algn="ctr">
              <a:defRPr/>
            </a:pPr>
            <a:r>
              <a:rPr lang="en-US" sz="3600" dirty="0">
                <a:solidFill>
                  <a:prstClr val="black"/>
                </a:solidFill>
                <a:latin typeface="Calibri"/>
                <a:cs typeface="Arial" panose="020B0604020202020204" pitchFamily="34" charset="0"/>
              </a:rPr>
              <a:t>Coverage Decision</a:t>
            </a:r>
          </a:p>
        </p:txBody>
      </p:sp>
      <p:sp>
        <p:nvSpPr>
          <p:cNvPr id="4" name="Rectangle 3">
            <a:extLst>
              <a:ext uri="{FF2B5EF4-FFF2-40B4-BE49-F238E27FC236}">
                <a16:creationId xmlns:a16="http://schemas.microsoft.com/office/drawing/2014/main" id="{722B5681-700B-4DE3-A293-7DDDA0B50BD8}"/>
              </a:ext>
            </a:extLst>
          </p:cNvPr>
          <p:cNvSpPr/>
          <p:nvPr/>
        </p:nvSpPr>
        <p:spPr>
          <a:xfrm>
            <a:off x="3276600" y="2514600"/>
            <a:ext cx="16764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Calibri"/>
              </a:rPr>
              <a:t>Original</a:t>
            </a:r>
          </a:p>
          <a:p>
            <a:pPr algn="ctr">
              <a:defRPr/>
            </a:pPr>
            <a:r>
              <a:rPr lang="en-US" dirty="0">
                <a:solidFill>
                  <a:prstClr val="black"/>
                </a:solidFill>
                <a:latin typeface="Calibri"/>
              </a:rPr>
              <a:t>Medicare</a:t>
            </a:r>
          </a:p>
        </p:txBody>
      </p:sp>
      <p:sp>
        <p:nvSpPr>
          <p:cNvPr id="5" name="Rectangle 4">
            <a:extLst>
              <a:ext uri="{FF2B5EF4-FFF2-40B4-BE49-F238E27FC236}">
                <a16:creationId xmlns:a16="http://schemas.microsoft.com/office/drawing/2014/main" id="{0E0DE9C2-C477-44F8-99C5-E3FCE359831A}"/>
              </a:ext>
            </a:extLst>
          </p:cNvPr>
          <p:cNvSpPr/>
          <p:nvPr/>
        </p:nvSpPr>
        <p:spPr>
          <a:xfrm>
            <a:off x="5410200" y="2514600"/>
            <a:ext cx="16764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Calibri"/>
              </a:rPr>
              <a:t>Supplements</a:t>
            </a:r>
          </a:p>
          <a:p>
            <a:pPr algn="ctr">
              <a:defRPr/>
            </a:pPr>
            <a:r>
              <a:rPr lang="en-US" dirty="0">
                <a:solidFill>
                  <a:prstClr val="black"/>
                </a:solidFill>
                <a:latin typeface="Calibri"/>
              </a:rPr>
              <a:t>&amp; Part D</a:t>
            </a:r>
          </a:p>
        </p:txBody>
      </p:sp>
      <p:sp>
        <p:nvSpPr>
          <p:cNvPr id="6" name="Rectangle 5">
            <a:extLst>
              <a:ext uri="{FF2B5EF4-FFF2-40B4-BE49-F238E27FC236}">
                <a16:creationId xmlns:a16="http://schemas.microsoft.com/office/drawing/2014/main" id="{0BD112D8-B4BC-4DB3-BA96-78703DF54D47}"/>
              </a:ext>
            </a:extLst>
          </p:cNvPr>
          <p:cNvSpPr/>
          <p:nvPr/>
        </p:nvSpPr>
        <p:spPr>
          <a:xfrm>
            <a:off x="7772400" y="2514600"/>
            <a:ext cx="1676400" cy="35814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Calibri"/>
              </a:rPr>
              <a:t>Med Advantage</a:t>
            </a:r>
          </a:p>
          <a:p>
            <a:pPr algn="ctr">
              <a:defRPr/>
            </a:pPr>
            <a:r>
              <a:rPr lang="en-US" dirty="0">
                <a:solidFill>
                  <a:prstClr val="black"/>
                </a:solidFill>
                <a:latin typeface="Calibri"/>
              </a:rPr>
              <a:t>Part C</a:t>
            </a:r>
          </a:p>
          <a:p>
            <a:pPr algn="ctr">
              <a:defRPr/>
            </a:pPr>
            <a:endParaRPr lang="en-US" dirty="0">
              <a:solidFill>
                <a:prstClr val="black"/>
              </a:solidFill>
              <a:latin typeface="Calibri"/>
            </a:endParaRPr>
          </a:p>
          <a:p>
            <a:pPr>
              <a:defRPr/>
            </a:pPr>
            <a:r>
              <a:rPr lang="en-US" dirty="0">
                <a:solidFill>
                  <a:prstClr val="black"/>
                </a:solidFill>
                <a:latin typeface="Calibri"/>
              </a:rPr>
              <a:t>Must have </a:t>
            </a:r>
          </a:p>
          <a:p>
            <a:pPr>
              <a:defRPr/>
            </a:pPr>
            <a:r>
              <a:rPr lang="en-US" dirty="0">
                <a:solidFill>
                  <a:prstClr val="black"/>
                </a:solidFill>
                <a:latin typeface="Calibri"/>
              </a:rPr>
              <a:t>Part A &amp; B</a:t>
            </a:r>
          </a:p>
          <a:p>
            <a:pPr>
              <a:defRPr/>
            </a:pPr>
            <a:endParaRPr lang="en-US" dirty="0">
              <a:solidFill>
                <a:prstClr val="black"/>
              </a:solidFill>
              <a:latin typeface="Calibri"/>
            </a:endParaRPr>
          </a:p>
          <a:p>
            <a:pPr>
              <a:defRPr/>
            </a:pPr>
            <a:r>
              <a:rPr lang="en-US" dirty="0">
                <a:solidFill>
                  <a:prstClr val="black"/>
                </a:solidFill>
                <a:latin typeface="Calibri"/>
              </a:rPr>
              <a:t>Most have Rx</a:t>
            </a:r>
          </a:p>
          <a:p>
            <a:pPr>
              <a:defRPr/>
            </a:pPr>
            <a:endParaRPr lang="en-US" dirty="0">
              <a:solidFill>
                <a:prstClr val="black"/>
              </a:solidFill>
              <a:latin typeface="Calibri"/>
            </a:endParaRPr>
          </a:p>
          <a:p>
            <a:pPr>
              <a:defRPr/>
            </a:pPr>
            <a:r>
              <a:rPr lang="en-US" dirty="0">
                <a:solidFill>
                  <a:prstClr val="black"/>
                </a:solidFill>
                <a:latin typeface="Calibri"/>
              </a:rPr>
              <a:t>Can not buy a separate Rx </a:t>
            </a:r>
          </a:p>
        </p:txBody>
      </p:sp>
      <p:sp>
        <p:nvSpPr>
          <p:cNvPr id="7" name="Rectangle 6">
            <a:extLst>
              <a:ext uri="{FF2B5EF4-FFF2-40B4-BE49-F238E27FC236}">
                <a16:creationId xmlns:a16="http://schemas.microsoft.com/office/drawing/2014/main" id="{93A31A2F-035F-432D-97BB-C37DF9058A13}"/>
              </a:ext>
            </a:extLst>
          </p:cNvPr>
          <p:cNvSpPr/>
          <p:nvPr/>
        </p:nvSpPr>
        <p:spPr>
          <a:xfrm>
            <a:off x="3276600" y="3505200"/>
            <a:ext cx="1676400" cy="8382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Part</a:t>
            </a:r>
            <a:r>
              <a:rPr lang="en-US" dirty="0">
                <a:solidFill>
                  <a:prstClr val="black"/>
                </a:solidFill>
                <a:latin typeface="Calibri"/>
              </a:rPr>
              <a:t> </a:t>
            </a:r>
            <a:r>
              <a:rPr lang="en-US" dirty="0">
                <a:solidFill>
                  <a:prstClr val="white"/>
                </a:solidFill>
                <a:latin typeface="Calibri"/>
              </a:rPr>
              <a:t>A</a:t>
            </a:r>
          </a:p>
        </p:txBody>
      </p:sp>
      <p:sp>
        <p:nvSpPr>
          <p:cNvPr id="8" name="Rectangle 7">
            <a:extLst>
              <a:ext uri="{FF2B5EF4-FFF2-40B4-BE49-F238E27FC236}">
                <a16:creationId xmlns:a16="http://schemas.microsoft.com/office/drawing/2014/main" id="{2BCB404A-0354-496E-889C-39AECA80A6CF}"/>
              </a:ext>
            </a:extLst>
          </p:cNvPr>
          <p:cNvSpPr/>
          <p:nvPr/>
        </p:nvSpPr>
        <p:spPr>
          <a:xfrm>
            <a:off x="3276600" y="4572000"/>
            <a:ext cx="1676400" cy="838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Part B</a:t>
            </a:r>
          </a:p>
        </p:txBody>
      </p:sp>
      <p:sp>
        <p:nvSpPr>
          <p:cNvPr id="9" name="Rectangle 8">
            <a:extLst>
              <a:ext uri="{FF2B5EF4-FFF2-40B4-BE49-F238E27FC236}">
                <a16:creationId xmlns:a16="http://schemas.microsoft.com/office/drawing/2014/main" id="{6602CA48-72DF-4279-868F-EE5E29272E8A}"/>
              </a:ext>
            </a:extLst>
          </p:cNvPr>
          <p:cNvSpPr/>
          <p:nvPr/>
        </p:nvSpPr>
        <p:spPr>
          <a:xfrm>
            <a:off x="5410200" y="3505200"/>
            <a:ext cx="1676400" cy="838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Supplement purchased to fill the gaps </a:t>
            </a:r>
          </a:p>
        </p:txBody>
      </p:sp>
      <p:sp>
        <p:nvSpPr>
          <p:cNvPr id="10" name="Rectangle 9">
            <a:extLst>
              <a:ext uri="{FF2B5EF4-FFF2-40B4-BE49-F238E27FC236}">
                <a16:creationId xmlns:a16="http://schemas.microsoft.com/office/drawing/2014/main" id="{0D6C3265-C16D-4063-BD32-44B504DBA89F}"/>
              </a:ext>
            </a:extLst>
          </p:cNvPr>
          <p:cNvSpPr/>
          <p:nvPr/>
        </p:nvSpPr>
        <p:spPr>
          <a:xfrm>
            <a:off x="5410200" y="4572000"/>
            <a:ext cx="1676400" cy="838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Rx  policy purchased separately</a:t>
            </a:r>
          </a:p>
        </p:txBody>
      </p:sp>
      <p:sp>
        <p:nvSpPr>
          <p:cNvPr id="3" name="TextBox 2">
            <a:extLst>
              <a:ext uri="{FF2B5EF4-FFF2-40B4-BE49-F238E27FC236}">
                <a16:creationId xmlns:a16="http://schemas.microsoft.com/office/drawing/2014/main" id="{AF539D37-4C4A-42D8-A603-1173956CAB27}"/>
              </a:ext>
            </a:extLst>
          </p:cNvPr>
          <p:cNvSpPr txBox="1"/>
          <p:nvPr/>
        </p:nvSpPr>
        <p:spPr>
          <a:xfrm>
            <a:off x="3352800" y="2057400"/>
            <a:ext cx="1524000" cy="381000"/>
          </a:xfrm>
          <a:prstGeom prst="rect">
            <a:avLst/>
          </a:prstGeom>
          <a:noFill/>
        </p:spPr>
        <p:txBody>
          <a:bodyPr>
            <a:spAutoFit/>
          </a:bodyPr>
          <a:lstStyle/>
          <a:p>
            <a:pPr>
              <a:defRPr/>
            </a:pPr>
            <a:r>
              <a:rPr lang="en-US" dirty="0">
                <a:solidFill>
                  <a:prstClr val="black"/>
                </a:solidFill>
                <a:latin typeface="Calibri"/>
                <a:cs typeface="Arial" panose="020B0604020202020204" pitchFamily="34" charset="0"/>
              </a:rPr>
              <a:t>Mandatory</a:t>
            </a:r>
          </a:p>
        </p:txBody>
      </p:sp>
      <p:sp>
        <p:nvSpPr>
          <p:cNvPr id="12" name="TextBox 11">
            <a:extLst>
              <a:ext uri="{FF2B5EF4-FFF2-40B4-BE49-F238E27FC236}">
                <a16:creationId xmlns:a16="http://schemas.microsoft.com/office/drawing/2014/main" id="{4BCCCADD-1C50-47D8-9966-8011EFF798B4}"/>
              </a:ext>
            </a:extLst>
          </p:cNvPr>
          <p:cNvSpPr txBox="1"/>
          <p:nvPr/>
        </p:nvSpPr>
        <p:spPr>
          <a:xfrm>
            <a:off x="5486400" y="2057400"/>
            <a:ext cx="3886200" cy="369888"/>
          </a:xfrm>
          <a:prstGeom prst="rect">
            <a:avLst/>
          </a:prstGeom>
          <a:noFill/>
        </p:spPr>
        <p:txBody>
          <a:bodyPr>
            <a:spAutoFit/>
          </a:bodyPr>
          <a:lstStyle/>
          <a:p>
            <a:pPr>
              <a:defRPr/>
            </a:pPr>
            <a:r>
              <a:rPr lang="en-US" dirty="0">
                <a:solidFill>
                  <a:prstClr val="black"/>
                </a:solidFill>
                <a:latin typeface="Calibri"/>
                <a:cs typeface="Arial" panose="020B0604020202020204" pitchFamily="34" charset="0"/>
              </a:rPr>
              <a:t>    Option 1                               Option 2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6">
            <a:extLst>
              <a:ext uri="{FF2B5EF4-FFF2-40B4-BE49-F238E27FC236}">
                <a16:creationId xmlns:a16="http://schemas.microsoft.com/office/drawing/2014/main" id="{3E7BDCF7-5724-4E5C-8EFD-FE61419B6772}"/>
              </a:ext>
            </a:extLst>
          </p:cNvPr>
          <p:cNvSpPr>
            <a:spLocks noGrp="1" noChangeArrowheads="1"/>
          </p:cNvSpPr>
          <p:nvPr>
            <p:ph type="title"/>
          </p:nvPr>
        </p:nvSpPr>
        <p:spPr/>
        <p:txBody>
          <a:bodyPr>
            <a:normAutofit/>
          </a:bodyPr>
          <a:lstStyle/>
          <a:p>
            <a:pPr eaLnBrk="1" hangingPunct="1"/>
            <a:r>
              <a:rPr lang="en-US" altLang="en-US" dirty="0">
                <a:solidFill>
                  <a:schemeClr val="tx1"/>
                </a:solidFill>
              </a:rPr>
              <a:t>What Is Medicare?</a:t>
            </a:r>
            <a:br>
              <a:rPr lang="en-US" altLang="en-US" dirty="0">
                <a:solidFill>
                  <a:schemeClr val="tx1"/>
                </a:solidFill>
              </a:rPr>
            </a:br>
            <a:r>
              <a:rPr lang="en-US" altLang="en-US" dirty="0">
                <a:solidFill>
                  <a:schemeClr val="tx1"/>
                </a:solidFill>
              </a:rPr>
              <a:t>Created 1965- tax funded</a:t>
            </a:r>
          </a:p>
        </p:txBody>
      </p:sp>
      <p:sp>
        <p:nvSpPr>
          <p:cNvPr id="105476" name="Rectangle 7">
            <a:extLst>
              <a:ext uri="{FF2B5EF4-FFF2-40B4-BE49-F238E27FC236}">
                <a16:creationId xmlns:a16="http://schemas.microsoft.com/office/drawing/2014/main" id="{72338B76-D097-41CA-85B1-9E6D60ADFCE7}"/>
              </a:ext>
            </a:extLst>
          </p:cNvPr>
          <p:cNvSpPr>
            <a:spLocks noGrp="1" noChangeArrowheads="1"/>
          </p:cNvSpPr>
          <p:nvPr>
            <p:ph idx="1"/>
          </p:nvPr>
        </p:nvSpPr>
        <p:spPr>
          <a:xfrm>
            <a:off x="971550" y="2173286"/>
            <a:ext cx="9696450" cy="3952878"/>
          </a:xfrm>
        </p:spPr>
        <p:txBody>
          <a:bodyPr/>
          <a:lstStyle/>
          <a:p>
            <a:pPr eaLnBrk="1" hangingPunct="1"/>
            <a:r>
              <a:rPr lang="en-US" altLang="en-US" sz="2800" b="1" dirty="0"/>
              <a:t>A health insurance program for</a:t>
            </a:r>
          </a:p>
          <a:p>
            <a:pPr lvl="1" eaLnBrk="1" hangingPunct="1"/>
            <a:r>
              <a:rPr lang="en-US" altLang="en-US" sz="2600" dirty="0"/>
              <a:t>People 65 years of age and older</a:t>
            </a:r>
          </a:p>
          <a:p>
            <a:pPr lvl="1" eaLnBrk="1" hangingPunct="1"/>
            <a:r>
              <a:rPr lang="en-US" altLang="en-US" sz="2600" dirty="0"/>
              <a:t>People under age 65 with certain disabilities</a:t>
            </a:r>
          </a:p>
          <a:p>
            <a:pPr lvl="1" eaLnBrk="1" hangingPunct="1"/>
            <a:r>
              <a:rPr lang="en-US" altLang="en-US" sz="2600" dirty="0"/>
              <a:t>People with End-Stage Renal Disease (ESRD)</a:t>
            </a:r>
          </a:p>
          <a:p>
            <a:pPr eaLnBrk="1" hangingPunct="1"/>
            <a:r>
              <a:rPr lang="en-US" altLang="en-US" dirty="0"/>
              <a:t>Administered by Centers for Medicare &amp; Medicaid Services (CMS) (July 1965)</a:t>
            </a:r>
          </a:p>
          <a:p>
            <a:pPr eaLnBrk="1" hangingPunct="1"/>
            <a:r>
              <a:rPr lang="en-US" altLang="en-US" dirty="0"/>
              <a:t>Enrollment by Social Security Administration (SSA) or Railroad Retirement Board (RRB)</a:t>
            </a:r>
          </a:p>
        </p:txBody>
      </p:sp>
      <p:sp>
        <p:nvSpPr>
          <p:cNvPr id="105474" name="Slide Number Placeholder 5">
            <a:extLst>
              <a:ext uri="{FF2B5EF4-FFF2-40B4-BE49-F238E27FC236}">
                <a16:creationId xmlns:a16="http://schemas.microsoft.com/office/drawing/2014/main" id="{C65159D0-48C5-4488-B766-45811FD8E6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563DE675-1541-4C33-91AE-18D7D23B33A9}" type="slidenum">
              <a:rPr lang="en-US" altLang="en-US" sz="1400">
                <a:solidFill>
                  <a:srgbClr val="000000"/>
                </a:solidFill>
                <a:cs typeface="Arial" panose="020B0604020202020204" pitchFamily="34" charset="0"/>
              </a:rPr>
              <a:pPr fontAlgn="base">
                <a:spcBef>
                  <a:spcPct val="0"/>
                </a:spcBef>
                <a:spcAft>
                  <a:spcPct val="0"/>
                </a:spcAft>
                <a:buClrTx/>
                <a:buNone/>
              </a:pPr>
              <a:t>6</a:t>
            </a:fld>
            <a:endParaRPr lang="en-US" altLang="en-US" sz="1400">
              <a:solidFill>
                <a:srgbClr val="000000"/>
              </a:solidFill>
              <a:cs typeface="Arial" panose="020B0604020202020204" pitchFamily="34" charset="0"/>
            </a:endParaRPr>
          </a:p>
        </p:txBody>
      </p:sp>
      <p:sp>
        <p:nvSpPr>
          <p:cNvPr id="105477" name="Text Box 5">
            <a:extLst>
              <a:ext uri="{FF2B5EF4-FFF2-40B4-BE49-F238E27FC236}">
                <a16:creationId xmlns:a16="http://schemas.microsoft.com/office/drawing/2014/main" id="{00C53C9E-2C02-42B7-BB08-1519B2EEEBC5}"/>
              </a:ext>
            </a:extLst>
          </p:cNvPr>
          <p:cNvSpPr txBox="1">
            <a:spLocks noChangeArrowheads="1"/>
          </p:cNvSpPr>
          <p:nvPr/>
        </p:nvSpPr>
        <p:spPr bwMode="auto">
          <a:xfrm>
            <a:off x="8061326" y="1"/>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Introduction</a:t>
            </a:r>
          </a:p>
        </p:txBody>
      </p:sp>
      <p:sp>
        <p:nvSpPr>
          <p:cNvPr id="2" name="Footer Placeholder 1">
            <a:extLst>
              <a:ext uri="{FF2B5EF4-FFF2-40B4-BE49-F238E27FC236}">
                <a16:creationId xmlns:a16="http://schemas.microsoft.com/office/drawing/2014/main" id="{CDEF8FC0-DD4D-44EF-970C-73E20AE36C23}"/>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85FCFF-93D1-4490-818A-F6A30B56F3C4}"/>
              </a:ext>
            </a:extLst>
          </p:cNvPr>
          <p:cNvSpPr txBox="1"/>
          <p:nvPr/>
        </p:nvSpPr>
        <p:spPr>
          <a:xfrm>
            <a:off x="1863725" y="914400"/>
            <a:ext cx="8458200" cy="954088"/>
          </a:xfrm>
          <a:prstGeom prst="rect">
            <a:avLst/>
          </a:prstGeom>
          <a:noFill/>
        </p:spPr>
        <p:txBody>
          <a:bodyPr>
            <a:spAutoFit/>
          </a:bodyPr>
          <a:lstStyle/>
          <a:p>
            <a:pPr algn="ctr">
              <a:defRPr/>
            </a:pPr>
            <a:r>
              <a:rPr lang="en-US" sz="3600" dirty="0">
                <a:solidFill>
                  <a:prstClr val="black"/>
                </a:solidFill>
                <a:latin typeface="Calibri"/>
                <a:cs typeface="Arial" panose="020B0604020202020204" pitchFamily="34" charset="0"/>
              </a:rPr>
              <a:t>Coverage Decision</a:t>
            </a:r>
          </a:p>
          <a:p>
            <a:pPr algn="ctr">
              <a:defRPr/>
            </a:pPr>
            <a:r>
              <a:rPr lang="en-US" sz="2000" dirty="0">
                <a:solidFill>
                  <a:prstClr val="black"/>
                </a:solidFill>
                <a:latin typeface="Calibri"/>
                <a:cs typeface="Arial" panose="020B0604020202020204" pitchFamily="34" charset="0"/>
              </a:rPr>
              <a:t>Medicare Part A &amp; B mandatory</a:t>
            </a:r>
          </a:p>
        </p:txBody>
      </p:sp>
      <p:sp>
        <p:nvSpPr>
          <p:cNvPr id="3" name="TextBox 2">
            <a:extLst>
              <a:ext uri="{FF2B5EF4-FFF2-40B4-BE49-F238E27FC236}">
                <a16:creationId xmlns:a16="http://schemas.microsoft.com/office/drawing/2014/main" id="{BC74A622-5E9A-4268-8C83-99CEDBBCD999}"/>
              </a:ext>
            </a:extLst>
          </p:cNvPr>
          <p:cNvSpPr txBox="1"/>
          <p:nvPr/>
        </p:nvSpPr>
        <p:spPr>
          <a:xfrm>
            <a:off x="1666875" y="1743075"/>
            <a:ext cx="8720138" cy="5200650"/>
          </a:xfrm>
          <a:prstGeom prst="rect">
            <a:avLst/>
          </a:prstGeom>
          <a:noFill/>
        </p:spPr>
        <p:txBody>
          <a:bodyPr>
            <a:spAutoFit/>
          </a:bodyPr>
          <a:lstStyle/>
          <a:p>
            <a:pPr algn="ctr">
              <a:defRPr/>
            </a:pPr>
            <a:r>
              <a:rPr lang="en-US" sz="2000" b="1" dirty="0">
                <a:solidFill>
                  <a:prstClr val="black"/>
                </a:solidFill>
                <a:latin typeface="Calibri"/>
                <a:cs typeface="Arial" panose="020B0604020202020204" pitchFamily="34" charset="0"/>
              </a:rPr>
              <a:t>Supplements </a:t>
            </a:r>
          </a:p>
          <a:p>
            <a:pPr algn="ctr">
              <a:defRPr/>
            </a:pPr>
            <a:r>
              <a:rPr lang="en-US" dirty="0">
                <a:solidFill>
                  <a:prstClr val="black"/>
                </a:solidFill>
                <a:latin typeface="Calibri"/>
                <a:cs typeface="Arial" panose="020B0604020202020204" pitchFamily="34" charset="0"/>
              </a:rPr>
              <a:t>Highest Premium to Low – Age &amp; Tobacco bracketed – No prescription Drug coverage</a:t>
            </a:r>
          </a:p>
          <a:p>
            <a:pPr>
              <a:defRPr/>
            </a:pPr>
            <a:r>
              <a:rPr lang="en-US" dirty="0">
                <a:solidFill>
                  <a:prstClr val="black"/>
                </a:solidFill>
                <a:latin typeface="Calibri"/>
                <a:cs typeface="Arial" panose="020B0604020202020204" pitchFamily="34" charset="0"/>
              </a:rPr>
              <a:t>Plan F –   Covers 100% of what Medicare does cover. – </a:t>
            </a:r>
            <a:r>
              <a:rPr lang="en-US" sz="2400" dirty="0">
                <a:solidFill>
                  <a:prstClr val="black"/>
                </a:solidFill>
                <a:latin typeface="Calibri"/>
                <a:cs typeface="Arial" panose="020B0604020202020204" pitchFamily="34" charset="0"/>
              </a:rPr>
              <a:t>Important</a:t>
            </a:r>
            <a:r>
              <a:rPr lang="en-US" dirty="0">
                <a:solidFill>
                  <a:prstClr val="black"/>
                </a:solidFill>
                <a:latin typeface="Calibri"/>
                <a:cs typeface="Arial" panose="020B0604020202020204" pitchFamily="34" charset="0"/>
              </a:rPr>
              <a:t> – Not all facilities 	nor providers except Medicare.  You will be responsible for all claims that 	Medicare DOES NOT cover.  Plan F will not be available to newly eligible 	Medicare people nor to people wanting to change from other policies types in 	2020.  Blue Cross premium range from $194.53 to $333.48</a:t>
            </a:r>
          </a:p>
          <a:p>
            <a:pPr>
              <a:defRPr/>
            </a:pPr>
            <a:r>
              <a:rPr lang="en-US" dirty="0">
                <a:solidFill>
                  <a:prstClr val="black"/>
                </a:solidFill>
                <a:latin typeface="Calibri"/>
                <a:cs typeface="Arial" panose="020B0604020202020204" pitchFamily="34" charset="0"/>
              </a:rPr>
              <a:t>Plan N – 	Covers everything the same as Plan F except Part B deductible of $185.  </a:t>
            </a:r>
          </a:p>
          <a:p>
            <a:pPr>
              <a:defRPr/>
            </a:pPr>
            <a:r>
              <a:rPr lang="en-US" dirty="0">
                <a:solidFill>
                  <a:prstClr val="black"/>
                </a:solidFill>
                <a:latin typeface="Calibri"/>
                <a:cs typeface="Arial" panose="020B0604020202020204" pitchFamily="34" charset="0"/>
              </a:rPr>
              <a:t>	Blue Cross premiums range from $149.70 to $256.52</a:t>
            </a:r>
          </a:p>
          <a:p>
            <a:pPr>
              <a:defRPr/>
            </a:pPr>
            <a:r>
              <a:rPr lang="en-US" dirty="0">
                <a:solidFill>
                  <a:prstClr val="black"/>
                </a:solidFill>
                <a:latin typeface="Calibri"/>
                <a:cs typeface="Arial" panose="020B0604020202020204" pitchFamily="34" charset="0"/>
              </a:rPr>
              <a:t>Plan G -	Covers everything the same as Plan N except vision exams. </a:t>
            </a:r>
          </a:p>
          <a:p>
            <a:pPr>
              <a:defRPr/>
            </a:pPr>
            <a:r>
              <a:rPr lang="en-US" dirty="0">
                <a:solidFill>
                  <a:prstClr val="black"/>
                </a:solidFill>
                <a:latin typeface="Calibri"/>
                <a:cs typeface="Arial" panose="020B0604020202020204" pitchFamily="34" charset="0"/>
              </a:rPr>
              <a:t>	Blue Cross premiums range from $145.89 to $250.45.</a:t>
            </a:r>
          </a:p>
          <a:p>
            <a:pPr>
              <a:defRPr/>
            </a:pPr>
            <a:r>
              <a:rPr lang="en-US" dirty="0">
                <a:solidFill>
                  <a:prstClr val="black"/>
                </a:solidFill>
                <a:latin typeface="Calibri"/>
                <a:cs typeface="Arial" panose="020B0604020202020204" pitchFamily="34" charset="0"/>
              </a:rPr>
              <a:t>Plan  A - 	Does not cover either deductibles for Part A nor Part B, no Foreign coverage, 	skilled nursing nor Vision coverage. </a:t>
            </a:r>
          </a:p>
          <a:p>
            <a:pPr>
              <a:defRPr/>
            </a:pPr>
            <a:r>
              <a:rPr lang="en-US" dirty="0">
                <a:solidFill>
                  <a:prstClr val="black"/>
                </a:solidFill>
                <a:latin typeface="Calibri"/>
                <a:cs typeface="Arial" panose="020B0604020202020204" pitchFamily="34" charset="0"/>
              </a:rPr>
              <a:t>	Blue Cross premium range from $132.61 to $227.65.</a:t>
            </a:r>
          </a:p>
          <a:p>
            <a:pPr>
              <a:defRPr/>
            </a:pPr>
            <a:r>
              <a:rPr lang="en-US" dirty="0">
                <a:solidFill>
                  <a:prstClr val="black"/>
                </a:solidFill>
                <a:latin typeface="Calibri"/>
                <a:cs typeface="Arial" panose="020B0604020202020204" pitchFamily="34" charset="0"/>
              </a:rPr>
              <a:t>Plan K -	Similar to Plan A except 50% hospice care, covers Skilled Nursing and vision.</a:t>
            </a:r>
          </a:p>
          <a:p>
            <a:pPr>
              <a:defRPr/>
            </a:pPr>
            <a:r>
              <a:rPr lang="en-US" dirty="0">
                <a:solidFill>
                  <a:prstClr val="black"/>
                </a:solidFill>
                <a:latin typeface="Calibri"/>
                <a:cs typeface="Arial" panose="020B0604020202020204" pitchFamily="34" charset="0"/>
              </a:rPr>
              <a:t>	Blue Cross premium range from $$100.00 to $171.20.</a:t>
            </a:r>
          </a:p>
          <a:p>
            <a:pPr>
              <a:defRPr/>
            </a:pPr>
            <a:endParaRPr lang="en-US" sz="1000" dirty="0">
              <a:solidFill>
                <a:prstClr val="black"/>
              </a:solidFill>
              <a:latin typeface="Calibri"/>
              <a:cs typeface="Arial" panose="020B0604020202020204" pitchFamily="34" charset="0"/>
            </a:endParaRPr>
          </a:p>
          <a:p>
            <a:pPr>
              <a:defRPr/>
            </a:pPr>
            <a:r>
              <a:rPr lang="en-US" dirty="0">
                <a:solidFill>
                  <a:prstClr val="black"/>
                </a:solidFill>
                <a:latin typeface="Calibri"/>
                <a:cs typeface="Arial" panose="020B0604020202020204" pitchFamily="34" charset="0"/>
              </a:rPr>
              <a:t>** this is a brief explanation of benefits and does not include all detail of coverage.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3A7CE86-48FF-46BD-931F-4CDB4A952125}"/>
              </a:ext>
            </a:extLst>
          </p:cNvPr>
          <p:cNvGraphicFramePr>
            <a:graphicFrameLocks noGrp="1"/>
          </p:cNvGraphicFramePr>
          <p:nvPr/>
        </p:nvGraphicFramePr>
        <p:xfrm>
          <a:off x="1600200" y="990601"/>
          <a:ext cx="8915399" cy="4911763"/>
        </p:xfrm>
        <a:graphic>
          <a:graphicData uri="http://schemas.openxmlformats.org/drawingml/2006/table">
            <a:tbl>
              <a:tblPr>
                <a:tableStyleId>{5C22544A-7EE6-4342-B048-85BDC9FD1C3A}</a:tableStyleId>
              </a:tblPr>
              <a:tblGrid>
                <a:gridCol w="2635858">
                  <a:extLst>
                    <a:ext uri="{9D8B030D-6E8A-4147-A177-3AD203B41FA5}">
                      <a16:colId xmlns:a16="http://schemas.microsoft.com/office/drawing/2014/main" val="20000"/>
                    </a:ext>
                  </a:extLst>
                </a:gridCol>
                <a:gridCol w="387626">
                  <a:extLst>
                    <a:ext uri="{9D8B030D-6E8A-4147-A177-3AD203B41FA5}">
                      <a16:colId xmlns:a16="http://schemas.microsoft.com/office/drawing/2014/main" val="20001"/>
                    </a:ext>
                  </a:extLst>
                </a:gridCol>
                <a:gridCol w="310101">
                  <a:extLst>
                    <a:ext uri="{9D8B030D-6E8A-4147-A177-3AD203B41FA5}">
                      <a16:colId xmlns:a16="http://schemas.microsoft.com/office/drawing/2014/main" val="20002"/>
                    </a:ext>
                  </a:extLst>
                </a:gridCol>
                <a:gridCol w="542677">
                  <a:extLst>
                    <a:ext uri="{9D8B030D-6E8A-4147-A177-3AD203B41FA5}">
                      <a16:colId xmlns:a16="http://schemas.microsoft.com/office/drawing/2014/main" val="20003"/>
                    </a:ext>
                  </a:extLst>
                </a:gridCol>
                <a:gridCol w="542677">
                  <a:extLst>
                    <a:ext uri="{9D8B030D-6E8A-4147-A177-3AD203B41FA5}">
                      <a16:colId xmlns:a16="http://schemas.microsoft.com/office/drawing/2014/main" val="20004"/>
                    </a:ext>
                  </a:extLst>
                </a:gridCol>
                <a:gridCol w="775252">
                  <a:extLst>
                    <a:ext uri="{9D8B030D-6E8A-4147-A177-3AD203B41FA5}">
                      <a16:colId xmlns:a16="http://schemas.microsoft.com/office/drawing/2014/main" val="20005"/>
                    </a:ext>
                  </a:extLst>
                </a:gridCol>
                <a:gridCol w="852778">
                  <a:extLst>
                    <a:ext uri="{9D8B030D-6E8A-4147-A177-3AD203B41FA5}">
                      <a16:colId xmlns:a16="http://schemas.microsoft.com/office/drawing/2014/main" val="20006"/>
                    </a:ext>
                  </a:extLst>
                </a:gridCol>
                <a:gridCol w="775252">
                  <a:extLst>
                    <a:ext uri="{9D8B030D-6E8A-4147-A177-3AD203B41FA5}">
                      <a16:colId xmlns:a16="http://schemas.microsoft.com/office/drawing/2014/main" val="20007"/>
                    </a:ext>
                  </a:extLst>
                </a:gridCol>
                <a:gridCol w="697727">
                  <a:extLst>
                    <a:ext uri="{9D8B030D-6E8A-4147-A177-3AD203B41FA5}">
                      <a16:colId xmlns:a16="http://schemas.microsoft.com/office/drawing/2014/main" val="20008"/>
                    </a:ext>
                  </a:extLst>
                </a:gridCol>
                <a:gridCol w="633452">
                  <a:extLst>
                    <a:ext uri="{9D8B030D-6E8A-4147-A177-3AD203B41FA5}">
                      <a16:colId xmlns:a16="http://schemas.microsoft.com/office/drawing/2014/main" val="20009"/>
                    </a:ext>
                  </a:extLst>
                </a:gridCol>
                <a:gridCol w="761999">
                  <a:extLst>
                    <a:ext uri="{9D8B030D-6E8A-4147-A177-3AD203B41FA5}">
                      <a16:colId xmlns:a16="http://schemas.microsoft.com/office/drawing/2014/main" val="20010"/>
                    </a:ext>
                  </a:extLst>
                </a:gridCol>
              </a:tblGrid>
              <a:tr h="370765">
                <a:tc>
                  <a:txBody>
                    <a:bodyPr/>
                    <a:lstStyle/>
                    <a:p>
                      <a:pPr algn="r"/>
                      <a:r>
                        <a:rPr lang="en-US" sz="1800" dirty="0"/>
                        <a:t>Plan</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A</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B</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C</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D</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Plan F</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Plan G</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Plan K</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L</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M</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t>Plan N</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579092">
                <a:tc>
                  <a:txBody>
                    <a:bodyPr/>
                    <a:lstStyle/>
                    <a:p>
                      <a:r>
                        <a:rPr lang="en-US" sz="1600" dirty="0"/>
                        <a:t>Medicare Part Coinsurance and Hospital Costs</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579092">
                <a:tc>
                  <a:txBody>
                    <a:bodyPr/>
                    <a:lstStyle/>
                    <a:p>
                      <a:pPr marL="0" algn="l" defTabSz="914400" rtl="0" eaLnBrk="1" latinLnBrk="0" hangingPunct="1"/>
                      <a:r>
                        <a:rPr lang="en-US" sz="1600" kern="1200" dirty="0">
                          <a:solidFill>
                            <a:schemeClr val="dk1"/>
                          </a:solidFill>
                          <a:latin typeface="+mn-lt"/>
                          <a:ea typeface="+mn-ea"/>
                          <a:cs typeface="+mn-cs"/>
                        </a:rPr>
                        <a:t>Medicare Part B coinsurance or copay</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50%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75%</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370765">
                <a:tc>
                  <a:txBody>
                    <a:bodyPr/>
                    <a:lstStyle/>
                    <a:p>
                      <a:pPr marL="0" algn="l" defTabSz="914400" rtl="0" eaLnBrk="1" latinLnBrk="0" hangingPunct="1"/>
                      <a:r>
                        <a:rPr lang="en-US" sz="1600" kern="1200" dirty="0">
                          <a:solidFill>
                            <a:schemeClr val="dk1"/>
                          </a:solidFill>
                          <a:latin typeface="+mn-lt"/>
                          <a:ea typeface="+mn-ea"/>
                          <a:cs typeface="+mn-cs"/>
                        </a:rPr>
                        <a:t>First 3 pints of Blood</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50%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75%</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79092">
                <a:tc>
                  <a:txBody>
                    <a:bodyPr/>
                    <a:lstStyle/>
                    <a:p>
                      <a:pPr marL="0" algn="l" defTabSz="914400" rtl="0" eaLnBrk="1" latinLnBrk="0" hangingPunct="1"/>
                      <a:r>
                        <a:rPr lang="en-US" sz="1600" kern="1200" dirty="0">
                          <a:solidFill>
                            <a:schemeClr val="dk1"/>
                          </a:solidFill>
                          <a:latin typeface="+mn-lt"/>
                          <a:ea typeface="+mn-ea"/>
                          <a:cs typeface="+mn-cs"/>
                        </a:rPr>
                        <a:t>Part A Hospice Care coinsurance or copay</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50%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75%</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579092">
                <a:tc>
                  <a:txBody>
                    <a:bodyPr/>
                    <a:lstStyle/>
                    <a:p>
                      <a:pPr marL="0" algn="l" defTabSz="914400" rtl="0" eaLnBrk="1" latinLnBrk="0" hangingPunct="1"/>
                      <a:r>
                        <a:rPr lang="en-US" sz="1600" kern="1200" dirty="0">
                          <a:solidFill>
                            <a:schemeClr val="dk1"/>
                          </a:solidFill>
                          <a:latin typeface="+mn-lt"/>
                          <a:ea typeface="+mn-ea"/>
                          <a:cs typeface="+mn-cs"/>
                        </a:rPr>
                        <a:t>Coinsurance for Skilled Nursing</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50%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75%</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70765">
                <a:tc>
                  <a:txBody>
                    <a:bodyPr/>
                    <a:lstStyle/>
                    <a:p>
                      <a:pPr marL="0" algn="l" defTabSz="914400" rtl="0" eaLnBrk="1" latinLnBrk="0" hangingPunct="1"/>
                      <a:r>
                        <a:rPr lang="en-US" sz="1600" kern="1200" dirty="0">
                          <a:solidFill>
                            <a:schemeClr val="dk1"/>
                          </a:solidFill>
                          <a:latin typeface="+mn-lt"/>
                          <a:ea typeface="+mn-ea"/>
                          <a:cs typeface="+mn-cs"/>
                        </a:rPr>
                        <a:t>Medicare Part A Deductible</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50%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75%</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50%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r h="370765">
                <a:tc>
                  <a:txBody>
                    <a:bodyPr/>
                    <a:lstStyle/>
                    <a:p>
                      <a:pPr marL="0" algn="l" defTabSz="914400" rtl="0" eaLnBrk="1" latinLnBrk="0" hangingPunct="1"/>
                      <a:r>
                        <a:rPr lang="en-US" sz="1600" kern="1200" dirty="0">
                          <a:solidFill>
                            <a:schemeClr val="dk1"/>
                          </a:solidFill>
                          <a:latin typeface="+mn-lt"/>
                          <a:ea typeface="+mn-ea"/>
                          <a:cs typeface="+mn-cs"/>
                        </a:rPr>
                        <a:t>Medicare Part B deductible</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370765">
                <a:tc>
                  <a:txBody>
                    <a:bodyPr/>
                    <a:lstStyle/>
                    <a:p>
                      <a:pPr marL="0" algn="l" defTabSz="914400" rtl="0" eaLnBrk="1" latinLnBrk="0" hangingPunct="1"/>
                      <a:r>
                        <a:rPr lang="en-US" sz="1400" kern="1200" dirty="0">
                          <a:solidFill>
                            <a:schemeClr val="dk1"/>
                          </a:solidFill>
                          <a:latin typeface="+mn-lt"/>
                          <a:ea typeface="+mn-ea"/>
                          <a:cs typeface="+mn-cs"/>
                        </a:rPr>
                        <a:t>Medicare Part B excess Charges</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t>X</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370765">
                <a:tc>
                  <a:txBody>
                    <a:bodyPr/>
                    <a:lstStyle/>
                    <a:p>
                      <a:pPr marL="0" algn="l" defTabSz="914400" rtl="0" eaLnBrk="1" latinLnBrk="0" hangingPunct="1"/>
                      <a:r>
                        <a:rPr lang="en-US" sz="1600" kern="1200" dirty="0">
                          <a:solidFill>
                            <a:schemeClr val="dk1"/>
                          </a:solidFill>
                          <a:latin typeface="+mn-lt"/>
                          <a:ea typeface="+mn-ea"/>
                          <a:cs typeface="+mn-cs"/>
                        </a:rPr>
                        <a:t>Foreign Travel emergency</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80%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80%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80%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400" dirty="0"/>
                        <a:t>80%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4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4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80%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80%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9"/>
                  </a:ext>
                </a:extLst>
              </a:tr>
              <a:tr h="370765">
                <a:tc>
                  <a:txBody>
                    <a:bodyPr/>
                    <a:lstStyle/>
                    <a:p>
                      <a:pPr marL="0" algn="l" defTabSz="914400" rtl="0" eaLnBrk="1" latinLnBrk="0" hangingPunct="1"/>
                      <a:r>
                        <a:rPr lang="en-US" sz="1600" kern="1200" dirty="0">
                          <a:solidFill>
                            <a:schemeClr val="dk1"/>
                          </a:solidFill>
                          <a:latin typeface="+mn-lt"/>
                          <a:ea typeface="+mn-ea"/>
                          <a:cs typeface="+mn-cs"/>
                        </a:rPr>
                        <a:t>Out of Pocket Limits</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sz="180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400" dirty="0"/>
                        <a:t>$5,560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400" dirty="0"/>
                        <a:t>$2,780</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6" name="TextBox 5">
            <a:extLst>
              <a:ext uri="{FF2B5EF4-FFF2-40B4-BE49-F238E27FC236}">
                <a16:creationId xmlns:a16="http://schemas.microsoft.com/office/drawing/2014/main" id="{B307424E-DF6D-48EA-827E-CCFB31F67940}"/>
              </a:ext>
            </a:extLst>
          </p:cNvPr>
          <p:cNvSpPr txBox="1"/>
          <p:nvPr/>
        </p:nvSpPr>
        <p:spPr>
          <a:xfrm>
            <a:off x="1676400" y="5972176"/>
            <a:ext cx="8839200" cy="830263"/>
          </a:xfrm>
          <a:prstGeom prst="rect">
            <a:avLst/>
          </a:prstGeom>
          <a:noFill/>
        </p:spPr>
        <p:txBody>
          <a:bodyPr>
            <a:spAutoFit/>
          </a:bodyPr>
          <a:lstStyle/>
          <a:p>
            <a:pPr>
              <a:defRPr/>
            </a:pPr>
            <a:r>
              <a:rPr lang="en-US" sz="1200" dirty="0">
                <a:solidFill>
                  <a:prstClr val="black"/>
                </a:solidFill>
                <a:latin typeface="Calibri"/>
                <a:cs typeface="Arial" panose="020B0604020202020204" pitchFamily="34" charset="0"/>
              </a:rPr>
              <a:t>Plan F has an option, not offered by Blue Cross, called a high deductible Plan F.  Coverage same as Plan F after a paid calendar  year deductible of $2.300.  </a:t>
            </a:r>
          </a:p>
          <a:p>
            <a:pPr>
              <a:defRPr/>
            </a:pPr>
            <a:r>
              <a:rPr lang="en-US" sz="1200" dirty="0">
                <a:solidFill>
                  <a:prstClr val="black"/>
                </a:solidFill>
                <a:latin typeface="Calibri"/>
                <a:cs typeface="Arial" panose="020B0604020202020204" pitchFamily="34" charset="0"/>
              </a:rPr>
              <a:t>Plan N pays  100% of Part B coinsurance except for a copy of up to $20 on office visits and $50 for emergency room visits that don’t result in an inpatient admission.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050346C-15BD-4CDB-9C06-B26B3F7E97B2}"/>
              </a:ext>
            </a:extLst>
          </p:cNvPr>
          <p:cNvGraphicFramePr>
            <a:graphicFrameLocks noGrp="1"/>
          </p:cNvGraphicFramePr>
          <p:nvPr/>
        </p:nvGraphicFramePr>
        <p:xfrm>
          <a:off x="1752600" y="1066800"/>
          <a:ext cx="8610600" cy="5721351"/>
        </p:xfrm>
        <a:graphic>
          <a:graphicData uri="http://schemas.openxmlformats.org/drawingml/2006/table">
            <a:tbl>
              <a:tblPr>
                <a:tableStyleId>{5C22544A-7EE6-4342-B048-85BDC9FD1C3A}</a:tableStyleId>
              </a:tblPr>
              <a:tblGrid>
                <a:gridCol w="1435100">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1435100">
                  <a:extLst>
                    <a:ext uri="{9D8B030D-6E8A-4147-A177-3AD203B41FA5}">
                      <a16:colId xmlns:a16="http://schemas.microsoft.com/office/drawing/2014/main" val="20004"/>
                    </a:ext>
                  </a:extLst>
                </a:gridCol>
                <a:gridCol w="1435100">
                  <a:extLst>
                    <a:ext uri="{9D8B030D-6E8A-4147-A177-3AD203B41FA5}">
                      <a16:colId xmlns:a16="http://schemas.microsoft.com/office/drawing/2014/main" val="20005"/>
                    </a:ext>
                  </a:extLst>
                </a:gridCol>
              </a:tblGrid>
              <a:tr h="548651">
                <a:tc gridSpan="6">
                  <a:txBody>
                    <a:bodyPr/>
                    <a:lstStyle/>
                    <a:p>
                      <a:pPr algn="ctr"/>
                      <a:r>
                        <a:rPr lang="en-US" sz="1800" dirty="0"/>
                        <a:t>Blue Cross – Medicare Advantage Plans</a:t>
                      </a:r>
                    </a:p>
                    <a:p>
                      <a:pPr algn="ctr"/>
                      <a:r>
                        <a:rPr lang="en-US" sz="1200" dirty="0"/>
                        <a:t>This is a brief representation of benefits</a:t>
                      </a:r>
                      <a:r>
                        <a:rPr lang="en-US" sz="1200" baseline="0" dirty="0"/>
                        <a:t> and only of one company – there are several different company s with different benefit options</a:t>
                      </a:r>
                      <a:endParaRPr lang="en-US" sz="12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9">
                <a:tc>
                  <a:txBody>
                    <a:bodyPr/>
                    <a:lstStyle/>
                    <a:p>
                      <a:r>
                        <a:rPr lang="en-US" sz="1200" dirty="0"/>
                        <a:t>All Option are HMO</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True Blue Rx Gem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True Blue RX</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True Blue Rx Option 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True Blue Rx Option </a:t>
                      </a:r>
                      <a:r>
                        <a:rPr lang="en-US" sz="1200" dirty="0" err="1"/>
                        <a:t>ll</a:t>
                      </a:r>
                      <a:endParaRPr lang="en-US" sz="12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True Blue No RX</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8159">
                <a:tc>
                  <a:txBody>
                    <a:bodyPr/>
                    <a:lstStyle/>
                    <a:p>
                      <a:r>
                        <a:rPr lang="en-US" sz="1200" dirty="0"/>
                        <a:t>Premiums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$29</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$$70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$146</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$89</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$29</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93">
                <a:tc>
                  <a:txBody>
                    <a:bodyPr/>
                    <a:lstStyle/>
                    <a:p>
                      <a:r>
                        <a:rPr lang="en-US" sz="1200" dirty="0"/>
                        <a:t>Part B Rx</a:t>
                      </a:r>
                      <a:r>
                        <a:rPr lang="en-US" sz="1200" baseline="0" dirty="0"/>
                        <a:t> Drugs</a:t>
                      </a:r>
                      <a:endParaRPr lang="en-US" sz="12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sz="1200" dirty="0"/>
                        <a:t>Usually</a:t>
                      </a:r>
                      <a:r>
                        <a:rPr lang="en-US" sz="1200" baseline="0" dirty="0"/>
                        <a:t> administered in an inpatient hospital setting, like chemotherapy drugs. These are not Part D prescription drugs</a:t>
                      </a:r>
                    </a:p>
                    <a:p>
                      <a:pPr algn="ctr"/>
                      <a:r>
                        <a:rPr lang="en-US" sz="1200" baseline="0" dirty="0"/>
                        <a:t>20%</a:t>
                      </a:r>
                      <a:endParaRPr lang="en-US" sz="12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p>
                    <a:p>
                      <a:pPr algn="ctr"/>
                      <a:r>
                        <a:rPr lang="en-US" sz="1200" dirty="0"/>
                        <a:t>10%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8159">
                <a:tc>
                  <a:txBody>
                    <a:bodyPr/>
                    <a:lstStyle/>
                    <a:p>
                      <a:r>
                        <a:rPr lang="en-US" sz="1200" dirty="0"/>
                        <a:t>Max Out of Pocket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$5,900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$6,700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$6,700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$6,700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$3,000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8159">
                <a:tc>
                  <a:txBody>
                    <a:bodyPr/>
                    <a:lstStyle/>
                    <a:p>
                      <a:r>
                        <a:rPr lang="en-US" sz="1200" dirty="0"/>
                        <a:t>Inpatient Co-Pays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$325/day – 4 days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$250/day – 6 days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$225/day-5days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$300/day-5days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$100/day-5 days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88159">
                <a:tc>
                  <a:txBody>
                    <a:bodyPr/>
                    <a:lstStyle/>
                    <a:p>
                      <a:r>
                        <a:rPr lang="en-US" sz="1200" dirty="0"/>
                        <a:t>Outpatient Co-Pay</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$300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$250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$250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$325</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$100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8159">
                <a:tc>
                  <a:txBody>
                    <a:bodyPr/>
                    <a:lstStyle/>
                    <a:p>
                      <a:r>
                        <a:rPr lang="en-US" sz="1200" dirty="0"/>
                        <a:t>P</a:t>
                      </a:r>
                      <a:r>
                        <a:rPr lang="en-US" sz="1200" baseline="0" dirty="0"/>
                        <a:t> C P Office Visit</a:t>
                      </a:r>
                      <a:endParaRPr lang="en-US" sz="12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$5</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$10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$30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$40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$25</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7209">
                <a:tc>
                  <a:txBody>
                    <a:bodyPr/>
                    <a:lstStyle/>
                    <a:p>
                      <a:r>
                        <a:rPr lang="en-US" sz="1200" dirty="0"/>
                        <a:t>Specialist Office Visit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$40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$35</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$30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$40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$25</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9565">
                <a:tc>
                  <a:txBody>
                    <a:bodyPr/>
                    <a:lstStyle/>
                    <a:p>
                      <a:r>
                        <a:rPr lang="en-US" sz="1200" dirty="0"/>
                        <a:t>Emergency</a:t>
                      </a:r>
                      <a:r>
                        <a:rPr lang="en-US" sz="1200" baseline="0" dirty="0"/>
                        <a:t> Care</a:t>
                      </a:r>
                      <a:endParaRPr lang="en-US" sz="12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r>
                        <a:rPr lang="en-US" sz="1200" dirty="0"/>
                        <a:t>$90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24760">
                <a:tc>
                  <a:txBody>
                    <a:bodyPr/>
                    <a:lstStyle/>
                    <a:p>
                      <a:r>
                        <a:rPr lang="en-US" sz="1200" dirty="0"/>
                        <a:t>Urgent</a:t>
                      </a:r>
                      <a:r>
                        <a:rPr lang="en-US" sz="1200" baseline="0" dirty="0"/>
                        <a:t> care</a:t>
                      </a:r>
                      <a:endParaRPr lang="en-US" sz="12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$40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$40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$25</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$40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$25</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005860">
                <a:tc>
                  <a:txBody>
                    <a:bodyPr/>
                    <a:lstStyle/>
                    <a:p>
                      <a:r>
                        <a:rPr lang="en-US" sz="1200" dirty="0"/>
                        <a:t>Rx Co-Pays      Tier 1</a:t>
                      </a:r>
                    </a:p>
                    <a:p>
                      <a:pPr algn="r"/>
                      <a:r>
                        <a:rPr lang="en-US" sz="1200" dirty="0"/>
                        <a:t>Tier 2</a:t>
                      </a:r>
                    </a:p>
                    <a:p>
                      <a:pPr algn="r"/>
                      <a:r>
                        <a:rPr lang="en-US" sz="1200" dirty="0"/>
                        <a:t>Tier</a:t>
                      </a:r>
                      <a:r>
                        <a:rPr lang="en-US" sz="1200" baseline="0" dirty="0"/>
                        <a:t> 3</a:t>
                      </a:r>
                    </a:p>
                    <a:p>
                      <a:pPr algn="r"/>
                      <a:r>
                        <a:rPr lang="en-US" sz="1200" baseline="0" dirty="0"/>
                        <a:t>Tier 4</a:t>
                      </a:r>
                    </a:p>
                    <a:p>
                      <a:pPr algn="r"/>
                      <a:r>
                        <a:rPr lang="en-US" sz="1200" baseline="0" dirty="0"/>
                        <a:t>Tier 5</a:t>
                      </a:r>
                      <a:endParaRPr lang="en-US" sz="12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$0</a:t>
                      </a:r>
                    </a:p>
                    <a:p>
                      <a:pPr algn="ctr"/>
                      <a:r>
                        <a:rPr lang="en-US" sz="1200" dirty="0"/>
                        <a:t>$6</a:t>
                      </a:r>
                    </a:p>
                    <a:p>
                      <a:pPr algn="ctr"/>
                      <a:r>
                        <a:rPr lang="en-US" sz="1200" dirty="0"/>
                        <a:t>$31</a:t>
                      </a:r>
                    </a:p>
                    <a:p>
                      <a:pPr algn="ctr"/>
                      <a:r>
                        <a:rPr lang="en-US" sz="1200" dirty="0"/>
                        <a:t>$90</a:t>
                      </a:r>
                    </a:p>
                    <a:p>
                      <a:pPr algn="ctr"/>
                      <a:r>
                        <a:rPr lang="en-US" sz="1200" dirty="0"/>
                        <a:t>30%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$0</a:t>
                      </a:r>
                    </a:p>
                    <a:p>
                      <a:pPr algn="ctr"/>
                      <a:r>
                        <a:rPr lang="en-US" sz="1200" dirty="0"/>
                        <a:t>$6</a:t>
                      </a:r>
                    </a:p>
                    <a:p>
                      <a:pPr algn="ctr"/>
                      <a:r>
                        <a:rPr lang="en-US" sz="1200" dirty="0"/>
                        <a:t>$31</a:t>
                      </a:r>
                    </a:p>
                    <a:p>
                      <a:pPr algn="ctr"/>
                      <a:r>
                        <a:rPr lang="en-US" sz="1200" dirty="0"/>
                        <a:t>$90</a:t>
                      </a:r>
                    </a:p>
                    <a:p>
                      <a:pPr algn="ctr"/>
                      <a:r>
                        <a:rPr lang="en-US" sz="1200" dirty="0"/>
                        <a:t>33%</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$0</a:t>
                      </a:r>
                    </a:p>
                    <a:p>
                      <a:pPr algn="ctr"/>
                      <a:r>
                        <a:rPr lang="en-US" sz="1200" dirty="0"/>
                        <a:t>$6</a:t>
                      </a:r>
                    </a:p>
                    <a:p>
                      <a:pPr algn="ctr"/>
                      <a:r>
                        <a:rPr lang="en-US" sz="1200" dirty="0"/>
                        <a:t>$35</a:t>
                      </a:r>
                    </a:p>
                    <a:p>
                      <a:pPr algn="ctr"/>
                      <a:r>
                        <a:rPr lang="en-US" sz="1200" dirty="0"/>
                        <a:t>$85</a:t>
                      </a:r>
                    </a:p>
                    <a:p>
                      <a:pPr algn="ctr"/>
                      <a:r>
                        <a:rPr lang="en-US" sz="1200" dirty="0"/>
                        <a:t>33%</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$0</a:t>
                      </a:r>
                    </a:p>
                    <a:p>
                      <a:pPr algn="ctr"/>
                      <a:r>
                        <a:rPr lang="en-US" sz="1200" dirty="0"/>
                        <a:t>$12</a:t>
                      </a:r>
                    </a:p>
                    <a:p>
                      <a:pPr algn="ctr"/>
                      <a:r>
                        <a:rPr lang="en-US" sz="1200" dirty="0"/>
                        <a:t>$37</a:t>
                      </a:r>
                    </a:p>
                    <a:p>
                      <a:pPr algn="ctr"/>
                      <a:r>
                        <a:rPr lang="en-US" sz="1200" dirty="0"/>
                        <a:t>$90</a:t>
                      </a:r>
                    </a:p>
                    <a:p>
                      <a:pPr algn="ctr"/>
                      <a:r>
                        <a:rPr lang="en-US" sz="1200" dirty="0"/>
                        <a:t>29%</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NO</a:t>
                      </a:r>
                    </a:p>
                    <a:p>
                      <a:pPr algn="ctr"/>
                      <a:r>
                        <a:rPr lang="en-US" sz="1200" dirty="0"/>
                        <a:t>Coverage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57209">
                <a:tc gridSpan="6">
                  <a:txBody>
                    <a:bodyPr/>
                    <a:lstStyle/>
                    <a:p>
                      <a:pPr algn="ctr"/>
                      <a:r>
                        <a:rPr lang="en-US" sz="1200" dirty="0">
                          <a:solidFill>
                            <a:srgbClr val="FF0000"/>
                          </a:solidFill>
                        </a:rPr>
                        <a:t>This is a brief example of one company’s benefit and premiums.  There are many companies available depending on county of</a:t>
                      </a:r>
                      <a:r>
                        <a:rPr lang="en-US" sz="1200" baseline="0" dirty="0">
                          <a:solidFill>
                            <a:srgbClr val="FF0000"/>
                          </a:solidFill>
                        </a:rPr>
                        <a:t> your preeminent  residence.  </a:t>
                      </a:r>
                      <a:endParaRPr lang="en-US" sz="1200" dirty="0">
                        <a:solidFill>
                          <a:srgbClr val="FF0000"/>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397292E-9BC1-44EF-AA40-C8A178CB5110}"/>
              </a:ext>
            </a:extLst>
          </p:cNvPr>
          <p:cNvGraphicFramePr>
            <a:graphicFrameLocks noGrp="1"/>
          </p:cNvGraphicFramePr>
          <p:nvPr/>
        </p:nvGraphicFramePr>
        <p:xfrm>
          <a:off x="3429000" y="1919289"/>
          <a:ext cx="4572000" cy="4079877"/>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741795">
                <a:tc>
                  <a:txBody>
                    <a:bodyPr/>
                    <a:lstStyle/>
                    <a:p>
                      <a:r>
                        <a:rPr lang="en-US" sz="1800" dirty="0">
                          <a:solidFill>
                            <a:schemeClr val="tx1"/>
                          </a:solidFill>
                        </a:rPr>
                        <a:t>              Companies</a:t>
                      </a:r>
                    </a:p>
                    <a:p>
                      <a:pPr algn="l"/>
                      <a:r>
                        <a:rPr lang="en-US" sz="1800" dirty="0">
                          <a:solidFill>
                            <a:schemeClr val="tx1"/>
                          </a:solidFill>
                        </a:rPr>
                        <a:t>Counties</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Blue Cross</a:t>
                      </a: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Pacific Source</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Select Health</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98">
                <a:tc>
                  <a:txBody>
                    <a:bodyPr/>
                    <a:lstStyle/>
                    <a:p>
                      <a:r>
                        <a:rPr lang="en-US" sz="1800" dirty="0"/>
                        <a:t>Blaine</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98">
                <a:tc>
                  <a:txBody>
                    <a:bodyPr/>
                    <a:lstStyle/>
                    <a:p>
                      <a:r>
                        <a:rPr lang="en-US" sz="1800" dirty="0"/>
                        <a:t>Camas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98">
                <a:tc>
                  <a:txBody>
                    <a:bodyPr/>
                    <a:lstStyle/>
                    <a:p>
                      <a:r>
                        <a:rPr lang="en-US" sz="1800" dirty="0"/>
                        <a:t>Gooding</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98">
                <a:tc>
                  <a:txBody>
                    <a:bodyPr/>
                    <a:lstStyle/>
                    <a:p>
                      <a:r>
                        <a:rPr lang="en-US" sz="1800" dirty="0"/>
                        <a:t>Jerome</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98">
                <a:tc>
                  <a:txBody>
                    <a:bodyPr/>
                    <a:lstStyle/>
                    <a:p>
                      <a:r>
                        <a:rPr lang="en-US" sz="1800" dirty="0"/>
                        <a:t>Lincoln</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98">
                <a:tc>
                  <a:txBody>
                    <a:bodyPr/>
                    <a:lstStyle/>
                    <a:p>
                      <a:r>
                        <a:rPr lang="en-US" sz="1800" dirty="0"/>
                        <a:t>Twin Falls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98">
                <a:tc>
                  <a:txBody>
                    <a:bodyPr/>
                    <a:lstStyle/>
                    <a:p>
                      <a:r>
                        <a:rPr lang="en-US" sz="1800" dirty="0"/>
                        <a:t>Cassia</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98">
                <a:tc>
                  <a:txBody>
                    <a:bodyPr/>
                    <a:lstStyle/>
                    <a:p>
                      <a:r>
                        <a:rPr lang="en-US" sz="1800" dirty="0"/>
                        <a:t>Minidoka</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98">
                <a:tc>
                  <a:txBody>
                    <a:bodyPr/>
                    <a:lstStyle/>
                    <a:p>
                      <a:r>
                        <a:rPr lang="en-US" sz="1800" dirty="0"/>
                        <a:t>Owyhee</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X</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4" name="TextBox 3">
            <a:extLst>
              <a:ext uri="{FF2B5EF4-FFF2-40B4-BE49-F238E27FC236}">
                <a16:creationId xmlns:a16="http://schemas.microsoft.com/office/drawing/2014/main" id="{DEE2A74A-6967-4181-9E75-5D2EAE781905}"/>
              </a:ext>
            </a:extLst>
          </p:cNvPr>
          <p:cNvSpPr txBox="1"/>
          <p:nvPr/>
        </p:nvSpPr>
        <p:spPr>
          <a:xfrm>
            <a:off x="3352800" y="1089026"/>
            <a:ext cx="4648200" cy="830263"/>
          </a:xfrm>
          <a:prstGeom prst="rect">
            <a:avLst/>
          </a:prstGeom>
          <a:noFill/>
        </p:spPr>
        <p:txBody>
          <a:bodyPr>
            <a:spAutoFit/>
          </a:bodyPr>
          <a:lstStyle/>
          <a:p>
            <a:pPr algn="ctr">
              <a:defRPr/>
            </a:pPr>
            <a:r>
              <a:rPr lang="en-US" sz="2400" dirty="0">
                <a:solidFill>
                  <a:prstClr val="black"/>
                </a:solidFill>
                <a:latin typeface="Calibri"/>
                <a:cs typeface="Arial" panose="020B0604020202020204" pitchFamily="34" charset="0"/>
              </a:rPr>
              <a:t>Med Advantage companies available per county*</a:t>
            </a:r>
          </a:p>
        </p:txBody>
      </p:sp>
      <p:sp>
        <p:nvSpPr>
          <p:cNvPr id="5" name="TextBox 4">
            <a:extLst>
              <a:ext uri="{FF2B5EF4-FFF2-40B4-BE49-F238E27FC236}">
                <a16:creationId xmlns:a16="http://schemas.microsoft.com/office/drawing/2014/main" id="{53A7C9DB-67EC-4984-9BB5-008F7A947C92}"/>
              </a:ext>
            </a:extLst>
          </p:cNvPr>
          <p:cNvSpPr txBox="1"/>
          <p:nvPr/>
        </p:nvSpPr>
        <p:spPr>
          <a:xfrm>
            <a:off x="3429000" y="6096001"/>
            <a:ext cx="4572000" cy="523875"/>
          </a:xfrm>
          <a:prstGeom prst="rect">
            <a:avLst/>
          </a:prstGeom>
          <a:noFill/>
        </p:spPr>
        <p:txBody>
          <a:bodyPr>
            <a:spAutoFit/>
          </a:bodyPr>
          <a:lstStyle/>
          <a:p>
            <a:pPr algn="ctr">
              <a:defRPr/>
            </a:pPr>
            <a:r>
              <a:rPr lang="en-US" sz="1400" dirty="0">
                <a:solidFill>
                  <a:prstClr val="black"/>
                </a:solidFill>
                <a:latin typeface="Calibri"/>
                <a:cs typeface="Arial" panose="020B0604020202020204" pitchFamily="34" charset="0"/>
              </a:rPr>
              <a:t>* This does not include all available insurance companies in our area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3BC728-8079-4CE5-B72E-0DB6DD5936D5}"/>
              </a:ext>
            </a:extLst>
          </p:cNvPr>
          <p:cNvSpPr txBox="1"/>
          <p:nvPr/>
        </p:nvSpPr>
        <p:spPr>
          <a:xfrm>
            <a:off x="1752600" y="987426"/>
            <a:ext cx="8763000" cy="5878513"/>
          </a:xfrm>
          <a:prstGeom prst="rect">
            <a:avLst/>
          </a:prstGeom>
          <a:noFill/>
        </p:spPr>
        <p:txBody>
          <a:bodyPr>
            <a:spAutoFit/>
          </a:bodyPr>
          <a:lstStyle/>
          <a:p>
            <a:pPr algn="ctr">
              <a:defRPr/>
            </a:pPr>
            <a:r>
              <a:rPr lang="en-US" sz="3600" dirty="0">
                <a:solidFill>
                  <a:prstClr val="black"/>
                </a:solidFill>
                <a:latin typeface="Calibri"/>
                <a:cs typeface="Arial" panose="020B0604020202020204" pitchFamily="34" charset="0"/>
              </a:rPr>
              <a:t>Information you will need to get started</a:t>
            </a:r>
          </a:p>
          <a:p>
            <a:pPr algn="ctr">
              <a:defRPr/>
            </a:pPr>
            <a:endParaRPr lang="en-US" sz="1200" dirty="0">
              <a:solidFill>
                <a:prstClr val="black"/>
              </a:solidFill>
              <a:latin typeface="Calibri"/>
              <a:cs typeface="Arial" panose="020B0604020202020204" pitchFamily="34" charset="0"/>
            </a:endParaRPr>
          </a:p>
          <a:p>
            <a:pPr>
              <a:buFont typeface="Arial" pitchFamily="34" charset="0"/>
              <a:buChar char="•"/>
              <a:defRPr/>
            </a:pPr>
            <a:r>
              <a:rPr lang="en-US" sz="2800" u="sng" dirty="0">
                <a:solidFill>
                  <a:prstClr val="black"/>
                </a:solidFill>
                <a:latin typeface="Calibri"/>
                <a:cs typeface="Arial" panose="020B0604020202020204" pitchFamily="34" charset="0"/>
              </a:rPr>
              <a:t>Your Medicare card with effective dates for both Part A and Part B</a:t>
            </a:r>
            <a:r>
              <a:rPr lang="en-US" sz="2800" dirty="0">
                <a:solidFill>
                  <a:prstClr val="black"/>
                </a:solidFill>
                <a:latin typeface="Calibri"/>
                <a:cs typeface="Arial" panose="020B0604020202020204" pitchFamily="34" charset="0"/>
              </a:rPr>
              <a:t>. </a:t>
            </a:r>
            <a:r>
              <a:rPr lang="en-US" sz="2400" dirty="0">
                <a:solidFill>
                  <a:prstClr val="black"/>
                </a:solidFill>
                <a:latin typeface="Calibri"/>
                <a:cs typeface="Arial" panose="020B0604020202020204" pitchFamily="34" charset="0"/>
              </a:rPr>
              <a:t>The initial letter has the information also. The effective date of you chosen plan will be the same as Part B or the first of the month following your sign up date if later than Part B effective date.</a:t>
            </a:r>
          </a:p>
          <a:p>
            <a:pPr>
              <a:buFont typeface="Arial" pitchFamily="34" charset="0"/>
              <a:buChar char="•"/>
              <a:defRPr/>
            </a:pPr>
            <a:endParaRPr lang="en-US" sz="1000" dirty="0">
              <a:solidFill>
                <a:prstClr val="black"/>
              </a:solidFill>
              <a:latin typeface="Calibri"/>
              <a:cs typeface="Arial" panose="020B0604020202020204" pitchFamily="34" charset="0"/>
            </a:endParaRPr>
          </a:p>
          <a:p>
            <a:pPr>
              <a:buFont typeface="Arial" pitchFamily="34" charset="0"/>
              <a:buChar char="•"/>
              <a:defRPr/>
            </a:pPr>
            <a:r>
              <a:rPr lang="en-US" sz="2800" u="sng" dirty="0">
                <a:solidFill>
                  <a:prstClr val="black"/>
                </a:solidFill>
                <a:latin typeface="Calibri"/>
                <a:cs typeface="Arial" panose="020B0604020202020204" pitchFamily="34" charset="0"/>
              </a:rPr>
              <a:t>List of the current Prescriptions</a:t>
            </a:r>
            <a:r>
              <a:rPr lang="en-US" sz="2800" dirty="0">
                <a:solidFill>
                  <a:prstClr val="black"/>
                </a:solidFill>
                <a:latin typeface="Calibri"/>
                <a:cs typeface="Arial" panose="020B0604020202020204" pitchFamily="34" charset="0"/>
              </a:rPr>
              <a:t>.  </a:t>
            </a:r>
            <a:r>
              <a:rPr lang="en-US" sz="2400" dirty="0">
                <a:solidFill>
                  <a:prstClr val="black"/>
                </a:solidFill>
                <a:latin typeface="Calibri"/>
                <a:cs typeface="Arial" panose="020B0604020202020204" pitchFamily="34" charset="0"/>
              </a:rPr>
              <a:t>Your agents will run the prescription to show the cost on each company’s formulary.</a:t>
            </a:r>
          </a:p>
          <a:p>
            <a:pPr>
              <a:buFont typeface="Arial" pitchFamily="34" charset="0"/>
              <a:buChar char="•"/>
              <a:defRPr/>
            </a:pPr>
            <a:endParaRPr lang="en-US" sz="1000" dirty="0">
              <a:solidFill>
                <a:prstClr val="black"/>
              </a:solidFill>
              <a:latin typeface="Calibri"/>
              <a:cs typeface="Arial" panose="020B0604020202020204" pitchFamily="34" charset="0"/>
            </a:endParaRPr>
          </a:p>
          <a:p>
            <a:pPr>
              <a:buFont typeface="Arial" pitchFamily="34" charset="0"/>
              <a:buChar char="•"/>
              <a:defRPr/>
            </a:pPr>
            <a:r>
              <a:rPr lang="en-US" sz="2800" u="sng" dirty="0">
                <a:solidFill>
                  <a:prstClr val="black"/>
                </a:solidFill>
                <a:latin typeface="Calibri"/>
                <a:cs typeface="Arial" panose="020B0604020202020204" pitchFamily="34" charset="0"/>
              </a:rPr>
              <a:t>Your current Health Providers, Primary Care &amp; Specialist</a:t>
            </a:r>
            <a:r>
              <a:rPr lang="en-US" sz="2800" dirty="0">
                <a:solidFill>
                  <a:prstClr val="black"/>
                </a:solidFill>
                <a:latin typeface="Calibri"/>
                <a:cs typeface="Arial" panose="020B0604020202020204" pitchFamily="34" charset="0"/>
              </a:rPr>
              <a:t>.  </a:t>
            </a:r>
            <a:r>
              <a:rPr lang="en-US" sz="2400" dirty="0">
                <a:solidFill>
                  <a:prstClr val="black"/>
                </a:solidFill>
                <a:latin typeface="Calibri"/>
                <a:cs typeface="Arial" panose="020B0604020202020204" pitchFamily="34" charset="0"/>
              </a:rPr>
              <a:t>Your agent will make sure they except Medicare and/or they are in the network.</a:t>
            </a:r>
          </a:p>
          <a:p>
            <a:pPr>
              <a:buFont typeface="Arial" pitchFamily="34" charset="0"/>
              <a:buChar char="•"/>
              <a:defRPr/>
            </a:pPr>
            <a:endParaRPr lang="en-US" sz="1000" dirty="0">
              <a:solidFill>
                <a:prstClr val="black"/>
              </a:solidFill>
              <a:latin typeface="Calibri"/>
              <a:cs typeface="Arial" panose="020B0604020202020204" pitchFamily="34" charset="0"/>
            </a:endParaRPr>
          </a:p>
          <a:p>
            <a:pPr>
              <a:buFont typeface="Arial" pitchFamily="34" charset="0"/>
              <a:buChar char="•"/>
              <a:defRPr/>
            </a:pPr>
            <a:r>
              <a:rPr lang="en-US" sz="2800" u="sng" dirty="0">
                <a:solidFill>
                  <a:prstClr val="black"/>
                </a:solidFill>
                <a:latin typeface="Calibri"/>
                <a:cs typeface="Arial" panose="020B0604020202020204" pitchFamily="34" charset="0"/>
              </a:rPr>
              <a:t>Write down all the questions you might have</a:t>
            </a:r>
            <a:r>
              <a:rPr lang="en-US" sz="2800" dirty="0">
                <a:solidFill>
                  <a:prstClr val="black"/>
                </a:solidFill>
                <a:latin typeface="Calibri"/>
                <a:cs typeface="Arial" panose="020B0604020202020204" pitchFamily="34" charset="0"/>
              </a:rPr>
              <a:t>. </a:t>
            </a:r>
            <a:r>
              <a:rPr lang="en-US" sz="2400" dirty="0">
                <a:solidFill>
                  <a:prstClr val="black"/>
                </a:solidFill>
                <a:latin typeface="Calibri"/>
                <a:cs typeface="Arial" panose="020B0604020202020204" pitchFamily="34" charset="0"/>
              </a:rPr>
              <a:t>Your agent can help you understand and answer this complicated procedure.	</a:t>
            </a:r>
            <a:endParaRPr lang="en-US" sz="2800" dirty="0">
              <a:solidFill>
                <a:prstClr val="black"/>
              </a:solidFill>
              <a:latin typeface="Calibri"/>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E8EF5-585B-4706-B45B-27592516B62D}"/>
              </a:ext>
            </a:extLst>
          </p:cNvPr>
          <p:cNvSpPr txBox="1"/>
          <p:nvPr/>
        </p:nvSpPr>
        <p:spPr>
          <a:xfrm>
            <a:off x="1828800" y="1219200"/>
            <a:ext cx="8610600" cy="4724400"/>
          </a:xfrm>
          <a:prstGeom prst="rect">
            <a:avLst/>
          </a:prstGeom>
          <a:noFill/>
        </p:spPr>
        <p:txBody>
          <a:bodyPr>
            <a:spAutoFit/>
          </a:bodyPr>
          <a:lstStyle/>
          <a:p>
            <a:pPr algn="ctr">
              <a:defRPr/>
            </a:pPr>
            <a:r>
              <a:rPr lang="en-US" sz="3600" dirty="0">
                <a:solidFill>
                  <a:prstClr val="black"/>
                </a:solidFill>
                <a:latin typeface="Calibri"/>
                <a:cs typeface="Arial" panose="020B0604020202020204" pitchFamily="34" charset="0"/>
              </a:rPr>
              <a:t>Medicare.gov</a:t>
            </a:r>
          </a:p>
          <a:p>
            <a:pPr algn="ctr">
              <a:defRPr/>
            </a:pPr>
            <a:r>
              <a:rPr lang="en-US" sz="2400" dirty="0">
                <a:solidFill>
                  <a:prstClr val="black"/>
                </a:solidFill>
                <a:latin typeface="Calibri"/>
                <a:cs typeface="Arial" panose="020B0604020202020204" pitchFamily="34" charset="0"/>
              </a:rPr>
              <a:t>The official web site provided by the Center of Medicare and Medicaid Service, CMS. </a:t>
            </a:r>
          </a:p>
          <a:p>
            <a:pPr>
              <a:spcBef>
                <a:spcPts val="600"/>
              </a:spcBef>
              <a:buFont typeface="Arial" pitchFamily="34" charset="0"/>
              <a:buChar char="•"/>
              <a:defRPr/>
            </a:pPr>
            <a:r>
              <a:rPr lang="en-US" sz="2400" dirty="0">
                <a:solidFill>
                  <a:prstClr val="black"/>
                </a:solidFill>
                <a:latin typeface="Calibri"/>
                <a:cs typeface="Arial" panose="020B0604020202020204" pitchFamily="34" charset="0"/>
              </a:rPr>
              <a:t>Has all the detail information provided in the presentation</a:t>
            </a:r>
          </a:p>
          <a:p>
            <a:pPr>
              <a:spcBef>
                <a:spcPts val="600"/>
              </a:spcBef>
              <a:buFont typeface="Arial" pitchFamily="34" charset="0"/>
              <a:buChar char="•"/>
              <a:defRPr/>
            </a:pPr>
            <a:r>
              <a:rPr lang="en-US" sz="2400" dirty="0">
                <a:solidFill>
                  <a:prstClr val="black"/>
                </a:solidFill>
                <a:latin typeface="Calibri"/>
                <a:cs typeface="Arial" panose="020B0604020202020204" pitchFamily="34" charset="0"/>
              </a:rPr>
              <a:t>Direct you to Social Security site to enroll in Medicare on line.</a:t>
            </a:r>
          </a:p>
          <a:p>
            <a:pPr>
              <a:spcBef>
                <a:spcPts val="600"/>
              </a:spcBef>
              <a:buFont typeface="Arial" pitchFamily="34" charset="0"/>
              <a:buChar char="•"/>
              <a:defRPr/>
            </a:pPr>
            <a:r>
              <a:rPr lang="en-US" sz="2400" dirty="0">
                <a:solidFill>
                  <a:prstClr val="black"/>
                </a:solidFill>
                <a:latin typeface="Calibri"/>
                <a:cs typeface="Arial" panose="020B0604020202020204" pitchFamily="34" charset="0"/>
              </a:rPr>
              <a:t>Compares all the Medicare Advantage and Prescription Drug plans available in your area. </a:t>
            </a:r>
          </a:p>
          <a:p>
            <a:pPr>
              <a:spcBef>
                <a:spcPts val="600"/>
              </a:spcBef>
              <a:buFont typeface="Arial" pitchFamily="34" charset="0"/>
              <a:buChar char="•"/>
              <a:defRPr/>
            </a:pPr>
            <a:r>
              <a:rPr lang="en-US" sz="2400" dirty="0">
                <a:solidFill>
                  <a:prstClr val="black"/>
                </a:solidFill>
                <a:latin typeface="Calibri"/>
                <a:cs typeface="Arial" panose="020B0604020202020204" pitchFamily="34" charset="0"/>
              </a:rPr>
              <a:t>Look up all physicians that will except Medicare reimbursement.</a:t>
            </a:r>
          </a:p>
          <a:p>
            <a:pPr>
              <a:spcBef>
                <a:spcPts val="600"/>
              </a:spcBef>
              <a:buFont typeface="Arial" pitchFamily="34" charset="0"/>
              <a:buChar char="•"/>
              <a:defRPr/>
            </a:pPr>
            <a:r>
              <a:rPr lang="en-US" sz="2400" dirty="0">
                <a:solidFill>
                  <a:prstClr val="black"/>
                </a:solidFill>
                <a:latin typeface="Calibri"/>
                <a:cs typeface="Arial" panose="020B0604020202020204" pitchFamily="34" charset="0"/>
              </a:rPr>
              <a:t>Look up all drugs and get the price per pharmacy, generic alternatives and formulary info per insurance company.</a:t>
            </a:r>
          </a:p>
          <a:p>
            <a:pPr>
              <a:defRPr/>
            </a:pPr>
            <a:endParaRPr lang="en-US" sz="2400" dirty="0">
              <a:solidFill>
                <a:prstClr val="black"/>
              </a:solidFill>
              <a:latin typeface="Calibri"/>
              <a:cs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a:extLst>
              <a:ext uri="{FF2B5EF4-FFF2-40B4-BE49-F238E27FC236}">
                <a16:creationId xmlns:a16="http://schemas.microsoft.com/office/drawing/2014/main" id="{816E9496-1DAC-44BA-9701-8AC611239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1"/>
            <a:ext cx="8921750"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a:extLst>
              <a:ext uri="{FF2B5EF4-FFF2-40B4-BE49-F238E27FC236}">
                <a16:creationId xmlns:a16="http://schemas.microsoft.com/office/drawing/2014/main" id="{95E21AF6-E72D-4AF8-ACBD-A1A7C9CE7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1"/>
            <a:ext cx="88392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4">
            <a:extLst>
              <a:ext uri="{FF2B5EF4-FFF2-40B4-BE49-F238E27FC236}">
                <a16:creationId xmlns:a16="http://schemas.microsoft.com/office/drawing/2014/main" id="{C7E618CA-8694-4692-A2E0-ABD90D797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52501"/>
            <a:ext cx="5213350"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a:extLst>
              <a:ext uri="{FF2B5EF4-FFF2-40B4-BE49-F238E27FC236}">
                <a16:creationId xmlns:a16="http://schemas.microsoft.com/office/drawing/2014/main" id="{4E495B27-94AA-4DE6-A93C-5BD6824EC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14425"/>
            <a:ext cx="8047038" cy="55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6">
            <a:extLst>
              <a:ext uri="{FF2B5EF4-FFF2-40B4-BE49-F238E27FC236}">
                <a16:creationId xmlns:a16="http://schemas.microsoft.com/office/drawing/2014/main" id="{29C471C1-779F-4A2E-9854-0C1ADE5BFB83}"/>
              </a:ext>
            </a:extLst>
          </p:cNvPr>
          <p:cNvSpPr>
            <a:spLocks noGrp="1" noChangeArrowheads="1"/>
          </p:cNvSpPr>
          <p:nvPr>
            <p:ph type="title"/>
          </p:nvPr>
        </p:nvSpPr>
        <p:spPr/>
        <p:txBody>
          <a:bodyPr/>
          <a:lstStyle/>
          <a:p>
            <a:pPr eaLnBrk="1" hangingPunct="1"/>
            <a:r>
              <a:rPr lang="en-US" altLang="en-US" dirty="0">
                <a:solidFill>
                  <a:schemeClr val="tx1"/>
                </a:solidFill>
              </a:rPr>
              <a:t>Applying for Medicare</a:t>
            </a:r>
          </a:p>
        </p:txBody>
      </p:sp>
      <p:sp>
        <p:nvSpPr>
          <p:cNvPr id="107524" name="Rectangle 7">
            <a:extLst>
              <a:ext uri="{FF2B5EF4-FFF2-40B4-BE49-F238E27FC236}">
                <a16:creationId xmlns:a16="http://schemas.microsoft.com/office/drawing/2014/main" id="{1AEE6B57-B656-4194-A900-2527D4BAA598}"/>
              </a:ext>
            </a:extLst>
          </p:cNvPr>
          <p:cNvSpPr>
            <a:spLocks noGrp="1" noChangeArrowheads="1"/>
          </p:cNvSpPr>
          <p:nvPr>
            <p:ph idx="1"/>
          </p:nvPr>
        </p:nvSpPr>
        <p:spPr/>
        <p:txBody>
          <a:bodyPr/>
          <a:lstStyle/>
          <a:p>
            <a:pPr eaLnBrk="1" hangingPunct="1"/>
            <a:r>
              <a:rPr lang="en-US" altLang="en-US" dirty="0"/>
              <a:t>Apply 3 months before age 65</a:t>
            </a:r>
          </a:p>
          <a:p>
            <a:pPr lvl="1" eaLnBrk="1" hangingPunct="1"/>
            <a:r>
              <a:rPr lang="en-US" altLang="en-US" b="1" dirty="0">
                <a:solidFill>
                  <a:srgbClr val="FF0000"/>
                </a:solidFill>
              </a:rPr>
              <a:t>Don’t have to be retired</a:t>
            </a:r>
          </a:p>
          <a:p>
            <a:pPr lvl="1" eaLnBrk="1" hangingPunct="1"/>
            <a:r>
              <a:rPr lang="en-US" altLang="en-US" b="1" dirty="0">
                <a:solidFill>
                  <a:srgbClr val="FF0000"/>
                </a:solidFill>
              </a:rPr>
              <a:t>Part A/Hospital = no cost is worked 40 quarters.  Part B and Part D = monthly premiums</a:t>
            </a:r>
          </a:p>
          <a:p>
            <a:pPr lvl="1" eaLnBrk="1" hangingPunct="1"/>
            <a:r>
              <a:rPr lang="en-US" altLang="en-US" dirty="0"/>
              <a:t>Contact the Social Security Administration &amp;/or..</a:t>
            </a:r>
          </a:p>
          <a:p>
            <a:pPr eaLnBrk="1" hangingPunct="1"/>
            <a:r>
              <a:rPr lang="en-US" altLang="en-US" dirty="0"/>
              <a:t>Enrollment automatic if receiving Social Security or Railroad Retirement benefits</a:t>
            </a:r>
          </a:p>
          <a:p>
            <a:pPr eaLnBrk="1" hangingPunct="1"/>
            <a:r>
              <a:rPr lang="en-US" altLang="en-US" dirty="0"/>
              <a:t>Visit “</a:t>
            </a:r>
            <a:r>
              <a:rPr lang="en-US" altLang="en-US" u="sng" dirty="0"/>
              <a:t>MyMedicare.gov</a:t>
            </a:r>
            <a:r>
              <a:rPr lang="en-US" altLang="en-US" dirty="0"/>
              <a:t>” to access your personalized Medicare information.</a:t>
            </a:r>
          </a:p>
        </p:txBody>
      </p:sp>
      <p:sp>
        <p:nvSpPr>
          <p:cNvPr id="107522" name="Slide Number Placeholder 5">
            <a:extLst>
              <a:ext uri="{FF2B5EF4-FFF2-40B4-BE49-F238E27FC236}">
                <a16:creationId xmlns:a16="http://schemas.microsoft.com/office/drawing/2014/main" id="{8059FD75-B8C6-4ECF-A560-3E8C1DC086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99F3271F-0FEF-4370-8B4A-C2C8E642D23E}" type="slidenum">
              <a:rPr lang="en-US" altLang="en-US" sz="1400">
                <a:solidFill>
                  <a:srgbClr val="000000"/>
                </a:solidFill>
                <a:cs typeface="Arial" panose="020B0604020202020204" pitchFamily="34" charset="0"/>
              </a:rPr>
              <a:pPr fontAlgn="base">
                <a:spcBef>
                  <a:spcPct val="0"/>
                </a:spcBef>
                <a:spcAft>
                  <a:spcPct val="0"/>
                </a:spcAft>
                <a:buClrTx/>
                <a:buNone/>
              </a:pPr>
              <a:t>7</a:t>
            </a:fld>
            <a:endParaRPr lang="en-US" altLang="en-US" sz="1400">
              <a:solidFill>
                <a:srgbClr val="000000"/>
              </a:solidFill>
              <a:cs typeface="Arial" panose="020B0604020202020204" pitchFamily="34" charset="0"/>
            </a:endParaRPr>
          </a:p>
        </p:txBody>
      </p:sp>
      <p:graphicFrame>
        <p:nvGraphicFramePr>
          <p:cNvPr id="107525" name="Object 4">
            <a:extLst>
              <a:ext uri="{FF2B5EF4-FFF2-40B4-BE49-F238E27FC236}">
                <a16:creationId xmlns:a16="http://schemas.microsoft.com/office/drawing/2014/main" id="{9BD09530-21ED-4796-A570-6E0BD4403756}"/>
              </a:ext>
            </a:extLst>
          </p:cNvPr>
          <p:cNvGraphicFramePr>
            <a:graphicFrameLocks/>
          </p:cNvGraphicFramePr>
          <p:nvPr/>
        </p:nvGraphicFramePr>
        <p:xfrm>
          <a:off x="8686800" y="5257800"/>
          <a:ext cx="2832100" cy="1600200"/>
        </p:xfrm>
        <a:graphic>
          <a:graphicData uri="http://schemas.openxmlformats.org/presentationml/2006/ole">
            <mc:AlternateContent xmlns:mc="http://schemas.openxmlformats.org/markup-compatibility/2006">
              <mc:Choice xmlns:v="urn:schemas-microsoft-com:vml" Requires="v">
                <p:oleObj spid="_x0000_s1070" name="Microsoft ClipArt Gallery" r:id="rId4" imgW="3597275" imgH="3063875" progId="MS_ClipArt_Gallery">
                  <p:embed/>
                </p:oleObj>
              </mc:Choice>
              <mc:Fallback>
                <p:oleObj name="Microsoft ClipArt Gallery" r:id="rId4" imgW="3597275" imgH="3063875" progId="MS_ClipArt_Gallery">
                  <p:embed/>
                  <p:pic>
                    <p:nvPicPr>
                      <p:cNvPr id="107525" name="Object 4">
                        <a:extLst>
                          <a:ext uri="{FF2B5EF4-FFF2-40B4-BE49-F238E27FC236}">
                            <a16:creationId xmlns:a16="http://schemas.microsoft.com/office/drawing/2014/main" id="{9BD09530-21ED-4796-A570-6E0BD440375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5257800"/>
                        <a:ext cx="2832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6" name="Text Box 5">
            <a:extLst>
              <a:ext uri="{FF2B5EF4-FFF2-40B4-BE49-F238E27FC236}">
                <a16:creationId xmlns:a16="http://schemas.microsoft.com/office/drawing/2014/main" id="{851B04CF-0137-4E43-BF4A-969E864EA665}"/>
              </a:ext>
            </a:extLst>
          </p:cNvPr>
          <p:cNvSpPr txBox="1">
            <a:spLocks noChangeArrowheads="1"/>
          </p:cNvSpPr>
          <p:nvPr/>
        </p:nvSpPr>
        <p:spPr bwMode="auto">
          <a:xfrm>
            <a:off x="8061326" y="1"/>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Introduction</a:t>
            </a:r>
          </a:p>
        </p:txBody>
      </p:sp>
      <p:sp>
        <p:nvSpPr>
          <p:cNvPr id="2" name="Footer Placeholder 1">
            <a:extLst>
              <a:ext uri="{FF2B5EF4-FFF2-40B4-BE49-F238E27FC236}">
                <a16:creationId xmlns:a16="http://schemas.microsoft.com/office/drawing/2014/main" id="{5C7DC8E4-026E-4C3D-8B8D-13DF4069BC6F}"/>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3">
            <a:extLst>
              <a:ext uri="{FF2B5EF4-FFF2-40B4-BE49-F238E27FC236}">
                <a16:creationId xmlns:a16="http://schemas.microsoft.com/office/drawing/2014/main" id="{3E148730-98AF-40E8-9460-217A7BA66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6" y="995364"/>
            <a:ext cx="5262563" cy="571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a:extLst>
              <a:ext uri="{FF2B5EF4-FFF2-40B4-BE49-F238E27FC236}">
                <a16:creationId xmlns:a16="http://schemas.microsoft.com/office/drawing/2014/main" id="{1814CA33-3B8A-4079-9EBD-F3E93EF52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90600"/>
            <a:ext cx="4572000" cy="588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a:extLst>
              <a:ext uri="{FF2B5EF4-FFF2-40B4-BE49-F238E27FC236}">
                <a16:creationId xmlns:a16="http://schemas.microsoft.com/office/drawing/2014/main" id="{6A80B917-5CB3-4B24-A3CB-95421D93C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028701"/>
            <a:ext cx="3651250" cy="577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a:extLst>
              <a:ext uri="{FF2B5EF4-FFF2-40B4-BE49-F238E27FC236}">
                <a16:creationId xmlns:a16="http://schemas.microsoft.com/office/drawing/2014/main" id="{C6E8F000-61D0-40ED-B305-06A4F1B69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925" y="1066800"/>
            <a:ext cx="755015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a:extLst>
              <a:ext uri="{FF2B5EF4-FFF2-40B4-BE49-F238E27FC236}">
                <a16:creationId xmlns:a16="http://schemas.microsoft.com/office/drawing/2014/main" id="{D3DC1158-D868-4938-B077-105B87CCC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219200"/>
            <a:ext cx="448627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459" name="Picture 3">
            <a:extLst>
              <a:ext uri="{FF2B5EF4-FFF2-40B4-BE49-F238E27FC236}">
                <a16:creationId xmlns:a16="http://schemas.microsoft.com/office/drawing/2014/main" id="{E77EEEB1-CC48-4C5B-B4E9-D7D8E4436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990600"/>
            <a:ext cx="364807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a:extLst>
              <a:ext uri="{FF2B5EF4-FFF2-40B4-BE49-F238E27FC236}">
                <a16:creationId xmlns:a16="http://schemas.microsoft.com/office/drawing/2014/main" id="{22961C70-543B-4FDC-9652-137644A77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1800225"/>
            <a:ext cx="895985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a:extLst>
              <a:ext uri="{FF2B5EF4-FFF2-40B4-BE49-F238E27FC236}">
                <a16:creationId xmlns:a16="http://schemas.microsoft.com/office/drawing/2014/main" id="{A85E4A42-0F07-4D11-9A82-9E2874D73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47750"/>
            <a:ext cx="4186238" cy="578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a:extLst>
              <a:ext uri="{FF2B5EF4-FFF2-40B4-BE49-F238E27FC236}">
                <a16:creationId xmlns:a16="http://schemas.microsoft.com/office/drawing/2014/main" id="{E6398827-4A87-4A3B-9B05-89BD4FFD5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1444625"/>
            <a:ext cx="8559800" cy="396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a:extLst>
              <a:ext uri="{FF2B5EF4-FFF2-40B4-BE49-F238E27FC236}">
                <a16:creationId xmlns:a16="http://schemas.microsoft.com/office/drawing/2014/main" id="{05795A5C-F1C5-413E-9E3B-88D490F00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400175"/>
            <a:ext cx="87058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a:extLst>
              <a:ext uri="{FF2B5EF4-FFF2-40B4-BE49-F238E27FC236}">
                <a16:creationId xmlns:a16="http://schemas.microsoft.com/office/drawing/2014/main" id="{440FAEFA-D60F-41B9-8CD5-414AADC60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150" y="1339850"/>
            <a:ext cx="8775700" cy="417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5FE0C78-C570-4EBB-9CAF-E22622E0ECA9}"/>
              </a:ext>
            </a:extLst>
          </p:cNvPr>
          <p:cNvGraphicFramePr/>
          <p:nvPr/>
        </p:nvGraphicFramePr>
        <p:xfrm>
          <a:off x="1752600" y="1"/>
          <a:ext cx="8686800" cy="590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5715" name="Slide Number Placeholder 1">
            <a:extLst>
              <a:ext uri="{FF2B5EF4-FFF2-40B4-BE49-F238E27FC236}">
                <a16:creationId xmlns:a16="http://schemas.microsoft.com/office/drawing/2014/main" id="{A8E82269-AD28-4745-BEBA-0A6ACAA212A3}"/>
              </a:ext>
            </a:extLst>
          </p:cNvPr>
          <p:cNvSpPr>
            <a:spLocks noGrp="1" noChangeArrowheads="1"/>
          </p:cNvSpPr>
          <p:nvPr>
            <p:ph type="sldNum" sz="quarter" idx="12"/>
          </p:nvPr>
        </p:nvSpPr>
        <p:spPr bwMode="auto">
          <a:xfrm>
            <a:off x="5029200" y="649287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0B3B660F-8B69-4DB3-98A3-14DCE2B77E60}" type="slidenum">
              <a:rPr kumimoji="0" lang="en-US" altLang="en-US" sz="18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8</a:t>
            </a:fld>
            <a:endParaRPr kumimoji="0" lang="en-US" altLang="en-US" sz="18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86BA9883-5E85-4C8A-8C96-CA57D1F675AA}"/>
              </a:ext>
            </a:extLst>
          </p:cNvPr>
          <p:cNvSpPr>
            <a:spLocks noGrp="1"/>
          </p:cNvSpPr>
          <p:nvPr>
            <p:ph type="ftr" sz="quarter" idx="11"/>
          </p:nvPr>
        </p:nvSpPr>
        <p:spPr/>
        <p:txBody>
          <a:bodyPr/>
          <a:lstStyle/>
          <a:p>
            <a:pPr>
              <a:defRPr/>
            </a:pPr>
            <a:r>
              <a:rPr lang="en-US"/>
              <a:t>2019</a:t>
            </a:r>
          </a:p>
        </p:txBody>
      </p:sp>
    </p:spTree>
    <p:extLst>
      <p:ext uri="{BB962C8B-B14F-4D97-AF65-F5344CB8AC3E}">
        <p14:creationId xmlns:p14="http://schemas.microsoft.com/office/powerpoint/2010/main" val="1501480569"/>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a:extLst>
              <a:ext uri="{FF2B5EF4-FFF2-40B4-BE49-F238E27FC236}">
                <a16:creationId xmlns:a16="http://schemas.microsoft.com/office/drawing/2014/main" id="{A65F6255-AEF3-4C08-9C01-CC5DC2B81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1438275"/>
            <a:ext cx="875665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a:extLst>
              <a:ext uri="{FF2B5EF4-FFF2-40B4-BE49-F238E27FC236}">
                <a16:creationId xmlns:a16="http://schemas.microsoft.com/office/drawing/2014/main" id="{99CC2859-72A1-49AD-8BEB-C456AB700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990600"/>
            <a:ext cx="8807450" cy="566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a:extLst>
              <a:ext uri="{FF2B5EF4-FFF2-40B4-BE49-F238E27FC236}">
                <a16:creationId xmlns:a16="http://schemas.microsoft.com/office/drawing/2014/main" id="{98C1D67B-64D3-4907-8933-922D9B331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990600"/>
            <a:ext cx="882015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F2839E4C-EC14-4437-9B32-6612FBD204C6}"/>
              </a:ext>
            </a:extLst>
          </p:cNvPr>
          <p:cNvSpPr>
            <a:spLocks noGrp="1" noChangeArrowheads="1"/>
          </p:cNvSpPr>
          <p:nvPr>
            <p:ph type="ctrTitle"/>
          </p:nvPr>
        </p:nvSpPr>
        <p:spPr/>
        <p:txBody>
          <a:bodyPr/>
          <a:lstStyle/>
          <a:p>
            <a:pPr eaLnBrk="1" hangingPunct="1"/>
            <a:r>
              <a:rPr lang="en-US" altLang="en-US" sz="5400">
                <a:solidFill>
                  <a:srgbClr val="FF0000"/>
                </a:solidFill>
              </a:rPr>
              <a:t>Time for our 1</a:t>
            </a:r>
            <a:r>
              <a:rPr lang="en-US" altLang="en-US" sz="5400" baseline="30000">
                <a:solidFill>
                  <a:srgbClr val="FF0000"/>
                </a:solidFill>
              </a:rPr>
              <a:t>st</a:t>
            </a:r>
            <a:r>
              <a:rPr lang="en-US" altLang="en-US" sz="5400">
                <a:solidFill>
                  <a:srgbClr val="FF0000"/>
                </a:solidFill>
              </a:rPr>
              <a:t> break</a:t>
            </a:r>
          </a:p>
        </p:txBody>
      </p:sp>
      <p:sp>
        <p:nvSpPr>
          <p:cNvPr id="3" name="Subtitle 2">
            <a:extLst>
              <a:ext uri="{FF2B5EF4-FFF2-40B4-BE49-F238E27FC236}">
                <a16:creationId xmlns:a16="http://schemas.microsoft.com/office/drawing/2014/main" id="{8FF20630-C433-4E42-A2E3-96E773F2E7D4}"/>
              </a:ext>
            </a:extLst>
          </p:cNvPr>
          <p:cNvSpPr>
            <a:spLocks noGrp="1"/>
          </p:cNvSpPr>
          <p:nvPr>
            <p:ph type="subTitle" idx="1"/>
          </p:nvPr>
        </p:nvSpPr>
        <p:spPr/>
        <p:txBody>
          <a:bodyPr rtlCol="0">
            <a:normAutofit lnSpcReduction="10000"/>
          </a:bodyPr>
          <a:lstStyle/>
          <a:p>
            <a:pPr eaLnBrk="1" fontAlgn="auto" hangingPunct="1">
              <a:spcAft>
                <a:spcPts val="0"/>
              </a:spcAft>
              <a:defRPr/>
            </a:pPr>
            <a:r>
              <a:rPr lang="en-US" b="1" dirty="0"/>
              <a:t>Write Questions and give to us for </a:t>
            </a:r>
            <a:r>
              <a:rPr lang="en-US" b="1"/>
              <a:t>the 12:05 </a:t>
            </a:r>
            <a:r>
              <a:rPr lang="en-US" b="1" dirty="0"/>
              <a:t>Q&amp; A with faculty</a:t>
            </a:r>
          </a:p>
          <a:p>
            <a:pPr eaLnBrk="1" fontAlgn="auto" hangingPunct="1">
              <a:spcAft>
                <a:spcPts val="0"/>
              </a:spcAft>
              <a:defRPr/>
            </a:pPr>
            <a:r>
              <a:rPr lang="en-US" sz="4000" b="1" dirty="0"/>
              <a:t>See you back at 10:25 am</a:t>
            </a:r>
          </a:p>
        </p:txBody>
      </p:sp>
      <p:sp>
        <p:nvSpPr>
          <p:cNvPr id="2" name="Footer Placeholder 1">
            <a:extLst>
              <a:ext uri="{FF2B5EF4-FFF2-40B4-BE49-F238E27FC236}">
                <a16:creationId xmlns:a16="http://schemas.microsoft.com/office/drawing/2014/main" id="{53F4A014-C886-4AD5-B863-4E985473259B}"/>
              </a:ext>
            </a:extLst>
          </p:cNvPr>
          <p:cNvSpPr>
            <a:spLocks noGrp="1"/>
          </p:cNvSpPr>
          <p:nvPr>
            <p:ph type="ftr" sz="quarter" idx="11"/>
          </p:nvPr>
        </p:nvSpPr>
        <p:spPr/>
        <p:txBody>
          <a:bodyPr/>
          <a:lstStyle/>
          <a:p>
            <a:pPr>
              <a:defRPr/>
            </a:pPr>
            <a:r>
              <a:rPr lang="en-US"/>
              <a:t>2019</a:t>
            </a:r>
          </a:p>
        </p:txBody>
      </p:sp>
      <p:sp>
        <p:nvSpPr>
          <p:cNvPr id="4" name="Slide Number Placeholder 3">
            <a:extLst>
              <a:ext uri="{FF2B5EF4-FFF2-40B4-BE49-F238E27FC236}">
                <a16:creationId xmlns:a16="http://schemas.microsoft.com/office/drawing/2014/main" id="{15A912BD-AA3F-4F2A-A57D-5ABD15A42A7E}"/>
              </a:ext>
            </a:extLst>
          </p:cNvPr>
          <p:cNvSpPr>
            <a:spLocks noGrp="1"/>
          </p:cNvSpPr>
          <p:nvPr>
            <p:ph type="sldNum" sz="quarter" idx="12"/>
          </p:nvPr>
        </p:nvSpPr>
        <p:spPr/>
        <p:txBody>
          <a:bodyPr/>
          <a:lstStyle/>
          <a:p>
            <a:pPr>
              <a:defRPr/>
            </a:pPr>
            <a:fld id="{98D485C7-8464-4240-856D-FF88B37F1410}" type="slidenum">
              <a:rPr lang="en-US" smtClean="0"/>
              <a:pPr>
                <a:defRPr/>
              </a:pPr>
              <a:t>83</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11">
            <a:extLst>
              <a:ext uri="{FF2B5EF4-FFF2-40B4-BE49-F238E27FC236}">
                <a16:creationId xmlns:a16="http://schemas.microsoft.com/office/drawing/2014/main" id="{20224DC0-8A1E-4A91-975F-7F45B5DA2B7B}"/>
              </a:ext>
            </a:extLst>
          </p:cNvPr>
          <p:cNvSpPr>
            <a:spLocks noGrp="1" noChangeArrowheads="1"/>
          </p:cNvSpPr>
          <p:nvPr>
            <p:ph type="title"/>
          </p:nvPr>
        </p:nvSpPr>
        <p:spPr>
          <a:xfrm>
            <a:off x="677334" y="381002"/>
            <a:ext cx="8596668" cy="1549398"/>
          </a:xfrm>
        </p:spPr>
        <p:txBody>
          <a:bodyPr/>
          <a:lstStyle/>
          <a:p>
            <a:pPr eaLnBrk="1" hangingPunct="1"/>
            <a:r>
              <a:rPr lang="en-US" altLang="en-US" dirty="0">
                <a:solidFill>
                  <a:schemeClr val="tx1"/>
                </a:solidFill>
              </a:rPr>
              <a:t>Traditional Medicare</a:t>
            </a:r>
          </a:p>
        </p:txBody>
      </p:sp>
      <p:sp>
        <p:nvSpPr>
          <p:cNvPr id="109570" name="Slide Number Placeholder 4">
            <a:extLst>
              <a:ext uri="{FF2B5EF4-FFF2-40B4-BE49-F238E27FC236}">
                <a16:creationId xmlns:a16="http://schemas.microsoft.com/office/drawing/2014/main" id="{71835F6B-182A-4672-A50B-3B27CC6F44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A6F4F848-9090-4E0E-8E9F-6C1C9BADF5B8}" type="slidenum">
              <a:rPr lang="en-US" altLang="en-US" sz="1400">
                <a:solidFill>
                  <a:srgbClr val="000000"/>
                </a:solidFill>
                <a:cs typeface="Arial" panose="020B0604020202020204" pitchFamily="34" charset="0"/>
              </a:rPr>
              <a:pPr fontAlgn="base">
                <a:spcBef>
                  <a:spcPct val="0"/>
                </a:spcBef>
                <a:spcAft>
                  <a:spcPct val="0"/>
                </a:spcAft>
                <a:buClrTx/>
                <a:buNone/>
              </a:pPr>
              <a:t>9</a:t>
            </a:fld>
            <a:endParaRPr lang="en-US" altLang="en-US" sz="1400">
              <a:solidFill>
                <a:srgbClr val="000000"/>
              </a:solidFill>
              <a:cs typeface="Arial" panose="020B0604020202020204" pitchFamily="34" charset="0"/>
            </a:endParaRPr>
          </a:p>
        </p:txBody>
      </p:sp>
      <p:sp>
        <p:nvSpPr>
          <p:cNvPr id="109572" name="AutoShape 3">
            <a:extLst>
              <a:ext uri="{FF2B5EF4-FFF2-40B4-BE49-F238E27FC236}">
                <a16:creationId xmlns:a16="http://schemas.microsoft.com/office/drawing/2014/main" id="{23B1AD9B-FADF-45E3-A99A-BA71ED9E28CB}"/>
              </a:ext>
            </a:extLst>
          </p:cNvPr>
          <p:cNvSpPr>
            <a:spLocks noChangeArrowheads="1"/>
          </p:cNvSpPr>
          <p:nvPr/>
        </p:nvSpPr>
        <p:spPr bwMode="auto">
          <a:xfrm>
            <a:off x="3652838" y="1219200"/>
            <a:ext cx="4652962" cy="909638"/>
          </a:xfrm>
          <a:prstGeom prst="flowChartProcess">
            <a:avLst/>
          </a:prstGeom>
          <a:solidFill>
            <a:srgbClr val="8FC7FF"/>
          </a:solidFill>
          <a:ln w="12700">
            <a:solidFill>
              <a:schemeClr val="tx1"/>
            </a:solidFill>
            <a:miter lim="800000"/>
            <a:headEnd/>
            <a:tailEnd/>
          </a:ln>
        </p:spPr>
        <p:txBody>
          <a:bodyPr wrap="none" tIns="228600" bIns="137160" anchor="ct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800">
                <a:solidFill>
                  <a:srgbClr val="000000"/>
                </a:solidFill>
                <a:latin typeface="Times New Roman" panose="02020603050405020304" pitchFamily="18" charset="0"/>
                <a:cs typeface="Arial" panose="020B0604020202020204" pitchFamily="34" charset="0"/>
              </a:rPr>
              <a:t>Medicare Basics</a:t>
            </a:r>
            <a:endParaRPr lang="en-US" altLang="en-US">
              <a:solidFill>
                <a:srgbClr val="000000"/>
              </a:solidFill>
              <a:latin typeface="Times New Roman" panose="02020603050405020304" pitchFamily="18" charset="0"/>
              <a:cs typeface="Arial" panose="020B0604020202020204" pitchFamily="34" charset="0"/>
            </a:endParaRPr>
          </a:p>
        </p:txBody>
      </p:sp>
      <p:sp>
        <p:nvSpPr>
          <p:cNvPr id="109573" name="AutoShape 4">
            <a:extLst>
              <a:ext uri="{FF2B5EF4-FFF2-40B4-BE49-F238E27FC236}">
                <a16:creationId xmlns:a16="http://schemas.microsoft.com/office/drawing/2014/main" id="{844C2E4E-101D-4484-93A0-317B1D8C1D49}"/>
              </a:ext>
            </a:extLst>
          </p:cNvPr>
          <p:cNvSpPr>
            <a:spLocks noChangeArrowheads="1"/>
          </p:cNvSpPr>
          <p:nvPr/>
        </p:nvSpPr>
        <p:spPr bwMode="auto">
          <a:xfrm>
            <a:off x="2224088" y="2819400"/>
            <a:ext cx="3338512" cy="1462088"/>
          </a:xfrm>
          <a:prstGeom prst="flowChartProcess">
            <a:avLst/>
          </a:prstGeom>
          <a:solidFill>
            <a:srgbClr val="8FC7FF"/>
          </a:solidFill>
          <a:ln w="12700">
            <a:solidFill>
              <a:schemeClr val="tx1"/>
            </a:solidFill>
            <a:miter lim="800000"/>
            <a:headEnd/>
            <a:tailEnd/>
          </a:ln>
        </p:spPr>
        <p:txBody>
          <a:bodyPr wrap="none" tIns="228600" bIns="137160" anchor="ct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800">
                <a:solidFill>
                  <a:srgbClr val="000000"/>
                </a:solidFill>
                <a:latin typeface="Times New Roman" panose="02020603050405020304" pitchFamily="18" charset="0"/>
                <a:cs typeface="Arial" panose="020B0604020202020204" pitchFamily="34" charset="0"/>
              </a:rPr>
              <a:t>Part A</a:t>
            </a:r>
          </a:p>
          <a:p>
            <a:pPr algn="ctr" eaLnBrk="0" fontAlgn="base" hangingPunct="0">
              <a:spcBef>
                <a:spcPct val="0"/>
              </a:spcBef>
              <a:spcAft>
                <a:spcPct val="0"/>
              </a:spcAft>
              <a:buClrTx/>
              <a:buNone/>
            </a:pPr>
            <a:r>
              <a:rPr lang="en-US" altLang="en-US" sz="2800">
                <a:solidFill>
                  <a:srgbClr val="000000"/>
                </a:solidFill>
                <a:latin typeface="Times New Roman" panose="02020603050405020304" pitchFamily="18" charset="0"/>
                <a:cs typeface="Arial" panose="020B0604020202020204" pitchFamily="34" charset="0"/>
              </a:rPr>
              <a:t>Hospital Insurance</a:t>
            </a:r>
            <a:endParaRPr lang="en-US" altLang="en-US" sz="2000">
              <a:solidFill>
                <a:srgbClr val="000000"/>
              </a:solidFill>
              <a:latin typeface="Times New Roman" panose="02020603050405020304" pitchFamily="18" charset="0"/>
              <a:cs typeface="Arial" panose="020B0604020202020204" pitchFamily="34" charset="0"/>
            </a:endParaRPr>
          </a:p>
          <a:p>
            <a:pPr algn="ctr" eaLnBrk="0" fontAlgn="base" hangingPunct="0">
              <a:spcBef>
                <a:spcPct val="0"/>
              </a:spcBef>
              <a:spcAft>
                <a:spcPct val="0"/>
              </a:spcAft>
              <a:buClrTx/>
              <a:buNone/>
            </a:pPr>
            <a:endParaRPr lang="en-US" altLang="en-US" sz="1200">
              <a:solidFill>
                <a:srgbClr val="000000"/>
              </a:solidFill>
              <a:latin typeface="Times New Roman" panose="02020603050405020304" pitchFamily="18" charset="0"/>
              <a:cs typeface="Arial" panose="020B0604020202020204" pitchFamily="34" charset="0"/>
            </a:endParaRPr>
          </a:p>
        </p:txBody>
      </p:sp>
      <p:sp>
        <p:nvSpPr>
          <p:cNvPr id="109574" name="AutoShape 5">
            <a:extLst>
              <a:ext uri="{FF2B5EF4-FFF2-40B4-BE49-F238E27FC236}">
                <a16:creationId xmlns:a16="http://schemas.microsoft.com/office/drawing/2014/main" id="{CFCCC6C3-8E09-4686-917C-3A01378D8382}"/>
              </a:ext>
            </a:extLst>
          </p:cNvPr>
          <p:cNvSpPr>
            <a:spLocks noChangeArrowheads="1"/>
          </p:cNvSpPr>
          <p:nvPr/>
        </p:nvSpPr>
        <p:spPr bwMode="auto">
          <a:xfrm>
            <a:off x="6324600" y="2819400"/>
            <a:ext cx="3581400" cy="1462088"/>
          </a:xfrm>
          <a:prstGeom prst="flowChartProcess">
            <a:avLst/>
          </a:prstGeom>
          <a:solidFill>
            <a:srgbClr val="8FC7FF"/>
          </a:solidFill>
          <a:ln w="12700">
            <a:solidFill>
              <a:schemeClr val="tx1"/>
            </a:solidFill>
            <a:miter lim="800000"/>
            <a:headEnd/>
            <a:tailEnd/>
          </a:ln>
        </p:spPr>
        <p:txBody>
          <a:bodyPr wrap="none" tIns="228600" bIns="137160" anchor="ct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800">
                <a:solidFill>
                  <a:srgbClr val="000000"/>
                </a:solidFill>
                <a:latin typeface="Times New Roman" panose="02020603050405020304" pitchFamily="18" charset="0"/>
                <a:cs typeface="Arial" panose="020B0604020202020204" pitchFamily="34" charset="0"/>
              </a:rPr>
              <a:t>Part B</a:t>
            </a:r>
          </a:p>
          <a:p>
            <a:pPr algn="ctr" eaLnBrk="0" fontAlgn="base" hangingPunct="0">
              <a:spcBef>
                <a:spcPct val="0"/>
              </a:spcBef>
              <a:spcAft>
                <a:spcPct val="0"/>
              </a:spcAft>
              <a:buClrTx/>
              <a:buNone/>
            </a:pPr>
            <a:r>
              <a:rPr lang="en-US" altLang="en-US" sz="2800">
                <a:solidFill>
                  <a:srgbClr val="000000"/>
                </a:solidFill>
                <a:latin typeface="Times New Roman" panose="02020603050405020304" pitchFamily="18" charset="0"/>
                <a:cs typeface="Arial" panose="020B0604020202020204" pitchFamily="34" charset="0"/>
              </a:rPr>
              <a:t>Medical Insurance</a:t>
            </a:r>
          </a:p>
          <a:p>
            <a:pPr algn="ctr" eaLnBrk="0" fontAlgn="base" hangingPunct="0">
              <a:spcBef>
                <a:spcPct val="0"/>
              </a:spcBef>
              <a:spcAft>
                <a:spcPct val="0"/>
              </a:spcAft>
              <a:buClrTx/>
              <a:buNone/>
            </a:pPr>
            <a:r>
              <a:rPr lang="en-US" altLang="en-US" sz="2800">
                <a:solidFill>
                  <a:srgbClr val="000000"/>
                </a:solidFill>
                <a:latin typeface="Times New Roman" panose="02020603050405020304" pitchFamily="18" charset="0"/>
                <a:cs typeface="Arial" panose="020B0604020202020204" pitchFamily="34" charset="0"/>
              </a:rPr>
              <a:t>Outpt Hospital Services</a:t>
            </a:r>
            <a:endParaRPr lang="en-US" altLang="en-US" sz="2000">
              <a:solidFill>
                <a:srgbClr val="000000"/>
              </a:solidFill>
              <a:latin typeface="Times New Roman" panose="02020603050405020304" pitchFamily="18" charset="0"/>
              <a:cs typeface="Arial" panose="020B0604020202020204" pitchFamily="34" charset="0"/>
            </a:endParaRPr>
          </a:p>
          <a:p>
            <a:pPr algn="ctr" eaLnBrk="0" fontAlgn="base" hangingPunct="0">
              <a:spcBef>
                <a:spcPct val="0"/>
              </a:spcBef>
              <a:spcAft>
                <a:spcPct val="0"/>
              </a:spcAft>
              <a:buClrTx/>
              <a:buNone/>
            </a:pPr>
            <a:endParaRPr lang="en-US" altLang="en-US" sz="1400">
              <a:solidFill>
                <a:srgbClr val="000000"/>
              </a:solidFill>
              <a:latin typeface="Times New Roman" panose="02020603050405020304" pitchFamily="18" charset="0"/>
              <a:cs typeface="Arial" panose="020B0604020202020204" pitchFamily="34" charset="0"/>
            </a:endParaRPr>
          </a:p>
        </p:txBody>
      </p:sp>
      <p:cxnSp>
        <p:nvCxnSpPr>
          <p:cNvPr id="109575" name="AutoShape 6">
            <a:extLst>
              <a:ext uri="{FF2B5EF4-FFF2-40B4-BE49-F238E27FC236}">
                <a16:creationId xmlns:a16="http://schemas.microsoft.com/office/drawing/2014/main" id="{1708018E-EE85-41A3-9D83-2438CF127C19}"/>
              </a:ext>
            </a:extLst>
          </p:cNvPr>
          <p:cNvCxnSpPr>
            <a:cxnSpLocks noChangeShapeType="1"/>
          </p:cNvCxnSpPr>
          <p:nvPr/>
        </p:nvCxnSpPr>
        <p:spPr bwMode="auto">
          <a:xfrm rot="5400000">
            <a:off x="4564857" y="1450182"/>
            <a:ext cx="690562" cy="2047875"/>
          </a:xfrm>
          <a:prstGeom prst="bentConnector3">
            <a:avLst>
              <a:gd name="adj1" fmla="val 49884"/>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9576" name="AutoShape 7">
            <a:extLst>
              <a:ext uri="{FF2B5EF4-FFF2-40B4-BE49-F238E27FC236}">
                <a16:creationId xmlns:a16="http://schemas.microsoft.com/office/drawing/2014/main" id="{2E8A3BF2-DABC-4E15-9E06-829968C204FD}"/>
              </a:ext>
            </a:extLst>
          </p:cNvPr>
          <p:cNvCxnSpPr>
            <a:cxnSpLocks noChangeShapeType="1"/>
          </p:cNvCxnSpPr>
          <p:nvPr/>
        </p:nvCxnSpPr>
        <p:spPr bwMode="auto">
          <a:xfrm rot="16200000" flipH="1">
            <a:off x="6712744" y="1415256"/>
            <a:ext cx="635000" cy="2173288"/>
          </a:xfrm>
          <a:prstGeom prst="bentConnector3">
            <a:avLst>
              <a:gd name="adj1" fmla="val 45245"/>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09577" name="Line 8">
            <a:extLst>
              <a:ext uri="{FF2B5EF4-FFF2-40B4-BE49-F238E27FC236}">
                <a16:creationId xmlns:a16="http://schemas.microsoft.com/office/drawing/2014/main" id="{4FD08B82-3A02-4517-9224-9ED9FA16FC11}"/>
              </a:ext>
            </a:extLst>
          </p:cNvPr>
          <p:cNvSpPr>
            <a:spLocks noChangeShapeType="1"/>
          </p:cNvSpPr>
          <p:nvPr/>
        </p:nvSpPr>
        <p:spPr bwMode="auto">
          <a:xfrm>
            <a:off x="5943600" y="2286000"/>
            <a:ext cx="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09578" name="Text Box 9">
            <a:extLst>
              <a:ext uri="{FF2B5EF4-FFF2-40B4-BE49-F238E27FC236}">
                <a16:creationId xmlns:a16="http://schemas.microsoft.com/office/drawing/2014/main" id="{D8C0AB17-AA50-452B-B36D-11A908A918F5}"/>
              </a:ext>
            </a:extLst>
          </p:cNvPr>
          <p:cNvSpPr txBox="1">
            <a:spLocks noChangeArrowheads="1"/>
          </p:cNvSpPr>
          <p:nvPr/>
        </p:nvSpPr>
        <p:spPr bwMode="auto">
          <a:xfrm>
            <a:off x="4038600" y="4510088"/>
            <a:ext cx="3810000" cy="1447800"/>
          </a:xfrm>
          <a:prstGeom prst="rect">
            <a:avLst/>
          </a:prstGeom>
          <a:solidFill>
            <a:srgbClr val="8FC7FF"/>
          </a:solidFill>
          <a:ln w="9525">
            <a:solidFill>
              <a:schemeClr val="tx1"/>
            </a:solidFill>
            <a:miter lim="800000"/>
            <a:headEnd/>
            <a:tailEnd/>
          </a:ln>
        </p:spPr>
        <p:txBody>
          <a:bodyPr wrap="none" lIns="182880" tIns="137160" rIns="182880" bIns="182880" anchor="ct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lnSpc>
                <a:spcPct val="90000"/>
              </a:lnSpc>
              <a:spcBef>
                <a:spcPct val="0"/>
              </a:spcBef>
              <a:spcAft>
                <a:spcPts val="500"/>
              </a:spcAft>
              <a:buClrTx/>
              <a:buNone/>
            </a:pPr>
            <a:r>
              <a:rPr lang="en-US" altLang="en-US" sz="2800">
                <a:solidFill>
                  <a:srgbClr val="000000"/>
                </a:solidFill>
                <a:latin typeface="Times New Roman" panose="02020603050405020304" pitchFamily="18" charset="0"/>
                <a:cs typeface="Arial" panose="020B0604020202020204" pitchFamily="34" charset="0"/>
              </a:rPr>
              <a:t>Part D</a:t>
            </a:r>
          </a:p>
          <a:p>
            <a:pPr algn="ctr" fontAlgn="base">
              <a:lnSpc>
                <a:spcPct val="90000"/>
              </a:lnSpc>
              <a:spcBef>
                <a:spcPct val="0"/>
              </a:spcBef>
              <a:spcAft>
                <a:spcPts val="500"/>
              </a:spcAft>
              <a:buClrTx/>
              <a:buNone/>
            </a:pPr>
            <a:r>
              <a:rPr lang="en-US" altLang="en-US" sz="2800">
                <a:solidFill>
                  <a:srgbClr val="000000"/>
                </a:solidFill>
                <a:latin typeface="Times New Roman" panose="02020603050405020304" pitchFamily="18" charset="0"/>
                <a:cs typeface="Arial" panose="020B0604020202020204" pitchFamily="34" charset="0"/>
              </a:rPr>
              <a:t>Prescription Drug  </a:t>
            </a:r>
          </a:p>
        </p:txBody>
      </p:sp>
      <p:sp>
        <p:nvSpPr>
          <p:cNvPr id="109579" name="Text Box 10">
            <a:extLst>
              <a:ext uri="{FF2B5EF4-FFF2-40B4-BE49-F238E27FC236}">
                <a16:creationId xmlns:a16="http://schemas.microsoft.com/office/drawing/2014/main" id="{A7AA6FE8-8E7B-49F2-938F-81DCF7A81AB1}"/>
              </a:ext>
            </a:extLst>
          </p:cNvPr>
          <p:cNvSpPr txBox="1">
            <a:spLocks noChangeArrowheads="1"/>
          </p:cNvSpPr>
          <p:nvPr/>
        </p:nvSpPr>
        <p:spPr bwMode="auto">
          <a:xfrm>
            <a:off x="8061326" y="1"/>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CC0000"/>
              </a:buClr>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r>
              <a:rPr lang="en-US" altLang="en-US" sz="1800" b="1">
                <a:solidFill>
                  <a:srgbClr val="ED0123"/>
                </a:solidFill>
                <a:cs typeface="Arial" panose="020B0604020202020204" pitchFamily="34" charset="0"/>
              </a:rPr>
              <a:t>Introduction</a:t>
            </a:r>
          </a:p>
        </p:txBody>
      </p:sp>
      <p:sp>
        <p:nvSpPr>
          <p:cNvPr id="2" name="Footer Placeholder 1">
            <a:extLst>
              <a:ext uri="{FF2B5EF4-FFF2-40B4-BE49-F238E27FC236}">
                <a16:creationId xmlns:a16="http://schemas.microsoft.com/office/drawing/2014/main" id="{BAA3B930-641F-478C-AF7F-536D431F7367}"/>
              </a:ext>
            </a:extLst>
          </p:cNvPr>
          <p:cNvSpPr>
            <a:spLocks noGrp="1"/>
          </p:cNvSpPr>
          <p:nvPr>
            <p:ph type="ftr" sz="quarter" idx="11"/>
          </p:nvPr>
        </p:nvSpPr>
        <p:spPr/>
        <p:txBody>
          <a:bodyPr/>
          <a:lstStyle/>
          <a:p>
            <a:pPr>
              <a:defRPr/>
            </a:pPr>
            <a:r>
              <a:rPr lang="en-US"/>
              <a:t>2019</a:t>
            </a:r>
          </a:p>
        </p:txBody>
      </p:sp>
    </p:spTree>
  </p:cSld>
  <p:clrMapOvr>
    <a:masterClrMapping/>
  </p:clrMapOvr>
  <p:transition advClick="0"/>
</p:sld>
</file>

<file path=ppt/theme/theme1.xml><?xml version="1.0" encoding="utf-8"?>
<a:theme xmlns:a="http://schemas.openxmlformats.org/drawingml/2006/main" name="3_2007UStemplate">
  <a:themeElements>
    <a:clrScheme name="2007US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2007U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trellis">
          <a:fgClr>
            <a:schemeClr val="accent1"/>
          </a:fgClr>
          <a:bgClr>
            <a:schemeClr val="bg1"/>
          </a:bgClr>
        </a:pattFill>
        <a:ln w="9525" cap="flat" cmpd="sng" algn="ctr">
          <a:solidFill>
            <a:schemeClr val="tx1"/>
          </a:solidFill>
          <a:prstDash val="dash"/>
          <a:round/>
          <a:headEnd type="none" w="med" len="med"/>
          <a:tailEnd type="none" w="med" len="med"/>
        </a:ln>
        <a:effectLst/>
      </a:spPr>
      <a:bodyPr vert="horz" wrap="none" lIns="0" tIns="13716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pattFill prst="trellis">
          <a:fgClr>
            <a:schemeClr val="accent1"/>
          </a:fgClr>
          <a:bgClr>
            <a:schemeClr val="bg1"/>
          </a:bgClr>
        </a:pattFill>
        <a:ln w="9525" cap="flat" cmpd="sng" algn="ctr">
          <a:solidFill>
            <a:schemeClr val="tx1"/>
          </a:solidFill>
          <a:prstDash val="dash"/>
          <a:round/>
          <a:headEnd type="none" w="med" len="med"/>
          <a:tailEnd type="none" w="med" len="med"/>
        </a:ln>
        <a:effectLst/>
      </a:spPr>
      <a:bodyPr vert="horz" wrap="none" lIns="0" tIns="13716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007U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U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U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U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U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U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US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U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U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U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U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U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7US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CC"/>
        </a:folHlink>
      </a:clrScheme>
      <a:clrMap bg1="lt1" tx1="dk1" bg2="lt2" tx2="dk2" accent1="accent1" accent2="accent2" accent3="accent3" accent4="accent4" accent5="accent5" accent6="accent6" hlink="hlink" folHlink="folHlink"/>
    </a:extraClrScheme>
    <a:extraClrScheme>
      <a:clrScheme name="2007US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
      <a:clrScheme name="2007US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
      <a:clrScheme name="2007US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CC"/>
        </a:hlink>
        <a:folHlink>
          <a:srgbClr val="0066C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2007UStemplate">
  <a:themeElements>
    <a:clrScheme name="2007US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2007U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trellis">
          <a:fgClr>
            <a:schemeClr val="accent1"/>
          </a:fgClr>
          <a:bgClr>
            <a:schemeClr val="bg1"/>
          </a:bgClr>
        </a:pattFill>
        <a:ln w="9525" cap="flat" cmpd="sng" algn="ctr">
          <a:solidFill>
            <a:schemeClr val="tx1"/>
          </a:solidFill>
          <a:prstDash val="dash"/>
          <a:round/>
          <a:headEnd type="none" w="med" len="med"/>
          <a:tailEnd type="none" w="med" len="med"/>
        </a:ln>
        <a:effectLst/>
      </a:spPr>
      <a:bodyPr vert="horz" wrap="none" lIns="0" tIns="13716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pattFill prst="trellis">
          <a:fgClr>
            <a:schemeClr val="accent1"/>
          </a:fgClr>
          <a:bgClr>
            <a:schemeClr val="bg1"/>
          </a:bgClr>
        </a:pattFill>
        <a:ln w="9525" cap="flat" cmpd="sng" algn="ctr">
          <a:solidFill>
            <a:schemeClr val="tx1"/>
          </a:solidFill>
          <a:prstDash val="dash"/>
          <a:round/>
          <a:headEnd type="none" w="med" len="med"/>
          <a:tailEnd type="none" w="med" len="med"/>
        </a:ln>
        <a:effectLst/>
      </a:spPr>
      <a:bodyPr vert="horz" wrap="none" lIns="0" tIns="13716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007U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U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U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U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U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U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US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U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U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U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U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U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7US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CC"/>
        </a:folHlink>
      </a:clrScheme>
      <a:clrMap bg1="lt1" tx1="dk1" bg2="lt2" tx2="dk2" accent1="accent1" accent2="accent2" accent3="accent3" accent4="accent4" accent5="accent5" accent6="accent6" hlink="hlink" folHlink="folHlink"/>
    </a:extraClrScheme>
    <a:extraClrScheme>
      <a:clrScheme name="2007US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
      <a:clrScheme name="2007US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
      <a:clrScheme name="2007US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CC"/>
        </a:hlink>
        <a:folHlink>
          <a:srgbClr val="0066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9.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themeOverride>
</file>

<file path=docProps/app.xml><?xml version="1.0" encoding="utf-8"?>
<Properties xmlns="http://schemas.openxmlformats.org/officeDocument/2006/extended-properties" xmlns:vt="http://schemas.openxmlformats.org/officeDocument/2006/docPropsVTypes">
  <TotalTime>206</TotalTime>
  <Words>10186</Words>
  <Application>Microsoft Office PowerPoint</Application>
  <PresentationFormat>Widescreen</PresentationFormat>
  <Paragraphs>1064</Paragraphs>
  <Slides>83</Slides>
  <Notes>30</Notes>
  <HiddenSlides>0</HiddenSlides>
  <MMClips>0</MMClips>
  <ScaleCrop>false</ScaleCrop>
  <HeadingPairs>
    <vt:vector size="8" baseType="variant">
      <vt:variant>
        <vt:lpstr>Fonts Used</vt:lpstr>
      </vt:variant>
      <vt:variant>
        <vt:i4>11</vt:i4>
      </vt:variant>
      <vt:variant>
        <vt:lpstr>Theme</vt:lpstr>
      </vt:variant>
      <vt:variant>
        <vt:i4>9</vt:i4>
      </vt:variant>
      <vt:variant>
        <vt:lpstr>Embedded OLE Servers</vt:lpstr>
      </vt:variant>
      <vt:variant>
        <vt:i4>3</vt:i4>
      </vt:variant>
      <vt:variant>
        <vt:lpstr>Slide Titles</vt:lpstr>
      </vt:variant>
      <vt:variant>
        <vt:i4>83</vt:i4>
      </vt:variant>
    </vt:vector>
  </HeadingPairs>
  <TitlesOfParts>
    <vt:vector size="106" baseType="lpstr">
      <vt:lpstr>Arial</vt:lpstr>
      <vt:lpstr>Calibri</vt:lpstr>
      <vt:lpstr>Corbel</vt:lpstr>
      <vt:lpstr>Helvetica</vt:lpstr>
      <vt:lpstr>Tahoma</vt:lpstr>
      <vt:lpstr>Times</vt:lpstr>
      <vt:lpstr>Times New Roman</vt:lpstr>
      <vt:lpstr>Trebuchet MS</vt:lpstr>
      <vt:lpstr>Wingdings</vt:lpstr>
      <vt:lpstr>Wingdings 2</vt:lpstr>
      <vt:lpstr>Wingdings 3</vt:lpstr>
      <vt:lpstr>3_2007UStemplate</vt:lpstr>
      <vt:lpstr>4_2007UStemplate</vt:lpstr>
      <vt:lpstr>2_Office Theme</vt:lpstr>
      <vt:lpstr>1_Default Design</vt:lpstr>
      <vt:lpstr>1_UPP Template</vt:lpstr>
      <vt:lpstr>1_Office Theme</vt:lpstr>
      <vt:lpstr>Office Theme</vt:lpstr>
      <vt:lpstr>1_Facet</vt:lpstr>
      <vt:lpstr>Facet</vt:lpstr>
      <vt:lpstr>Microsoft ClipArt Gallery</vt:lpstr>
      <vt:lpstr>Bitmap Image</vt:lpstr>
      <vt:lpstr>Adobe Acrobat Document</vt:lpstr>
      <vt:lpstr> </vt:lpstr>
      <vt:lpstr> Medicare = Assistance with Medical costs after 65</vt:lpstr>
      <vt:lpstr>Social Security History</vt:lpstr>
      <vt:lpstr>Who is paying …. Today’s workers help pay for current retirees; not their own future benefits. </vt:lpstr>
      <vt:lpstr>Social Security Check will get a 2.8% boost in 2019</vt:lpstr>
      <vt:lpstr>What Is Medicare? Created 1965- tax funded</vt:lpstr>
      <vt:lpstr>Applying for Medicare</vt:lpstr>
      <vt:lpstr>PowerPoint Presentation</vt:lpstr>
      <vt:lpstr>Traditional Medicare</vt:lpstr>
      <vt:lpstr>Patient – New Medicare Cards-  no longer SS#</vt:lpstr>
      <vt:lpstr>Medicare Coverage Basics  (See handout)</vt:lpstr>
      <vt:lpstr>Medicare Part A- Tax based</vt:lpstr>
      <vt:lpstr>Enrolling in Medicare Part B</vt:lpstr>
      <vt:lpstr>Enrolling in Medicare Part B </vt:lpstr>
      <vt:lpstr>Paying the Part B Premium</vt:lpstr>
      <vt:lpstr>Original/Traditional Medicare Plan – Medicare Costs</vt:lpstr>
      <vt:lpstr>Let’s make this real- Traditional Inpatient</vt:lpstr>
      <vt:lpstr>Another “Real” Example  </vt:lpstr>
      <vt:lpstr>Skilled Nursing Facility + Critical Access = Swing Beds</vt:lpstr>
      <vt:lpstr>Medigap/Supplemental Insurance- Pays after Traditional/Original Medicare</vt:lpstr>
      <vt:lpstr>Big changes to Plan F &amp; Plan C- Supplemental Insurance</vt:lpstr>
      <vt:lpstr>Making it real – SS $ with Traditional Medicare Monthly Reductions</vt:lpstr>
      <vt:lpstr>PowerPoint Presentation</vt:lpstr>
      <vt:lpstr>Part C/Medicare Advantage Fall enrollment period: 10-15 thru 12-7 yearly.</vt:lpstr>
      <vt:lpstr>What is the Regulation for Managed Medicare? (Dr Ronald Hirsch/Accretive Health, 2016 PA &amp; UR Boot camp**)</vt:lpstr>
      <vt:lpstr>Medicare Advantage/Part C/Managed Medicare</vt:lpstr>
      <vt:lpstr>Considerations when making a change to Medicare Advantage- From a patient</vt:lpstr>
      <vt:lpstr>Cost considerations – Traditional VS MA</vt:lpstr>
      <vt:lpstr>MA PLAN IN THE MID WEST</vt:lpstr>
      <vt:lpstr>More Considerations with MA</vt:lpstr>
      <vt:lpstr>It is not the same cost in all areas of the country  </vt:lpstr>
      <vt:lpstr>Medicare Prescription Drug Coverage/Part D</vt:lpstr>
      <vt:lpstr>Prescription Drug Plans- Sold thru private insurance companies</vt:lpstr>
      <vt:lpstr>Why Is Coordination of Benefits/COB Necessary? Who is primary payer?</vt:lpstr>
      <vt:lpstr>What Is MSP?</vt:lpstr>
      <vt:lpstr>Other Possible Payers primary to Medicare</vt:lpstr>
      <vt:lpstr>Working thru ‘who is primary payer” </vt:lpstr>
      <vt:lpstr>Medicare is Secondary</vt:lpstr>
      <vt:lpstr> EGHP…Working Aged</vt:lpstr>
      <vt:lpstr>Plus more working past 65…</vt:lpstr>
      <vt:lpstr>Let’s look at a MSP with Retired Worker and working spouse. (CMS/Medicare ex.)</vt:lpstr>
      <vt:lpstr>Large EGHP…Medicare Due to Disability</vt:lpstr>
      <vt:lpstr>If you are in an accident…</vt:lpstr>
      <vt:lpstr>For More Information</vt:lpstr>
      <vt:lpstr>And Now Key questions to ask when Preparing to Turn 65</vt:lpstr>
      <vt:lpstr>Situation 1:  You are still working with commercial /employer based insurance</vt:lpstr>
      <vt:lpstr>Situation 2:  You and your spouse are covered by your commercial plan</vt:lpstr>
      <vt:lpstr>Situation 3:  You are retired from employer/before 65 and have coverage thru this employer as a ‘retirement benefit.”</vt:lpstr>
      <vt:lpstr>Complexity from all directions- Patients impacted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for our 1st break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dwert1@mindspring.com</dc:creator>
  <cp:lastModifiedBy>dwert1@mindspring.com</cp:lastModifiedBy>
  <cp:revision>41</cp:revision>
  <dcterms:created xsi:type="dcterms:W3CDTF">2019-09-25T14:56:04Z</dcterms:created>
  <dcterms:modified xsi:type="dcterms:W3CDTF">2019-09-25T18:22:37Z</dcterms:modified>
</cp:coreProperties>
</file>