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Override2.xml" ContentType="application/vnd.openxmlformats-officedocument.themeOverrid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839" r:id="rId6"/>
    <p:sldMasterId id="2147483854" r:id="rId7"/>
    <p:sldMasterId id="2147483867" r:id="rId8"/>
    <p:sldMasterId id="2147483874" r:id="rId9"/>
  </p:sldMasterIdLst>
  <p:notesMasterIdLst>
    <p:notesMasterId r:id="rId97"/>
  </p:notesMasterIdLst>
  <p:sldIdLst>
    <p:sldId id="378" r:id="rId10"/>
    <p:sldId id="543" r:id="rId11"/>
    <p:sldId id="544" r:id="rId12"/>
    <p:sldId id="373" r:id="rId13"/>
    <p:sldId id="547" r:id="rId14"/>
    <p:sldId id="385" r:id="rId15"/>
    <p:sldId id="375" r:id="rId16"/>
    <p:sldId id="272" r:id="rId17"/>
    <p:sldId id="338" r:id="rId18"/>
    <p:sldId id="340" r:id="rId19"/>
    <p:sldId id="341" r:id="rId20"/>
    <p:sldId id="342" r:id="rId21"/>
    <p:sldId id="355" r:id="rId22"/>
    <p:sldId id="364" r:id="rId23"/>
    <p:sldId id="365" r:id="rId24"/>
    <p:sldId id="366" r:id="rId25"/>
    <p:sldId id="367" r:id="rId26"/>
    <p:sldId id="389" r:id="rId27"/>
    <p:sldId id="368" r:id="rId28"/>
    <p:sldId id="369" r:id="rId29"/>
    <p:sldId id="370" r:id="rId30"/>
    <p:sldId id="358" r:id="rId31"/>
    <p:sldId id="407" r:id="rId32"/>
    <p:sldId id="315" r:id="rId33"/>
    <p:sldId id="323" r:id="rId34"/>
    <p:sldId id="281" r:id="rId35"/>
    <p:sldId id="403" r:id="rId36"/>
    <p:sldId id="282" r:id="rId37"/>
    <p:sldId id="351" r:id="rId38"/>
    <p:sldId id="311" r:id="rId39"/>
    <p:sldId id="285" r:id="rId40"/>
    <p:sldId id="298" r:id="rId41"/>
    <p:sldId id="299" r:id="rId42"/>
    <p:sldId id="273" r:id="rId43"/>
    <p:sldId id="301" r:id="rId44"/>
    <p:sldId id="288" r:id="rId45"/>
    <p:sldId id="327" r:id="rId46"/>
    <p:sldId id="325" r:id="rId47"/>
    <p:sldId id="293" r:id="rId48"/>
    <p:sldId id="313" r:id="rId49"/>
    <p:sldId id="545" r:id="rId50"/>
    <p:sldId id="310" r:id="rId51"/>
    <p:sldId id="546" r:id="rId52"/>
    <p:sldId id="317" r:id="rId53"/>
    <p:sldId id="319" r:id="rId54"/>
    <p:sldId id="320" r:id="rId55"/>
    <p:sldId id="328" r:id="rId56"/>
    <p:sldId id="324" r:id="rId57"/>
    <p:sldId id="314" r:id="rId58"/>
    <p:sldId id="256" r:id="rId59"/>
    <p:sldId id="257" r:id="rId60"/>
    <p:sldId id="258" r:id="rId61"/>
    <p:sldId id="259" r:id="rId62"/>
    <p:sldId id="260" r:id="rId63"/>
    <p:sldId id="261" r:id="rId64"/>
    <p:sldId id="262" r:id="rId65"/>
    <p:sldId id="263" r:id="rId66"/>
    <p:sldId id="264" r:id="rId67"/>
    <p:sldId id="265" r:id="rId68"/>
    <p:sldId id="266" r:id="rId69"/>
    <p:sldId id="267" r:id="rId70"/>
    <p:sldId id="268" r:id="rId71"/>
    <p:sldId id="269" r:id="rId72"/>
    <p:sldId id="270" r:id="rId73"/>
    <p:sldId id="271" r:id="rId74"/>
    <p:sldId id="549" r:id="rId75"/>
    <p:sldId id="550" r:id="rId76"/>
    <p:sldId id="274" r:id="rId77"/>
    <p:sldId id="275" r:id="rId78"/>
    <p:sldId id="276" r:id="rId79"/>
    <p:sldId id="277" r:id="rId80"/>
    <p:sldId id="278" r:id="rId81"/>
    <p:sldId id="279" r:id="rId82"/>
    <p:sldId id="280" r:id="rId83"/>
    <p:sldId id="551" r:id="rId84"/>
    <p:sldId id="552" r:id="rId85"/>
    <p:sldId id="283" r:id="rId86"/>
    <p:sldId id="284" r:id="rId87"/>
    <p:sldId id="553" r:id="rId88"/>
    <p:sldId id="286" r:id="rId89"/>
    <p:sldId id="554" r:id="rId90"/>
    <p:sldId id="548" r:id="rId91"/>
    <p:sldId id="538" r:id="rId92"/>
    <p:sldId id="539" r:id="rId93"/>
    <p:sldId id="542" r:id="rId94"/>
    <p:sldId id="540" r:id="rId95"/>
    <p:sldId id="458"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oot Camp Slides" id="{2791D53B-BDFA-4C4A-B70F-E229CCFB3A92}">
          <p14:sldIdLst>
            <p14:sldId id="378"/>
            <p14:sldId id="543"/>
            <p14:sldId id="544"/>
            <p14:sldId id="373"/>
            <p14:sldId id="547"/>
            <p14:sldId id="385"/>
            <p14:sldId id="375"/>
            <p14:sldId id="272"/>
            <p14:sldId id="338"/>
            <p14:sldId id="340"/>
            <p14:sldId id="341"/>
            <p14:sldId id="342"/>
            <p14:sldId id="355"/>
            <p14:sldId id="364"/>
            <p14:sldId id="365"/>
            <p14:sldId id="366"/>
            <p14:sldId id="367"/>
            <p14:sldId id="389"/>
            <p14:sldId id="368"/>
            <p14:sldId id="369"/>
            <p14:sldId id="370"/>
            <p14:sldId id="358"/>
            <p14:sldId id="407"/>
            <p14:sldId id="315"/>
            <p14:sldId id="323"/>
            <p14:sldId id="281"/>
            <p14:sldId id="403"/>
            <p14:sldId id="282"/>
            <p14:sldId id="351"/>
            <p14:sldId id="311"/>
            <p14:sldId id="285"/>
            <p14:sldId id="298"/>
            <p14:sldId id="299"/>
            <p14:sldId id="273"/>
            <p14:sldId id="301"/>
            <p14:sldId id="288"/>
            <p14:sldId id="327"/>
            <p14:sldId id="325"/>
            <p14:sldId id="293"/>
            <p14:sldId id="313"/>
            <p14:sldId id="545"/>
            <p14:sldId id="310"/>
            <p14:sldId id="546"/>
            <p14:sldId id="317"/>
            <p14:sldId id="319"/>
            <p14:sldId id="320"/>
            <p14:sldId id="328"/>
            <p14:sldId id="324"/>
            <p14:sldId id="314"/>
            <p14:sldId id="256"/>
            <p14:sldId id="257"/>
            <p14:sldId id="258"/>
            <p14:sldId id="259"/>
            <p14:sldId id="260"/>
            <p14:sldId id="261"/>
            <p14:sldId id="262"/>
            <p14:sldId id="263"/>
            <p14:sldId id="264"/>
            <p14:sldId id="265"/>
            <p14:sldId id="266"/>
            <p14:sldId id="267"/>
            <p14:sldId id="268"/>
            <p14:sldId id="269"/>
            <p14:sldId id="270"/>
            <p14:sldId id="271"/>
            <p14:sldId id="549"/>
            <p14:sldId id="550"/>
            <p14:sldId id="274"/>
            <p14:sldId id="275"/>
            <p14:sldId id="276"/>
            <p14:sldId id="277"/>
            <p14:sldId id="278"/>
            <p14:sldId id="279"/>
            <p14:sldId id="280"/>
            <p14:sldId id="551"/>
            <p14:sldId id="552"/>
            <p14:sldId id="283"/>
            <p14:sldId id="284"/>
            <p14:sldId id="553"/>
            <p14:sldId id="286"/>
            <p14:sldId id="554"/>
            <p14:sldId id="548"/>
            <p14:sldId id="538"/>
            <p14:sldId id="539"/>
            <p14:sldId id="542"/>
            <p14:sldId id="540"/>
            <p14:sldId id="4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ry, Kimberly" initials="PK" lastIdx="3" clrIdx="0">
    <p:extLst>
      <p:ext uri="{19B8F6BF-5375-455C-9EA6-DF929625EA0E}">
        <p15:presenceInfo xmlns:p15="http://schemas.microsoft.com/office/powerpoint/2012/main" userId="S-1-5-21-2587397230-3316739918-3431996274-312034" providerId="AD"/>
      </p:ext>
    </p:extLst>
  </p:cmAuthor>
  <p:cmAuthor id="2" name="Bill Heyob" initials="BH" lastIdx="1" clrIdx="1">
    <p:extLst>
      <p:ext uri="{19B8F6BF-5375-455C-9EA6-DF929625EA0E}">
        <p15:presenceInfo xmlns:p15="http://schemas.microsoft.com/office/powerpoint/2012/main" userId="S-1-5-21-854245398-287218729-839522115-12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7D"/>
    <a:srgbClr val="E8EDE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16" autoAdjust="0"/>
    <p:restoredTop sz="56236" autoAdjust="0"/>
  </p:normalViewPr>
  <p:slideViewPr>
    <p:cSldViewPr>
      <p:cViewPr varScale="1">
        <p:scale>
          <a:sx n="38" d="100"/>
          <a:sy n="38" d="100"/>
        </p:scale>
        <p:origin x="1672" y="36"/>
      </p:cViewPr>
      <p:guideLst>
        <p:guide orient="horz" pos="2160"/>
        <p:guide pos="2880"/>
      </p:guideLst>
    </p:cSldViewPr>
  </p:slideViewPr>
  <p:outlineViewPr>
    <p:cViewPr>
      <p:scale>
        <a:sx n="33" d="100"/>
        <a:sy n="33" d="100"/>
      </p:scale>
      <p:origin x="0" y="1474"/>
    </p:cViewPr>
  </p:outlineViewPr>
  <p:notesTextViewPr>
    <p:cViewPr>
      <p:scale>
        <a:sx n="150" d="100"/>
        <a:sy n="150" d="100"/>
      </p:scale>
      <p:origin x="0" y="0"/>
    </p:cViewPr>
  </p:notesTextViewPr>
  <p:sorterViewPr>
    <p:cViewPr varScale="1">
      <p:scale>
        <a:sx n="1" d="1"/>
        <a:sy n="1" d="1"/>
      </p:scale>
      <p:origin x="0" y="-16776"/>
    </p:cViewPr>
  </p:sorterViewPr>
  <p:notesViewPr>
    <p:cSldViewPr>
      <p:cViewPr>
        <p:scale>
          <a:sx n="100" d="100"/>
          <a:sy n="100" d="100"/>
        </p:scale>
        <p:origin x="3552"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slide" Target="slides/slide80.xml"/><Relationship Id="rId97"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5785413186987994E-2"/>
          <c:y val="0.19876356080489938"/>
          <c:w val="0.72309293724648049"/>
          <c:h val="0.7954022309711285"/>
        </c:manualLayout>
      </c:layout>
      <c:pieChart>
        <c:varyColors val="1"/>
        <c:ser>
          <c:idx val="0"/>
          <c:order val="0"/>
          <c:tx>
            <c:strRef>
              <c:f>Sheet1!$B$1</c:f>
              <c:strCache>
                <c:ptCount val="1"/>
                <c:pt idx="0">
                  <c:v>Sales</c:v>
                </c:pt>
              </c:strCache>
            </c:strRef>
          </c:tx>
          <c:spPr>
            <a:ln>
              <a:noFill/>
            </a:ln>
          </c:spPr>
          <c:explosion val="4"/>
          <c:dPt>
            <c:idx val="0"/>
            <c:bubble3D val="0"/>
            <c:explosion val="0"/>
            <c:spPr>
              <a:solidFill>
                <a:schemeClr val="tx1"/>
              </a:solidFill>
              <a:ln w="19050">
                <a:noFill/>
              </a:ln>
              <a:effectLst/>
            </c:spPr>
            <c:extLst>
              <c:ext xmlns:c16="http://schemas.microsoft.com/office/drawing/2014/chart" uri="{C3380CC4-5D6E-409C-BE32-E72D297353CC}">
                <c16:uniqueId val="{00000001-9143-4BDA-A06A-364011B76EAB}"/>
              </c:ext>
            </c:extLst>
          </c:dPt>
          <c:dPt>
            <c:idx val="1"/>
            <c:bubble3D val="0"/>
            <c:explosion val="8"/>
            <c:spPr>
              <a:solidFill>
                <a:srgbClr val="007D7D"/>
              </a:solidFill>
              <a:ln w="19050">
                <a:noFill/>
              </a:ln>
              <a:effectLst/>
            </c:spPr>
            <c:extLst>
              <c:ext xmlns:c16="http://schemas.microsoft.com/office/drawing/2014/chart" uri="{C3380CC4-5D6E-409C-BE32-E72D297353CC}">
                <c16:uniqueId val="{00000003-9143-4BDA-A06A-364011B76EAB}"/>
              </c:ext>
            </c:extLst>
          </c:dPt>
          <c:dPt>
            <c:idx val="2"/>
            <c:bubble3D val="0"/>
            <c:explosion val="8"/>
            <c:spPr>
              <a:solidFill>
                <a:schemeClr val="accent1">
                  <a:lumMod val="75000"/>
                </a:schemeClr>
              </a:solidFill>
              <a:ln w="19050">
                <a:noFill/>
              </a:ln>
              <a:effectLst/>
            </c:spPr>
            <c:extLst>
              <c:ext xmlns:c16="http://schemas.microsoft.com/office/drawing/2014/chart" uri="{C3380CC4-5D6E-409C-BE32-E72D297353CC}">
                <c16:uniqueId val="{00000005-9143-4BDA-A06A-364011B76EAB}"/>
              </c:ext>
            </c:extLst>
          </c:dPt>
          <c:cat>
            <c:strRef>
              <c:f>Sheet1!$A$2:$A$4</c:f>
              <c:strCache>
                <c:ptCount val="3"/>
                <c:pt idx="0">
                  <c:v>Receive Social Security</c:v>
                </c:pt>
                <c:pt idx="1">
                  <c:v>Receive SSI</c:v>
                </c:pt>
                <c:pt idx="2">
                  <c:v>Receive Both</c:v>
                </c:pt>
              </c:strCache>
            </c:strRef>
          </c:cat>
          <c:val>
            <c:numRef>
              <c:f>Sheet1!$B$2:$B$4</c:f>
              <c:numCache>
                <c:formatCode>General</c:formatCode>
                <c:ptCount val="3"/>
                <c:pt idx="0">
                  <c:v>57700000</c:v>
                </c:pt>
                <c:pt idx="1">
                  <c:v>5538000</c:v>
                </c:pt>
                <c:pt idx="2">
                  <c:v>2752000</c:v>
                </c:pt>
              </c:numCache>
            </c:numRef>
          </c:val>
          <c:extLst>
            <c:ext xmlns:c16="http://schemas.microsoft.com/office/drawing/2014/chart" uri="{C3380CC4-5D6E-409C-BE32-E72D297353CC}">
              <c16:uniqueId val="{00000006-9143-4BDA-A06A-364011B76EAB}"/>
            </c:ext>
          </c:extLst>
        </c:ser>
        <c:dLbls>
          <c:showLegendKey val="0"/>
          <c:showVal val="0"/>
          <c:showCatName val="0"/>
          <c:showSerName val="0"/>
          <c:showPercent val="0"/>
          <c:showBubbleSize val="0"/>
          <c:showLeaderLines val="1"/>
        </c:dLbls>
        <c:firstSliceAng val="4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0512820512819"/>
          <c:y val="0"/>
          <c:w val="0.82905982905982911"/>
          <c:h val="0.89814814814814814"/>
        </c:manualLayout>
      </c:layout>
      <c:pieChart>
        <c:varyColors val="1"/>
        <c:ser>
          <c:idx val="0"/>
          <c:order val="0"/>
          <c:tx>
            <c:strRef>
              <c:f>Sheet1!$B$1</c:f>
              <c:strCache>
                <c:ptCount val="1"/>
                <c:pt idx="0">
                  <c:v>Sales</c:v>
                </c:pt>
              </c:strCache>
            </c:strRef>
          </c:tx>
          <c:explosion val="47"/>
          <c:dPt>
            <c:idx val="0"/>
            <c:bubble3D val="0"/>
            <c:explosion val="0"/>
            <c:spPr>
              <a:solidFill>
                <a:schemeClr val="tx1"/>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22F-452C-B168-360C9E2C1F5D}"/>
              </c:ext>
            </c:extLst>
          </c:dPt>
          <c:dPt>
            <c:idx val="1"/>
            <c:bubble3D val="0"/>
            <c:explosion val="22"/>
            <c:spPr>
              <a:solidFill>
                <a:srgbClr val="007D7D"/>
              </a:solidFill>
              <a:ln>
                <a:solidFill>
                  <a:srgbClr val="007D7D"/>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22F-452C-B168-360C9E2C1F5D}"/>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22F-452C-B168-360C9E2C1F5D}"/>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22F-452C-B168-360C9E2C1F5D}"/>
              </c:ext>
            </c:extLst>
          </c:dPt>
          <c:cat>
            <c:strRef>
              <c:f>Sheet1!$A$2:$A$5</c:f>
              <c:strCache>
                <c:ptCount val="2"/>
                <c:pt idx="0">
                  <c:v>1st Qtr</c:v>
                </c:pt>
                <c:pt idx="1">
                  <c:v>2nd Qtr</c:v>
                </c:pt>
              </c:strCache>
            </c:strRef>
          </c:cat>
          <c:val>
            <c:numRef>
              <c:f>Sheet1!$B$2:$B$5</c:f>
              <c:numCache>
                <c:formatCode>General</c:formatCode>
                <c:ptCount val="4"/>
                <c:pt idx="0">
                  <c:v>94</c:v>
                </c:pt>
                <c:pt idx="1">
                  <c:v>6</c:v>
                </c:pt>
              </c:numCache>
            </c:numRef>
          </c:val>
          <c:extLst>
            <c:ext xmlns:c16="http://schemas.microsoft.com/office/drawing/2014/chart" uri="{C3380CC4-5D6E-409C-BE32-E72D297353CC}">
              <c16:uniqueId val="{00000008-B22F-452C-B168-360C9E2C1F5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6.1474527222558716E-2"/>
          <c:y val="8.357496706701166E-2"/>
          <c:w val="0.90433743858940707"/>
          <c:h val="0.71558609991890121"/>
        </c:manualLayout>
      </c:layout>
      <c:lineChart>
        <c:grouping val="standard"/>
        <c:varyColors val="0"/>
        <c:ser>
          <c:idx val="0"/>
          <c:order val="0"/>
          <c:tx>
            <c:strRef>
              <c:f>Sheet1!$B$1</c:f>
              <c:strCache>
                <c:ptCount val="1"/>
                <c:pt idx="0">
                  <c:v>Series 1</c:v>
                </c:pt>
              </c:strCache>
            </c:strRef>
          </c:tx>
          <c:spPr>
            <a:ln w="28575" cap="rnd">
              <a:solidFill>
                <a:srgbClr val="002060"/>
              </a:solidFill>
              <a:round/>
            </a:ln>
            <a:effectLst/>
          </c:spPr>
          <c:marker>
            <c:symbol val="none"/>
          </c:marker>
          <c:cat>
            <c:numRef>
              <c:f>Sheet1!$A$2:$A$97</c:f>
              <c:numCache>
                <c:formatCode>General</c:formatCode>
                <c:ptCount val="96"/>
                <c:pt idx="0">
                  <c:v>1920</c:v>
                </c:pt>
                <c:pt idx="1">
                  <c:v>1921</c:v>
                </c:pt>
                <c:pt idx="2">
                  <c:v>1922</c:v>
                </c:pt>
                <c:pt idx="3">
                  <c:v>1923</c:v>
                </c:pt>
                <c:pt idx="4">
                  <c:v>1924</c:v>
                </c:pt>
                <c:pt idx="5">
                  <c:v>1925</c:v>
                </c:pt>
                <c:pt idx="6">
                  <c:v>1926</c:v>
                </c:pt>
                <c:pt idx="7">
                  <c:v>1927</c:v>
                </c:pt>
                <c:pt idx="8">
                  <c:v>1928</c:v>
                </c:pt>
                <c:pt idx="9">
                  <c:v>1929</c:v>
                </c:pt>
                <c:pt idx="10">
                  <c:v>1930</c:v>
                </c:pt>
                <c:pt idx="11">
                  <c:v>1931</c:v>
                </c:pt>
                <c:pt idx="12">
                  <c:v>1932</c:v>
                </c:pt>
                <c:pt idx="13">
                  <c:v>1933</c:v>
                </c:pt>
                <c:pt idx="14">
                  <c:v>1934</c:v>
                </c:pt>
                <c:pt idx="15">
                  <c:v>1935</c:v>
                </c:pt>
                <c:pt idx="16">
                  <c:v>1936</c:v>
                </c:pt>
                <c:pt idx="17">
                  <c:v>1937</c:v>
                </c:pt>
                <c:pt idx="18">
                  <c:v>1938</c:v>
                </c:pt>
                <c:pt idx="19">
                  <c:v>1939</c:v>
                </c:pt>
                <c:pt idx="20">
                  <c:v>1940</c:v>
                </c:pt>
                <c:pt idx="21">
                  <c:v>1941</c:v>
                </c:pt>
                <c:pt idx="22">
                  <c:v>1942</c:v>
                </c:pt>
                <c:pt idx="23">
                  <c:v>1943</c:v>
                </c:pt>
                <c:pt idx="24">
                  <c:v>1944</c:v>
                </c:pt>
                <c:pt idx="25">
                  <c:v>1945</c:v>
                </c:pt>
                <c:pt idx="26">
                  <c:v>1946</c:v>
                </c:pt>
                <c:pt idx="27">
                  <c:v>1947</c:v>
                </c:pt>
                <c:pt idx="28">
                  <c:v>1948</c:v>
                </c:pt>
                <c:pt idx="29">
                  <c:v>1949</c:v>
                </c:pt>
                <c:pt idx="30">
                  <c:v>1950</c:v>
                </c:pt>
                <c:pt idx="31">
                  <c:v>1951</c:v>
                </c:pt>
                <c:pt idx="32">
                  <c:v>1952</c:v>
                </c:pt>
                <c:pt idx="33">
                  <c:v>1953</c:v>
                </c:pt>
                <c:pt idx="34">
                  <c:v>1954</c:v>
                </c:pt>
                <c:pt idx="35">
                  <c:v>1955</c:v>
                </c:pt>
                <c:pt idx="36">
                  <c:v>1956</c:v>
                </c:pt>
                <c:pt idx="37">
                  <c:v>1957</c:v>
                </c:pt>
                <c:pt idx="38">
                  <c:v>1958</c:v>
                </c:pt>
                <c:pt idx="39">
                  <c:v>1959</c:v>
                </c:pt>
                <c:pt idx="40">
                  <c:v>1960</c:v>
                </c:pt>
                <c:pt idx="41">
                  <c:v>1961</c:v>
                </c:pt>
                <c:pt idx="42">
                  <c:v>1962</c:v>
                </c:pt>
                <c:pt idx="43">
                  <c:v>1963</c:v>
                </c:pt>
                <c:pt idx="44">
                  <c:v>1964</c:v>
                </c:pt>
                <c:pt idx="45">
                  <c:v>1965</c:v>
                </c:pt>
                <c:pt idx="46">
                  <c:v>1966</c:v>
                </c:pt>
                <c:pt idx="47">
                  <c:v>1967</c:v>
                </c:pt>
                <c:pt idx="48">
                  <c:v>1968</c:v>
                </c:pt>
                <c:pt idx="49">
                  <c:v>1969</c:v>
                </c:pt>
                <c:pt idx="50">
                  <c:v>1970</c:v>
                </c:pt>
                <c:pt idx="51">
                  <c:v>1971</c:v>
                </c:pt>
                <c:pt idx="52">
                  <c:v>1972</c:v>
                </c:pt>
                <c:pt idx="53">
                  <c:v>1973</c:v>
                </c:pt>
                <c:pt idx="54">
                  <c:v>1974</c:v>
                </c:pt>
                <c:pt idx="55">
                  <c:v>1975</c:v>
                </c:pt>
                <c:pt idx="56">
                  <c:v>1976</c:v>
                </c:pt>
                <c:pt idx="57">
                  <c:v>1977</c:v>
                </c:pt>
                <c:pt idx="58">
                  <c:v>1978</c:v>
                </c:pt>
                <c:pt idx="59">
                  <c:v>1979</c:v>
                </c:pt>
                <c:pt idx="60">
                  <c:v>1980</c:v>
                </c:pt>
                <c:pt idx="61">
                  <c:v>1981</c:v>
                </c:pt>
                <c:pt idx="62">
                  <c:v>1982</c:v>
                </c:pt>
                <c:pt idx="63">
                  <c:v>1983</c:v>
                </c:pt>
                <c:pt idx="64">
                  <c:v>1984</c:v>
                </c:pt>
                <c:pt idx="65">
                  <c:v>1985</c:v>
                </c:pt>
                <c:pt idx="66">
                  <c:v>1986</c:v>
                </c:pt>
                <c:pt idx="67">
                  <c:v>1987</c:v>
                </c:pt>
                <c:pt idx="68">
                  <c:v>1988</c:v>
                </c:pt>
                <c:pt idx="69">
                  <c:v>1989</c:v>
                </c:pt>
                <c:pt idx="70">
                  <c:v>1990</c:v>
                </c:pt>
                <c:pt idx="71">
                  <c:v>1991</c:v>
                </c:pt>
                <c:pt idx="72">
                  <c:v>1992</c:v>
                </c:pt>
                <c:pt idx="73">
                  <c:v>1993</c:v>
                </c:pt>
                <c:pt idx="74">
                  <c:v>1994</c:v>
                </c:pt>
                <c:pt idx="75">
                  <c:v>1995</c:v>
                </c:pt>
                <c:pt idx="76">
                  <c:v>1996</c:v>
                </c:pt>
                <c:pt idx="77">
                  <c:v>1997</c:v>
                </c:pt>
                <c:pt idx="78">
                  <c:v>1998</c:v>
                </c:pt>
                <c:pt idx="79">
                  <c:v>1999</c:v>
                </c:pt>
                <c:pt idx="80">
                  <c:v>2000</c:v>
                </c:pt>
                <c:pt idx="81">
                  <c:v>2001</c:v>
                </c:pt>
                <c:pt idx="82">
                  <c:v>2002</c:v>
                </c:pt>
                <c:pt idx="83">
                  <c:v>2003</c:v>
                </c:pt>
                <c:pt idx="84">
                  <c:v>2004</c:v>
                </c:pt>
                <c:pt idx="85">
                  <c:v>2005</c:v>
                </c:pt>
                <c:pt idx="86">
                  <c:v>2006</c:v>
                </c:pt>
                <c:pt idx="87">
                  <c:v>2007</c:v>
                </c:pt>
                <c:pt idx="88">
                  <c:v>2008</c:v>
                </c:pt>
                <c:pt idx="89">
                  <c:v>2009</c:v>
                </c:pt>
                <c:pt idx="90">
                  <c:v>2010</c:v>
                </c:pt>
                <c:pt idx="91">
                  <c:v>2011</c:v>
                </c:pt>
                <c:pt idx="92">
                  <c:v>2012</c:v>
                </c:pt>
                <c:pt idx="93">
                  <c:v>2013</c:v>
                </c:pt>
                <c:pt idx="94">
                  <c:v>2014</c:v>
                </c:pt>
                <c:pt idx="95">
                  <c:v>2015</c:v>
                </c:pt>
              </c:numCache>
            </c:numRef>
          </c:cat>
          <c:val>
            <c:numRef>
              <c:f>Sheet1!$B$2:$B$97</c:f>
              <c:numCache>
                <c:formatCode>General</c:formatCode>
                <c:ptCount val="96"/>
                <c:pt idx="0">
                  <c:v>3.26</c:v>
                </c:pt>
                <c:pt idx="1">
                  <c:v>3.33</c:v>
                </c:pt>
                <c:pt idx="2">
                  <c:v>3.11</c:v>
                </c:pt>
                <c:pt idx="3">
                  <c:v>3.1</c:v>
                </c:pt>
                <c:pt idx="4">
                  <c:v>3.12</c:v>
                </c:pt>
                <c:pt idx="5">
                  <c:v>3.01</c:v>
                </c:pt>
                <c:pt idx="6">
                  <c:v>2.9</c:v>
                </c:pt>
                <c:pt idx="7">
                  <c:v>2.82</c:v>
                </c:pt>
                <c:pt idx="8">
                  <c:v>2.66</c:v>
                </c:pt>
                <c:pt idx="9">
                  <c:v>2.5299999999999998</c:v>
                </c:pt>
                <c:pt idx="10">
                  <c:v>2.5299999999999998</c:v>
                </c:pt>
                <c:pt idx="11">
                  <c:v>2.4</c:v>
                </c:pt>
                <c:pt idx="12">
                  <c:v>2.17</c:v>
                </c:pt>
                <c:pt idx="13">
                  <c:v>2.17</c:v>
                </c:pt>
                <c:pt idx="14">
                  <c:v>2.23</c:v>
                </c:pt>
                <c:pt idx="15">
                  <c:v>2.19</c:v>
                </c:pt>
                <c:pt idx="16">
                  <c:v>2.15</c:v>
                </c:pt>
                <c:pt idx="17">
                  <c:v>2.17</c:v>
                </c:pt>
                <c:pt idx="18">
                  <c:v>2.2200000000000002</c:v>
                </c:pt>
                <c:pt idx="19">
                  <c:v>2.23</c:v>
                </c:pt>
                <c:pt idx="20">
                  <c:v>2.23</c:v>
                </c:pt>
                <c:pt idx="21">
                  <c:v>2.33</c:v>
                </c:pt>
                <c:pt idx="22">
                  <c:v>2.5499999999999998</c:v>
                </c:pt>
                <c:pt idx="23">
                  <c:v>2.64</c:v>
                </c:pt>
                <c:pt idx="24">
                  <c:v>2.4900000000000002</c:v>
                </c:pt>
                <c:pt idx="25">
                  <c:v>2.42</c:v>
                </c:pt>
                <c:pt idx="26">
                  <c:v>2.86</c:v>
                </c:pt>
                <c:pt idx="27">
                  <c:v>3.18</c:v>
                </c:pt>
                <c:pt idx="28">
                  <c:v>3.03</c:v>
                </c:pt>
                <c:pt idx="29">
                  <c:v>3.04</c:v>
                </c:pt>
                <c:pt idx="30">
                  <c:v>3.03</c:v>
                </c:pt>
                <c:pt idx="31">
                  <c:v>3.2</c:v>
                </c:pt>
                <c:pt idx="32">
                  <c:v>3.29</c:v>
                </c:pt>
                <c:pt idx="33">
                  <c:v>3.35</c:v>
                </c:pt>
                <c:pt idx="34">
                  <c:v>3.46</c:v>
                </c:pt>
                <c:pt idx="35">
                  <c:v>3.5</c:v>
                </c:pt>
                <c:pt idx="36">
                  <c:v>3.6</c:v>
                </c:pt>
                <c:pt idx="37">
                  <c:v>3.68</c:v>
                </c:pt>
                <c:pt idx="38">
                  <c:v>3.63</c:v>
                </c:pt>
                <c:pt idx="39">
                  <c:v>3.64</c:v>
                </c:pt>
                <c:pt idx="40">
                  <c:v>3.61</c:v>
                </c:pt>
                <c:pt idx="41">
                  <c:v>3.56</c:v>
                </c:pt>
                <c:pt idx="42">
                  <c:v>3.42</c:v>
                </c:pt>
                <c:pt idx="43">
                  <c:v>3.3</c:v>
                </c:pt>
                <c:pt idx="44">
                  <c:v>3.17</c:v>
                </c:pt>
                <c:pt idx="45">
                  <c:v>2.88</c:v>
                </c:pt>
                <c:pt idx="46">
                  <c:v>2.67</c:v>
                </c:pt>
                <c:pt idx="47">
                  <c:v>2.5299999999999998</c:v>
                </c:pt>
                <c:pt idx="48">
                  <c:v>2.4300000000000002</c:v>
                </c:pt>
                <c:pt idx="49">
                  <c:v>2.42</c:v>
                </c:pt>
                <c:pt idx="50">
                  <c:v>2.4300000000000002</c:v>
                </c:pt>
                <c:pt idx="51">
                  <c:v>2.25</c:v>
                </c:pt>
                <c:pt idx="52">
                  <c:v>1.99</c:v>
                </c:pt>
                <c:pt idx="53">
                  <c:v>1.86</c:v>
                </c:pt>
                <c:pt idx="54">
                  <c:v>1.82</c:v>
                </c:pt>
                <c:pt idx="55">
                  <c:v>1.77</c:v>
                </c:pt>
                <c:pt idx="56">
                  <c:v>1.74</c:v>
                </c:pt>
                <c:pt idx="57">
                  <c:v>1.8</c:v>
                </c:pt>
                <c:pt idx="58">
                  <c:v>1.76</c:v>
                </c:pt>
                <c:pt idx="59">
                  <c:v>1.82</c:v>
                </c:pt>
                <c:pt idx="60">
                  <c:v>1.82</c:v>
                </c:pt>
                <c:pt idx="61">
                  <c:v>1.8</c:v>
                </c:pt>
                <c:pt idx="62">
                  <c:v>1.81</c:v>
                </c:pt>
                <c:pt idx="63">
                  <c:v>1.78</c:v>
                </c:pt>
                <c:pt idx="64">
                  <c:v>1.79</c:v>
                </c:pt>
                <c:pt idx="65">
                  <c:v>1.83</c:v>
                </c:pt>
                <c:pt idx="66">
                  <c:v>1.83</c:v>
                </c:pt>
                <c:pt idx="67">
                  <c:v>1.86</c:v>
                </c:pt>
                <c:pt idx="68">
                  <c:v>1.92</c:v>
                </c:pt>
                <c:pt idx="69">
                  <c:v>2</c:v>
                </c:pt>
                <c:pt idx="70">
                  <c:v>2.0699999999999998</c:v>
                </c:pt>
                <c:pt idx="71">
                  <c:v>2.06</c:v>
                </c:pt>
                <c:pt idx="72">
                  <c:v>2.04</c:v>
                </c:pt>
                <c:pt idx="73">
                  <c:v>2.02</c:v>
                </c:pt>
                <c:pt idx="74">
                  <c:v>2</c:v>
                </c:pt>
                <c:pt idx="75">
                  <c:v>1.98</c:v>
                </c:pt>
                <c:pt idx="76">
                  <c:v>1.98</c:v>
                </c:pt>
                <c:pt idx="77">
                  <c:v>1.97</c:v>
                </c:pt>
                <c:pt idx="78">
                  <c:v>2</c:v>
                </c:pt>
                <c:pt idx="79">
                  <c:v>2.0099999999999998</c:v>
                </c:pt>
                <c:pt idx="80">
                  <c:v>2.0499999999999998</c:v>
                </c:pt>
                <c:pt idx="81">
                  <c:v>2.0299999999999998</c:v>
                </c:pt>
                <c:pt idx="82">
                  <c:v>2.0299999999999998</c:v>
                </c:pt>
                <c:pt idx="83">
                  <c:v>2.0499999999999998</c:v>
                </c:pt>
                <c:pt idx="84">
                  <c:v>2.06</c:v>
                </c:pt>
                <c:pt idx="85">
                  <c:v>2.06</c:v>
                </c:pt>
                <c:pt idx="86">
                  <c:v>2.11</c:v>
                </c:pt>
                <c:pt idx="87">
                  <c:v>2.12</c:v>
                </c:pt>
                <c:pt idx="88">
                  <c:v>2.0699999999999998</c:v>
                </c:pt>
                <c:pt idx="89">
                  <c:v>2</c:v>
                </c:pt>
                <c:pt idx="90">
                  <c:v>1.93</c:v>
                </c:pt>
                <c:pt idx="91">
                  <c:v>1.89</c:v>
                </c:pt>
                <c:pt idx="92">
                  <c:v>1.87</c:v>
                </c:pt>
                <c:pt idx="93">
                  <c:v>1.85</c:v>
                </c:pt>
                <c:pt idx="94">
                  <c:v>1.86</c:v>
                </c:pt>
                <c:pt idx="95">
                  <c:v>1.87</c:v>
                </c:pt>
              </c:numCache>
            </c:numRef>
          </c:val>
          <c:smooth val="0"/>
          <c:extLst>
            <c:ext xmlns:c16="http://schemas.microsoft.com/office/drawing/2014/chart" uri="{C3380CC4-5D6E-409C-BE32-E72D297353CC}">
              <c16:uniqueId val="{00000000-38AC-4C83-8F15-7900EA915192}"/>
            </c:ext>
          </c:extLst>
        </c:ser>
        <c:dLbls>
          <c:showLegendKey val="0"/>
          <c:showVal val="0"/>
          <c:showCatName val="0"/>
          <c:showSerName val="0"/>
          <c:showPercent val="0"/>
          <c:showBubbleSize val="0"/>
        </c:dLbls>
        <c:smooth val="0"/>
        <c:axId val="355234176"/>
        <c:axId val="516980272"/>
      </c:lineChart>
      <c:dateAx>
        <c:axId val="355234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516980272"/>
        <c:crosses val="autoZero"/>
        <c:auto val="0"/>
        <c:lblOffset val="100"/>
        <c:baseTimeUnit val="days"/>
        <c:majorUnit val="10"/>
        <c:majorTimeUnit val="days"/>
      </c:dateAx>
      <c:valAx>
        <c:axId val="516980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355234176"/>
        <c:crossesAt val="1"/>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0.26761</cdr:x>
      <cdr:y>0.63333</cdr:y>
    </cdr:from>
    <cdr:to>
      <cdr:x>0.67606</cdr:x>
      <cdr:y>0.83333</cdr:y>
    </cdr:to>
    <cdr:sp macro="" textlink="">
      <cdr:nvSpPr>
        <cdr:cNvPr id="2" name="TextBox 1"/>
        <cdr:cNvSpPr txBox="1"/>
      </cdr:nvSpPr>
      <cdr:spPr>
        <a:xfrm xmlns:a="http://schemas.openxmlformats.org/drawingml/2006/main">
          <a:off x="1447800" y="2895600"/>
          <a:ext cx="22098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solidFill>
                <a:schemeClr val="bg1"/>
              </a:solidFill>
            </a:rPr>
            <a:t>Social Security</a:t>
          </a:r>
        </a:p>
        <a:p xmlns:a="http://schemas.openxmlformats.org/drawingml/2006/main">
          <a:r>
            <a:rPr lang="en-US" sz="2400" dirty="0">
              <a:solidFill>
                <a:schemeClr val="bg1"/>
              </a:solidFill>
            </a:rPr>
            <a:t>57.7 million</a:t>
          </a:r>
        </a:p>
      </cdr:txBody>
    </cdr:sp>
  </cdr:relSizeAnchor>
  <cdr:relSizeAnchor xmlns:cdr="http://schemas.openxmlformats.org/drawingml/2006/chartDrawing">
    <cdr:from>
      <cdr:x>0.69014</cdr:x>
      <cdr:y>0.15</cdr:y>
    </cdr:from>
    <cdr:to>
      <cdr:x>1</cdr:x>
      <cdr:y>0.31904</cdr:y>
    </cdr:to>
    <cdr:sp macro="" textlink="">
      <cdr:nvSpPr>
        <cdr:cNvPr id="3" name="TextBox 1"/>
        <cdr:cNvSpPr txBox="1"/>
      </cdr:nvSpPr>
      <cdr:spPr>
        <a:xfrm xmlns:a="http://schemas.openxmlformats.org/drawingml/2006/main">
          <a:off x="3733800" y="685800"/>
          <a:ext cx="1676400" cy="7728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a:solidFill>
                <a:schemeClr val="accent1">
                  <a:lumMod val="75000"/>
                </a:schemeClr>
              </a:solidFill>
            </a:rPr>
            <a:t>Both</a:t>
          </a:r>
        </a:p>
        <a:p xmlns:a="http://schemas.openxmlformats.org/drawingml/2006/main">
          <a:r>
            <a:rPr lang="en-US" sz="2400" dirty="0">
              <a:solidFill>
                <a:schemeClr val="accent1">
                  <a:lumMod val="75000"/>
                </a:schemeClr>
              </a:solidFill>
            </a:rPr>
            <a:t>2.7 million</a:t>
          </a:r>
        </a:p>
      </cdr:txBody>
    </cdr:sp>
  </cdr:relSizeAnchor>
  <cdr:relSizeAnchor xmlns:cdr="http://schemas.openxmlformats.org/drawingml/2006/chartDrawing">
    <cdr:from>
      <cdr:x>0.42254</cdr:x>
      <cdr:y>0</cdr:y>
    </cdr:from>
    <cdr:to>
      <cdr:x>0.78874</cdr:x>
      <cdr:y>0.16875</cdr:y>
    </cdr:to>
    <cdr:sp macro="" textlink="">
      <cdr:nvSpPr>
        <cdr:cNvPr id="4" name="TextBox 1"/>
        <cdr:cNvSpPr txBox="1"/>
      </cdr:nvSpPr>
      <cdr:spPr>
        <a:xfrm xmlns:a="http://schemas.openxmlformats.org/drawingml/2006/main">
          <a:off x="2286000" y="0"/>
          <a:ext cx="1981215" cy="7715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a:solidFill>
                <a:srgbClr val="007D7D"/>
              </a:solidFill>
            </a:rPr>
            <a:t>SSI</a:t>
          </a:r>
        </a:p>
        <a:p xmlns:a="http://schemas.openxmlformats.org/drawingml/2006/main">
          <a:r>
            <a:rPr lang="en-US" sz="2400" dirty="0">
              <a:solidFill>
                <a:srgbClr val="007D7D"/>
              </a:solidFill>
            </a:rPr>
            <a:t>5.5 million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0E2B55-7368-4ED0-8184-9A69BA72962C}" type="datetimeFigureOut">
              <a:rPr lang="en-US" smtClean="0"/>
              <a:t>10/23/2018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AD8C53-ECBC-44FC-9144-A8C38BDE651D}" type="slidenum">
              <a:rPr lang="en-US" smtClean="0"/>
              <a:t>‹#›</a:t>
            </a:fld>
            <a:endParaRPr lang="en-US"/>
          </a:p>
        </p:txBody>
      </p:sp>
    </p:spTree>
    <p:extLst>
      <p:ext uri="{BB962C8B-B14F-4D97-AF65-F5344CB8AC3E}">
        <p14:creationId xmlns:p14="http://schemas.microsoft.com/office/powerpoint/2010/main" val="416068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Social_Security_(United_States)"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ssa.gov/pubs/EN-05-10003.pdf" TargetMode="External"/><Relationship Id="rId4" Type="http://schemas.openxmlformats.org/officeDocument/2006/relationships/hyperlink" Target="https://en.wikipedia.org/wiki/Medicare_(United_Stat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defTabSz="934610"/>
            <a:fld id="{8E9F95B4-1FCC-46AE-A4E2-342D3367DB8A}" type="slidenum">
              <a:rPr lang="en-US" smtClean="0">
                <a:solidFill>
                  <a:prstClr val="black"/>
                </a:solidFill>
              </a:rPr>
              <a:pPr defTabSz="934610"/>
              <a:t>1</a:t>
            </a:fld>
            <a:endParaRPr lang="en-US" dirty="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685800" y="4191000"/>
            <a:ext cx="5486400" cy="4724400"/>
          </a:xfr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rPr>
              <a:t>For more than 80 years, Social Security has helped secure today and tomorrow by providing benefits and financial protection for millions of people throughout their life’s journey. </a:t>
            </a:r>
            <a:endParaRPr lang="en-US" sz="1100" dirty="0"/>
          </a:p>
          <a:p>
            <a:endParaRPr lang="en-US" sz="1100" dirty="0"/>
          </a:p>
          <a:p>
            <a:r>
              <a:rPr lang="en-US" sz="1100" dirty="0"/>
              <a:t>Social Security touches the lives of every American, both directly and indirectly. As you consider the information that you are about to receive , I encourage you to think about all the ways Social Security has been linked to your life – and the lives of your loved ones. </a:t>
            </a:r>
            <a:endParaRPr lang="en-US" sz="1100" dirty="0">
              <a:solidFill>
                <a:srgbClr val="FF0000"/>
              </a:solidFill>
            </a:endParaRPr>
          </a:p>
        </p:txBody>
      </p:sp>
    </p:spTree>
    <p:extLst>
      <p:ext uri="{BB962C8B-B14F-4D97-AF65-F5344CB8AC3E}">
        <p14:creationId xmlns:p14="http://schemas.microsoft.com/office/powerpoint/2010/main" val="92431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178"/>
              </a:spcBef>
              <a:buClr>
                <a:srgbClr val="FA1200"/>
              </a:buClr>
            </a:pPr>
            <a:r>
              <a:rPr lang="en-US" sz="1200" b="0" dirty="0">
                <a:cs typeface="Arial" charset="0"/>
              </a:rPr>
              <a:t>You</a:t>
            </a:r>
            <a:r>
              <a:rPr lang="en-US" sz="1200" b="0" baseline="0" dirty="0">
                <a:cs typeface="Arial" charset="0"/>
              </a:rPr>
              <a:t> have three options, once you are ready to put in your application and start up your monthly benefits.</a:t>
            </a:r>
            <a:r>
              <a:rPr lang="en-US" sz="1200" b="0" dirty="0">
                <a:cs typeface="Arial" charset="0"/>
              </a:rPr>
              <a:t> </a:t>
            </a:r>
          </a:p>
          <a:p>
            <a:pPr>
              <a:spcBef>
                <a:spcPts val="1171"/>
              </a:spcBef>
              <a:buClr>
                <a:srgbClr val="FA1200"/>
              </a:buClr>
              <a:defRPr/>
            </a:pPr>
            <a:r>
              <a:rPr lang="en-US" altLang="en-US" b="0" dirty="0">
                <a:cs typeface="Arial" charset="0"/>
              </a:rPr>
              <a:t>You can apply within 3 months of when you want your benefits to begin. </a:t>
            </a:r>
          </a:p>
          <a:p>
            <a:pPr>
              <a:spcBef>
                <a:spcPts val="1171"/>
              </a:spcBef>
              <a:buClr>
                <a:srgbClr val="FA1200"/>
              </a:buClr>
              <a:defRPr/>
            </a:pPr>
            <a:endParaRPr lang="en-US" altLang="en-US" b="0" dirty="0">
              <a:cs typeface="Arial" charset="0"/>
            </a:endParaRPr>
          </a:p>
          <a:p>
            <a:pPr>
              <a:spcBef>
                <a:spcPts val="1171"/>
              </a:spcBef>
              <a:buClr>
                <a:srgbClr val="FA1200"/>
              </a:buClr>
              <a:defRPr/>
            </a:pPr>
            <a:r>
              <a:rPr lang="en-US" altLang="en-US" b="0" dirty="0">
                <a:cs typeface="Arial" charset="0"/>
              </a:rPr>
              <a:t>You have three options, when it comes time. </a:t>
            </a:r>
          </a:p>
          <a:p>
            <a:pPr>
              <a:spcBef>
                <a:spcPts val="1171"/>
              </a:spcBef>
              <a:buClr>
                <a:srgbClr val="FA1200"/>
              </a:buClr>
              <a:defRPr/>
            </a:pPr>
            <a:endParaRPr lang="en-US" altLang="en-US" b="0" dirty="0">
              <a:cs typeface="Arial" charset="0"/>
            </a:endParaRPr>
          </a:p>
          <a:p>
            <a:pPr marL="170901" indent="-170901">
              <a:spcBef>
                <a:spcPts val="1171"/>
              </a:spcBef>
              <a:buClr>
                <a:srgbClr val="FA1200"/>
              </a:buClr>
              <a:buFontTx/>
              <a:buChar char="•"/>
              <a:defRPr/>
            </a:pPr>
            <a:r>
              <a:rPr lang="en-US" altLang="en-US" b="0" dirty="0">
                <a:cs typeface="Arial" charset="0"/>
              </a:rPr>
              <a:t>Your first option is to apply online at www.socialsecurity.gov. This is the most convenient way to apply.</a:t>
            </a:r>
          </a:p>
          <a:p>
            <a:pPr marL="170901" indent="-170901">
              <a:spcBef>
                <a:spcPts val="1171"/>
              </a:spcBef>
              <a:buClr>
                <a:srgbClr val="FA1200"/>
              </a:buClr>
              <a:buFontTx/>
              <a:buChar char="•"/>
              <a:defRPr/>
            </a:pPr>
            <a:r>
              <a:rPr lang="en-US" altLang="en-US" b="0" dirty="0">
                <a:cs typeface="Arial" charset="0"/>
              </a:rPr>
              <a:t>Your second option is to call Social Security to schedule an appointment to apply over the telephone on a day and time that is convenient for you.  </a:t>
            </a:r>
          </a:p>
          <a:p>
            <a:pPr marL="170901" indent="-170901">
              <a:spcBef>
                <a:spcPts val="1171"/>
              </a:spcBef>
              <a:buClr>
                <a:srgbClr val="FA1200"/>
              </a:buClr>
              <a:buFontTx/>
              <a:buChar char="•"/>
              <a:defRPr/>
            </a:pPr>
            <a:r>
              <a:rPr lang="en-US" altLang="en-US" b="0" dirty="0">
                <a:cs typeface="Arial" charset="0"/>
              </a:rPr>
              <a:t>Your third option is to call Social Security to schedule an appointment to apply in-person at your local Social Security office with a face-to-face appointment.</a:t>
            </a:r>
          </a:p>
          <a:p>
            <a:endParaRPr lang="en-US" b="0" dirty="0"/>
          </a:p>
          <a:p>
            <a:r>
              <a:rPr lang="en-US" sz="1200" kern="1200" dirty="0">
                <a:solidFill>
                  <a:schemeClr val="tx1"/>
                </a:solidFill>
                <a:effectLst/>
                <a:latin typeface="+mn-lt"/>
                <a:ea typeface="+mn-ea"/>
                <a:cs typeface="+mn-cs"/>
              </a:rPr>
              <a:t>Applying online is still the most convenient way to apply for benefits.  You can apply for retirement benefits in as little as 15 minutes.</a:t>
            </a:r>
            <a:endParaRPr lang="en-US" b="0" dirty="0"/>
          </a:p>
        </p:txBody>
      </p:sp>
      <p:sp>
        <p:nvSpPr>
          <p:cNvPr id="4" name="Slide Number Placeholder 3"/>
          <p:cNvSpPr>
            <a:spLocks noGrp="1"/>
          </p:cNvSpPr>
          <p:nvPr>
            <p:ph type="sldNum" sz="quarter" idx="10"/>
          </p:nvPr>
        </p:nvSpPr>
        <p:spPr/>
        <p:txBody>
          <a:bodyPr/>
          <a:lstStyle/>
          <a:p>
            <a:fld id="{CFD9E258-0B83-4639-8B99-8C7D4571410F}" type="slidenum">
              <a:rPr lang="en-US" smtClean="0"/>
              <a:t>13</a:t>
            </a:fld>
            <a:endParaRPr lang="en-US" dirty="0"/>
          </a:p>
        </p:txBody>
      </p:sp>
    </p:spTree>
    <p:extLst>
      <p:ext uri="{BB962C8B-B14F-4D97-AF65-F5344CB8AC3E}">
        <p14:creationId xmlns:p14="http://schemas.microsoft.com/office/powerpoint/2010/main" val="1317273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i="1" kern="1200" dirty="0">
                <a:solidFill>
                  <a:schemeClr val="tx1"/>
                </a:solidFill>
                <a:effectLst/>
                <a:latin typeface="+mn-lt"/>
                <a:ea typeface="+mn-ea"/>
                <a:cs typeface="+mn-cs"/>
              </a:rPr>
              <a:t>my</a:t>
            </a:r>
            <a:r>
              <a:rPr lang="en-US" sz="1200" kern="1200" dirty="0">
                <a:solidFill>
                  <a:schemeClr val="tx1"/>
                </a:solidFill>
                <a:effectLst/>
                <a:latin typeface="+mn-lt"/>
                <a:ea typeface="+mn-ea"/>
                <a:cs typeface="+mn-cs"/>
              </a:rPr>
              <a:t> Social Security is a convenient and secure suite of services designed to put you in control of your personal Social Security information, as well as help you manage your benefits when you are ready.  Your account gives you the information you need whenever you want.  All without calling or visiting a field office.</a:t>
            </a:r>
          </a:p>
          <a:p>
            <a:pPr eaLnBrk="1" hangingPunct="1">
              <a:spcBef>
                <a:spcPct val="0"/>
              </a:spcBef>
            </a:pPr>
            <a:endParaRPr lang="en-US" altLang="en-US" b="0" dirty="0">
              <a:latin typeface="Arial" panose="020B0604020202020204" pitchFamily="34" charset="0"/>
            </a:endParaRPr>
          </a:p>
          <a:p>
            <a:r>
              <a:rPr lang="en-US" altLang="en-US" b="0" dirty="0">
                <a:latin typeface="Arial" panose="020B0604020202020204" pitchFamily="34" charset="0"/>
              </a:rPr>
              <a:t>You can only open a my Social Security account for yourself. You cannot open an account for another person, even if you have his or her written consent. </a:t>
            </a:r>
            <a:br>
              <a:rPr lang="en-US" altLang="en-US" b="0" dirty="0">
                <a:latin typeface="Arial" panose="020B0604020202020204" pitchFamily="34" charset="0"/>
              </a:rPr>
            </a:br>
            <a:br>
              <a:rPr lang="en-US" altLang="en-US" b="0" dirty="0">
                <a:latin typeface="Arial" panose="020B0604020202020204" pitchFamily="34" charset="0"/>
              </a:rPr>
            </a:br>
            <a:r>
              <a:rPr lang="en-US" altLang="en-US" b="0" dirty="0">
                <a:latin typeface="Arial" panose="020B0604020202020204" pitchFamily="34" charset="0"/>
              </a:rPr>
              <a:t>You may be unable to open a my Social Security account if you:</a:t>
            </a:r>
          </a:p>
          <a:p>
            <a:br>
              <a:rPr lang="en-US" altLang="en-US" b="0" dirty="0">
                <a:latin typeface="Arial" panose="020B0604020202020204" pitchFamily="34" charset="0"/>
              </a:rPr>
            </a:br>
            <a:r>
              <a:rPr lang="en-US" altLang="en-US" b="0" dirty="0">
                <a:latin typeface="Arial" panose="020B0604020202020204" pitchFamily="34" charset="0"/>
              </a:rPr>
              <a:t>•     Blocked electronic access to your personal Social Security information;</a:t>
            </a:r>
            <a:br>
              <a:rPr lang="en-US" altLang="en-US" b="0" dirty="0">
                <a:latin typeface="Arial" panose="020B0604020202020204" pitchFamily="34" charset="0"/>
              </a:rPr>
            </a:br>
            <a:r>
              <a:rPr lang="en-US" altLang="en-US" b="0" dirty="0">
                <a:latin typeface="Arial" panose="020B0604020202020204" pitchFamily="34" charset="0"/>
              </a:rPr>
              <a:t>•     Recently moved or changed your name; or</a:t>
            </a:r>
            <a:br>
              <a:rPr lang="en-US" altLang="en-US" b="0" dirty="0">
                <a:latin typeface="Arial" panose="020B0604020202020204" pitchFamily="34" charset="0"/>
              </a:rPr>
            </a:br>
            <a:r>
              <a:rPr lang="en-US" altLang="en-US" b="0" dirty="0">
                <a:latin typeface="Arial" panose="020B0604020202020204" pitchFamily="34" charset="0"/>
              </a:rPr>
              <a:t>•     Placed a freeze on your credit report.</a:t>
            </a:r>
          </a:p>
          <a:p>
            <a:endParaRPr lang="en-US" altLang="en-US" b="0" dirty="0">
              <a:latin typeface="Arial" panose="020B0604020202020204" pitchFamily="34" charset="0"/>
            </a:endParaRPr>
          </a:p>
          <a:p>
            <a:r>
              <a:rPr lang="en-US" altLang="en-US" b="0" dirty="0">
                <a:latin typeface="Arial" panose="020B0604020202020204" pitchFamily="34" charset="0"/>
              </a:rPr>
              <a:t>Your online my Social Security account provides a variety of information to help you and your family. If you need help setting up your account, we have a 4-minute walkthrough video on our YouTube page.</a:t>
            </a:r>
          </a:p>
          <a:p>
            <a:endParaRPr lang="en-US" altLang="en-US" b="0" dirty="0">
              <a:latin typeface="Arial" panose="020B0604020202020204" pitchFamily="34" charset="0"/>
            </a:endParaRP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fld id="{51430185-CC52-4369-893A-8AC9BACCD8B6}" type="slidenum">
              <a:rPr lang="en-US" altLang="en-US" sz="1100" b="0" smtClean="0">
                <a:solidFill>
                  <a:srgbClr val="000000"/>
                </a:solidFill>
              </a:rPr>
              <a:pPr/>
              <a:t>14</a:t>
            </a:fld>
            <a:endParaRPr lang="en-US" altLang="en-US" sz="1100" b="0">
              <a:solidFill>
                <a:srgbClr val="000000"/>
              </a:solidFill>
            </a:endParaRPr>
          </a:p>
        </p:txBody>
      </p:sp>
      <p:sp>
        <p:nvSpPr>
          <p:cNvPr id="17818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Tree>
    <p:extLst>
      <p:ext uri="{BB962C8B-B14F-4D97-AF65-F5344CB8AC3E}">
        <p14:creationId xmlns:p14="http://schemas.microsoft.com/office/powerpoint/2010/main" val="3910812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b="0" dirty="0">
                <a:latin typeface="Arial" panose="020B0604020202020204" pitchFamily="34" charset="0"/>
              </a:rPr>
              <a:t>So what can you do with a</a:t>
            </a:r>
            <a:r>
              <a:rPr lang="en-US" altLang="en-US" b="0" baseline="0" dirty="0">
                <a:latin typeface="Arial" panose="020B0604020202020204" pitchFamily="34" charset="0"/>
              </a:rPr>
              <a:t> </a:t>
            </a:r>
            <a:r>
              <a:rPr lang="en-US" altLang="en-US" b="0" i="1" baseline="0" dirty="0">
                <a:latin typeface="Arial" panose="020B0604020202020204" pitchFamily="34" charset="0"/>
              </a:rPr>
              <a:t>my</a:t>
            </a:r>
            <a:r>
              <a:rPr lang="en-US" altLang="en-US" b="0" baseline="0" dirty="0">
                <a:latin typeface="Arial" panose="020B0604020202020204" pitchFamily="34" charset="0"/>
              </a:rPr>
              <a:t> Social Security account?</a:t>
            </a:r>
          </a:p>
          <a:p>
            <a:pPr marL="0" indent="0">
              <a:buFontTx/>
              <a:buNone/>
            </a:pPr>
            <a:endParaRPr lang="en-US" altLang="en-US" b="0" dirty="0">
              <a:latin typeface="Arial" panose="020B0604020202020204" pitchFamily="34" charset="0"/>
            </a:endParaRPr>
          </a:p>
          <a:p>
            <a:pPr marL="0" indent="0">
              <a:buFontTx/>
              <a:buNone/>
            </a:pPr>
            <a:r>
              <a:rPr lang="en-US" altLang="en-US" b="0" dirty="0">
                <a:latin typeface="Arial" panose="020B0604020202020204" pitchFamily="34" charset="0"/>
              </a:rPr>
              <a:t>Your online</a:t>
            </a:r>
            <a:r>
              <a:rPr lang="en-US" altLang="en-US" b="0" i="1" dirty="0">
                <a:latin typeface="Arial" panose="020B0604020202020204" pitchFamily="34" charset="0"/>
              </a:rPr>
              <a:t> my</a:t>
            </a:r>
            <a:r>
              <a:rPr lang="en-US" altLang="en-US" b="0" dirty="0">
                <a:latin typeface="Arial" panose="020B0604020202020204" pitchFamily="34" charset="0"/>
              </a:rPr>
              <a:t> Social Security account provides a wealth of information to help you and your family plan for your financial future.</a:t>
            </a:r>
          </a:p>
          <a:p>
            <a:pPr marL="0" indent="0">
              <a:buFontTx/>
              <a:buNone/>
            </a:pPr>
            <a:endParaRPr lang="en-US" altLang="en-US" b="0" dirty="0">
              <a:latin typeface="Arial" panose="020B0604020202020204" pitchFamily="34" charset="0"/>
            </a:endParaRPr>
          </a:p>
          <a:p>
            <a:pPr marL="0" indent="0">
              <a:buFontTx/>
              <a:buNone/>
            </a:pPr>
            <a:r>
              <a:rPr lang="en-US" altLang="en-US" b="0" dirty="0">
                <a:latin typeface="Arial" panose="020B0604020202020204" pitchFamily="34" charset="0"/>
              </a:rPr>
              <a:t>If you receive</a:t>
            </a:r>
            <a:r>
              <a:rPr lang="en-US" altLang="en-US" b="0" baseline="0" dirty="0">
                <a:latin typeface="Arial" panose="020B0604020202020204" pitchFamily="34" charset="0"/>
              </a:rPr>
              <a:t> benefits or have Medicare, you can…</a:t>
            </a:r>
            <a:endParaRPr lang="en-US" altLang="en-US" b="0" dirty="0">
              <a:latin typeface="Arial" panose="020B0604020202020204" pitchFamily="34" charset="0"/>
            </a:endParaRPr>
          </a:p>
        </p:txBody>
      </p:sp>
      <p:sp>
        <p:nvSpPr>
          <p:cNvPr id="18022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Arial" panose="020B0604020202020204" pitchFamily="34" charset="0"/>
              </a:defRPr>
            </a:lvl1pPr>
            <a:lvl2pPr marL="744538" indent="-285750" defTabSz="925513">
              <a:spcBef>
                <a:spcPct val="30000"/>
              </a:spcBef>
              <a:defRPr sz="1200">
                <a:solidFill>
                  <a:schemeClr val="tx1"/>
                </a:solidFill>
                <a:latin typeface="Arial" panose="020B0604020202020204" pitchFamily="34" charset="0"/>
              </a:defRPr>
            </a:lvl2pPr>
            <a:lvl3pPr marL="1146175" indent="-228600" defTabSz="925513">
              <a:spcBef>
                <a:spcPct val="30000"/>
              </a:spcBef>
              <a:defRPr sz="1200">
                <a:solidFill>
                  <a:schemeClr val="tx1"/>
                </a:solidFill>
                <a:latin typeface="Arial" panose="020B0604020202020204" pitchFamily="34" charset="0"/>
              </a:defRPr>
            </a:lvl3pPr>
            <a:lvl4pPr marL="1604963" indent="-228600" defTabSz="925513">
              <a:spcBef>
                <a:spcPct val="30000"/>
              </a:spcBef>
              <a:defRPr sz="1200">
                <a:solidFill>
                  <a:schemeClr val="tx1"/>
                </a:solidFill>
                <a:latin typeface="Arial" panose="020B0604020202020204" pitchFamily="34" charset="0"/>
              </a:defRPr>
            </a:lvl4pPr>
            <a:lvl5pPr marL="2063750" indent="-228600" defTabSz="925513">
              <a:spcBef>
                <a:spcPct val="30000"/>
              </a:spcBef>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z="1100"/>
              <a:t>Produced by the Social Security Administration Office of Communications/ Office of External Affairs</a:t>
            </a:r>
          </a:p>
        </p:txBody>
      </p:sp>
      <p:sp>
        <p:nvSpPr>
          <p:cNvPr id="18022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
        <p:nvSpPr>
          <p:cNvPr id="18023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22</a:t>
            </a:r>
          </a:p>
        </p:txBody>
      </p:sp>
    </p:spTree>
    <p:extLst>
      <p:ext uri="{BB962C8B-B14F-4D97-AF65-F5344CB8AC3E}">
        <p14:creationId xmlns:p14="http://schemas.microsoft.com/office/powerpoint/2010/main" val="326513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b="0" dirty="0">
                <a:latin typeface="Arial" panose="020B0604020202020204" pitchFamily="34" charset="0"/>
              </a:rPr>
              <a:t>If you do </a:t>
            </a:r>
            <a:r>
              <a:rPr lang="en-US" altLang="en-US" b="0" u="sng" dirty="0">
                <a:latin typeface="Arial" panose="020B0604020202020204" pitchFamily="34" charset="0"/>
              </a:rPr>
              <a:t>not</a:t>
            </a:r>
            <a:r>
              <a:rPr lang="en-US" altLang="en-US" b="0" dirty="0">
                <a:latin typeface="Arial" panose="020B0604020202020204" pitchFamily="34" charset="0"/>
              </a:rPr>
              <a:t> receive</a:t>
            </a:r>
            <a:r>
              <a:rPr lang="en-US" altLang="en-US" b="0" baseline="0" dirty="0">
                <a:latin typeface="Arial" panose="020B0604020202020204" pitchFamily="34" charset="0"/>
              </a:rPr>
              <a:t> benefits, you can…</a:t>
            </a:r>
            <a:endParaRPr lang="en-US" altLang="en-US" b="0" dirty="0">
              <a:latin typeface="Arial" panose="020B0604020202020204" pitchFamily="34" charset="0"/>
            </a:endParaRPr>
          </a:p>
        </p:txBody>
      </p:sp>
      <p:sp>
        <p:nvSpPr>
          <p:cNvPr id="18227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Arial" panose="020B0604020202020204" pitchFamily="34" charset="0"/>
              </a:defRPr>
            </a:lvl1pPr>
            <a:lvl2pPr marL="744538" indent="-285750" defTabSz="925513">
              <a:spcBef>
                <a:spcPct val="30000"/>
              </a:spcBef>
              <a:defRPr sz="1200">
                <a:solidFill>
                  <a:schemeClr val="tx1"/>
                </a:solidFill>
                <a:latin typeface="Arial" panose="020B0604020202020204" pitchFamily="34" charset="0"/>
              </a:defRPr>
            </a:lvl2pPr>
            <a:lvl3pPr marL="1146175" indent="-228600" defTabSz="925513">
              <a:spcBef>
                <a:spcPct val="30000"/>
              </a:spcBef>
              <a:defRPr sz="1200">
                <a:solidFill>
                  <a:schemeClr val="tx1"/>
                </a:solidFill>
                <a:latin typeface="Arial" panose="020B0604020202020204" pitchFamily="34" charset="0"/>
              </a:defRPr>
            </a:lvl3pPr>
            <a:lvl4pPr marL="1604963" indent="-228600" defTabSz="925513">
              <a:spcBef>
                <a:spcPct val="30000"/>
              </a:spcBef>
              <a:defRPr sz="1200">
                <a:solidFill>
                  <a:schemeClr val="tx1"/>
                </a:solidFill>
                <a:latin typeface="Arial" panose="020B0604020202020204" pitchFamily="34" charset="0"/>
              </a:defRPr>
            </a:lvl4pPr>
            <a:lvl5pPr marL="2063750" indent="-228600" defTabSz="925513">
              <a:spcBef>
                <a:spcPct val="30000"/>
              </a:spcBef>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z="1100"/>
              <a:t>Produced by the Social Security Administration Office of Communications/ Office of External Affairs</a:t>
            </a:r>
          </a:p>
        </p:txBody>
      </p:sp>
      <p:sp>
        <p:nvSpPr>
          <p:cNvPr id="18227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
        <p:nvSpPr>
          <p:cNvPr id="18227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23</a:t>
            </a:r>
          </a:p>
        </p:txBody>
      </p:sp>
    </p:spTree>
    <p:extLst>
      <p:ext uri="{BB962C8B-B14F-4D97-AF65-F5344CB8AC3E}">
        <p14:creationId xmlns:p14="http://schemas.microsoft.com/office/powerpoint/2010/main" val="3790457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981" indent="-171981">
              <a:buFont typeface="Arial" panose="020B0604020202020204" pitchFamily="34" charset="0"/>
              <a:buChar char="•"/>
              <a:defRPr/>
            </a:pPr>
            <a:r>
              <a:rPr lang="en-US" altLang="en-US" b="0" dirty="0">
                <a:latin typeface="Arial" panose="020B0604020202020204" pitchFamily="34" charset="0"/>
                <a:cs typeface="Arial" panose="020B0604020202020204" pitchFamily="34" charset="0"/>
              </a:rPr>
              <a:t>To open a my Social Security account, you have to be at least 18 years of age, have a valid e-mail address, a Social Security number, and a U.S. mailing address.</a:t>
            </a:r>
          </a:p>
          <a:p>
            <a:pPr marL="171981" indent="-171981">
              <a:buFont typeface="Arial" panose="020B0604020202020204" pitchFamily="34" charset="0"/>
              <a:buChar char="•"/>
              <a:defRPr/>
            </a:pPr>
            <a:endParaRPr lang="en-US" b="0" dirty="0">
              <a:latin typeface="Arial" panose="020B0604020202020204" pitchFamily="34" charset="0"/>
              <a:cs typeface="Arial" panose="020B0604020202020204" pitchFamily="34" charset="0"/>
            </a:endParaRPr>
          </a:p>
          <a:p>
            <a:pPr marL="171981" indent="-171981">
              <a:buFont typeface="Arial" panose="020B0604020202020204" pitchFamily="34" charset="0"/>
              <a:buChar char="•"/>
              <a:defRPr/>
            </a:pPr>
            <a:r>
              <a:rPr lang="en-US" b="0" dirty="0">
                <a:latin typeface="Arial" panose="020B0604020202020204" pitchFamily="34" charset="0"/>
                <a:cs typeface="Arial" panose="020B0604020202020204" pitchFamily="34" charset="0"/>
              </a:rPr>
              <a:t>To open your account, go to </a:t>
            </a:r>
            <a:r>
              <a:rPr lang="en-US" b="0" i="1" dirty="0">
                <a:latin typeface="Arial" panose="020B0604020202020204" pitchFamily="34" charset="0"/>
                <a:cs typeface="Arial" panose="020B0604020202020204" pitchFamily="34" charset="0"/>
              </a:rPr>
              <a:t>socialsecurity.gov/</a:t>
            </a:r>
            <a:r>
              <a:rPr lang="en-US" b="0" i="1" dirty="0" err="1">
                <a:latin typeface="Arial" panose="020B0604020202020204" pitchFamily="34" charset="0"/>
                <a:cs typeface="Arial" panose="020B0604020202020204" pitchFamily="34" charset="0"/>
              </a:rPr>
              <a:t>myaccount</a:t>
            </a:r>
            <a:r>
              <a:rPr lang="en-US" b="0" i="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and select “Sign In or Create an Account.”</a:t>
            </a:r>
          </a:p>
          <a:p>
            <a:pPr marL="171981" indent="-171981">
              <a:buFont typeface="Arial" panose="020B0604020202020204" pitchFamily="34" charset="0"/>
              <a:buChar char="•"/>
              <a:defRPr/>
            </a:pPr>
            <a:endParaRPr lang="en-US" altLang="en-US" b="0" dirty="0">
              <a:latin typeface="Arial" panose="020B0604020202020204" pitchFamily="34" charset="0"/>
              <a:cs typeface="Arial" panose="020B0604020202020204" pitchFamily="34" charset="0"/>
            </a:endParaRPr>
          </a:p>
          <a:p>
            <a:pPr marL="171981" indent="-171981">
              <a:buFont typeface="Arial" panose="020B0604020202020204" pitchFamily="34" charset="0"/>
              <a:buChar char="•"/>
              <a:defRPr/>
            </a:pPr>
            <a:r>
              <a:rPr lang="en-US" altLang="en-US" b="0" dirty="0"/>
              <a:t>You will have to provide some personal Social Security information about yourself and give us answers to some questions only you are likely to know to verify your identity.</a:t>
            </a:r>
          </a:p>
          <a:p>
            <a:pPr marL="171981" indent="-171981">
              <a:buFont typeface="Arial" panose="020B0604020202020204" pitchFamily="34" charset="0"/>
              <a:buChar char="•"/>
              <a:defRPr/>
            </a:pPr>
            <a:endParaRPr lang="en-US" altLang="en-US" b="0" dirty="0"/>
          </a:p>
          <a:p>
            <a:pPr marL="171981" indent="-171981">
              <a:buFont typeface="Arial" panose="020B0604020202020204" pitchFamily="34" charset="0"/>
              <a:buChar char="•"/>
              <a:defRPr/>
            </a:pPr>
            <a:r>
              <a:rPr lang="en-US" altLang="en-US" b="0" dirty="0"/>
              <a:t>Next, you choose a “username” and an 8-character “password” to access your online account.  This process protects you and keeps your personal Social Security information private.</a:t>
            </a:r>
          </a:p>
          <a:p>
            <a:pPr>
              <a:buFont typeface="Arial" panose="020B0604020202020204" pitchFamily="34" charset="0"/>
              <a:buNone/>
              <a:defRPr/>
            </a:pPr>
            <a:endParaRPr lang="en-US" altLang="en-US" b="0" dirty="0"/>
          </a:p>
          <a:p>
            <a:pPr marL="171981" indent="-171981">
              <a:buFont typeface="Arial" panose="020B0604020202020204" pitchFamily="34" charset="0"/>
              <a:buChar char="•"/>
              <a:defRPr/>
            </a:pPr>
            <a:r>
              <a:rPr lang="en-US" b="0" dirty="0"/>
              <a:t>You will also notice the option of adding an extra level of security to your account.  By selecting “Yes, let’s start now” you are prompted to select an additional question to answer.  With this feature, you will receive a temporary code via text message each time you attempt to log in.  And you will use this code with your account password. Keep in mind that your cell phone provider’s message rates may apply. </a:t>
            </a:r>
          </a:p>
          <a:p>
            <a:pPr marL="0" indent="0">
              <a:buFont typeface="Arial" panose="020B0604020202020204" pitchFamily="34" charset="0"/>
              <a:buNone/>
              <a:defRPr/>
            </a:pPr>
            <a:endParaRPr lang="en-US" altLang="en-US" b="0" dirty="0"/>
          </a:p>
          <a:p>
            <a:pPr>
              <a:defRPr/>
            </a:pPr>
            <a:endParaRPr lang="en-US" b="0" dirty="0">
              <a:latin typeface="+mn-lt"/>
            </a:endParaRPr>
          </a:p>
          <a:p>
            <a:pPr>
              <a:defRPr/>
            </a:pPr>
            <a:r>
              <a:rPr lang="en-US" b="0" dirty="0">
                <a:latin typeface="+mn-lt"/>
              </a:rPr>
              <a:t> </a:t>
            </a:r>
          </a:p>
          <a:p>
            <a:pPr>
              <a:defRPr/>
            </a:pPr>
            <a:endParaRPr lang="en-US" b="0" dirty="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fld id="{4AFD3967-BFFC-46A3-AB63-67A83AC4596B}" type="slidenum">
              <a:rPr lang="en-US" altLang="en-US" sz="1100" b="0" smtClean="0">
                <a:solidFill>
                  <a:schemeClr val="tx1"/>
                </a:solidFill>
              </a:rPr>
              <a:pPr/>
              <a:t>17</a:t>
            </a:fld>
            <a:endParaRPr lang="en-US" altLang="en-US" sz="1100" b="0">
              <a:solidFill>
                <a:schemeClr val="tx1"/>
              </a:solidFill>
            </a:endParaRPr>
          </a:p>
        </p:txBody>
      </p:sp>
      <p:sp>
        <p:nvSpPr>
          <p:cNvPr id="18432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a:solidFill>
                  <a:schemeClr val="tx1"/>
                </a:solidFill>
              </a:rPr>
              <a:t>Produced by the Social Security Administration Office of Communications/ Office of External Affairs</a:t>
            </a:r>
          </a:p>
        </p:txBody>
      </p:sp>
      <p:sp>
        <p:nvSpPr>
          <p:cNvPr id="18432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Tree>
    <p:extLst>
      <p:ext uri="{BB962C8B-B14F-4D97-AF65-F5344CB8AC3E}">
        <p14:creationId xmlns:p14="http://schemas.microsoft.com/office/powerpoint/2010/main" val="1750718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most people think of Social Security, they think of retirement benefits —</a:t>
            </a:r>
            <a:r>
              <a:rPr lang="en-US" sz="1200" kern="1200" dirty="0">
                <a:solidFill>
                  <a:schemeClr val="tx1"/>
                </a:solidFill>
                <a:effectLst/>
                <a:latin typeface="+mn-lt"/>
                <a:ea typeface="+mn-ea"/>
                <a:cs typeface="+mn-cs"/>
              </a:rPr>
              <a:t>with good reason. Social Security is a lifeline for most retirees, keeping tens of millions out of poverty.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next section, we will talk about retirement, </a:t>
            </a:r>
            <a:r>
              <a:rPr lang="en-US" sz="1200" kern="1200" dirty="0">
                <a:solidFill>
                  <a:schemeClr val="tx1"/>
                </a:solidFill>
                <a:effectLst/>
                <a:latin typeface="+mn-lt"/>
                <a:ea typeface="+mn-ea"/>
                <a:cs typeface="+mn-cs"/>
              </a:rPr>
              <a:t>share some important details about retirement planning and discuss how Social Security is here to help secure today and tomorrow with financial benefits, information, and tools.</a:t>
            </a:r>
          </a:p>
        </p:txBody>
      </p:sp>
      <p:sp>
        <p:nvSpPr>
          <p:cNvPr id="4" name="Slide Number Placeholder 3"/>
          <p:cNvSpPr>
            <a:spLocks noGrp="1"/>
          </p:cNvSpPr>
          <p:nvPr>
            <p:ph type="sldNum" sz="quarter" idx="10"/>
          </p:nvPr>
        </p:nvSpPr>
        <p:spPr/>
        <p:txBody>
          <a:bodyPr/>
          <a:lstStyle/>
          <a:p>
            <a:fld id="{7AA6493C-F506-43B6-9B4D-1CDB5879358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66116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19</a:t>
            </a:fld>
            <a:endParaRPr lang="en-US" dirty="0"/>
          </a:p>
        </p:txBody>
      </p:sp>
      <p:sp>
        <p:nvSpPr>
          <p:cNvPr id="5" name="Notes Placeholder 4"/>
          <p:cNvSpPr>
            <a:spLocks noGrp="1"/>
          </p:cNvSpPr>
          <p:nvPr>
            <p:ph type="body" sz="quarter" idx="11"/>
          </p:nvPr>
        </p:nvSpPr>
        <p:spPr>
          <a:xfrm>
            <a:off x="685800" y="4343400"/>
            <a:ext cx="5486400" cy="4572000"/>
          </a:xfrm>
        </p:spPr>
        <p:txBody>
          <a:bodyPr/>
          <a:lstStyle/>
          <a:p>
            <a:pPr lvl="0"/>
            <a:r>
              <a:rPr lang="en-US" dirty="0"/>
              <a:t>Credits are the "building blocks" Social Security uses to find out whether you have the minimum amount of covered work to qualify for each type of Social Security benefit.</a:t>
            </a:r>
          </a:p>
          <a:p>
            <a:r>
              <a:rPr lang="en-US" dirty="0"/>
              <a:t>If you stop working before you have enough credits to qualify for benefits, your credits will stay on your record. If you return to work later on, you can add more credits so you can qualify.</a:t>
            </a:r>
          </a:p>
          <a:p>
            <a:endParaRPr lang="en-US" dirty="0"/>
          </a:p>
          <a:p>
            <a:r>
              <a:rPr lang="en-US" dirty="0"/>
              <a:t>No benefits can be paid if you do not have enough credits.</a:t>
            </a:r>
          </a:p>
          <a:p>
            <a:pPr lvl="0"/>
            <a:endParaRPr lang="en-US" dirty="0"/>
          </a:p>
          <a:p>
            <a:pPr lvl="0"/>
            <a:r>
              <a:rPr lang="en-US" dirty="0"/>
              <a:t>In 2017, you must earn $1,300 in covered earnings to get one Social Security or Medicare work credit and $5,200 to get the maximum four credits for the year.</a:t>
            </a:r>
          </a:p>
          <a:p>
            <a:r>
              <a:rPr lang="en-US" dirty="0"/>
              <a:t> </a:t>
            </a:r>
          </a:p>
          <a:p>
            <a:pPr lvl="0"/>
            <a:r>
              <a:rPr lang="en-US" dirty="0"/>
              <a:t>When you work and pay Social Security taxes, you earn up to a maximum of four "credits" for each year.</a:t>
            </a:r>
          </a:p>
          <a:p>
            <a:r>
              <a:rPr lang="en-US" dirty="0"/>
              <a:t> </a:t>
            </a:r>
          </a:p>
          <a:p>
            <a:pPr lvl="0"/>
            <a:r>
              <a:rPr lang="en-US" dirty="0"/>
              <a:t>During your lifetime, you will probably earn more credits than the minimum number you need to be eligible for benefits; however, these extra credits do not increase your benefit amount. </a:t>
            </a:r>
          </a:p>
          <a:p>
            <a:r>
              <a:rPr lang="en-US" dirty="0"/>
              <a:t> </a:t>
            </a:r>
          </a:p>
          <a:p>
            <a:pPr lvl="0"/>
            <a:r>
              <a:rPr lang="en-US" dirty="0"/>
              <a:t>Your average earnings during your working years determine how much your monthly payment will be.</a:t>
            </a:r>
          </a:p>
          <a:p>
            <a:pPr lvl="0"/>
            <a:endParaRPr lang="en-US" dirty="0"/>
          </a:p>
        </p:txBody>
      </p:sp>
    </p:spTree>
    <p:extLst>
      <p:ext uri="{BB962C8B-B14F-4D97-AF65-F5344CB8AC3E}">
        <p14:creationId xmlns:p14="http://schemas.microsoft.com/office/powerpoint/2010/main" val="1620707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20</a:t>
            </a:fld>
            <a:endParaRPr lang="en-US" dirty="0"/>
          </a:p>
        </p:txBody>
      </p:sp>
      <p:sp>
        <p:nvSpPr>
          <p:cNvPr id="5" name="Notes Placeholder 4"/>
          <p:cNvSpPr>
            <a:spLocks noGrp="1"/>
          </p:cNvSpPr>
          <p:nvPr>
            <p:ph type="body" sz="quarter" idx="11"/>
          </p:nvPr>
        </p:nvSpPr>
        <p:spPr/>
        <p:txBody>
          <a:bodyPr/>
          <a:lstStyle/>
          <a:p>
            <a:pPr lvl="0"/>
            <a:r>
              <a:rPr lang="en-US" dirty="0"/>
              <a:t>Credits are based on your total wages and self-employment income during the year, no matter when you did the actual work. You might work all year to earn four credits, or you might earn enough for all four in a much shorter length of time.</a:t>
            </a:r>
          </a:p>
          <a:p>
            <a:pPr marL="0" lvl="2" indent="0" algn="l" eaLnBrk="1" hangingPunct="1">
              <a:spcBef>
                <a:spcPct val="50000"/>
              </a:spcBef>
              <a:buFont typeface="Arial" panose="020B0604020202020204" pitchFamily="34" charset="0"/>
              <a:buNone/>
              <a:defRPr/>
            </a:pPr>
            <a:r>
              <a:rPr lang="en-US" altLang="en-US" b="0" dirty="0"/>
              <a:t>We are looking for the highest 35 years during a worker's lifetime of earnings, regardless of when earned. </a:t>
            </a:r>
          </a:p>
          <a:p>
            <a:pPr marL="0" lvl="2" indent="0" algn="l" eaLnBrk="1" hangingPunct="1">
              <a:spcBef>
                <a:spcPct val="50000"/>
              </a:spcBef>
              <a:buFont typeface="Arial" panose="020B0604020202020204" pitchFamily="34" charset="0"/>
              <a:buNone/>
              <a:defRPr/>
            </a:pPr>
            <a:r>
              <a:rPr lang="en-US" sz="1200" kern="1200" dirty="0">
                <a:solidFill>
                  <a:schemeClr val="tx1"/>
                </a:solidFill>
                <a:effectLst/>
                <a:latin typeface="+mn-lt"/>
                <a:ea typeface="+mn-ea"/>
                <a:cs typeface="+mn-cs"/>
              </a:rPr>
              <a:t>Using this formula means that a worker who qualifies for a retirement benefit with just 10 years of work would have a lower benefit payment than someone who worked longer.  That’s because we are looking at the highest 35 years of earnings.  In this example, there would be 25 years with zero earnings.</a:t>
            </a:r>
            <a:endParaRPr lang="en-US" altLang="en-US" b="0" dirty="0"/>
          </a:p>
        </p:txBody>
      </p:sp>
    </p:spTree>
    <p:extLst>
      <p:ext uri="{BB962C8B-B14F-4D97-AF65-F5344CB8AC3E}">
        <p14:creationId xmlns:p14="http://schemas.microsoft.com/office/powerpoint/2010/main" val="2781844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50" b="0" dirty="0"/>
              <a:t>Choosing when to retire is an important and personal decision. Financial experts say you’ll need 70-80% of your preretirement income to have a comfortable retirement. </a:t>
            </a:r>
            <a:r>
              <a:rPr lang="en-US" sz="1050" dirty="0"/>
              <a:t>You’ll want to choose a retirement age based on your circumstances so you’ll have enough income when you need it.</a:t>
            </a:r>
          </a:p>
          <a:p>
            <a:endParaRPr lang="en-US" sz="1050" dirty="0"/>
          </a:p>
          <a:p>
            <a:r>
              <a:rPr lang="en-US" sz="1050" dirty="0"/>
              <a:t>As you can see on this chart, your monthly</a:t>
            </a:r>
            <a:r>
              <a:rPr lang="en-US" sz="1050" baseline="0" dirty="0"/>
              <a:t> retirement benefit will be higher if you delay starting it. </a:t>
            </a:r>
            <a:r>
              <a:rPr lang="en-US" sz="1100" b="0" i="0" u="none" strike="noStrike" kern="1200" baseline="0" dirty="0">
                <a:solidFill>
                  <a:schemeClr val="tx1"/>
                </a:solidFill>
              </a:rPr>
              <a:t>We calculate your basic Social Security benefit — the amount you would receive at your full retirement age — based on your lifetime earnings. </a:t>
            </a:r>
          </a:p>
          <a:p>
            <a:endParaRPr lang="en-US" sz="1100" b="0" i="0" u="none" strike="noStrike" kern="1200" baseline="0" dirty="0">
              <a:solidFill>
                <a:schemeClr val="tx1"/>
              </a:solidFill>
            </a:endParaRPr>
          </a:p>
          <a:p>
            <a:r>
              <a:rPr lang="en-US" sz="1100" b="0" i="0" u="none" strike="noStrike" kern="1200" baseline="0" dirty="0">
                <a:solidFill>
                  <a:schemeClr val="tx1"/>
                </a:solidFill>
              </a:rPr>
              <a:t>However, the actual amount you receive each month depends on when you start receiving benefits. You can start your retirement benefit at any point from age 62 up until age 70, and your benefit will be higher the longer you delay starting it. This adjustment is usually permanent: it sets the base for the benefits you’ll get for the rest of your life. </a:t>
            </a:r>
          </a:p>
          <a:p>
            <a:endParaRPr lang="en-US" sz="1100" dirty="0"/>
          </a:p>
          <a:p>
            <a:r>
              <a:rPr lang="en-US" sz="1100" dirty="0"/>
              <a:t>You</a:t>
            </a:r>
            <a:r>
              <a:rPr lang="en-US" sz="1100" baseline="0" dirty="0"/>
              <a:t> may receive an</a:t>
            </a:r>
            <a:r>
              <a:rPr lang="en-US" sz="1100" dirty="0"/>
              <a:t> annual cost-of-living adjustments</a:t>
            </a:r>
            <a:r>
              <a:rPr lang="en-US" sz="1100" baseline="0" dirty="0"/>
              <a:t> </a:t>
            </a:r>
            <a:r>
              <a:rPr lang="en-US" sz="1100" b="0" i="0" u="none" strike="noStrike" kern="1200" baseline="0" dirty="0">
                <a:solidFill>
                  <a:schemeClr val="tx1"/>
                </a:solidFill>
              </a:rPr>
              <a:t>and, depending on your work history, may receive higher benefits if you continue to work. </a:t>
            </a:r>
            <a:endParaRPr lang="en-US" sz="1100" dirty="0"/>
          </a:p>
          <a:p>
            <a:endParaRPr lang="en-US" sz="1100" b="0" i="0" u="none" strike="noStrike" kern="1200" baseline="0" dirty="0">
              <a:solidFill>
                <a:schemeClr val="tx1"/>
              </a:solidFill>
            </a:endParaRPr>
          </a:p>
          <a:p>
            <a:r>
              <a:rPr lang="en-US" sz="1050" dirty="0"/>
              <a:t>Let’s say your full retirement age is 66 and your monthly benefit starting at that age is $1,000. If you choose to start getting benefits at age 62, we’ll reduce your monthly benefit 25 percent to $750 to account for the longer period of time you receive benefits. If you choose to delay getting benefits until age 70, you would increase your monthly benefit to $1,320. This increase is from delayed retirement credits you earn for your decision to postpone receiving benefits past your full retirement age. The benefit at age 70 in this example is 32 percent more than you would receive each month if you had chosen to start getting benefits at full retirement age. </a:t>
            </a:r>
          </a:p>
        </p:txBody>
      </p:sp>
      <p:sp>
        <p:nvSpPr>
          <p:cNvPr id="14541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b="1">
                <a:solidFill>
                  <a:srgbClr val="DDDDDD"/>
                </a:solidFill>
                <a:latin typeface="Arial" panose="020B0604020202020204" pitchFamily="34" charset="0"/>
              </a:defRPr>
            </a:lvl1pPr>
            <a:lvl2pPr marL="741363" indent="-284163" defTabSz="922338">
              <a:defRPr sz="2400" b="1">
                <a:solidFill>
                  <a:srgbClr val="DDDDDD"/>
                </a:solidFill>
                <a:latin typeface="Arial" panose="020B0604020202020204" pitchFamily="34" charset="0"/>
              </a:defRPr>
            </a:lvl2pPr>
            <a:lvl3pPr marL="1141413" indent="-227013" defTabSz="922338">
              <a:defRPr sz="2400" b="1">
                <a:solidFill>
                  <a:srgbClr val="DDDDDD"/>
                </a:solidFill>
                <a:latin typeface="Arial" panose="020B0604020202020204" pitchFamily="34" charset="0"/>
              </a:defRPr>
            </a:lvl3pPr>
            <a:lvl4pPr marL="1598613" indent="-227013" defTabSz="922338">
              <a:defRPr sz="2400" b="1">
                <a:solidFill>
                  <a:srgbClr val="DDDDDD"/>
                </a:solidFill>
                <a:latin typeface="Arial" panose="020B0604020202020204" pitchFamily="34" charset="0"/>
              </a:defRPr>
            </a:lvl4pPr>
            <a:lvl5pPr marL="2055813" indent="-227013" defTabSz="922338">
              <a:defRPr sz="2400" b="1">
                <a:solidFill>
                  <a:srgbClr val="DDDDDD"/>
                </a:solidFill>
                <a:latin typeface="Arial" panose="020B0604020202020204" pitchFamily="34" charset="0"/>
              </a:defRPr>
            </a:lvl5pPr>
            <a:lvl6pPr marL="2513013" indent="-227013" defTabSz="922338" eaLnBrk="0" fontAlgn="base" hangingPunct="0">
              <a:spcBef>
                <a:spcPct val="0"/>
              </a:spcBef>
              <a:spcAft>
                <a:spcPct val="0"/>
              </a:spcAft>
              <a:defRPr sz="2400" b="1">
                <a:solidFill>
                  <a:srgbClr val="DDDDDD"/>
                </a:solidFill>
                <a:latin typeface="Arial" panose="020B0604020202020204" pitchFamily="34" charset="0"/>
              </a:defRPr>
            </a:lvl6pPr>
            <a:lvl7pPr marL="2970213" indent="-227013" defTabSz="922338" eaLnBrk="0" fontAlgn="base" hangingPunct="0">
              <a:spcBef>
                <a:spcPct val="0"/>
              </a:spcBef>
              <a:spcAft>
                <a:spcPct val="0"/>
              </a:spcAft>
              <a:defRPr sz="2400" b="1">
                <a:solidFill>
                  <a:srgbClr val="DDDDDD"/>
                </a:solidFill>
                <a:latin typeface="Arial" panose="020B0604020202020204" pitchFamily="34" charset="0"/>
              </a:defRPr>
            </a:lvl7pPr>
            <a:lvl8pPr marL="3427413" indent="-227013" defTabSz="922338" eaLnBrk="0" fontAlgn="base" hangingPunct="0">
              <a:spcBef>
                <a:spcPct val="0"/>
              </a:spcBef>
              <a:spcAft>
                <a:spcPct val="0"/>
              </a:spcAft>
              <a:defRPr sz="2400" b="1">
                <a:solidFill>
                  <a:srgbClr val="DDDDDD"/>
                </a:solidFill>
                <a:latin typeface="Arial" panose="020B0604020202020204" pitchFamily="34" charset="0"/>
              </a:defRPr>
            </a:lvl8pPr>
            <a:lvl9pPr marL="3884613" indent="-227013" defTabSz="922338"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6</a:t>
            </a:r>
          </a:p>
        </p:txBody>
      </p:sp>
    </p:spTree>
    <p:extLst>
      <p:ext uri="{BB962C8B-B14F-4D97-AF65-F5344CB8AC3E}">
        <p14:creationId xmlns:p14="http://schemas.microsoft.com/office/powerpoint/2010/main" val="3884241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2CE5743-3A04-4968-BD6F-7468E6E759DD}" type="slidenum">
              <a:rPr lang="en-US" sz="900" smtClean="0"/>
              <a:pPr/>
              <a:t>22</a:t>
            </a:fld>
            <a:endParaRPr lang="en-US" sz="900" dirty="0"/>
          </a:p>
        </p:txBody>
      </p:sp>
      <p:sp>
        <p:nvSpPr>
          <p:cNvPr id="121859"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685800" y="4343400"/>
            <a:ext cx="5486400" cy="4114800"/>
          </a:xfrm>
        </p:spPr>
        <p:txBody>
          <a:bodyPr/>
          <a:lstStyle/>
          <a:p>
            <a:pPr defTabSz="897301">
              <a:defRPr/>
            </a:pPr>
            <a:r>
              <a:rPr lang="en-US" sz="1100" kern="1200" dirty="0">
                <a:solidFill>
                  <a:schemeClr val="tx1"/>
                </a:solidFill>
                <a:effectLst/>
                <a:latin typeface="+mn-lt"/>
                <a:ea typeface="+mn-ea"/>
                <a:cs typeface="+mn-cs"/>
              </a:rPr>
              <a:t>Remember that when to start receiving retirement benefits is a personal choice.  There isn’t a one fits all answer.</a:t>
            </a:r>
          </a:p>
          <a:p>
            <a:pPr defTabSz="897301">
              <a:defRPr/>
            </a:pPr>
            <a:endParaRPr lang="en-US" sz="900" dirty="0"/>
          </a:p>
          <a:p>
            <a:pPr defTabSz="897301">
              <a:defRPr/>
            </a:pPr>
            <a:r>
              <a:rPr lang="en-US" sz="1050" dirty="0"/>
              <a:t>You should make an informed decision about when to apply for benefits based on your individual and family circumstances. </a:t>
            </a:r>
          </a:p>
          <a:p>
            <a:pPr eaLnBrk="1" hangingPunct="1">
              <a:buFont typeface="Arial" panose="020B0604020202020204" pitchFamily="34" charset="0"/>
              <a:buNone/>
              <a:defRPr/>
            </a:pPr>
            <a:r>
              <a:rPr lang="en-US" altLang="en-US" sz="1050" b="0" u="sng" dirty="0"/>
              <a:t>Factors you should consider when deciding the best age to retire:</a:t>
            </a:r>
          </a:p>
          <a:p>
            <a:pPr marL="742868" lvl="1" indent="-285719" eaLnBrk="1" hangingPunct="1">
              <a:buFont typeface="Courier New" pitchFamily="49" charset="0"/>
              <a:buChar char="o"/>
              <a:defRPr/>
            </a:pPr>
            <a:r>
              <a:rPr lang="en-US" altLang="en-US" sz="1050" b="0" dirty="0"/>
              <a:t>Your current cash needs;</a:t>
            </a:r>
          </a:p>
          <a:p>
            <a:pPr marL="742868" lvl="1" indent="-285719" eaLnBrk="1" hangingPunct="1">
              <a:buFont typeface="Courier New" pitchFamily="49" charset="0"/>
              <a:buChar char="o"/>
              <a:defRPr/>
            </a:pPr>
            <a:r>
              <a:rPr lang="en-US" altLang="en-US" sz="1050" b="0" dirty="0"/>
              <a:t>Your health and family longevity;</a:t>
            </a:r>
          </a:p>
          <a:p>
            <a:pPr marL="742868" lvl="1" indent="-285719" eaLnBrk="1" hangingPunct="1">
              <a:buFont typeface="Courier New" pitchFamily="49" charset="0"/>
              <a:buChar char="o"/>
              <a:defRPr/>
            </a:pPr>
            <a:r>
              <a:rPr lang="en-US" altLang="en-US" sz="1050" b="0" dirty="0"/>
              <a:t>Whether you plan to work in retirement;</a:t>
            </a:r>
          </a:p>
          <a:p>
            <a:pPr marL="742868" lvl="1" indent="-285719" eaLnBrk="1" hangingPunct="1">
              <a:buFont typeface="Courier New" pitchFamily="49" charset="0"/>
              <a:buChar char="o"/>
              <a:defRPr/>
            </a:pPr>
            <a:r>
              <a:rPr lang="en-US" altLang="en-US" sz="1050" b="0" dirty="0"/>
              <a:t>Whether you have other retirement income sources;</a:t>
            </a:r>
          </a:p>
          <a:p>
            <a:pPr marL="742868" lvl="1" indent="-285719" eaLnBrk="1" hangingPunct="1">
              <a:buFont typeface="Courier New" pitchFamily="49" charset="0"/>
              <a:buChar char="o"/>
              <a:defRPr/>
            </a:pPr>
            <a:r>
              <a:rPr lang="en-US" altLang="en-US" sz="1050" b="0" dirty="0"/>
              <a:t>Your anticipated future financial needs and obligations; and,</a:t>
            </a:r>
          </a:p>
          <a:p>
            <a:pPr marL="742868" lvl="1" indent="-285719" eaLnBrk="1" hangingPunct="1">
              <a:buFont typeface="Courier New" pitchFamily="49" charset="0"/>
              <a:buChar char="o"/>
              <a:defRPr/>
            </a:pPr>
            <a:r>
              <a:rPr lang="en-US" altLang="en-US" sz="1050" b="0" dirty="0"/>
              <a:t>The amount of your future Social Security benefits.</a:t>
            </a:r>
          </a:p>
          <a:p>
            <a:pPr defTabSz="897301">
              <a:defRPr/>
            </a:pPr>
            <a:endParaRPr lang="en-US" sz="1000" dirty="0"/>
          </a:p>
          <a:p>
            <a:r>
              <a:rPr lang="en-US" sz="1050" dirty="0"/>
              <a:t>This chart gives an example of how much a $1,000 retirement benefit and a $500 retirement benefit would be reduced if someone took the benefit at age 62. </a:t>
            </a:r>
          </a:p>
          <a:p>
            <a:endParaRPr lang="en-US" sz="1050" dirty="0"/>
          </a:p>
          <a:p>
            <a:pPr defTabSz="897301">
              <a:defRPr/>
            </a:pPr>
            <a:r>
              <a:rPr lang="en-US" sz="1050" dirty="0"/>
              <a:t>The increase in full retirement age was the result of the 1983 Amendments to the Social Security Act. Full retirement age increases apply to both Retirement Benefits and Survivors Benefits. Although we at Social Security have always used the term “full” retirement age, you may find that some people now refer to “full retirement age” as the “Normal Retirement Age”. Regardless of your full retirement age, reduced benefits can still be paid as early as age 62.</a:t>
            </a:r>
          </a:p>
          <a:p>
            <a:pPr defTabSz="897301">
              <a:defRPr/>
            </a:pPr>
            <a:endParaRPr lang="en-US" sz="1050" dirty="0"/>
          </a:p>
          <a:p>
            <a:pPr defTabSz="897301">
              <a:defRPr/>
            </a:pPr>
            <a:r>
              <a:rPr lang="en-US" sz="1050" dirty="0"/>
              <a:t>In addition, the Medicare eligibility age of 65 has not changed. We recommend that you apply for Medicare 3 months before your 65</a:t>
            </a:r>
            <a:r>
              <a:rPr lang="en-US" sz="1050" baseline="30000" dirty="0"/>
              <a:t>th</a:t>
            </a:r>
            <a:r>
              <a:rPr lang="en-US" sz="1050" dirty="0"/>
              <a:t> birthday (unless you are already receiving Social Security benefits when you turn 65, in which case you will be automatically enrolled in Medicare).</a:t>
            </a:r>
            <a:endParaRPr lang="en-US" sz="1050" baseline="30000" dirty="0"/>
          </a:p>
          <a:p>
            <a:endParaRPr lang="en-US" sz="1050" dirty="0"/>
          </a:p>
          <a:p>
            <a:r>
              <a:rPr lang="en-US" sz="1050" dirty="0"/>
              <a:t>Source: https://www.ssa.gov/oact/quickcalc/earlyretire.html</a:t>
            </a:r>
          </a:p>
          <a:p>
            <a:endParaRPr lang="en-US" sz="900" dirty="0"/>
          </a:p>
          <a:p>
            <a:endParaRPr lang="en-US" sz="900" dirty="0"/>
          </a:p>
          <a:p>
            <a:endParaRPr lang="en-US" sz="900" dirty="0"/>
          </a:p>
        </p:txBody>
      </p:sp>
    </p:spTree>
    <p:extLst>
      <p:ext uri="{BB962C8B-B14F-4D97-AF65-F5344CB8AC3E}">
        <p14:creationId xmlns:p14="http://schemas.microsoft.com/office/powerpoint/2010/main" val="117231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72196"/>
            <a:ext cx="5486400" cy="4490803"/>
          </a:xfrm>
        </p:spPr>
        <p:txBody>
          <a:bodyPr/>
          <a:lstStyle/>
          <a:p>
            <a:r>
              <a:rPr lang="en-US" sz="1300" dirty="0"/>
              <a:t>This image illustrates the number of beneficiaries we pay. Currently, more than one in every six people in America is receiving a Social Security benefit. The majority of our beneficiaries are retired.</a:t>
            </a:r>
          </a:p>
          <a:p>
            <a:endParaRPr lang="en-US" sz="1300" dirty="0"/>
          </a:p>
          <a:p>
            <a:r>
              <a:rPr lang="en-US" sz="1300" dirty="0"/>
              <a:t>But Social Security is more than retirement...it is a family protection plan (almost 1/3 of the beneficiaries are disabled, dependents of disabled, or survivors).</a:t>
            </a:r>
          </a:p>
          <a:p>
            <a:endParaRPr lang="en-US" sz="1300" dirty="0"/>
          </a:p>
          <a:p>
            <a:r>
              <a:rPr lang="en-US" sz="1300" dirty="0"/>
              <a:t>Source: https://www.ssa.gov/policy/docs/quickfacts/stat_snapshot/</a:t>
            </a:r>
          </a:p>
          <a:p>
            <a:endParaRPr lang="en-US" sz="130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09FF06F-A4AB-4568-908E-312721F9CB5F}" type="slidenum">
              <a:rPr lang="en-US" smtClean="0"/>
              <a:pPr>
                <a:defRPr/>
              </a:pPr>
              <a:t>4</a:t>
            </a:fld>
            <a:endParaRPr lang="en-US" dirty="0"/>
          </a:p>
        </p:txBody>
      </p:sp>
    </p:spTree>
    <p:extLst>
      <p:ext uri="{BB962C8B-B14F-4D97-AF65-F5344CB8AC3E}">
        <p14:creationId xmlns:p14="http://schemas.microsoft.com/office/powerpoint/2010/main" val="1614985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2CE5743-3A04-4968-BD6F-7468E6E759DD}" type="slidenum">
              <a:rPr lang="en-US" sz="900" smtClean="0"/>
              <a:pPr/>
              <a:t>23</a:t>
            </a:fld>
            <a:endParaRPr lang="en-US" sz="900" dirty="0"/>
          </a:p>
        </p:txBody>
      </p:sp>
      <p:sp>
        <p:nvSpPr>
          <p:cNvPr id="121859"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685800" y="4343400"/>
            <a:ext cx="5486400" cy="4114800"/>
          </a:xfrm>
        </p:spPr>
        <p:txBody>
          <a:bodyPr/>
          <a:lstStyle/>
          <a:p>
            <a:pPr defTabSz="897301">
              <a:defRPr/>
            </a:pPr>
            <a:r>
              <a:rPr lang="en-US" sz="1100" kern="1200" dirty="0">
                <a:solidFill>
                  <a:schemeClr val="tx1"/>
                </a:solidFill>
                <a:effectLst/>
                <a:latin typeface="+mn-lt"/>
                <a:ea typeface="+mn-ea"/>
                <a:cs typeface="+mn-cs"/>
              </a:rPr>
              <a:t>Remember that when to start receiving retirement benefits is a personal choice.  There isn’t a one fits all answer.</a:t>
            </a:r>
          </a:p>
          <a:p>
            <a:pPr defTabSz="897301">
              <a:defRPr/>
            </a:pPr>
            <a:endParaRPr lang="en-US" sz="900" dirty="0"/>
          </a:p>
          <a:p>
            <a:pPr defTabSz="897301">
              <a:defRPr/>
            </a:pPr>
            <a:r>
              <a:rPr lang="en-US" sz="1050" dirty="0"/>
              <a:t>You should make an informed decision about when to apply for benefits based on your individual and family circumstances. </a:t>
            </a:r>
          </a:p>
          <a:p>
            <a:pPr eaLnBrk="1" hangingPunct="1">
              <a:buFont typeface="Arial" panose="020B0604020202020204" pitchFamily="34" charset="0"/>
              <a:buNone/>
              <a:defRPr/>
            </a:pPr>
            <a:r>
              <a:rPr lang="en-US" altLang="en-US" sz="1050" b="0" u="sng" dirty="0"/>
              <a:t>Factors you should consider when deciding the best age to retire:</a:t>
            </a:r>
          </a:p>
          <a:p>
            <a:pPr marL="742868" lvl="1" indent="-285719" eaLnBrk="1" hangingPunct="1">
              <a:buFont typeface="Courier New" pitchFamily="49" charset="0"/>
              <a:buChar char="o"/>
              <a:defRPr/>
            </a:pPr>
            <a:r>
              <a:rPr lang="en-US" altLang="en-US" sz="1050" b="0" dirty="0"/>
              <a:t>Your current cash needs;</a:t>
            </a:r>
          </a:p>
          <a:p>
            <a:pPr marL="742868" lvl="1" indent="-285719" eaLnBrk="1" hangingPunct="1">
              <a:buFont typeface="Courier New" pitchFamily="49" charset="0"/>
              <a:buChar char="o"/>
              <a:defRPr/>
            </a:pPr>
            <a:r>
              <a:rPr lang="en-US" altLang="en-US" sz="1050" b="0" dirty="0"/>
              <a:t>Your health and family longevity;</a:t>
            </a:r>
          </a:p>
          <a:p>
            <a:pPr marL="742868" lvl="1" indent="-285719" eaLnBrk="1" hangingPunct="1">
              <a:buFont typeface="Courier New" pitchFamily="49" charset="0"/>
              <a:buChar char="o"/>
              <a:defRPr/>
            </a:pPr>
            <a:r>
              <a:rPr lang="en-US" altLang="en-US" sz="1050" b="0" dirty="0"/>
              <a:t>Whether you plan to work in retirement;</a:t>
            </a:r>
          </a:p>
          <a:p>
            <a:pPr marL="742868" lvl="1" indent="-285719" eaLnBrk="1" hangingPunct="1">
              <a:buFont typeface="Courier New" pitchFamily="49" charset="0"/>
              <a:buChar char="o"/>
              <a:defRPr/>
            </a:pPr>
            <a:r>
              <a:rPr lang="en-US" altLang="en-US" sz="1050" b="0" dirty="0"/>
              <a:t>Whether you have other retirement income sources;</a:t>
            </a:r>
          </a:p>
          <a:p>
            <a:pPr marL="742868" lvl="1" indent="-285719" eaLnBrk="1" hangingPunct="1">
              <a:buFont typeface="Courier New" pitchFamily="49" charset="0"/>
              <a:buChar char="o"/>
              <a:defRPr/>
            </a:pPr>
            <a:r>
              <a:rPr lang="en-US" altLang="en-US" sz="1050" b="0" dirty="0"/>
              <a:t>Your anticipated future financial needs and obligations; and,</a:t>
            </a:r>
          </a:p>
          <a:p>
            <a:pPr marL="742868" lvl="1" indent="-285719" eaLnBrk="1" hangingPunct="1">
              <a:buFont typeface="Courier New" pitchFamily="49" charset="0"/>
              <a:buChar char="o"/>
              <a:defRPr/>
            </a:pPr>
            <a:r>
              <a:rPr lang="en-US" altLang="en-US" sz="1050" b="0" dirty="0"/>
              <a:t>The amount of your future Social Security benefits.</a:t>
            </a:r>
          </a:p>
          <a:p>
            <a:pPr defTabSz="897301">
              <a:defRPr/>
            </a:pPr>
            <a:endParaRPr lang="en-US" sz="1000" dirty="0"/>
          </a:p>
          <a:p>
            <a:r>
              <a:rPr lang="en-US" sz="1050" dirty="0"/>
              <a:t>This chart gives an example of how much a $1,000 retirement benefit and a $500 retirement benefit would be reduced if someone took the benefit at age 62. </a:t>
            </a:r>
          </a:p>
          <a:p>
            <a:endParaRPr lang="en-US" sz="1050" dirty="0"/>
          </a:p>
          <a:p>
            <a:pPr defTabSz="897301">
              <a:defRPr/>
            </a:pPr>
            <a:r>
              <a:rPr lang="en-US" sz="1050" dirty="0"/>
              <a:t>The increase in full retirement age was the result of the 1983 Amendments to the Social Security Act. Full retirement age increases apply to both Retirement Benefits and Survivors Benefits. Although we at Social Security have always used the term “full” retirement age, you may find that some people now refer to “full retirement age” as the “Normal Retirement Age”. Regardless of your full retirement age, reduced benefits can still be paid as early as age 62.</a:t>
            </a:r>
          </a:p>
          <a:p>
            <a:pPr defTabSz="897301">
              <a:defRPr/>
            </a:pPr>
            <a:endParaRPr lang="en-US" sz="1050" dirty="0"/>
          </a:p>
          <a:p>
            <a:pPr defTabSz="897301">
              <a:defRPr/>
            </a:pPr>
            <a:r>
              <a:rPr lang="en-US" sz="1050" dirty="0"/>
              <a:t>In addition, the Medicare eligibility age of 65 has not changed. We recommend that you apply for Medicare 3 months before your 65</a:t>
            </a:r>
            <a:r>
              <a:rPr lang="en-US" sz="1050" baseline="30000" dirty="0"/>
              <a:t>th</a:t>
            </a:r>
            <a:r>
              <a:rPr lang="en-US" sz="1050" dirty="0"/>
              <a:t> birthday (unless you are already receiving Social Security benefits when you turn 65, in which case you will be automatically enrolled in Medicare).</a:t>
            </a:r>
            <a:endParaRPr lang="en-US" sz="1050" baseline="30000" dirty="0"/>
          </a:p>
          <a:p>
            <a:endParaRPr lang="en-US" sz="1050" dirty="0"/>
          </a:p>
          <a:p>
            <a:r>
              <a:rPr lang="en-US" sz="1050" dirty="0"/>
              <a:t>Source: https://www.ssa.gov/oact/quickcalc/earlyretire.html</a:t>
            </a:r>
          </a:p>
          <a:p>
            <a:endParaRPr lang="en-US" sz="900" dirty="0"/>
          </a:p>
          <a:p>
            <a:endParaRPr lang="en-US" sz="900" dirty="0"/>
          </a:p>
          <a:p>
            <a:endParaRPr lang="en-US" sz="900" dirty="0"/>
          </a:p>
        </p:txBody>
      </p:sp>
    </p:spTree>
    <p:extLst>
      <p:ext uri="{BB962C8B-B14F-4D97-AF65-F5344CB8AC3E}">
        <p14:creationId xmlns:p14="http://schemas.microsoft.com/office/powerpoint/2010/main" val="3964527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B6898BC5-AD4A-40C3-A616-F875FCE69157}" type="slidenum">
              <a:rPr lang="en-US" smtClean="0"/>
              <a:pPr/>
              <a:t>24</a:t>
            </a:fld>
            <a:endParaRPr lang="en-US" dirty="0"/>
          </a:p>
        </p:txBody>
      </p:sp>
      <p:sp>
        <p:nvSpPr>
          <p:cNvPr id="1249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267200"/>
            <a:ext cx="5486400" cy="4114800"/>
          </a:xfrm>
        </p:spPr>
        <p:txBody>
          <a:bodyPr/>
          <a:lstStyle/>
          <a:p>
            <a:pPr eaLnBrk="1" hangingPunct="1">
              <a:defRPr/>
            </a:pPr>
            <a:r>
              <a:rPr lang="en-US" altLang="en-US" b="0" dirty="0"/>
              <a:t>You can use the online </a:t>
            </a:r>
            <a:r>
              <a:rPr lang="en-US" altLang="en-US" b="0" i="1" dirty="0"/>
              <a:t>Retirement Estimator </a:t>
            </a:r>
            <a:r>
              <a:rPr lang="en-US" altLang="en-US" b="0" dirty="0"/>
              <a:t>at www.socialsecurity.gov/estimator to get immediate and personalized benefit estimates to help you plan for your retirement. </a:t>
            </a:r>
          </a:p>
          <a:p>
            <a:pPr marL="285719" indent="-285719" eaLnBrk="1" hangingPunct="1">
              <a:buFont typeface="Arial" panose="020B0604020202020204" pitchFamily="34" charset="0"/>
              <a:buChar char="•"/>
              <a:defRPr/>
            </a:pPr>
            <a:endParaRPr lang="en-US" altLang="en-US" b="0" dirty="0"/>
          </a:p>
          <a:p>
            <a:pPr marL="285719" indent="-285719" eaLnBrk="1" hangingPunct="1">
              <a:buFont typeface="Arial" panose="020B0604020202020204" pitchFamily="34" charset="0"/>
              <a:buChar char="•"/>
              <a:defRPr/>
            </a:pPr>
            <a:r>
              <a:rPr lang="en-US" altLang="en-US" b="0" dirty="0"/>
              <a:t>It’s a convenient, secure and quick financial planning tool.</a:t>
            </a:r>
          </a:p>
          <a:p>
            <a:pPr eaLnBrk="1" hangingPunct="1">
              <a:defRPr/>
            </a:pPr>
            <a:endParaRPr lang="en-US" altLang="en-US" b="0" dirty="0"/>
          </a:p>
          <a:p>
            <a:pPr marL="285719" indent="-285719" eaLnBrk="1" hangingPunct="1">
              <a:buFont typeface="Arial" panose="020B0604020202020204" pitchFamily="34" charset="0"/>
              <a:buChar char="•"/>
              <a:defRPr/>
            </a:pPr>
            <a:r>
              <a:rPr lang="en-US" altLang="en-US" b="0" dirty="0"/>
              <a:t>The </a:t>
            </a:r>
            <a:r>
              <a:rPr lang="en-US" altLang="en-US" b="0" i="1" dirty="0"/>
              <a:t>Retirement Estimator, </a:t>
            </a:r>
            <a:r>
              <a:rPr lang="en-US" altLang="en-US" b="0" dirty="0"/>
              <a:t>is an interactive tool that allows you to create “what if” scenarios.</a:t>
            </a:r>
          </a:p>
          <a:p>
            <a:pPr marL="285719" indent="-285719" eaLnBrk="1" hangingPunct="1">
              <a:buFont typeface="Arial" panose="020B0604020202020204" pitchFamily="34" charset="0"/>
              <a:buChar char="•"/>
              <a:defRPr/>
            </a:pPr>
            <a:endParaRPr lang="en-US" altLang="en-US" b="0" i="1" dirty="0"/>
          </a:p>
          <a:p>
            <a:pPr marL="285719" indent="-285719" eaLnBrk="1" hangingPunct="1">
              <a:buFont typeface="Arial" panose="020B0604020202020204" pitchFamily="34" charset="0"/>
              <a:buChar char="•"/>
              <a:defRPr/>
            </a:pPr>
            <a:r>
              <a:rPr lang="en-US" altLang="en-US" b="0" dirty="0"/>
              <a:t>You can, for example, change your “stop work” dates or “expected future earnings” to create and compare different retirement options.</a:t>
            </a:r>
          </a:p>
          <a:p>
            <a:endParaRPr lang="en-US" b="0" dirty="0"/>
          </a:p>
        </p:txBody>
      </p:sp>
    </p:spTree>
    <p:extLst>
      <p:ext uri="{BB962C8B-B14F-4D97-AF65-F5344CB8AC3E}">
        <p14:creationId xmlns:p14="http://schemas.microsoft.com/office/powerpoint/2010/main" val="1693930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343400"/>
            <a:ext cx="5715000" cy="4267200"/>
          </a:xfrm>
        </p:spPr>
        <p:txBody>
          <a:bodyPr/>
          <a:lstStyle/>
          <a:p>
            <a:r>
              <a:rPr lang="en-US" sz="950" dirty="0"/>
              <a:t>The first thing we recommend is that you visit SocialSecurity.gov/pubs and search for the publication entitled, </a:t>
            </a:r>
            <a:r>
              <a:rPr lang="en-US" sz="950" i="1" dirty="0"/>
              <a:t>How Work Affects Your Benefits</a:t>
            </a:r>
            <a:r>
              <a:rPr lang="en-US" sz="950" dirty="0"/>
              <a:t>. It explains the rules you must follow in order to avoid an overpayment, and it gives some great examples for different scenarios that could apply to your individual situation.</a:t>
            </a:r>
          </a:p>
          <a:p>
            <a:endParaRPr lang="en-US" sz="950" dirty="0"/>
          </a:p>
          <a:p>
            <a:r>
              <a:rPr lang="en-US" sz="950" dirty="0"/>
              <a:t>You can get Social Security retirement or survivors benefits and work at the same time. However, if you’re younger than full retirement age, and earn more than certain amounts, your monthly benefit remains the same but the total amount of benefits you receive for the year will be reduced. The amount that your annual benefits are reduced, however, isn’t truly lost. Your monthly benefit will be increased at your full retirement age to account for benefits withheld due to earlier earnings.</a:t>
            </a:r>
          </a:p>
          <a:p>
            <a:endParaRPr lang="en-US" sz="950" dirty="0"/>
          </a:p>
          <a:p>
            <a:r>
              <a:rPr lang="en-US" sz="950" dirty="0"/>
              <a:t>Note that spouses and survivors, who receive benefits because they have minor or disabled children in their care, don’t receive increased benefits at full retirement age if benefits were withheld because of work. I should also mention that different rules apply if you work outside the United States. Contact us if you’re working (or plan to work) outside the country.</a:t>
            </a:r>
          </a:p>
          <a:p>
            <a:endParaRPr lang="en-US" sz="950" dirty="0"/>
          </a:p>
          <a:p>
            <a:r>
              <a:rPr lang="en-US" sz="950" dirty="0"/>
              <a:t>But for most of you, here’s how this works. If you work, and are full retirement age or older, you may keep all of your benefits, no matter how much you earn.</a:t>
            </a:r>
          </a:p>
          <a:p>
            <a:endParaRPr lang="en-US" sz="950" i="1" dirty="0"/>
          </a:p>
          <a:p>
            <a:pPr marL="0" indent="0">
              <a:buFontTx/>
              <a:buNone/>
              <a:defRPr/>
            </a:pPr>
            <a:r>
              <a:rPr lang="en-US" altLang="en-US" sz="1000" b="0" dirty="0">
                <a:latin typeface="Arial" panose="020B0604020202020204" pitchFamily="34" charset="0"/>
              </a:rPr>
              <a:t>If you’re younger than full retirement age, there is a limit to how much you can earn and still receive full Social Security benefits. If you’re younger than full retirement age, we must deduct $1 from your benefits for each $2 you earn above the annual limit. For 2017, that limit is </a:t>
            </a:r>
            <a:r>
              <a:rPr lang="en-US" altLang="en-US" sz="1000" b="0" u="sng" dirty="0">
                <a:latin typeface="Arial" panose="020B0604020202020204" pitchFamily="34" charset="0"/>
              </a:rPr>
              <a:t>$16,920</a:t>
            </a:r>
            <a:r>
              <a:rPr lang="en-US" altLang="en-US" sz="1000" b="0" dirty="0">
                <a:latin typeface="Arial" panose="020B0604020202020204" pitchFamily="34" charset="0"/>
              </a:rPr>
              <a:t>.</a:t>
            </a:r>
          </a:p>
          <a:p>
            <a:pPr marL="0" indent="0">
              <a:buFontTx/>
              <a:buNone/>
              <a:defRPr/>
            </a:pPr>
            <a:endParaRPr lang="en-US" altLang="en-US" sz="1000" b="0" dirty="0">
              <a:latin typeface="Arial" panose="020B0604020202020204" pitchFamily="34" charset="0"/>
            </a:endParaRPr>
          </a:p>
          <a:p>
            <a:pPr marL="0" indent="0">
              <a:buFontTx/>
              <a:buNone/>
              <a:defRPr/>
            </a:pPr>
            <a:r>
              <a:rPr lang="en-US" altLang="en-US" sz="1000" b="0" dirty="0">
                <a:latin typeface="Arial" panose="020B0604020202020204" pitchFamily="34" charset="0"/>
              </a:rPr>
              <a:t>If you reach full retirement age during 2017, we must deduct $1 from your benefits for each $3 you earn above </a:t>
            </a:r>
            <a:r>
              <a:rPr lang="en-US" altLang="en-US" sz="1000" b="0" u="sng" dirty="0">
                <a:latin typeface="Arial" panose="020B0604020202020204" pitchFamily="34" charset="0"/>
              </a:rPr>
              <a:t>$44,880 </a:t>
            </a:r>
            <a:r>
              <a:rPr lang="en-US" altLang="en-US" sz="1000" b="0" dirty="0">
                <a:latin typeface="Arial" panose="020B0604020202020204" pitchFamily="34" charset="0"/>
              </a:rPr>
              <a:t>until the month you reach full retirement age.</a:t>
            </a:r>
          </a:p>
          <a:p>
            <a:pPr marL="0" indent="0">
              <a:buFontTx/>
              <a:buNone/>
              <a:defRPr/>
            </a:pPr>
            <a:endParaRPr lang="en-US" altLang="en-US" sz="1000" b="0" dirty="0">
              <a:latin typeface="Arial" panose="020B0604020202020204" pitchFamily="34" charset="0"/>
            </a:endParaRPr>
          </a:p>
          <a:p>
            <a:pPr marL="0" indent="0">
              <a:buFontTx/>
              <a:buNone/>
              <a:defRPr/>
            </a:pPr>
            <a:r>
              <a:rPr lang="en-US" altLang="en-US" sz="1000" b="0" dirty="0">
                <a:latin typeface="Arial" panose="020B0604020202020204" pitchFamily="34" charset="0"/>
              </a:rPr>
              <a:t>Starting with the month you reach full retirement age, there is </a:t>
            </a:r>
            <a:r>
              <a:rPr lang="en-US" altLang="en-US" sz="1000" b="0" u="sng" dirty="0">
                <a:latin typeface="Arial" panose="020B0604020202020204" pitchFamily="34" charset="0"/>
              </a:rPr>
              <a:t>no limit </a:t>
            </a:r>
            <a:r>
              <a:rPr lang="en-US" altLang="en-US" sz="1000" b="0" dirty="0">
                <a:latin typeface="Arial" panose="020B0604020202020204" pitchFamily="34" charset="0"/>
              </a:rPr>
              <a:t>on how much you can earn and still receive all of your Social Security benefits.</a:t>
            </a:r>
          </a:p>
          <a:p>
            <a:endParaRPr lang="en-US" sz="950" i="1" dirty="0"/>
          </a:p>
        </p:txBody>
      </p:sp>
      <p:sp>
        <p:nvSpPr>
          <p:cNvPr id="4" name="Slide Number Placeholder 3"/>
          <p:cNvSpPr>
            <a:spLocks noGrp="1"/>
          </p:cNvSpPr>
          <p:nvPr>
            <p:ph type="sldNum" sz="quarter" idx="10"/>
          </p:nvPr>
        </p:nvSpPr>
        <p:spPr/>
        <p:txBody>
          <a:bodyPr/>
          <a:lstStyle/>
          <a:p>
            <a:fld id="{7AA6493C-F506-43B6-9B4D-1CDB5879358C}" type="slidenum">
              <a:rPr lang="en-US" smtClean="0"/>
              <a:t>25</a:t>
            </a:fld>
            <a:endParaRPr lang="en-US"/>
          </a:p>
        </p:txBody>
      </p:sp>
    </p:spTree>
    <p:extLst>
      <p:ext uri="{BB962C8B-B14F-4D97-AF65-F5344CB8AC3E}">
        <p14:creationId xmlns:p14="http://schemas.microsoft.com/office/powerpoint/2010/main" val="1379799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26</a:t>
            </a:fld>
            <a:endParaRPr lang="en-US"/>
          </a:p>
        </p:txBody>
      </p:sp>
      <p:sp>
        <p:nvSpPr>
          <p:cNvPr id="5" name="Rectangle 3"/>
          <p:cNvSpPr>
            <a:spLocks noGrp="1" noChangeArrowheads="1"/>
          </p:cNvSpPr>
          <p:nvPr>
            <p:ph type="body" idx="3"/>
          </p:nvPr>
        </p:nvSpPr>
        <p:spPr>
          <a:xfrm>
            <a:off x="596348" y="4272197"/>
            <a:ext cx="5665305" cy="4414779"/>
          </a:xfrm>
          <a:noFill/>
          <a:ln/>
        </p:spPr>
        <p:txBody>
          <a:bodyPr/>
          <a:lstStyle/>
          <a:p>
            <a:r>
              <a:rPr lang="en-US" sz="1100" dirty="0"/>
              <a:t>A spouse who has not worked or who has low earnings can be entitled to as much as one-half of the retired worker’s full benefit.</a:t>
            </a:r>
          </a:p>
          <a:p>
            <a:endParaRPr lang="en-US" sz="1100" dirty="0"/>
          </a:p>
          <a:p>
            <a:r>
              <a:rPr lang="en-US" sz="1100" dirty="0"/>
              <a:t>If you are eligible for both your own retirement benefits and for benefits as a spouse, we always pay your own benefits first. If your benefits as a spouse are higher than your retirement benefits, you will get a combination of benefits equaling the higher spouse benefit.</a:t>
            </a:r>
          </a:p>
          <a:p>
            <a:endParaRPr lang="en-US" sz="1100" dirty="0"/>
          </a:p>
          <a:p>
            <a:r>
              <a:rPr lang="en-US" sz="1100" dirty="0"/>
              <a:t>If spouses want to get Social Security retirement benefits before they reach full retirement age, the amount of the benefit is reduced. The amount of reduction depends on when the person reaches full retirement age.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100" dirty="0"/>
              <a:t>However, if a spouse is caring for a child under age 16 or disabled, who gets Social Security benefits on the worker’s record, the spouse gets full benefits, regardless of age. </a:t>
            </a:r>
          </a:p>
        </p:txBody>
      </p:sp>
    </p:spTree>
    <p:extLst>
      <p:ext uri="{BB962C8B-B14F-4D97-AF65-F5344CB8AC3E}">
        <p14:creationId xmlns:p14="http://schemas.microsoft.com/office/powerpoint/2010/main" val="2075544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27</a:t>
            </a:fld>
            <a:endParaRPr lang="en-US"/>
          </a:p>
        </p:txBody>
      </p:sp>
      <p:sp>
        <p:nvSpPr>
          <p:cNvPr id="5" name="Rectangle 3"/>
          <p:cNvSpPr>
            <a:spLocks noGrp="1" noChangeArrowheads="1"/>
          </p:cNvSpPr>
          <p:nvPr>
            <p:ph type="body" idx="3"/>
          </p:nvPr>
        </p:nvSpPr>
        <p:spPr>
          <a:xfrm>
            <a:off x="596348" y="4272197"/>
            <a:ext cx="5665305" cy="4414779"/>
          </a:xfrm>
          <a:noFill/>
          <a:ln/>
        </p:spPr>
        <p:txBody>
          <a:bodyPr/>
          <a:lstStyle/>
          <a:p>
            <a:r>
              <a:rPr lang="en-US" sz="1100" dirty="0"/>
              <a:t>A spouse who has not worked or who has low earnings can be entitled to as much as one-half of the retired worker’s full benefit.</a:t>
            </a:r>
          </a:p>
          <a:p>
            <a:endParaRPr lang="en-US" sz="1100" dirty="0"/>
          </a:p>
          <a:p>
            <a:r>
              <a:rPr lang="en-US" sz="1100" dirty="0"/>
              <a:t>If you are eligible for both your own retirement benefits and for benefits as a spouse, we always pay your own benefits first. If your benefits as a spouse are higher than your retirement benefits, you will get a combination of benefits equaling the higher spouse benefit.</a:t>
            </a:r>
          </a:p>
          <a:p>
            <a:endParaRPr lang="en-US" sz="1100" dirty="0"/>
          </a:p>
          <a:p>
            <a:r>
              <a:rPr lang="en-US" sz="1100" dirty="0"/>
              <a:t>If spouses want to get Social Security retirement benefits before they reach full retirement age, the amount of the benefit is reduced. The amount of reduction depends on when the person reaches full retirement age.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100" dirty="0"/>
              <a:t>However, if a spouse is caring for a child under age 16 or disabled, who gets Social Security benefits on the worker’s record, the spouse gets full benefits, regardless of age. </a:t>
            </a:r>
          </a:p>
        </p:txBody>
      </p:sp>
    </p:spTree>
    <p:extLst>
      <p:ext uri="{BB962C8B-B14F-4D97-AF65-F5344CB8AC3E}">
        <p14:creationId xmlns:p14="http://schemas.microsoft.com/office/powerpoint/2010/main" val="2730148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343400"/>
            <a:ext cx="5638800" cy="4114800"/>
          </a:xfrm>
        </p:spPr>
        <p:txBody>
          <a:bodyPr/>
          <a:lstStyle/>
          <a:p>
            <a:r>
              <a:rPr lang="en-US" sz="1000" dirty="0"/>
              <a:t>If you are divorced, and your marriage lasted 10 years or longer, you can receive benefits on your ex-spouse's record (even if he or she has remarried) if:</a:t>
            </a:r>
          </a:p>
          <a:p>
            <a:pPr marL="171450" indent="-171450">
              <a:buFont typeface="Arial" panose="020B0604020202020204" pitchFamily="34" charset="0"/>
              <a:buChar char="•"/>
            </a:pPr>
            <a:r>
              <a:rPr lang="en-US" sz="1000" dirty="0"/>
              <a:t>You are unmarried; </a:t>
            </a:r>
          </a:p>
          <a:p>
            <a:pPr marL="171450" indent="-171450">
              <a:buFont typeface="Arial" panose="020B0604020202020204" pitchFamily="34" charset="0"/>
              <a:buChar char="•"/>
            </a:pPr>
            <a:r>
              <a:rPr lang="en-US" sz="1000" dirty="0"/>
              <a:t>You are age 62 or older; </a:t>
            </a:r>
          </a:p>
          <a:p>
            <a:pPr marL="171450" indent="-171450">
              <a:buFont typeface="Arial" panose="020B0604020202020204" pitchFamily="34" charset="0"/>
              <a:buChar char="•"/>
            </a:pPr>
            <a:r>
              <a:rPr lang="en-US" sz="1000" dirty="0"/>
              <a:t>Your ex-spouse is entitled to Social Security retirement or disability benefits; </a:t>
            </a:r>
            <a:r>
              <a:rPr lang="en-US" sz="1000" b="0" dirty="0"/>
              <a:t>and</a:t>
            </a:r>
          </a:p>
          <a:p>
            <a:pPr marL="171450" indent="-171450">
              <a:buFont typeface="Arial" panose="020B0604020202020204" pitchFamily="34" charset="0"/>
              <a:buChar char="•"/>
            </a:pPr>
            <a:r>
              <a:rPr lang="en-US" sz="1000" dirty="0"/>
              <a:t>The benefit you are entitled to receive based on your own work is less than the benefit you would receive based on your ex-spouse's work. </a:t>
            </a:r>
          </a:p>
          <a:p>
            <a:endParaRPr lang="en-US" sz="1000" dirty="0"/>
          </a:p>
          <a:p>
            <a:r>
              <a:rPr lang="en-US" sz="1000" dirty="0"/>
              <a:t>Your benefit as a divorced spouse is equal to one-half of your ex-spouse's full retirement amount (or disability benefit) if you start receiving benefits at your full retirement age. The benefits do not include any delayed retirement credits your ex-spouse may receive. </a:t>
            </a:r>
          </a:p>
          <a:p>
            <a:endParaRPr lang="en-US" sz="1000" dirty="0"/>
          </a:p>
          <a:p>
            <a:r>
              <a:rPr lang="en-US" sz="1000" dirty="0"/>
              <a:t>If you remarry, you generally cannot collect benefits on your former spouse's record unless your later marriage ends (whether by death, divorce or annulment). </a:t>
            </a:r>
          </a:p>
          <a:p>
            <a:endParaRPr lang="en-US" sz="1000" dirty="0"/>
          </a:p>
          <a:p>
            <a:r>
              <a:rPr lang="en-US" sz="1000" dirty="0"/>
              <a:t>If your ex-spouse has not applied for retirement benefits, but can qualify for them, you can receive benefits on his or her record if you have been divorced for at least two years. </a:t>
            </a:r>
          </a:p>
          <a:p>
            <a:endParaRPr lang="en-US" sz="1000" dirty="0"/>
          </a:p>
          <a:p>
            <a:r>
              <a:rPr lang="en-US" sz="1000" dirty="0"/>
              <a:t>If you are eligible for retirement benefits on your own record </a:t>
            </a:r>
            <a:r>
              <a:rPr lang="en-US" sz="1000" b="1" dirty="0"/>
              <a:t>and</a:t>
            </a:r>
            <a:r>
              <a:rPr lang="en-US" sz="1000" dirty="0"/>
              <a:t> divorced spouse’s benefits, we will pay the retirement benefit first. If the benefit on your ex-spouse’s record is higher, you will get an additional amount on your ex-spouse’s record so that the combination of benefits equals that higher amount.</a:t>
            </a:r>
          </a:p>
          <a:p>
            <a:endParaRPr lang="en-US" sz="1000" b="1" dirty="0"/>
          </a:p>
          <a:p>
            <a:r>
              <a:rPr lang="en-US" sz="1000" dirty="0"/>
              <a:t>If you were born before January 2, 1954 and have already reached full retirement age, you can choose to receive only the divorced spouse’s benefit and delay receiving your retirement benefit until a later date. If your birthday is January 2, 1954 or later, the option to take only one benefit at full retirement age no longer exists.  If you file for one benefit, you will be effectively filing for all retirement or spousal benefits.</a:t>
            </a:r>
          </a:p>
          <a:p>
            <a:endParaRPr lang="en-US" sz="1000" dirty="0"/>
          </a:p>
        </p:txBody>
      </p:sp>
      <p:sp>
        <p:nvSpPr>
          <p:cNvPr id="4" name="Slide Number Placeholder 3"/>
          <p:cNvSpPr>
            <a:spLocks noGrp="1"/>
          </p:cNvSpPr>
          <p:nvPr>
            <p:ph type="sldNum" sz="quarter" idx="10"/>
          </p:nvPr>
        </p:nvSpPr>
        <p:spPr/>
        <p:txBody>
          <a:bodyPr/>
          <a:lstStyle/>
          <a:p>
            <a:fld id="{7AA6493C-F506-43B6-9B4D-1CDB5879358C}" type="slidenum">
              <a:rPr lang="en-US" smtClean="0"/>
              <a:t>28</a:t>
            </a:fld>
            <a:endParaRPr lang="en-US"/>
          </a:p>
        </p:txBody>
      </p:sp>
    </p:spTree>
    <p:extLst>
      <p:ext uri="{BB962C8B-B14F-4D97-AF65-F5344CB8AC3E}">
        <p14:creationId xmlns:p14="http://schemas.microsoft.com/office/powerpoint/2010/main" val="329543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Social Security, we’re securing today and tomorrow.</a:t>
            </a:r>
          </a:p>
          <a:p>
            <a:endParaRPr lang="en-US" dirty="0"/>
          </a:p>
          <a:p>
            <a:r>
              <a:rPr lang="en-US" dirty="0"/>
              <a:t>Thank you for your participation in today’s program.</a:t>
            </a:r>
          </a:p>
          <a:p>
            <a:endParaRPr lang="en-US" dirty="0"/>
          </a:p>
          <a:p>
            <a:r>
              <a:rPr lang="en-US" dirty="0"/>
              <a:t>We wish you a safe, happy, and successful tomorrow.</a:t>
            </a:r>
          </a:p>
        </p:txBody>
      </p:sp>
      <p:sp>
        <p:nvSpPr>
          <p:cNvPr id="4" name="Slide Number Placeholder 3"/>
          <p:cNvSpPr>
            <a:spLocks noGrp="1"/>
          </p:cNvSpPr>
          <p:nvPr>
            <p:ph type="sldNum" sz="quarter" idx="10"/>
          </p:nvPr>
        </p:nvSpPr>
        <p:spPr/>
        <p:txBody>
          <a:bodyPr/>
          <a:lstStyle/>
          <a:p>
            <a:fld id="{CFD9E258-0B83-4639-8B99-8C7D4571410F}" type="slidenum">
              <a:rPr lang="en-US" smtClean="0"/>
              <a:t>29</a:t>
            </a:fld>
            <a:endParaRPr lang="en-US"/>
          </a:p>
        </p:txBody>
      </p:sp>
    </p:spTree>
    <p:extLst>
      <p:ext uri="{BB962C8B-B14F-4D97-AF65-F5344CB8AC3E}">
        <p14:creationId xmlns:p14="http://schemas.microsoft.com/office/powerpoint/2010/main" val="3935509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1D242237-22A7-4B2C-AF4D-922FDEE063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5F02F700-B1CC-4479-91CB-7A65EF5CAD7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91" name="Rectangle 2">
            <a:extLst>
              <a:ext uri="{FF2B5EF4-FFF2-40B4-BE49-F238E27FC236}">
                <a16:creationId xmlns:a16="http://schemas.microsoft.com/office/drawing/2014/main" id="{4084A3E9-ECA2-4FDD-9652-147208EDBF2F}"/>
              </a:ext>
            </a:extLst>
          </p:cNvPr>
          <p:cNvSpPr>
            <a:spLocks noGrp="1" noRot="1" noChangeAspect="1" noChangeArrowheads="1" noTextEdit="1"/>
          </p:cNvSpPr>
          <p:nvPr>
            <p:ph type="sldImg"/>
          </p:nvPr>
        </p:nvSpPr>
        <p:spPr>
          <a:xfrm>
            <a:off x="1182688" y="696913"/>
            <a:ext cx="4648200" cy="3486150"/>
          </a:xfrm>
          <a:ln/>
        </p:spPr>
      </p:sp>
      <p:sp>
        <p:nvSpPr>
          <p:cNvPr id="12292" name="Rectangle 3">
            <a:extLst>
              <a:ext uri="{FF2B5EF4-FFF2-40B4-BE49-F238E27FC236}">
                <a16:creationId xmlns:a16="http://schemas.microsoft.com/office/drawing/2014/main" id="{0C38091C-8BB8-4A3D-A2ED-FC65C475EB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EF242AFB-D2A1-4543-BCF7-F03536328B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17B8A62D-0DBB-44E4-991D-E092F5AD4A3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39" name="Rectangle 2">
            <a:extLst>
              <a:ext uri="{FF2B5EF4-FFF2-40B4-BE49-F238E27FC236}">
                <a16:creationId xmlns:a16="http://schemas.microsoft.com/office/drawing/2014/main" id="{CF35A514-2C28-420D-A398-B933D4E9EC43}"/>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358B24EF-94B4-4842-8746-C0873A52C5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1FD01161-E089-4608-9823-506C15BA34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10508F92-BA7D-4210-9670-F3233B25A9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435" name="Rectangle 2">
            <a:extLst>
              <a:ext uri="{FF2B5EF4-FFF2-40B4-BE49-F238E27FC236}">
                <a16:creationId xmlns:a16="http://schemas.microsoft.com/office/drawing/2014/main" id="{D8DCAD06-A835-462B-B88E-F2E40185E3B1}"/>
              </a:ext>
            </a:extLst>
          </p:cNvPr>
          <p:cNvSpPr>
            <a:spLocks noGrp="1" noRot="1" noChangeAspect="1" noChangeArrowheads="1" noTextEdit="1"/>
          </p:cNvSpPr>
          <p:nvPr>
            <p:ph type="sldImg"/>
          </p:nvPr>
        </p:nvSpPr>
        <p:spPr>
          <a:xfrm>
            <a:off x="1143000" y="677863"/>
            <a:ext cx="4725988" cy="3544887"/>
          </a:xfrm>
          <a:ln/>
        </p:spPr>
      </p:sp>
      <p:sp>
        <p:nvSpPr>
          <p:cNvPr id="18436" name="Rectangle 3">
            <a:extLst>
              <a:ext uri="{FF2B5EF4-FFF2-40B4-BE49-F238E27FC236}">
                <a16:creationId xmlns:a16="http://schemas.microsoft.com/office/drawing/2014/main" id="{CF570134-E2D8-4061-AECF-7ADBB0A4B52C}"/>
              </a:ext>
            </a:extLst>
          </p:cNvPr>
          <p:cNvSpPr>
            <a:spLocks noGrp="1" noChangeArrowheads="1"/>
          </p:cNvSpPr>
          <p:nvPr>
            <p:ph type="body" idx="1"/>
          </p:nvPr>
        </p:nvSpPr>
        <p:spPr>
          <a:xfrm>
            <a:off x="925513" y="4446588"/>
            <a:ext cx="5159375"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450"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6271CACD-B5B8-4BEA-963C-02F2D56D8335}" type="slidenum">
              <a:rPr lang="en-US" smtClean="0">
                <a:solidFill>
                  <a:prstClr val="black"/>
                </a:solidFill>
              </a:rPr>
              <a:pPr/>
              <a:t>6</a:t>
            </a:fld>
            <a:endParaRPr lang="en-US" dirty="0">
              <a:solidFill>
                <a:prstClr val="black"/>
              </a:solidFill>
            </a:endParaRPr>
          </a:p>
        </p:txBody>
      </p:sp>
      <p:sp>
        <p:nvSpPr>
          <p:cNvPr id="10342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342606"/>
            <a:ext cx="5486400" cy="4114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Security is an intergenerational transfer system: today’s workers help pay for current retirees’ and other beneficiaries’ benefits, not their own future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There’s no account set aside with your name and contributions on it.</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04645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659EB3A1-2367-4960-85A8-7E2509C2F924}"/>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3FB26755-A6F5-4FDF-865A-8B60680940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Income limit $2,219 ($2,199)</a:t>
            </a:r>
          </a:p>
        </p:txBody>
      </p:sp>
      <p:sp>
        <p:nvSpPr>
          <p:cNvPr id="24580" name="Slide Number Placeholder 3">
            <a:extLst>
              <a:ext uri="{FF2B5EF4-FFF2-40B4-BE49-F238E27FC236}">
                <a16:creationId xmlns:a16="http://schemas.microsoft.com/office/drawing/2014/main" id="{83E2C897-7093-4366-B0FB-3207C30F84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4C944E12-DEAE-41CA-BE8A-BCF0676F7E4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1E96850-DD99-4F70-9CAD-EA326C1AB0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30A3C94C-FBF4-41E6-A705-3AD63DBB8D2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51" name="Rectangle 2">
            <a:extLst>
              <a:ext uri="{FF2B5EF4-FFF2-40B4-BE49-F238E27FC236}">
                <a16:creationId xmlns:a16="http://schemas.microsoft.com/office/drawing/2014/main" id="{90C0062C-8145-457C-904C-8B0615AB5936}"/>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D37806A0-648D-4B21-B709-3282940B8E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Include Resource Assessment in the packet</a:t>
            </a:r>
          </a:p>
          <a:p>
            <a:pPr eaLnBrk="1" hangingPunct="1"/>
            <a:r>
              <a:rPr lang="en-US" altLang="en-US">
                <a:latin typeface="Arial" panose="020B0604020202020204" pitchFamily="34" charset="0"/>
              </a:rPr>
              <a:t>Linda’s Part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2DC2D4EB-7F3D-4F2F-9D6B-344B0DE3E2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32C64C3D-8790-4663-864C-F94FC22DA45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3" name="Rectangle 2">
            <a:extLst>
              <a:ext uri="{FF2B5EF4-FFF2-40B4-BE49-F238E27FC236}">
                <a16:creationId xmlns:a16="http://schemas.microsoft.com/office/drawing/2014/main" id="{55CB213E-5A49-4B28-90DE-CA9B53C8A21E}"/>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86AF9D83-614B-4E59-8665-372CE87D98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$5813</a:t>
            </a:r>
          </a:p>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94B6954C-F50F-4A1C-941E-62483B15F967}"/>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5037AC5F-3D75-4CB8-88F4-A57F2CC5E3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E480CD5E-036B-4F66-AA49-6DD84FA3BC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D0EB4D99-56F9-490B-BD97-C3EE7A1AC5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0BDA0-DED2-4F32-AEFD-0F48A80739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8483" name="Rectangle 2"/>
          <p:cNvSpPr>
            <a:spLocks noGrp="1" noRot="1" noChangeAspect="1" noChangeArrowheads="1" noTextEdit="1"/>
          </p:cNvSpPr>
          <p:nvPr>
            <p:ph type="sldImg"/>
          </p:nvPr>
        </p:nvSpPr>
        <p:spPr>
          <a:ln/>
        </p:spPr>
      </p:sp>
      <p:sp>
        <p:nvSpPr>
          <p:cNvPr id="6" name="Notes Placeholder 2"/>
          <p:cNvSpPr>
            <a:spLocks noGrp="1"/>
          </p:cNvSpPr>
          <p:nvPr>
            <p:ph type="body" idx="1"/>
          </p:nvPr>
        </p:nvSpPr>
        <p:spPr>
          <a:xfrm>
            <a:off x="533400" y="4347148"/>
            <a:ext cx="5791200" cy="41872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t>No one pays federal income tax on more than 85 percent of his or her Social Security benefits based on Internal Revenue Service (IRS) rules.</a:t>
            </a:r>
          </a:p>
          <a:p>
            <a:endParaRPr lang="en-US" sz="1000" dirty="0"/>
          </a:p>
          <a:p>
            <a:r>
              <a:rPr lang="en-US" sz="1000" dirty="0"/>
              <a:t>If you: </a:t>
            </a:r>
          </a:p>
          <a:p>
            <a:r>
              <a:rPr lang="en-US" sz="1000" b="1" dirty="0"/>
              <a:t>file a federal tax return as an "individual"</a:t>
            </a:r>
            <a:r>
              <a:rPr lang="en-US" sz="1000" dirty="0"/>
              <a:t> and your </a:t>
            </a:r>
            <a:r>
              <a:rPr lang="en-US" sz="1000" i="1" dirty="0"/>
              <a:t>combined income</a:t>
            </a:r>
            <a:r>
              <a:rPr lang="en-US" sz="1000" b="1" i="1" dirty="0"/>
              <a:t>*</a:t>
            </a:r>
            <a:r>
              <a:rPr lang="en-US" sz="1000" dirty="0"/>
              <a:t> is </a:t>
            </a:r>
          </a:p>
          <a:p>
            <a:pPr marL="616894" lvl="1" indent="-168244">
              <a:buFont typeface="Arial" panose="020B0604020202020204" pitchFamily="34" charset="0"/>
              <a:buChar char="•"/>
            </a:pPr>
            <a:r>
              <a:rPr lang="en-US" sz="1000" dirty="0"/>
              <a:t>between $25,000 and $34,000, you may have to pay income tax on up to 50 percent of your benefits. </a:t>
            </a:r>
          </a:p>
          <a:p>
            <a:pPr marL="616894" lvl="1" indent="-168244">
              <a:buFont typeface="Arial" panose="020B0604020202020204" pitchFamily="34" charset="0"/>
              <a:buChar char="•"/>
            </a:pPr>
            <a:r>
              <a:rPr lang="en-US" sz="1000" dirty="0"/>
              <a:t>more than $34,000, up to 85 percent of your benefits may be taxable.</a:t>
            </a:r>
          </a:p>
          <a:p>
            <a:r>
              <a:rPr lang="en-US" sz="1000" b="1" dirty="0"/>
              <a:t>file a joint return</a:t>
            </a:r>
            <a:r>
              <a:rPr lang="en-US" sz="1000" dirty="0"/>
              <a:t>, and you and your spouse have a </a:t>
            </a:r>
            <a:r>
              <a:rPr lang="en-US" sz="1000" i="1" dirty="0"/>
              <a:t>combined income</a:t>
            </a:r>
            <a:r>
              <a:rPr lang="en-US" sz="1000" b="1" i="1" dirty="0"/>
              <a:t>*</a:t>
            </a:r>
            <a:r>
              <a:rPr lang="en-US" sz="1000" dirty="0"/>
              <a:t> that is </a:t>
            </a:r>
          </a:p>
          <a:p>
            <a:pPr marL="616894" lvl="1" indent="-168244">
              <a:buFont typeface="Arial" panose="020B0604020202020204" pitchFamily="34" charset="0"/>
              <a:buChar char="•"/>
            </a:pPr>
            <a:r>
              <a:rPr lang="en-US" sz="1000" dirty="0"/>
              <a:t>between $32,000 and $44,000, you may have to pay income tax on up to 50 percent of your benefits </a:t>
            </a:r>
          </a:p>
          <a:p>
            <a:pPr marL="616894" lvl="1" indent="-168244">
              <a:buFont typeface="Arial" panose="020B0604020202020204" pitchFamily="34" charset="0"/>
              <a:buChar char="•"/>
            </a:pPr>
            <a:r>
              <a:rPr lang="en-US" sz="1000" dirty="0"/>
              <a:t>more than $44,000, up to 85 percent of your benefits may be taxable.</a:t>
            </a:r>
          </a:p>
          <a:p>
            <a:r>
              <a:rPr lang="en-US" sz="1000" b="1" dirty="0"/>
              <a:t>are married and file a separate tax return</a:t>
            </a:r>
            <a:r>
              <a:rPr lang="en-US" sz="1000" dirty="0"/>
              <a:t>, you probably will pay taxes on your benefits. </a:t>
            </a:r>
          </a:p>
          <a:p>
            <a:pPr lvl="1" algn="ctr"/>
            <a:endParaRPr lang="en-US" sz="1000" dirty="0"/>
          </a:p>
          <a:p>
            <a:pPr lvl="1" algn="ctr"/>
            <a:endParaRPr lang="en-US" sz="1000" dirty="0"/>
          </a:p>
          <a:p>
            <a:r>
              <a:rPr lang="en-US" sz="1000" dirty="0"/>
              <a:t>Every January you will receive a </a:t>
            </a:r>
            <a:r>
              <a:rPr lang="en-US" sz="1000" i="1" dirty="0"/>
              <a:t>Social Security Benefit Statement</a:t>
            </a:r>
            <a:r>
              <a:rPr lang="en-US" sz="1000" dirty="0"/>
              <a:t> (Form SSA-1099) showing the amount of benefits you received in the previous year. You can use this </a:t>
            </a:r>
            <a:r>
              <a:rPr lang="en-US" sz="1000" i="1" dirty="0"/>
              <a:t>Benefit Statement</a:t>
            </a:r>
            <a:r>
              <a:rPr lang="en-US" sz="1000" dirty="0"/>
              <a:t> when you complete your federal income tax return to find out if your benefits are subject to tax.</a:t>
            </a:r>
          </a:p>
          <a:p>
            <a:endParaRPr lang="en-US" sz="1000" dirty="0"/>
          </a:p>
          <a:p>
            <a:r>
              <a:rPr lang="en-US" sz="1000" dirty="0"/>
              <a:t>Note that if you currently live in the United States and you misplaced or didn’t  receive a form SSA-1099 or SSA-1042S, you can now can get an instant replacement form by using your online my Social Security account. If you don’t already have an account, you can create one online. To get your replacement form SSA-1099 or SSA-1042S, click the link that says “Sign In or Create an Account.” Once you are logged in to your account, select the "Replacement Documents" tab to request the form.</a:t>
            </a:r>
          </a:p>
          <a:p>
            <a:r>
              <a:rPr lang="en-US" sz="1000" dirty="0"/>
              <a:t>If you do have to pay taxes on your Social Security benefits, you can make quarterly estimated tax payments to the IRS </a:t>
            </a:r>
            <a:r>
              <a:rPr lang="en-US" sz="1000" b="1" dirty="0"/>
              <a:t>or</a:t>
            </a:r>
            <a:r>
              <a:rPr lang="en-US" sz="1000" dirty="0"/>
              <a:t> choose to have federal taxes withheld from your benefits. For more information about taxation of Social Security benefits, read page 14 of our </a:t>
            </a:r>
            <a:r>
              <a:rPr lang="en-US" sz="1000" i="1" dirty="0"/>
              <a:t>Retirement Benefits</a:t>
            </a:r>
            <a:r>
              <a:rPr lang="en-US" sz="1000" dirty="0"/>
              <a:t> booklet or visit the IRS.gov website and search for Publication 915, </a:t>
            </a:r>
            <a:r>
              <a:rPr lang="en-US" sz="1000" i="1" dirty="0"/>
              <a:t>Social Security and Equivalent Railroad Retirement Benefits</a:t>
            </a:r>
            <a:r>
              <a:rPr lang="en-US" sz="1000" dirty="0"/>
              <a:t>. You can also find some basic information on our website, SocialSecurity.gov, by typing the word “taxes” in the search box.</a:t>
            </a:r>
          </a:p>
          <a:p>
            <a:endParaRPr lang="en-US" sz="1000" dirty="0"/>
          </a:p>
          <a:p>
            <a:endParaRPr lang="en-US" altLang="en-US" sz="1000" dirty="0">
              <a:latin typeface="Arial" pitchFamily="34" charset="0"/>
              <a:cs typeface="Arial" pitchFamily="34" charset="0"/>
            </a:endParaRPr>
          </a:p>
        </p:txBody>
      </p:sp>
    </p:spTree>
    <p:extLst>
      <p:ext uri="{BB962C8B-B14F-4D97-AF65-F5344CB8AC3E}">
        <p14:creationId xmlns:p14="http://schemas.microsoft.com/office/powerpoint/2010/main" val="3046122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0BDA0-DED2-4F32-AEFD-0F48A80739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8483" name="Rectangle 2"/>
          <p:cNvSpPr>
            <a:spLocks noGrp="1" noRot="1" noChangeAspect="1" noChangeArrowheads="1" noTextEdit="1"/>
          </p:cNvSpPr>
          <p:nvPr>
            <p:ph type="sldImg"/>
          </p:nvPr>
        </p:nvSpPr>
        <p:spPr>
          <a:ln/>
        </p:spPr>
      </p:sp>
      <p:sp>
        <p:nvSpPr>
          <p:cNvPr id="6" name="Notes Placeholder 2"/>
          <p:cNvSpPr>
            <a:spLocks noGrp="1"/>
          </p:cNvSpPr>
          <p:nvPr>
            <p:ph type="body" idx="1"/>
          </p:nvPr>
        </p:nvSpPr>
        <p:spPr>
          <a:xfrm>
            <a:off x="533400" y="4347148"/>
            <a:ext cx="5791200" cy="41872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gn="l"/>
            <a:endParaRPr lang="en-US" sz="850" dirty="0"/>
          </a:p>
        </p:txBody>
      </p:sp>
    </p:spTree>
    <p:extLst>
      <p:ext uri="{BB962C8B-B14F-4D97-AF65-F5344CB8AC3E}">
        <p14:creationId xmlns:p14="http://schemas.microsoft.com/office/powerpoint/2010/main" val="1192689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Tahoma" panose="020B0604030504040204" pitchFamily="34" charset="0"/>
              </a:defRPr>
            </a:lvl1pPr>
            <a:lvl2pPr marL="742950" indent="-285750" defTabSz="923925">
              <a:defRPr>
                <a:solidFill>
                  <a:schemeClr val="tx1"/>
                </a:solidFill>
                <a:latin typeface="Tahoma" panose="020B0604030504040204" pitchFamily="34" charset="0"/>
              </a:defRPr>
            </a:lvl2pPr>
            <a:lvl3pPr marL="1143000" indent="-228600" defTabSz="923925">
              <a:defRPr>
                <a:solidFill>
                  <a:schemeClr val="tx1"/>
                </a:solidFill>
                <a:latin typeface="Tahoma" panose="020B0604030504040204" pitchFamily="34" charset="0"/>
              </a:defRPr>
            </a:lvl3pPr>
            <a:lvl4pPr marL="1600200" indent="-228600" defTabSz="923925">
              <a:defRPr>
                <a:solidFill>
                  <a:schemeClr val="tx1"/>
                </a:solidFill>
                <a:latin typeface="Tahoma" panose="020B0604030504040204" pitchFamily="34" charset="0"/>
              </a:defRPr>
            </a:lvl4pPr>
            <a:lvl5pPr marL="2057400" indent="-228600" defTabSz="923925">
              <a:defRPr>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2E83FAC7-B68A-4B91-AF19-70A1119825B1}" type="slidenum">
              <a:rPr kumimoji="0" lang="en-US"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3925" rtl="0" eaLnBrk="1" fontAlgn="auto" latinLnBrk="0" hangingPunct="1">
                <a:lnSpc>
                  <a:spcPct val="100000"/>
                </a:lnSpc>
                <a:spcBef>
                  <a:spcPts val="0"/>
                </a:spcBef>
                <a:spcAft>
                  <a:spcPts val="0"/>
                </a:spcAft>
                <a:buClrTx/>
                <a:buSzTx/>
                <a:buFontTx/>
                <a:buNone/>
                <a:tabLst/>
                <a:defRPr/>
              </a:pPr>
              <a:t>86</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288925" y="4402138"/>
            <a:ext cx="573722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eaLnBrk="1" hangingPunct="1">
              <a:spcBef>
                <a:spcPct val="50000"/>
              </a:spcBef>
              <a:buFont typeface="Marlett" pitchFamily="2" charset="2"/>
              <a:buNone/>
            </a:pPr>
            <a:endParaRPr lang="en-US" altLang="en-US" sz="1300">
              <a:latin typeface="Arial" panose="020B0604020202020204" pitchFamily="34" charset="0"/>
            </a:endParaRPr>
          </a:p>
        </p:txBody>
      </p:sp>
    </p:spTree>
    <p:extLst>
      <p:ext uri="{BB962C8B-B14F-4D97-AF65-F5344CB8AC3E}">
        <p14:creationId xmlns:p14="http://schemas.microsoft.com/office/powerpoint/2010/main" val="2983217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116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70" eaLnBrk="0" hangingPunct="0">
              <a:defRPr sz="2400" b="1">
                <a:solidFill>
                  <a:srgbClr val="DDDDDD"/>
                </a:solidFill>
                <a:latin typeface="Times New Roman" pitchFamily="18" charset="0"/>
              </a:defRPr>
            </a:lvl1pPr>
            <a:lvl2pPr marL="728982" indent="-280378" defTabSz="909670" eaLnBrk="0" hangingPunct="0">
              <a:defRPr sz="2400" b="1">
                <a:solidFill>
                  <a:srgbClr val="DDDDDD"/>
                </a:solidFill>
                <a:latin typeface="Times New Roman" pitchFamily="18" charset="0"/>
              </a:defRPr>
            </a:lvl2pPr>
            <a:lvl3pPr marL="1121511" indent="-224302" defTabSz="909670" eaLnBrk="0" hangingPunct="0">
              <a:defRPr sz="2400" b="1">
                <a:solidFill>
                  <a:srgbClr val="DDDDDD"/>
                </a:solidFill>
                <a:latin typeface="Times New Roman" pitchFamily="18" charset="0"/>
              </a:defRPr>
            </a:lvl3pPr>
            <a:lvl4pPr marL="1570115" indent="-224302" defTabSz="909670" eaLnBrk="0" hangingPunct="0">
              <a:defRPr sz="2400" b="1">
                <a:solidFill>
                  <a:srgbClr val="DDDDDD"/>
                </a:solidFill>
                <a:latin typeface="Times New Roman" pitchFamily="18" charset="0"/>
              </a:defRPr>
            </a:lvl4pPr>
            <a:lvl5pPr marL="2018720" indent="-224302" defTabSz="909670" eaLnBrk="0" hangingPunct="0">
              <a:defRPr sz="2400" b="1">
                <a:solidFill>
                  <a:srgbClr val="DDDDDD"/>
                </a:solidFill>
                <a:latin typeface="Times New Roman" pitchFamily="18" charset="0"/>
              </a:defRPr>
            </a:lvl5pPr>
            <a:lvl6pPr marL="2467325" indent="-224302" defTabSz="909670" eaLnBrk="0" fontAlgn="base" hangingPunct="0">
              <a:spcBef>
                <a:spcPct val="0"/>
              </a:spcBef>
              <a:spcAft>
                <a:spcPct val="0"/>
              </a:spcAft>
              <a:defRPr sz="2400" b="1">
                <a:solidFill>
                  <a:srgbClr val="DDDDDD"/>
                </a:solidFill>
                <a:latin typeface="Times New Roman" pitchFamily="18" charset="0"/>
              </a:defRPr>
            </a:lvl6pPr>
            <a:lvl7pPr marL="2915929" indent="-224302" defTabSz="909670" eaLnBrk="0" fontAlgn="base" hangingPunct="0">
              <a:spcBef>
                <a:spcPct val="0"/>
              </a:spcBef>
              <a:spcAft>
                <a:spcPct val="0"/>
              </a:spcAft>
              <a:defRPr sz="2400" b="1">
                <a:solidFill>
                  <a:srgbClr val="DDDDDD"/>
                </a:solidFill>
                <a:latin typeface="Times New Roman" pitchFamily="18" charset="0"/>
              </a:defRPr>
            </a:lvl7pPr>
            <a:lvl8pPr marL="3364533" indent="-224302" defTabSz="909670" eaLnBrk="0" fontAlgn="base" hangingPunct="0">
              <a:spcBef>
                <a:spcPct val="0"/>
              </a:spcBef>
              <a:spcAft>
                <a:spcPct val="0"/>
              </a:spcAft>
              <a:defRPr sz="2400" b="1">
                <a:solidFill>
                  <a:srgbClr val="DDDDDD"/>
                </a:solidFill>
                <a:latin typeface="Times New Roman" pitchFamily="18" charset="0"/>
              </a:defRPr>
            </a:lvl8pPr>
            <a:lvl9pPr marL="3813138" indent="-224302" defTabSz="909670" eaLnBrk="0" fontAlgn="base" hangingPunct="0">
              <a:spcBef>
                <a:spcPct val="0"/>
              </a:spcBef>
              <a:spcAft>
                <a:spcPct val="0"/>
              </a:spcAft>
              <a:defRPr sz="2400" b="1">
                <a:solidFill>
                  <a:srgbClr val="DDDDDD"/>
                </a:solidFill>
                <a:latin typeface="Times New Roman" pitchFamily="18" charset="0"/>
              </a:defRPr>
            </a:lvl9pPr>
          </a:lstStyle>
          <a:p>
            <a:pPr eaLnBrk="1" hangingPunct="1">
              <a:defRPr/>
            </a:pPr>
            <a:fld id="{0E712A37-4A70-4F5B-BF5C-DDD880AFE49E}" type="slidenum">
              <a:rPr lang="en-US" sz="1100" b="0">
                <a:solidFill>
                  <a:prstClr val="black"/>
                </a:solidFill>
                <a:latin typeface="Arial" pitchFamily="34" charset="0"/>
              </a:rPr>
              <a:pPr eaLnBrk="1" hangingPunct="1">
                <a:defRPr/>
              </a:pPr>
              <a:t>7</a:t>
            </a:fld>
            <a:endParaRPr lang="en-US" sz="1100" b="0" dirty="0">
              <a:solidFill>
                <a:prstClr val="black"/>
              </a:solidFill>
              <a:latin typeface="Arial" pitchFamily="34" charset="0"/>
            </a:endParaRPr>
          </a:p>
        </p:txBody>
      </p:sp>
      <p:sp>
        <p:nvSpPr>
          <p:cNvPr id="2" name="Notes Placeholder 1"/>
          <p:cNvSpPr>
            <a:spLocks noGrp="1"/>
          </p:cNvSpPr>
          <p:nvPr>
            <p:ph type="body" sz="quarter" idx="10"/>
          </p:nvPr>
        </p:nvSpPr>
        <p:spPr/>
        <p:txBody>
          <a:bodyPr/>
          <a:lstStyle/>
          <a:p>
            <a:r>
              <a:rPr lang="en-US" sz="1200" kern="1200" dirty="0">
                <a:solidFill>
                  <a:schemeClr val="tx1"/>
                </a:solidFill>
                <a:effectLst/>
                <a:latin typeface="+mn-lt"/>
                <a:ea typeface="+mn-ea"/>
                <a:cs typeface="+mn-cs"/>
              </a:rPr>
              <a:t>About 173 million workers will pay Social Security taxes in 2017.  About 94 percent of all workers are covered under Social Security.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09290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2"/>
            <a:ext cx="5486400" cy="4500797"/>
          </a:xfrm>
        </p:spPr>
        <p:txBody>
          <a:bodyPr/>
          <a:lstStyle/>
          <a:p>
            <a:pPr lvl="0"/>
            <a:r>
              <a:rPr lang="en-US" sz="1200" kern="1200" dirty="0">
                <a:solidFill>
                  <a:schemeClr val="tx1"/>
                </a:solidFill>
                <a:effectLst/>
                <a:latin typeface="+mn-lt"/>
                <a:ea typeface="+mn-ea"/>
                <a:cs typeface="+mn-cs"/>
              </a:rPr>
              <a:t>Employers collect a </a:t>
            </a:r>
            <a:r>
              <a:rPr lang="en-US" sz="1200" b="1" kern="1200" dirty="0">
                <a:solidFill>
                  <a:schemeClr val="tx1"/>
                </a:solidFill>
                <a:effectLst/>
                <a:latin typeface="+mn-lt"/>
                <a:ea typeface="+mn-ea"/>
                <a:cs typeface="+mn-cs"/>
              </a:rPr>
              <a:t>U.S. federal payroll tax </a:t>
            </a:r>
            <a:r>
              <a:rPr lang="en-US" sz="1200" kern="1200" dirty="0">
                <a:solidFill>
                  <a:schemeClr val="tx1"/>
                </a:solidFill>
                <a:effectLst/>
                <a:latin typeface="+mn-lt"/>
                <a:ea typeface="+mn-ea"/>
                <a:cs typeface="+mn-cs"/>
              </a:rPr>
              <a:t>known as</a:t>
            </a:r>
            <a:r>
              <a:rPr lang="en-US" sz="1200" b="1" kern="1200" dirty="0">
                <a:solidFill>
                  <a:schemeClr val="tx1"/>
                </a:solidFill>
                <a:effectLst/>
                <a:latin typeface="+mn-lt"/>
                <a:ea typeface="+mn-ea"/>
                <a:cs typeface="+mn-cs"/>
              </a:rPr>
              <a:t> Federal Insurance Contributions Act </a:t>
            </a:r>
            <a:r>
              <a:rPr lang="en-US" sz="1200" kern="1200" dirty="0">
                <a:solidFill>
                  <a:schemeClr val="tx1"/>
                </a:solidFill>
                <a:effectLst/>
                <a:latin typeface="+mn-lt"/>
                <a:ea typeface="+mn-ea"/>
                <a:cs typeface="+mn-cs"/>
              </a:rPr>
              <a:t>withholdings or</a:t>
            </a:r>
            <a:r>
              <a:rPr lang="en-US" sz="1200" b="1" kern="1200" dirty="0">
                <a:solidFill>
                  <a:schemeClr val="tx1"/>
                </a:solidFill>
                <a:effectLst/>
                <a:latin typeface="+mn-lt"/>
                <a:ea typeface="+mn-ea"/>
                <a:cs typeface="+mn-cs"/>
              </a:rPr>
              <a:t> FICA</a:t>
            </a:r>
            <a:r>
              <a:rPr lang="en-US" sz="1200" b="1" kern="1200" baseline="0" dirty="0">
                <a:solidFill>
                  <a:schemeClr val="tx1"/>
                </a:solidFill>
                <a:effectLst/>
                <a:latin typeface="+mn-lt"/>
                <a:ea typeface="+mn-ea"/>
                <a:cs typeface="+mn-cs"/>
              </a:rPr>
              <a:t> </a:t>
            </a:r>
            <a:r>
              <a:rPr lang="en-US" dirty="0"/>
              <a:t>and report your earnings electronically. </a:t>
            </a:r>
          </a:p>
          <a:p>
            <a:pPr lvl="0"/>
            <a:r>
              <a:rPr lang="en-US" dirty="0"/>
              <a:t>This is how Social Security tracks your earnings throughout your lifetime, and how you earn Social Security retirement, disability, and survivors coverage for you and your family.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This tax is collected from both employees and employers to fund </a:t>
            </a:r>
            <a:r>
              <a:rPr lang="en-US" sz="1200" u="sng" kern="1200" dirty="0">
                <a:solidFill>
                  <a:schemeClr val="tx1"/>
                </a:solidFill>
                <a:effectLst/>
                <a:latin typeface="+mn-lt"/>
                <a:ea typeface="+mn-ea"/>
                <a:cs typeface="+mn-cs"/>
                <a:hlinkClick r:id="rId3" tooltip="Social Security (United States)"/>
              </a:rPr>
              <a:t>Social Security</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4" tooltip="Medicare (United States)"/>
              </a:rPr>
              <a:t>Medicare</a:t>
            </a:r>
            <a:r>
              <a:rPr lang="en-US" sz="1200" kern="1200" dirty="0">
                <a:solidFill>
                  <a:schemeClr val="tx1"/>
                </a:solidFill>
                <a:effectLst/>
                <a:latin typeface="+mn-lt"/>
                <a:ea typeface="+mn-ea"/>
                <a:cs typeface="+mn-cs"/>
              </a:rPr>
              <a:t> — federal programs that provide benefits for retirees, the disabled, spouses,  widows, and children.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total FICA tax is 15.3 percent of your gross wages. You and your employer both pay 7.65 percent. For Social Security tax, you pay 6.2 percent of your gross wages; for Medicare tax, you pay 1.45 percent of your gross wages. </a:t>
            </a:r>
            <a:endParaRPr lang="en-US" dirty="0"/>
          </a:p>
          <a:p>
            <a:pPr lvl="0"/>
            <a:endParaRPr lang="en-US" dirty="0"/>
          </a:p>
          <a:p>
            <a:pPr lvl="0"/>
            <a:r>
              <a:rPr lang="en-US" dirty="0"/>
              <a:t>The current Social Security system works like this: when you work, you pay taxes into Social Security. The amount of taxes is based on your earnings, up to a certain amount. </a:t>
            </a:r>
            <a:r>
              <a:rPr lang="en-US" b="0" dirty="0">
                <a:solidFill>
                  <a:schemeClr val="tx1"/>
                </a:solidFill>
              </a:rPr>
              <a:t>In 2017, that amount is $127,200. </a:t>
            </a:r>
          </a:p>
          <a:p>
            <a:pPr lvl="0"/>
            <a:r>
              <a:rPr lang="en-US" sz="1200" u="sng" kern="1200" dirty="0">
                <a:solidFill>
                  <a:schemeClr val="tx1"/>
                </a:solidFill>
                <a:effectLst/>
                <a:latin typeface="+mn-lt"/>
                <a:ea typeface="+mn-ea"/>
                <a:cs typeface="+mn-cs"/>
                <a:hlinkClick r:id="rId5"/>
              </a:rPr>
              <a:t>https://www.ssa.gov/pubs/EN-05-10003.pdf</a:t>
            </a:r>
            <a:r>
              <a:rPr lang="en-US" sz="1200" kern="1200" dirty="0">
                <a:solidFill>
                  <a:schemeClr val="tx1"/>
                </a:solidFill>
                <a:effectLst/>
                <a:latin typeface="+mn-lt"/>
                <a:ea typeface="+mn-ea"/>
                <a:cs typeface="+mn-cs"/>
              </a:rPr>
              <a:t>. </a:t>
            </a:r>
            <a:endParaRPr lang="en-US" b="0" dirty="0">
              <a:solidFill>
                <a:schemeClr val="tx1"/>
              </a:solidFill>
            </a:endParaRPr>
          </a:p>
          <a:p>
            <a:pPr lvl="0"/>
            <a:endParaRPr lang="en-US" dirty="0"/>
          </a:p>
          <a:p>
            <a:r>
              <a:rPr lang="en-US" dirty="0"/>
              <a:t>The money you pay in taxes is not held in a personal account for you to use when you get benefits. We use your taxes to pay people who are getting benefits right now.</a:t>
            </a:r>
          </a:p>
          <a:p>
            <a:endParaRPr lang="en-US" dirty="0"/>
          </a:p>
          <a:p>
            <a:r>
              <a:rPr lang="en-US" dirty="0"/>
              <a:t>Any unused money goes to the Social Security trust funds.</a:t>
            </a:r>
          </a:p>
          <a:p>
            <a:endParaRPr lang="en-US" dirty="0"/>
          </a:p>
        </p:txBody>
      </p:sp>
      <p:sp>
        <p:nvSpPr>
          <p:cNvPr id="4" name="Slide Number Placeholder 3"/>
          <p:cNvSpPr>
            <a:spLocks noGrp="1"/>
          </p:cNvSpPr>
          <p:nvPr>
            <p:ph type="sldNum" sz="quarter" idx="10"/>
          </p:nvPr>
        </p:nvSpPr>
        <p:spPr/>
        <p:txBody>
          <a:bodyPr/>
          <a:lstStyle/>
          <a:p>
            <a:fld id="{1A8A644D-56E0-46BC-9390-92C53C406CE0}" type="slidenum">
              <a:rPr lang="en-US" smtClean="0"/>
              <a:t>8</a:t>
            </a:fld>
            <a:endParaRPr lang="en-US" dirty="0"/>
          </a:p>
        </p:txBody>
      </p:sp>
    </p:spTree>
    <p:extLst>
      <p:ext uri="{BB962C8B-B14F-4D97-AF65-F5344CB8AC3E}">
        <p14:creationId xmlns:p14="http://schemas.microsoft.com/office/powerpoint/2010/main" val="225335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Social Security has continuously revised and transformed over time to meet the changing needs of the </a:t>
            </a:r>
            <a:r>
              <a:rPr lang="en-US" dirty="0"/>
              <a:t>public. The combined OASI and DI Trust Funds will be able to pay all benefits in full and on time until 2034. </a:t>
            </a:r>
          </a:p>
          <a:p>
            <a:pPr>
              <a:defRPr/>
            </a:pPr>
            <a:endParaRPr lang="en-US" dirty="0">
              <a:solidFill>
                <a:srgbClr val="FF0000"/>
              </a:solidFill>
            </a:endParaRPr>
          </a:p>
          <a:p>
            <a:r>
              <a:rPr lang="en-US" dirty="0"/>
              <a:t>In the next section, we will look at a</a:t>
            </a:r>
            <a:r>
              <a:rPr lang="en-US" baseline="0" dirty="0"/>
              <a:t> few </a:t>
            </a:r>
            <a:r>
              <a:rPr lang="en-US" dirty="0"/>
              <a:t>life expectancy statistics, dive a little deeper into Social Security in the Future.</a:t>
            </a:r>
          </a:p>
        </p:txBody>
      </p:sp>
      <p:sp>
        <p:nvSpPr>
          <p:cNvPr id="4" name="Slide Number Placeholder 3"/>
          <p:cNvSpPr>
            <a:spLocks noGrp="1"/>
          </p:cNvSpPr>
          <p:nvPr>
            <p:ph type="sldNum" sz="quarter" idx="10"/>
          </p:nvPr>
        </p:nvSpPr>
        <p:spPr/>
        <p:txBody>
          <a:bodyPr/>
          <a:lstStyle/>
          <a:p>
            <a:fld id="{7AA6493C-F506-43B6-9B4D-1CDB5879358C}" type="slidenum">
              <a:rPr lang="en-US" smtClean="0"/>
              <a:t>9</a:t>
            </a:fld>
            <a:endParaRPr lang="en-US" dirty="0"/>
          </a:p>
        </p:txBody>
      </p:sp>
    </p:spTree>
    <p:extLst>
      <p:ext uri="{BB962C8B-B14F-4D97-AF65-F5344CB8AC3E}">
        <p14:creationId xmlns:p14="http://schemas.microsoft.com/office/powerpoint/2010/main" val="1186376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5F3597A-2006-4F7C-881E-C2C435267A6C}" type="slidenum">
              <a:rPr lang="en-US" smtClean="0"/>
              <a:pPr/>
              <a:t>10</a:t>
            </a:fld>
            <a:endParaRPr lang="en-US" dirty="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483420" y="4341191"/>
            <a:ext cx="5891159" cy="4117631"/>
          </a:xfrm>
          <a:noFill/>
          <a:ln/>
        </p:spPr>
        <p:txBody>
          <a:bodyPr/>
          <a:lstStyle/>
          <a:p>
            <a:pPr marL="0" lvl="2" eaLnBrk="1" hangingPunct="1"/>
            <a:r>
              <a:rPr lang="en-US" sz="1150" dirty="0"/>
              <a:t>The fertility rate in 1920 was about 3.2 children for all women of childbearing age. However, the rate declined dramatically during the depression.</a:t>
            </a:r>
          </a:p>
          <a:p>
            <a:pPr marL="0" lvl="2" eaLnBrk="1" hangingPunct="1"/>
            <a:endParaRPr lang="en-US" sz="1150" dirty="0"/>
          </a:p>
          <a:p>
            <a:pPr marL="0" lvl="2" eaLnBrk="1" hangingPunct="1"/>
            <a:r>
              <a:rPr lang="en-US" sz="1150" dirty="0"/>
              <a:t>Then, after World War II, a major increase in the fertility rate took place. We know the people born during that time of increase as the baby boomer generation.</a:t>
            </a:r>
          </a:p>
          <a:p>
            <a:pPr marL="0" lvl="2" eaLnBrk="1" hangingPunct="1"/>
            <a:endParaRPr lang="en-US" sz="1150" dirty="0"/>
          </a:p>
          <a:p>
            <a:pPr marL="0" lvl="2" eaLnBrk="1" hangingPunct="1"/>
            <a:r>
              <a:rPr lang="en-US" sz="1150" dirty="0"/>
              <a:t>But since 1960, there has been a major decline in the rate. This means there will be fewer future workers to support this large generation of baby boomer retirees.</a:t>
            </a:r>
          </a:p>
          <a:p>
            <a:pPr marL="0" lvl="2" eaLnBrk="1" hangingPunct="1"/>
            <a:endParaRPr lang="en-US" sz="1150" dirty="0"/>
          </a:p>
          <a:p>
            <a:pPr marL="0" lvl="2" defTabSz="897301">
              <a:defRPr/>
            </a:pPr>
            <a:r>
              <a:rPr lang="en-US" sz="1150" dirty="0"/>
              <a:t>Because of the changing demographics, over the years we have seen the ratio of workers to beneficiaries change.</a:t>
            </a:r>
          </a:p>
          <a:p>
            <a:pPr marL="0" lvl="2" defTabSz="897301">
              <a:defRPr/>
            </a:pPr>
            <a:endParaRPr lang="en-US" sz="1150" dirty="0"/>
          </a:p>
          <a:p>
            <a:pPr marL="0" lvl="2">
              <a:defRPr/>
            </a:pPr>
            <a:r>
              <a:rPr lang="en-US" sz="1150" dirty="0"/>
              <a:t>In 1960 there were 5 people working for every 1 person drawing Social Security benefits, but today that radio is about 3 </a:t>
            </a:r>
            <a:r>
              <a:rPr lang="en-US" sz="1150" dirty="0">
                <a:cs typeface="Arial" panose="020B0604020202020204" pitchFamily="34" charset="0"/>
              </a:rPr>
              <a:t>workers for each Social Security beneficiary. By 2035, </a:t>
            </a:r>
            <a:r>
              <a:rPr lang="en-US" sz="1150" dirty="0"/>
              <a:t>when the baby boomer generation is in full retirement, </a:t>
            </a:r>
            <a:r>
              <a:rPr lang="en-US" sz="1150" dirty="0">
                <a:cs typeface="Arial" panose="020B0604020202020204" pitchFamily="34" charset="0"/>
              </a:rPr>
              <a:t>there will be approximately 2 workers for each beneficiary.</a:t>
            </a:r>
          </a:p>
        </p:txBody>
      </p:sp>
    </p:spTree>
    <p:extLst>
      <p:ext uri="{BB962C8B-B14F-4D97-AF65-F5344CB8AC3E}">
        <p14:creationId xmlns:p14="http://schemas.microsoft.com/office/powerpoint/2010/main" val="111283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F024D30-3B1D-474E-836A-5A5533A6B66C}" type="slidenum">
              <a:rPr lang="en-US" smtClean="0"/>
              <a:pPr/>
              <a:t>11</a:t>
            </a:fld>
            <a:endParaRPr lang="en-US"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85800" y="4354643"/>
            <a:ext cx="5486400" cy="4114800"/>
          </a:xfrm>
          <a:noFill/>
          <a:ln/>
        </p:spPr>
        <p:txBody>
          <a:bodyPr/>
          <a:lstStyle/>
          <a:p>
            <a:pPr eaLnBrk="1" hangingPunct="1"/>
            <a:r>
              <a:rPr lang="en-US" dirty="0"/>
              <a:t>The combined pressures of a massive baby boomer generation and increasing life expectancy will result in an American population with almost 20% of our projected population over the age of 65 by the year 2035.</a:t>
            </a:r>
          </a:p>
        </p:txBody>
      </p:sp>
    </p:spTree>
    <p:extLst>
      <p:ext uri="{BB962C8B-B14F-4D97-AF65-F5344CB8AC3E}">
        <p14:creationId xmlns:p14="http://schemas.microsoft.com/office/powerpoint/2010/main" val="3342966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9E78684-CB7D-491E-92EC-13610A8767A0}" type="slidenum">
              <a:rPr lang="en-US" smtClean="0"/>
              <a:pPr/>
              <a:t>12</a:t>
            </a:fld>
            <a:endParaRPr lang="en-US" dirty="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609600" y="4267200"/>
            <a:ext cx="5715000" cy="4648200"/>
          </a:xfrm>
          <a:noFill/>
          <a:ln/>
        </p:spPr>
        <p:txBody>
          <a:bodyPr/>
          <a:lstStyle/>
          <a:p>
            <a:r>
              <a:rPr lang="en-US" sz="1000" kern="1200" dirty="0">
                <a:solidFill>
                  <a:schemeClr val="tx1"/>
                </a:solidFill>
              </a:rPr>
              <a:t>When you work, 85 cents of every Social Security tax dollar you pay goes to a trust fund that pays monthly benefits to current retirees and their families and to surviving spouses and children of workers who have died. The other 15 cents goes to a trust fund that pays benefits to people with disabilities and their families. From these trust funds, Social Security also pays the costs of managing the Social Security programs.</a:t>
            </a:r>
          </a:p>
          <a:p>
            <a:endParaRPr lang="en-US" sz="1000" kern="1200" dirty="0">
              <a:solidFill>
                <a:schemeClr val="tx1"/>
              </a:solidFill>
            </a:endParaRPr>
          </a:p>
          <a:p>
            <a:r>
              <a:rPr lang="en-US" sz="1000" kern="1200" dirty="0">
                <a:solidFill>
                  <a:schemeClr val="tx1"/>
                </a:solidFill>
                <a:effectLst/>
              </a:rPr>
              <a:t>The Social Security Administration is one of the most efficient agencies in the federal government. For each dollar we receive, we spend less than one penny to manage the program.</a:t>
            </a:r>
          </a:p>
          <a:p>
            <a:endParaRPr lang="en-US" sz="1000" kern="1200" dirty="0">
              <a:solidFill>
                <a:schemeClr val="tx1"/>
              </a:solidFill>
              <a:effectLst/>
            </a:endParaRPr>
          </a:p>
          <a:p>
            <a:r>
              <a:rPr lang="en-US" sz="1000" dirty="0">
                <a:latin typeface="+mj-lt"/>
              </a:rPr>
              <a:t>There are two Social Security trust funds – Old-Age and Survivors Insurance (OASI) and Disability Insurance (DI).</a:t>
            </a:r>
          </a:p>
          <a:p>
            <a:r>
              <a:rPr lang="en-US" sz="1000" dirty="0">
                <a:latin typeface="+mj-lt"/>
              </a:rPr>
              <a:t>Whether you’re just starting your career or are close to retirement, it’s important to understand these programs are directly dependent on the availability of asset reserves in their respective trust funds to pay benefits.</a:t>
            </a:r>
          </a:p>
          <a:p>
            <a:endParaRPr lang="en-US" sz="1000" dirty="0">
              <a:latin typeface="+mj-lt"/>
            </a:endParaRPr>
          </a:p>
          <a:p>
            <a:r>
              <a:rPr lang="en-US" sz="1000" dirty="0">
                <a:latin typeface="+mj-lt"/>
              </a:rPr>
              <a:t>Social Security has evolved over time to meet the changing needs of the public. </a:t>
            </a:r>
          </a:p>
          <a:p>
            <a:r>
              <a:rPr lang="en-US" sz="1000" dirty="0">
                <a:latin typeface="+mj-lt"/>
              </a:rPr>
              <a:t>Historically, the OASI and DI Trust Funds have reached times when dedicated tax revenue fell short of the cost of providing benefits and when the trust funds have reached the brink of asset reserve depletion. However, Congress approved the Social Security Amendments of 1977 and 1983, which reversed the cash flow of the program to positive levels and caused the substantial buildup of assets to the $2.8 trillion that exists today.</a:t>
            </a:r>
          </a:p>
          <a:p>
            <a:r>
              <a:rPr lang="en-US" sz="1000" dirty="0">
                <a:latin typeface="+mj-lt"/>
              </a:rPr>
              <a:t>The 1983 amendments included an increase in the normal retirement age from 65 to 67 and introduced Social Security benefits income taxation with revenue credited to the trust funds.</a:t>
            </a:r>
          </a:p>
          <a:p>
            <a:endParaRPr lang="en-US" sz="1000" dirty="0">
              <a:latin typeface="+mj-lt"/>
            </a:endParaRPr>
          </a:p>
          <a:p>
            <a:r>
              <a:rPr lang="en-US" sz="1000" dirty="0">
                <a:latin typeface="+mj-lt"/>
              </a:rPr>
              <a:t>The Social Security Trust Fund is fully funded until 2034.</a:t>
            </a:r>
          </a:p>
          <a:p>
            <a:r>
              <a:rPr lang="en-US" sz="1000" dirty="0">
                <a:latin typeface="+mj-lt"/>
              </a:rPr>
              <a:t>Even if legislative changes are not made before 2034, Social Security will still be able to pay 79 percent of each benefit due. </a:t>
            </a:r>
          </a:p>
          <a:p>
            <a:endParaRPr lang="en-US" sz="1000" dirty="0">
              <a:latin typeface="+mj-lt"/>
            </a:endParaRPr>
          </a:p>
          <a:p>
            <a:r>
              <a:rPr lang="en-US" altLang="en-US" sz="1000" dirty="0">
                <a:latin typeface="+mj-lt"/>
                <a:cs typeface="Arial" pitchFamily="34" charset="0"/>
              </a:rPr>
              <a:t>The Social Security Administration’s Chief Actuary has a website with a wealth of data regarding the status of our Trust Funds. It includes online publications as well as a list of proposals to modify the Social Security program. </a:t>
            </a:r>
          </a:p>
          <a:p>
            <a:endParaRPr lang="en-US" altLang="en-US" sz="1000" dirty="0">
              <a:latin typeface="+mj-lt"/>
              <a:cs typeface="Arial" pitchFamily="34" charset="0"/>
            </a:endParaRPr>
          </a:p>
          <a:p>
            <a:r>
              <a:rPr lang="en-US" altLang="en-US" sz="1000" dirty="0">
                <a:latin typeface="+mj-lt"/>
                <a:cs typeface="Arial" pitchFamily="34" charset="0"/>
              </a:rPr>
              <a:t>Here, you can also find online benefit calculators, information about Social Security Cost-of-Living Adjustments (COLA’s), and Congressional testimony and other communications by our Office of the Chief Actuary staff.  Just visit SocialSecurity.gov/OACT.</a:t>
            </a:r>
          </a:p>
          <a:p>
            <a:endParaRPr lang="en-US" sz="1000" dirty="0">
              <a:latin typeface="+mj-lt"/>
            </a:endParaRPr>
          </a:p>
        </p:txBody>
      </p:sp>
    </p:spTree>
    <p:extLst>
      <p:ext uri="{BB962C8B-B14F-4D97-AF65-F5344CB8AC3E}">
        <p14:creationId xmlns:p14="http://schemas.microsoft.com/office/powerpoint/2010/main" val="3239098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244174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59664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819807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071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2209800"/>
            <a:ext cx="8610600" cy="1143000"/>
          </a:xfrm>
        </p:spPr>
        <p:txBody>
          <a:bodyPr/>
          <a:lstStyle/>
          <a:p>
            <a:r>
              <a:rPr lang="en-US" dirty="0"/>
              <a:t>Click to edit Master title style</a:t>
            </a:r>
          </a:p>
        </p:txBody>
      </p:sp>
    </p:spTree>
    <p:extLst>
      <p:ext uri="{BB962C8B-B14F-4D97-AF65-F5344CB8AC3E}">
        <p14:creationId xmlns:p14="http://schemas.microsoft.com/office/powerpoint/2010/main" val="1299614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241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dirty="0"/>
              <a:t>Click to edit Master title style</a:t>
            </a:r>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1001823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828604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409182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174041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003366">
                  <a:tint val="75000"/>
                </a:srgbClr>
              </a:solidFill>
            </a:endParaRPr>
          </a:p>
        </p:txBody>
      </p:sp>
      <p:sp>
        <p:nvSpPr>
          <p:cNvPr id="8" name="Footer Placeholder 7"/>
          <p:cNvSpPr>
            <a:spLocks noGrp="1"/>
          </p:cNvSpPr>
          <p:nvPr>
            <p:ph type="ftr" sz="quarter" idx="11"/>
          </p:nvPr>
        </p:nvSpPr>
        <p:spPr/>
        <p:txBody>
          <a:bodyPr/>
          <a:lstStyle/>
          <a:p>
            <a:endParaRPr lang="en-US">
              <a:solidFill>
                <a:srgbClr val="003366">
                  <a:tint val="75000"/>
                </a:srgbClr>
              </a:solidFill>
            </a:endParaRPr>
          </a:p>
        </p:txBody>
      </p:sp>
      <p:sp>
        <p:nvSpPr>
          <p:cNvPr id="9" name="Slide Number Placeholder 8"/>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20645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017175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3366">
                  <a:tint val="75000"/>
                </a:srgbClr>
              </a:solidFill>
            </a:endParaRPr>
          </a:p>
        </p:txBody>
      </p:sp>
      <p:sp>
        <p:nvSpPr>
          <p:cNvPr id="4" name="Footer Placeholder 3"/>
          <p:cNvSpPr>
            <a:spLocks noGrp="1"/>
          </p:cNvSpPr>
          <p:nvPr>
            <p:ph type="ftr" sz="quarter" idx="11"/>
          </p:nvPr>
        </p:nvSpPr>
        <p:spPr/>
        <p:txBody>
          <a:bodyPr/>
          <a:lstStyle/>
          <a:p>
            <a:endParaRPr lang="en-US">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4272668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3366">
                  <a:tint val="75000"/>
                </a:srgbClr>
              </a:solidFill>
            </a:endParaRPr>
          </a:p>
        </p:txBody>
      </p:sp>
      <p:sp>
        <p:nvSpPr>
          <p:cNvPr id="3" name="Footer Placeholder 2"/>
          <p:cNvSpPr>
            <a:spLocks noGrp="1"/>
          </p:cNvSpPr>
          <p:nvPr>
            <p:ph type="ftr" sz="quarter" idx="11"/>
          </p:nvPr>
        </p:nvSpPr>
        <p:spPr/>
        <p:txBody>
          <a:bodyPr/>
          <a:lstStyle/>
          <a:p>
            <a:endParaRPr lang="en-US">
              <a:solidFill>
                <a:srgbClr val="003366">
                  <a:tint val="75000"/>
                </a:srgbClr>
              </a:solidFill>
            </a:endParaRPr>
          </a:p>
        </p:txBody>
      </p:sp>
      <p:sp>
        <p:nvSpPr>
          <p:cNvPr id="4" name="Slide Number Placeholder 3"/>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976722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1663970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4113661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kumimoji="0" lang="en-US" sz="4400" b="1" i="0" u="none" strike="noStrike" kern="1200" cap="none" spc="0" normalizeH="0" baseline="0" noProof="0" dirty="0">
                <a:ln>
                  <a:noFill/>
                </a:ln>
                <a:solidFill>
                  <a:srgbClr val="003366"/>
                </a:solidFill>
                <a:effectLst/>
                <a:uLnTx/>
                <a:uFillTx/>
                <a:latin typeface="+mj-lt"/>
                <a:ea typeface="+mj-ea"/>
                <a:cs typeface="+mj-cs"/>
              </a:rPr>
              <a:t>Click to edit Master title style</a:t>
            </a:r>
            <a:endParaRPr lang="en-US" dirty="0"/>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117973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36906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98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solidFill>
                <a:srgbClr val="003366">
                  <a:tint val="75000"/>
                </a:srgbClr>
              </a:solidFill>
            </a:endParaRPr>
          </a:p>
        </p:txBody>
      </p:sp>
      <p:sp>
        <p:nvSpPr>
          <p:cNvPr id="4" name="Footer Placeholder 3"/>
          <p:cNvSpPr>
            <a:spLocks noGrp="1"/>
          </p:cNvSpPr>
          <p:nvPr>
            <p:ph type="ftr" sz="quarter" idx="11"/>
          </p:nvPr>
        </p:nvSpPr>
        <p:spPr/>
        <p:txBody>
          <a:bodyPr/>
          <a:lstStyle/>
          <a:p>
            <a:endParaRPr lang="en-US">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1835328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717A39-DEC2-44A9-879F-1E5095FCF408}"/>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8C62DBF4-ED17-4811-9919-CBF7B24440F8}"/>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ECE48D91-5723-4099-A0D9-1AAB019DCD8A}"/>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a:extLst>
              <a:ext uri="{FF2B5EF4-FFF2-40B4-BE49-F238E27FC236}">
                <a16:creationId xmlns:a16="http://schemas.microsoft.com/office/drawing/2014/main" id="{231CD880-EAEC-413E-94F4-9010A8BCC17B}"/>
              </a:ext>
            </a:extLst>
          </p:cNvPr>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0" name="Footer Placeholder 16">
            <a:extLst>
              <a:ext uri="{FF2B5EF4-FFF2-40B4-BE49-F238E27FC236}">
                <a16:creationId xmlns:a16="http://schemas.microsoft.com/office/drawing/2014/main" id="{C87BF834-1BD7-4C17-A01F-005A0190AF24}"/>
              </a:ext>
            </a:extLst>
          </p:cNvPr>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a:extLst>
              <a:ext uri="{FF2B5EF4-FFF2-40B4-BE49-F238E27FC236}">
                <a16:creationId xmlns:a16="http://schemas.microsoft.com/office/drawing/2014/main" id="{31C876EC-7A4D-4E89-8F41-17127D55B663}"/>
              </a:ext>
            </a:extLst>
          </p:cNvPr>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78843999-5B35-42AE-8BF9-E17D57F69BE4}" type="slidenum">
              <a:rPr lang="en-US" altLang="en-US"/>
              <a:pPr>
                <a:defRPr/>
              </a:pPr>
              <a:t>‹#›</a:t>
            </a:fld>
            <a:endParaRPr lang="en-US" altLang="en-US"/>
          </a:p>
        </p:txBody>
      </p:sp>
    </p:spTree>
    <p:extLst>
      <p:ext uri="{BB962C8B-B14F-4D97-AF65-F5344CB8AC3E}">
        <p14:creationId xmlns:p14="http://schemas.microsoft.com/office/powerpoint/2010/main" val="223531088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89118359-3B28-4542-A689-DA3EA82A736C}"/>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D6971175-5CB4-461A-9AF3-1B4AEC821E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5D3D4F3E-FE19-4274-877C-1B16A6F6163F}"/>
              </a:ext>
            </a:extLst>
          </p:cNvPr>
          <p:cNvSpPr>
            <a:spLocks noGrp="1"/>
          </p:cNvSpPr>
          <p:nvPr>
            <p:ph type="sldNum" sz="quarter" idx="12"/>
          </p:nvPr>
        </p:nvSpPr>
        <p:spPr/>
        <p:txBody>
          <a:bodyPr/>
          <a:lstStyle>
            <a:lvl1pPr>
              <a:defRPr/>
            </a:lvl1pPr>
          </a:lstStyle>
          <a:p>
            <a:pPr>
              <a:defRPr/>
            </a:pPr>
            <a:fld id="{A1A679EB-54B3-41BB-8F13-FD47AAF39CB2}" type="slidenum">
              <a:rPr lang="en-US" altLang="en-US"/>
              <a:pPr>
                <a:defRPr/>
              </a:pPr>
              <a:t>‹#›</a:t>
            </a:fld>
            <a:endParaRPr lang="en-US" altLang="en-US"/>
          </a:p>
        </p:txBody>
      </p:sp>
    </p:spTree>
    <p:extLst>
      <p:ext uri="{BB962C8B-B14F-4D97-AF65-F5344CB8AC3E}">
        <p14:creationId xmlns:p14="http://schemas.microsoft.com/office/powerpoint/2010/main" val="2253280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459193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6DEA45-FB78-4EDF-890D-BC0FECC8F173}"/>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E3FB1E46-DF1D-431A-919A-834772E8FBA2}"/>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636FC54F-E98B-4C05-83DB-6EDB8067B0AB}"/>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a:extLst>
              <a:ext uri="{FF2B5EF4-FFF2-40B4-BE49-F238E27FC236}">
                <a16:creationId xmlns:a16="http://schemas.microsoft.com/office/drawing/2014/main" id="{832EA975-1EF7-4110-9B68-99EA5990D227}"/>
              </a:ext>
            </a:extLst>
          </p:cNvPr>
          <p:cNvSpPr>
            <a:spLocks noGrp="1"/>
          </p:cNvSpPr>
          <p:nvPr>
            <p:ph type="dt" sz="half" idx="10"/>
          </p:nvPr>
        </p:nvSpPr>
        <p:spPr/>
        <p:txBody>
          <a:bodyPr/>
          <a:lstStyle>
            <a:lvl1pPr>
              <a:defRPr/>
            </a:lvl1pPr>
          </a:lstStyle>
          <a:p>
            <a:pPr>
              <a:defRPr/>
            </a:pPr>
            <a:endParaRPr lang="en-US"/>
          </a:p>
        </p:txBody>
      </p:sp>
      <p:sp>
        <p:nvSpPr>
          <p:cNvPr id="8" name="Slide Number Placeholder 12">
            <a:extLst>
              <a:ext uri="{FF2B5EF4-FFF2-40B4-BE49-F238E27FC236}">
                <a16:creationId xmlns:a16="http://schemas.microsoft.com/office/drawing/2014/main" id="{D8725875-DEE4-4C4A-8572-2274CE033C6B}"/>
              </a:ext>
            </a:extLst>
          </p:cNvPr>
          <p:cNvSpPr>
            <a:spLocks noGrp="1"/>
          </p:cNvSpPr>
          <p:nvPr>
            <p:ph type="sldNum" sz="quarter" idx="11"/>
          </p:nvPr>
        </p:nvSpPr>
        <p:spPr>
          <a:xfrm>
            <a:off x="0" y="1752600"/>
            <a:ext cx="1295400" cy="701675"/>
          </a:xfrm>
        </p:spPr>
        <p:txBody>
          <a:bodyPr>
            <a:noAutofit/>
          </a:bodyPr>
          <a:lstStyle>
            <a:lvl1pPr>
              <a:defRPr sz="2400"/>
            </a:lvl1pPr>
          </a:lstStyle>
          <a:p>
            <a:pPr>
              <a:defRPr/>
            </a:pPr>
            <a:fld id="{5ACE6BB3-364B-4297-A479-E20681277089}" type="slidenum">
              <a:rPr lang="en-US" altLang="en-US"/>
              <a:pPr>
                <a:defRPr/>
              </a:pPr>
              <a:t>‹#›</a:t>
            </a:fld>
            <a:endParaRPr lang="en-US" altLang="en-US"/>
          </a:p>
        </p:txBody>
      </p:sp>
      <p:sp>
        <p:nvSpPr>
          <p:cNvPr id="9" name="Footer Placeholder 13">
            <a:extLst>
              <a:ext uri="{FF2B5EF4-FFF2-40B4-BE49-F238E27FC236}">
                <a16:creationId xmlns:a16="http://schemas.microsoft.com/office/drawing/2014/main" id="{F096C7FF-D256-4794-A626-33D57D43CD33}"/>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2498328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61E19C32-6B8A-4EDD-8CA3-D3C16C9B973B}"/>
              </a:ext>
            </a:extLst>
          </p:cNvPr>
          <p:cNvSpPr>
            <a:spLocks noGrp="1"/>
          </p:cNvSpPr>
          <p:nvPr>
            <p:ph type="dt" sz="half" idx="10"/>
          </p:nvPr>
        </p:nvSpPr>
        <p:spPr/>
        <p:txBody>
          <a:bodyPr rtlCol="0"/>
          <a:lstStyle>
            <a:lvl1pPr>
              <a:defRPr/>
            </a:lvl1pPr>
          </a:lstStyle>
          <a:p>
            <a:pPr>
              <a:defRPr/>
            </a:pPr>
            <a:endParaRPr lang="en-US"/>
          </a:p>
        </p:txBody>
      </p:sp>
      <p:sp>
        <p:nvSpPr>
          <p:cNvPr id="6" name="Slide Number Placeholder 9">
            <a:extLst>
              <a:ext uri="{FF2B5EF4-FFF2-40B4-BE49-F238E27FC236}">
                <a16:creationId xmlns:a16="http://schemas.microsoft.com/office/drawing/2014/main" id="{E7DE6FA1-F43E-489C-8E7E-29646E735795}"/>
              </a:ext>
            </a:extLst>
          </p:cNvPr>
          <p:cNvSpPr>
            <a:spLocks noGrp="1"/>
          </p:cNvSpPr>
          <p:nvPr>
            <p:ph type="sldNum" sz="quarter" idx="11"/>
          </p:nvPr>
        </p:nvSpPr>
        <p:spPr/>
        <p:txBody>
          <a:bodyPr/>
          <a:lstStyle>
            <a:lvl1pPr>
              <a:defRPr/>
            </a:lvl1pPr>
          </a:lstStyle>
          <a:p>
            <a:pPr>
              <a:defRPr/>
            </a:pPr>
            <a:fld id="{B80B3771-AE84-4533-956C-E038520631FA}" type="slidenum">
              <a:rPr lang="en-US" altLang="en-US"/>
              <a:pPr>
                <a:defRPr/>
              </a:pPr>
              <a:t>‹#›</a:t>
            </a:fld>
            <a:endParaRPr lang="en-US" altLang="en-US"/>
          </a:p>
        </p:txBody>
      </p:sp>
      <p:sp>
        <p:nvSpPr>
          <p:cNvPr id="7" name="Footer Placeholder 11">
            <a:extLst>
              <a:ext uri="{FF2B5EF4-FFF2-40B4-BE49-F238E27FC236}">
                <a16:creationId xmlns:a16="http://schemas.microsoft.com/office/drawing/2014/main" id="{1A318ACC-907D-49C1-AAFA-1D59590EF00F}"/>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721349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a:extLst>
              <a:ext uri="{FF2B5EF4-FFF2-40B4-BE49-F238E27FC236}">
                <a16:creationId xmlns:a16="http://schemas.microsoft.com/office/drawing/2014/main" id="{7097D0A9-937A-47AF-90B6-61565FE71C9F}"/>
              </a:ext>
            </a:extLst>
          </p:cNvPr>
          <p:cNvSpPr>
            <a:spLocks noGrp="1"/>
          </p:cNvSpPr>
          <p:nvPr>
            <p:ph type="dt" sz="half" idx="10"/>
          </p:nvPr>
        </p:nvSpPr>
        <p:spPr/>
        <p:txBody>
          <a:bodyPr rtlCol="0"/>
          <a:lstStyle>
            <a:lvl1pPr>
              <a:defRPr/>
            </a:lvl1pPr>
          </a:lstStyle>
          <a:p>
            <a:pPr>
              <a:defRPr/>
            </a:pPr>
            <a:endParaRPr lang="en-US"/>
          </a:p>
        </p:txBody>
      </p:sp>
      <p:sp>
        <p:nvSpPr>
          <p:cNvPr id="8" name="Slide Number Placeholder 11">
            <a:extLst>
              <a:ext uri="{FF2B5EF4-FFF2-40B4-BE49-F238E27FC236}">
                <a16:creationId xmlns:a16="http://schemas.microsoft.com/office/drawing/2014/main" id="{82FEFBF9-297C-4B6D-A8FF-F1B3D7BDF4E1}"/>
              </a:ext>
            </a:extLst>
          </p:cNvPr>
          <p:cNvSpPr>
            <a:spLocks noGrp="1"/>
          </p:cNvSpPr>
          <p:nvPr>
            <p:ph type="sldNum" sz="quarter" idx="11"/>
          </p:nvPr>
        </p:nvSpPr>
        <p:spPr/>
        <p:txBody>
          <a:bodyPr/>
          <a:lstStyle>
            <a:lvl1pPr>
              <a:defRPr/>
            </a:lvl1pPr>
          </a:lstStyle>
          <a:p>
            <a:pPr>
              <a:defRPr/>
            </a:pPr>
            <a:fld id="{8876D6DE-7EF3-4245-BE62-470B96521DE5}" type="slidenum">
              <a:rPr lang="en-US" altLang="en-US"/>
              <a:pPr>
                <a:defRPr/>
              </a:pPr>
              <a:t>‹#›</a:t>
            </a:fld>
            <a:endParaRPr lang="en-US" altLang="en-US"/>
          </a:p>
        </p:txBody>
      </p:sp>
      <p:sp>
        <p:nvSpPr>
          <p:cNvPr id="9" name="Footer Placeholder 13">
            <a:extLst>
              <a:ext uri="{FF2B5EF4-FFF2-40B4-BE49-F238E27FC236}">
                <a16:creationId xmlns:a16="http://schemas.microsoft.com/office/drawing/2014/main" id="{541FE9DA-FED1-4CC5-B9DC-BAD3C8ADFFF6}"/>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506129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58E77750-38DD-436F-846F-4926982B6EBA}"/>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5270C7AF-D175-4220-8255-717ACCCA5C4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3D8BD548-5AB4-450D-A577-73CD70CBB398}"/>
              </a:ext>
            </a:extLst>
          </p:cNvPr>
          <p:cNvSpPr>
            <a:spLocks noGrp="1"/>
          </p:cNvSpPr>
          <p:nvPr>
            <p:ph type="sldNum" sz="quarter" idx="12"/>
          </p:nvPr>
        </p:nvSpPr>
        <p:spPr/>
        <p:txBody>
          <a:bodyPr/>
          <a:lstStyle>
            <a:lvl1pPr>
              <a:defRPr/>
            </a:lvl1pPr>
          </a:lstStyle>
          <a:p>
            <a:pPr>
              <a:defRPr/>
            </a:pPr>
            <a:fld id="{555B2F34-2868-4848-B8E9-9FF2BC133A8B}" type="slidenum">
              <a:rPr lang="en-US" altLang="en-US"/>
              <a:pPr>
                <a:defRPr/>
              </a:pPr>
              <a:t>‹#›</a:t>
            </a:fld>
            <a:endParaRPr lang="en-US" altLang="en-US"/>
          </a:p>
        </p:txBody>
      </p:sp>
    </p:spTree>
    <p:extLst>
      <p:ext uri="{BB962C8B-B14F-4D97-AF65-F5344CB8AC3E}">
        <p14:creationId xmlns:p14="http://schemas.microsoft.com/office/powerpoint/2010/main" val="2425311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6D5935-0296-4E00-8C00-91F41B65A99E}"/>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8DCF1FC1-3F56-42EA-ABDE-6AFAB0D9B6C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4F0473FE-B623-4A53-8D21-AF660B400B56}"/>
              </a:ext>
            </a:extLst>
          </p:cNvPr>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1C669AE2-4479-4D01-BB03-229016B3B206}" type="slidenum">
              <a:rPr lang="en-US" altLang="en-US"/>
              <a:pPr>
                <a:defRPr/>
              </a:pPr>
              <a:t>‹#›</a:t>
            </a:fld>
            <a:endParaRPr lang="en-US" altLang="en-US"/>
          </a:p>
        </p:txBody>
      </p:sp>
    </p:spTree>
    <p:extLst>
      <p:ext uri="{BB962C8B-B14F-4D97-AF65-F5344CB8AC3E}">
        <p14:creationId xmlns:p14="http://schemas.microsoft.com/office/powerpoint/2010/main" val="1541816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792E679A-38F1-4306-9717-61E1676EC6AD}"/>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4E2126C7-C269-46A4-B46F-0814857984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A3EEA876-1F5E-46E3-A23F-4CCE5BDBB9FD}"/>
              </a:ext>
            </a:extLst>
          </p:cNvPr>
          <p:cNvSpPr>
            <a:spLocks noGrp="1"/>
          </p:cNvSpPr>
          <p:nvPr>
            <p:ph type="sldNum" sz="quarter" idx="12"/>
          </p:nvPr>
        </p:nvSpPr>
        <p:spPr/>
        <p:txBody>
          <a:bodyPr/>
          <a:lstStyle>
            <a:lvl1pPr>
              <a:defRPr/>
            </a:lvl1pPr>
          </a:lstStyle>
          <a:p>
            <a:pPr>
              <a:defRPr/>
            </a:pPr>
            <a:fld id="{F1D4EC7C-E017-4C07-9B20-9D4E3E6DC95A}" type="slidenum">
              <a:rPr lang="en-US" altLang="en-US"/>
              <a:pPr>
                <a:defRPr/>
              </a:pPr>
              <a:t>‹#›</a:t>
            </a:fld>
            <a:endParaRPr lang="en-US" altLang="en-US"/>
          </a:p>
        </p:txBody>
      </p:sp>
    </p:spTree>
    <p:extLst>
      <p:ext uri="{BB962C8B-B14F-4D97-AF65-F5344CB8AC3E}">
        <p14:creationId xmlns:p14="http://schemas.microsoft.com/office/powerpoint/2010/main" val="4235726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5F9D42-FCF0-48C2-9374-ACE3ADF9DF7E}"/>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AF92594F-36C7-4087-975C-027AB2DDC74C}"/>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1CB794F8-7FB7-4A23-BBC5-06749CD2B1AC}"/>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A75D26CD-A01F-438B-BBE2-295E070D76F3}"/>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a:extLst>
              <a:ext uri="{FF2B5EF4-FFF2-40B4-BE49-F238E27FC236}">
                <a16:creationId xmlns:a16="http://schemas.microsoft.com/office/drawing/2014/main" id="{E2BD93A2-69DD-42CB-9E5D-6B21C62D3F23}"/>
              </a:ext>
            </a:extLst>
          </p:cNvPr>
          <p:cNvSpPr>
            <a:spLocks noGrp="1"/>
          </p:cNvSpPr>
          <p:nvPr>
            <p:ph type="dt" sz="half" idx="10"/>
          </p:nvPr>
        </p:nvSpPr>
        <p:spPr>
          <a:xfrm>
            <a:off x="6248400" y="6248400"/>
            <a:ext cx="2667000" cy="365125"/>
          </a:xfrm>
        </p:spPr>
        <p:txBody>
          <a:bodyPr rtlCol="0"/>
          <a:lstStyle>
            <a:lvl1pPr>
              <a:defRPr/>
            </a:lvl1pPr>
          </a:lstStyle>
          <a:p>
            <a:pPr>
              <a:defRPr/>
            </a:pPr>
            <a:endParaRPr lang="en-US"/>
          </a:p>
        </p:txBody>
      </p:sp>
      <p:sp>
        <p:nvSpPr>
          <p:cNvPr id="10" name="Slide Number Placeholder 12">
            <a:extLst>
              <a:ext uri="{FF2B5EF4-FFF2-40B4-BE49-F238E27FC236}">
                <a16:creationId xmlns:a16="http://schemas.microsoft.com/office/drawing/2014/main" id="{6E705794-CD6D-4926-8001-E16637661F18}"/>
              </a:ext>
            </a:extLst>
          </p:cNvPr>
          <p:cNvSpPr>
            <a:spLocks noGrp="1"/>
          </p:cNvSpPr>
          <p:nvPr>
            <p:ph type="sldNum" sz="quarter" idx="11"/>
          </p:nvPr>
        </p:nvSpPr>
        <p:spPr>
          <a:xfrm>
            <a:off x="0" y="4667250"/>
            <a:ext cx="1447800" cy="663575"/>
          </a:xfrm>
        </p:spPr>
        <p:txBody>
          <a:bodyPr/>
          <a:lstStyle>
            <a:lvl1pPr>
              <a:defRPr sz="2800"/>
            </a:lvl1pPr>
          </a:lstStyle>
          <a:p>
            <a:pPr>
              <a:defRPr/>
            </a:pPr>
            <a:fld id="{6D4D4FD0-4FEA-40BB-B93A-E7B97EF75AC4}" type="slidenum">
              <a:rPr lang="en-US" altLang="en-US"/>
              <a:pPr>
                <a:defRPr/>
              </a:pPr>
              <a:t>‹#›</a:t>
            </a:fld>
            <a:endParaRPr lang="en-US" altLang="en-US"/>
          </a:p>
        </p:txBody>
      </p:sp>
      <p:sp>
        <p:nvSpPr>
          <p:cNvPr id="11" name="Footer Placeholder 13">
            <a:extLst>
              <a:ext uri="{FF2B5EF4-FFF2-40B4-BE49-F238E27FC236}">
                <a16:creationId xmlns:a16="http://schemas.microsoft.com/office/drawing/2014/main" id="{0BE162FB-D66E-4C0B-BDFB-38910CB4A8FF}"/>
              </a:ext>
            </a:extLst>
          </p:cNvPr>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extLst>
      <p:ext uri="{BB962C8B-B14F-4D97-AF65-F5344CB8AC3E}">
        <p14:creationId xmlns:p14="http://schemas.microsoft.com/office/powerpoint/2010/main" val="136852108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09227257-E382-4B38-8613-DDC7D601C7C2}"/>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BAC392FE-4893-486A-B744-6A997CC21B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D216A32E-C1FC-4B34-B92A-C7EDD42269F7}"/>
              </a:ext>
            </a:extLst>
          </p:cNvPr>
          <p:cNvSpPr>
            <a:spLocks noGrp="1"/>
          </p:cNvSpPr>
          <p:nvPr>
            <p:ph type="sldNum" sz="quarter" idx="12"/>
          </p:nvPr>
        </p:nvSpPr>
        <p:spPr/>
        <p:txBody>
          <a:bodyPr/>
          <a:lstStyle>
            <a:lvl1pPr>
              <a:defRPr/>
            </a:lvl1pPr>
          </a:lstStyle>
          <a:p>
            <a:pPr>
              <a:defRPr/>
            </a:pPr>
            <a:fld id="{FCD8CC6A-9345-4278-A7DB-B4EFA96FEDAE}" type="slidenum">
              <a:rPr lang="en-US" altLang="en-US"/>
              <a:pPr>
                <a:defRPr/>
              </a:pPr>
              <a:t>‹#›</a:t>
            </a:fld>
            <a:endParaRPr lang="en-US" altLang="en-US"/>
          </a:p>
        </p:txBody>
      </p:sp>
    </p:spTree>
    <p:extLst>
      <p:ext uri="{BB962C8B-B14F-4D97-AF65-F5344CB8AC3E}">
        <p14:creationId xmlns:p14="http://schemas.microsoft.com/office/powerpoint/2010/main" val="1042910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47804C-B5AF-46A5-9BC1-9D40BA61AE61}"/>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241C045F-8792-4DE4-920D-36AD71BF0594}"/>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451D04D1-963D-4397-8F1A-CA47EC6A62DE}"/>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974B1B-514F-4FFD-8621-021B57648BB5}"/>
              </a:ext>
            </a:extLst>
          </p:cNvPr>
          <p:cNvSpPr>
            <a:spLocks noGrp="1"/>
          </p:cNvSpPr>
          <p:nvPr>
            <p:ph type="dt" sz="half" idx="10"/>
          </p:nvPr>
        </p:nvSpPr>
        <p:spPr>
          <a:xfrm>
            <a:off x="6553200" y="6248400"/>
            <a:ext cx="2209800" cy="365125"/>
          </a:xfrm>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8C56912-302F-44CA-B210-9F0B96351DCB}"/>
              </a:ext>
            </a:extLst>
          </p:cNvPr>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C31A238-B605-4AC5-9F71-4DB08D738934}"/>
              </a:ext>
            </a:extLst>
          </p:cNvPr>
          <p:cNvSpPr>
            <a:spLocks noGrp="1"/>
          </p:cNvSpPr>
          <p:nvPr>
            <p:ph type="sldNum" sz="quarter" idx="12"/>
          </p:nvPr>
        </p:nvSpPr>
        <p:spPr>
          <a:xfrm rot="5400000">
            <a:off x="5989638" y="144462"/>
            <a:ext cx="533400" cy="244475"/>
          </a:xfrm>
        </p:spPr>
        <p:txBody>
          <a:bodyPr/>
          <a:lstStyle>
            <a:lvl1pPr>
              <a:defRPr/>
            </a:lvl1pPr>
          </a:lstStyle>
          <a:p>
            <a:pPr>
              <a:defRPr/>
            </a:pPr>
            <a:fld id="{67EA13CE-DBCB-4EBE-BEA9-B0380FDFFA93}" type="slidenum">
              <a:rPr lang="en-US" altLang="en-US"/>
              <a:pPr>
                <a:defRPr/>
              </a:pPr>
              <a:t>‹#›</a:t>
            </a:fld>
            <a:endParaRPr lang="en-US" altLang="en-US"/>
          </a:p>
        </p:txBody>
      </p:sp>
    </p:spTree>
    <p:extLst>
      <p:ext uri="{BB962C8B-B14F-4D97-AF65-F5344CB8AC3E}">
        <p14:creationId xmlns:p14="http://schemas.microsoft.com/office/powerpoint/2010/main" val="185623782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8C1EA78F-4B1D-447B-870F-3C4FB8265391}"/>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BED6142A-9249-4BA0-B785-C5B65D022F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041359A6-61DC-4935-A8B3-AD8E8023E3EF}"/>
              </a:ext>
            </a:extLst>
          </p:cNvPr>
          <p:cNvSpPr>
            <a:spLocks noGrp="1"/>
          </p:cNvSpPr>
          <p:nvPr>
            <p:ph type="sldNum" sz="quarter" idx="12"/>
          </p:nvPr>
        </p:nvSpPr>
        <p:spPr/>
        <p:txBody>
          <a:bodyPr/>
          <a:lstStyle>
            <a:lvl1pPr>
              <a:defRPr/>
            </a:lvl1pPr>
          </a:lstStyle>
          <a:p>
            <a:pPr>
              <a:defRPr/>
            </a:pPr>
            <a:fld id="{7272013D-9C51-40B7-AB6D-A3E69D1C2B44}" type="slidenum">
              <a:rPr lang="en-US" altLang="en-US"/>
              <a:pPr>
                <a:defRPr/>
              </a:pPr>
              <a:t>‹#›</a:t>
            </a:fld>
            <a:endParaRPr lang="en-US" altLang="en-US"/>
          </a:p>
        </p:txBody>
      </p:sp>
    </p:spTree>
    <p:extLst>
      <p:ext uri="{BB962C8B-B14F-4D97-AF65-F5344CB8AC3E}">
        <p14:creationId xmlns:p14="http://schemas.microsoft.com/office/powerpoint/2010/main" val="1686799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5642264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60C62D04-0D29-41FD-976E-2324C4C03A3C}"/>
              </a:ext>
            </a:extLst>
          </p:cNvPr>
          <p:cNvSpPr>
            <a:spLocks noGrp="1"/>
          </p:cNvSpPr>
          <p:nvPr>
            <p:ph type="dt" sz="half" idx="10"/>
          </p:nvPr>
        </p:nvSpPr>
        <p:spPr/>
        <p:txBody>
          <a:bodyPr/>
          <a:lstStyle>
            <a:lvl1pPr>
              <a:defRPr/>
            </a:lvl1pPr>
          </a:lstStyle>
          <a:p>
            <a:pPr>
              <a:defRPr/>
            </a:pPr>
            <a:endParaRPr lang="en-US"/>
          </a:p>
        </p:txBody>
      </p:sp>
      <p:sp>
        <p:nvSpPr>
          <p:cNvPr id="7" name="Footer Placeholder 2">
            <a:extLst>
              <a:ext uri="{FF2B5EF4-FFF2-40B4-BE49-F238E27FC236}">
                <a16:creationId xmlns:a16="http://schemas.microsoft.com/office/drawing/2014/main" id="{11BB1D86-897A-4EB1-A2F7-9F446512E2D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D13B16E3-DDCA-4421-A1AA-D1F2EF73DE84}"/>
              </a:ext>
            </a:extLst>
          </p:cNvPr>
          <p:cNvSpPr>
            <a:spLocks noGrp="1"/>
          </p:cNvSpPr>
          <p:nvPr>
            <p:ph type="sldNum" sz="quarter" idx="12"/>
          </p:nvPr>
        </p:nvSpPr>
        <p:spPr/>
        <p:txBody>
          <a:bodyPr/>
          <a:lstStyle>
            <a:lvl1pPr>
              <a:defRPr/>
            </a:lvl1pPr>
          </a:lstStyle>
          <a:p>
            <a:pPr>
              <a:defRPr/>
            </a:pPr>
            <a:fld id="{8DC41B31-774C-4CF6-838B-0534778EB1C7}" type="slidenum">
              <a:rPr lang="en-US" altLang="en-US"/>
              <a:pPr>
                <a:defRPr/>
              </a:pPr>
              <a:t>‹#›</a:t>
            </a:fld>
            <a:endParaRPr lang="en-US" altLang="en-US"/>
          </a:p>
        </p:txBody>
      </p:sp>
    </p:spTree>
    <p:extLst>
      <p:ext uri="{BB962C8B-B14F-4D97-AF65-F5344CB8AC3E}">
        <p14:creationId xmlns:p14="http://schemas.microsoft.com/office/powerpoint/2010/main" val="3805961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4038600" cy="4114800"/>
          </a:xfrm>
        </p:spPr>
        <p:txBody>
          <a:bodyPr>
            <a:normAutofit/>
          </a:bodyPr>
          <a:lstStyle/>
          <a:p>
            <a:pPr lvl="0"/>
            <a:endParaRPr lang="en-US" noProof="0"/>
          </a:p>
        </p:txBody>
      </p:sp>
      <p:sp>
        <p:nvSpPr>
          <p:cNvPr id="5" name="Date Placeholder 13">
            <a:extLst>
              <a:ext uri="{FF2B5EF4-FFF2-40B4-BE49-F238E27FC236}">
                <a16:creationId xmlns:a16="http://schemas.microsoft.com/office/drawing/2014/main" id="{04766791-F8F7-4387-AFB0-4B4BD333BAD6}"/>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45A1A931-F166-474D-A6B5-A7DD6229A0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A0ACBCFF-0B21-43A7-8295-26431411AC96}"/>
              </a:ext>
            </a:extLst>
          </p:cNvPr>
          <p:cNvSpPr>
            <a:spLocks noGrp="1"/>
          </p:cNvSpPr>
          <p:nvPr>
            <p:ph type="sldNum" sz="quarter" idx="12"/>
          </p:nvPr>
        </p:nvSpPr>
        <p:spPr/>
        <p:txBody>
          <a:bodyPr/>
          <a:lstStyle>
            <a:lvl1pPr>
              <a:defRPr/>
            </a:lvl1pPr>
          </a:lstStyle>
          <a:p>
            <a:pPr>
              <a:defRPr/>
            </a:pPr>
            <a:fld id="{3CE8C6F6-6DDE-46EB-AE35-EBE45DC34061}" type="slidenum">
              <a:rPr lang="en-US" altLang="en-US"/>
              <a:pPr>
                <a:defRPr/>
              </a:pPr>
              <a:t>‹#›</a:t>
            </a:fld>
            <a:endParaRPr lang="en-US" altLang="en-US"/>
          </a:p>
        </p:txBody>
      </p:sp>
    </p:spTree>
    <p:extLst>
      <p:ext uri="{BB962C8B-B14F-4D97-AF65-F5344CB8AC3E}">
        <p14:creationId xmlns:p14="http://schemas.microsoft.com/office/powerpoint/2010/main" val="1446712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4C2F7A-0BC2-45CD-B1E6-259487529269}"/>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8C0F6C9B-4290-4B55-B3EF-39D6411B3124}"/>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60AA9E5D-04B5-469B-A5D7-28E31CBBD608}"/>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a:extLst>
              <a:ext uri="{FF2B5EF4-FFF2-40B4-BE49-F238E27FC236}">
                <a16:creationId xmlns:a16="http://schemas.microsoft.com/office/drawing/2014/main" id="{2AB282E5-B3A2-41FA-8EC0-FEEC79F4C51F}"/>
              </a:ext>
            </a:extLst>
          </p:cNvPr>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0" name="Footer Placeholder 16">
            <a:extLst>
              <a:ext uri="{FF2B5EF4-FFF2-40B4-BE49-F238E27FC236}">
                <a16:creationId xmlns:a16="http://schemas.microsoft.com/office/drawing/2014/main" id="{52DED701-2171-42A8-B79F-6FA42A12EA53}"/>
              </a:ext>
            </a:extLst>
          </p:cNvPr>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a:extLst>
              <a:ext uri="{FF2B5EF4-FFF2-40B4-BE49-F238E27FC236}">
                <a16:creationId xmlns:a16="http://schemas.microsoft.com/office/drawing/2014/main" id="{40C1A8A0-3A93-4F12-8B6E-7FD94883388E}"/>
              </a:ext>
            </a:extLst>
          </p:cNvPr>
          <p:cNvSpPr>
            <a:spLocks noGrp="1"/>
          </p:cNvSpPr>
          <p:nvPr>
            <p:ph type="sldNum" sz="quarter" idx="12"/>
          </p:nvPr>
        </p:nvSpPr>
        <p:spPr>
          <a:xfrm>
            <a:off x="8001000" y="228600"/>
            <a:ext cx="838200" cy="381000"/>
          </a:xfrm>
        </p:spPr>
        <p:txBody>
          <a:bodyPr/>
          <a:lstStyle>
            <a:lvl1pPr>
              <a:defRPr>
                <a:solidFill>
                  <a:schemeClr val="tx2"/>
                </a:solidFill>
              </a:defRPr>
            </a:lvl1pPr>
          </a:lstStyle>
          <a:p>
            <a:fld id="{162BFAD9-DC21-4C6A-AE99-1E68C3D246F7}" type="slidenum">
              <a:rPr lang="en-US" altLang="en-US"/>
              <a:pPr/>
              <a:t>‹#›</a:t>
            </a:fld>
            <a:endParaRPr lang="en-US" altLang="en-US"/>
          </a:p>
        </p:txBody>
      </p:sp>
    </p:spTree>
    <p:extLst>
      <p:ext uri="{BB962C8B-B14F-4D97-AF65-F5344CB8AC3E}">
        <p14:creationId xmlns:p14="http://schemas.microsoft.com/office/powerpoint/2010/main" val="2562735304"/>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55FB08B3-E13C-416A-9A44-7D708031A943}"/>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0C9A9111-77D0-4661-8D87-7F94BAEEC3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0C3C0F90-7058-4A52-971F-D6BE9E751FCB}"/>
              </a:ext>
            </a:extLst>
          </p:cNvPr>
          <p:cNvSpPr>
            <a:spLocks noGrp="1"/>
          </p:cNvSpPr>
          <p:nvPr>
            <p:ph type="sldNum" sz="quarter" idx="12"/>
          </p:nvPr>
        </p:nvSpPr>
        <p:spPr/>
        <p:txBody>
          <a:bodyPr/>
          <a:lstStyle>
            <a:lvl1pPr>
              <a:defRPr/>
            </a:lvl1pPr>
          </a:lstStyle>
          <a:p>
            <a:fld id="{CE8F3219-5F97-48DF-AB6E-FF11C8F94CA0}" type="slidenum">
              <a:rPr lang="en-US" altLang="en-US"/>
              <a:pPr/>
              <a:t>‹#›</a:t>
            </a:fld>
            <a:endParaRPr lang="en-US" altLang="en-US"/>
          </a:p>
        </p:txBody>
      </p:sp>
    </p:spTree>
    <p:extLst>
      <p:ext uri="{BB962C8B-B14F-4D97-AF65-F5344CB8AC3E}">
        <p14:creationId xmlns:p14="http://schemas.microsoft.com/office/powerpoint/2010/main" val="3734551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ED3F1B-6E4D-42C4-8CD5-FE82E089229A}"/>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ACF8DBDE-9A33-4256-AC71-44F776D0B3E7}"/>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94F21FFA-1F63-4658-967A-BBAA5CA0237D}"/>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a:extLst>
              <a:ext uri="{FF2B5EF4-FFF2-40B4-BE49-F238E27FC236}">
                <a16:creationId xmlns:a16="http://schemas.microsoft.com/office/drawing/2014/main" id="{5A3DEC23-F02E-4E1D-8FF3-1922B4F16548}"/>
              </a:ext>
            </a:extLst>
          </p:cNvPr>
          <p:cNvSpPr>
            <a:spLocks noGrp="1"/>
          </p:cNvSpPr>
          <p:nvPr>
            <p:ph type="dt" sz="half" idx="10"/>
          </p:nvPr>
        </p:nvSpPr>
        <p:spPr/>
        <p:txBody>
          <a:bodyPr/>
          <a:lstStyle>
            <a:lvl1pPr>
              <a:defRPr/>
            </a:lvl1pPr>
          </a:lstStyle>
          <a:p>
            <a:pPr>
              <a:defRPr/>
            </a:pPr>
            <a:endParaRPr lang="en-US"/>
          </a:p>
        </p:txBody>
      </p:sp>
      <p:sp>
        <p:nvSpPr>
          <p:cNvPr id="8" name="Slide Number Placeholder 12">
            <a:extLst>
              <a:ext uri="{FF2B5EF4-FFF2-40B4-BE49-F238E27FC236}">
                <a16:creationId xmlns:a16="http://schemas.microsoft.com/office/drawing/2014/main" id="{FB94C7AB-8D2A-45AB-8F8E-92955BD38166}"/>
              </a:ext>
            </a:extLst>
          </p:cNvPr>
          <p:cNvSpPr>
            <a:spLocks noGrp="1"/>
          </p:cNvSpPr>
          <p:nvPr>
            <p:ph type="sldNum" sz="quarter" idx="11"/>
          </p:nvPr>
        </p:nvSpPr>
        <p:spPr>
          <a:xfrm>
            <a:off x="0" y="1752600"/>
            <a:ext cx="1295400" cy="701675"/>
          </a:xfrm>
        </p:spPr>
        <p:txBody>
          <a:bodyPr>
            <a:noAutofit/>
          </a:bodyPr>
          <a:lstStyle>
            <a:lvl1pPr>
              <a:defRPr sz="2400"/>
            </a:lvl1pPr>
          </a:lstStyle>
          <a:p>
            <a:fld id="{A74FC7E9-41FD-449A-8C90-C87C725E15C3}" type="slidenum">
              <a:rPr lang="en-US" altLang="en-US"/>
              <a:pPr/>
              <a:t>‹#›</a:t>
            </a:fld>
            <a:endParaRPr lang="en-US" altLang="en-US"/>
          </a:p>
        </p:txBody>
      </p:sp>
      <p:sp>
        <p:nvSpPr>
          <p:cNvPr id="9" name="Footer Placeholder 13">
            <a:extLst>
              <a:ext uri="{FF2B5EF4-FFF2-40B4-BE49-F238E27FC236}">
                <a16:creationId xmlns:a16="http://schemas.microsoft.com/office/drawing/2014/main" id="{D8471780-8EF9-466F-B817-0670A4445EE2}"/>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4441126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449B5ACE-F390-4AF0-B7E0-F03E5D556823}"/>
              </a:ext>
            </a:extLst>
          </p:cNvPr>
          <p:cNvSpPr>
            <a:spLocks noGrp="1"/>
          </p:cNvSpPr>
          <p:nvPr>
            <p:ph type="dt" sz="half" idx="10"/>
          </p:nvPr>
        </p:nvSpPr>
        <p:spPr/>
        <p:txBody>
          <a:bodyPr rtlCol="0"/>
          <a:lstStyle>
            <a:lvl1pPr>
              <a:defRPr/>
            </a:lvl1pPr>
          </a:lstStyle>
          <a:p>
            <a:pPr>
              <a:defRPr/>
            </a:pPr>
            <a:endParaRPr lang="en-US"/>
          </a:p>
        </p:txBody>
      </p:sp>
      <p:sp>
        <p:nvSpPr>
          <p:cNvPr id="6" name="Slide Number Placeholder 9">
            <a:extLst>
              <a:ext uri="{FF2B5EF4-FFF2-40B4-BE49-F238E27FC236}">
                <a16:creationId xmlns:a16="http://schemas.microsoft.com/office/drawing/2014/main" id="{1D3AD4FE-8CDB-43AB-8F5D-7048BDD73FBE}"/>
              </a:ext>
            </a:extLst>
          </p:cNvPr>
          <p:cNvSpPr>
            <a:spLocks noGrp="1"/>
          </p:cNvSpPr>
          <p:nvPr>
            <p:ph type="sldNum" sz="quarter" idx="11"/>
          </p:nvPr>
        </p:nvSpPr>
        <p:spPr/>
        <p:txBody>
          <a:bodyPr/>
          <a:lstStyle>
            <a:lvl1pPr>
              <a:defRPr/>
            </a:lvl1pPr>
          </a:lstStyle>
          <a:p>
            <a:fld id="{7DE5D1DC-C6E2-47C8-A2F5-B787E528192F}" type="slidenum">
              <a:rPr lang="en-US" altLang="en-US"/>
              <a:pPr/>
              <a:t>‹#›</a:t>
            </a:fld>
            <a:endParaRPr lang="en-US" altLang="en-US"/>
          </a:p>
        </p:txBody>
      </p:sp>
      <p:sp>
        <p:nvSpPr>
          <p:cNvPr id="7" name="Footer Placeholder 11">
            <a:extLst>
              <a:ext uri="{FF2B5EF4-FFF2-40B4-BE49-F238E27FC236}">
                <a16:creationId xmlns:a16="http://schemas.microsoft.com/office/drawing/2014/main" id="{01D80E2F-AC15-42B2-A46B-63DA247C6949}"/>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788127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a:extLst>
              <a:ext uri="{FF2B5EF4-FFF2-40B4-BE49-F238E27FC236}">
                <a16:creationId xmlns:a16="http://schemas.microsoft.com/office/drawing/2014/main" id="{ABD91483-A5CC-48FA-946E-B9A4BC41A546}"/>
              </a:ext>
            </a:extLst>
          </p:cNvPr>
          <p:cNvSpPr>
            <a:spLocks noGrp="1"/>
          </p:cNvSpPr>
          <p:nvPr>
            <p:ph type="dt" sz="half" idx="10"/>
          </p:nvPr>
        </p:nvSpPr>
        <p:spPr/>
        <p:txBody>
          <a:bodyPr rtlCol="0"/>
          <a:lstStyle>
            <a:lvl1pPr>
              <a:defRPr/>
            </a:lvl1pPr>
          </a:lstStyle>
          <a:p>
            <a:pPr>
              <a:defRPr/>
            </a:pPr>
            <a:endParaRPr lang="en-US"/>
          </a:p>
        </p:txBody>
      </p:sp>
      <p:sp>
        <p:nvSpPr>
          <p:cNvPr id="8" name="Slide Number Placeholder 11">
            <a:extLst>
              <a:ext uri="{FF2B5EF4-FFF2-40B4-BE49-F238E27FC236}">
                <a16:creationId xmlns:a16="http://schemas.microsoft.com/office/drawing/2014/main" id="{A2E7E8D7-BBBD-40DD-9C4E-E2F326011093}"/>
              </a:ext>
            </a:extLst>
          </p:cNvPr>
          <p:cNvSpPr>
            <a:spLocks noGrp="1"/>
          </p:cNvSpPr>
          <p:nvPr>
            <p:ph type="sldNum" sz="quarter" idx="11"/>
          </p:nvPr>
        </p:nvSpPr>
        <p:spPr/>
        <p:txBody>
          <a:bodyPr/>
          <a:lstStyle>
            <a:lvl1pPr>
              <a:defRPr/>
            </a:lvl1pPr>
          </a:lstStyle>
          <a:p>
            <a:fld id="{D2D7D989-E49E-4AD9-8352-E5B52BF122CC}" type="slidenum">
              <a:rPr lang="en-US" altLang="en-US"/>
              <a:pPr/>
              <a:t>‹#›</a:t>
            </a:fld>
            <a:endParaRPr lang="en-US" altLang="en-US"/>
          </a:p>
        </p:txBody>
      </p:sp>
      <p:sp>
        <p:nvSpPr>
          <p:cNvPr id="9" name="Footer Placeholder 13">
            <a:extLst>
              <a:ext uri="{FF2B5EF4-FFF2-40B4-BE49-F238E27FC236}">
                <a16:creationId xmlns:a16="http://schemas.microsoft.com/office/drawing/2014/main" id="{FE83065A-E706-4AE8-941B-AB3015DB0B42}"/>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4784287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B9C5FA8B-7AEA-46DE-A563-8951CCDF21C2}"/>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1CAB8812-6986-4E3F-A7AF-1F063126C0F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2C4331BE-2DFA-4FAD-9685-AB0A65CD5391}"/>
              </a:ext>
            </a:extLst>
          </p:cNvPr>
          <p:cNvSpPr>
            <a:spLocks noGrp="1"/>
          </p:cNvSpPr>
          <p:nvPr>
            <p:ph type="sldNum" sz="quarter" idx="12"/>
          </p:nvPr>
        </p:nvSpPr>
        <p:spPr/>
        <p:txBody>
          <a:bodyPr/>
          <a:lstStyle>
            <a:lvl1pPr>
              <a:defRPr/>
            </a:lvl1pPr>
          </a:lstStyle>
          <a:p>
            <a:fld id="{D853C793-7DAC-4F5B-A684-3CDB01686490}" type="slidenum">
              <a:rPr lang="en-US" altLang="en-US"/>
              <a:pPr/>
              <a:t>‹#›</a:t>
            </a:fld>
            <a:endParaRPr lang="en-US" altLang="en-US"/>
          </a:p>
        </p:txBody>
      </p:sp>
    </p:spTree>
    <p:extLst>
      <p:ext uri="{BB962C8B-B14F-4D97-AF65-F5344CB8AC3E}">
        <p14:creationId xmlns:p14="http://schemas.microsoft.com/office/powerpoint/2010/main" val="4102385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D5CA6-84A9-4DD0-BD52-2A7A0A0032DB}"/>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AE0CF578-50F6-4748-91F6-FA709729E00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C7F3A804-B24F-4862-A446-713EDEC8A3C6}"/>
              </a:ext>
            </a:extLst>
          </p:cNvPr>
          <p:cNvSpPr>
            <a:spLocks noGrp="1"/>
          </p:cNvSpPr>
          <p:nvPr>
            <p:ph type="sldNum" sz="quarter" idx="12"/>
          </p:nvPr>
        </p:nvSpPr>
        <p:spPr>
          <a:xfrm>
            <a:off x="0" y="6248400"/>
            <a:ext cx="533400" cy="381000"/>
          </a:xfrm>
        </p:spPr>
        <p:txBody>
          <a:bodyPr/>
          <a:lstStyle>
            <a:lvl1pPr>
              <a:defRPr>
                <a:solidFill>
                  <a:schemeClr val="tx2"/>
                </a:solidFill>
              </a:defRPr>
            </a:lvl1pPr>
          </a:lstStyle>
          <a:p>
            <a:fld id="{23310B5A-1A6A-4017-B85B-3E4090F44995}" type="slidenum">
              <a:rPr lang="en-US" altLang="en-US"/>
              <a:pPr/>
              <a:t>‹#›</a:t>
            </a:fld>
            <a:endParaRPr lang="en-US" altLang="en-US"/>
          </a:p>
        </p:txBody>
      </p:sp>
    </p:spTree>
    <p:extLst>
      <p:ext uri="{BB962C8B-B14F-4D97-AF65-F5344CB8AC3E}">
        <p14:creationId xmlns:p14="http://schemas.microsoft.com/office/powerpoint/2010/main" val="3698488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F7054460-B468-4034-A90E-29AF02203877}"/>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5E0A3891-3907-4E16-B533-6D3091ECF88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CC650F07-0FFD-4161-AC87-0BE1C0DCDB5B}"/>
              </a:ext>
            </a:extLst>
          </p:cNvPr>
          <p:cNvSpPr>
            <a:spLocks noGrp="1"/>
          </p:cNvSpPr>
          <p:nvPr>
            <p:ph type="sldNum" sz="quarter" idx="12"/>
          </p:nvPr>
        </p:nvSpPr>
        <p:spPr/>
        <p:txBody>
          <a:bodyPr/>
          <a:lstStyle>
            <a:lvl1pPr>
              <a:defRPr/>
            </a:lvl1pPr>
          </a:lstStyle>
          <a:p>
            <a:fld id="{F9BE2484-3A80-4A38-B7A1-B19BF3F4255E}" type="slidenum">
              <a:rPr lang="en-US" altLang="en-US"/>
              <a:pPr/>
              <a:t>‹#›</a:t>
            </a:fld>
            <a:endParaRPr lang="en-US" altLang="en-US"/>
          </a:p>
        </p:txBody>
      </p:sp>
    </p:spTree>
    <p:extLst>
      <p:ext uri="{BB962C8B-B14F-4D97-AF65-F5344CB8AC3E}">
        <p14:creationId xmlns:p14="http://schemas.microsoft.com/office/powerpoint/2010/main" val="139941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0470532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F2A167-87D9-4B86-B67D-50737F18AF38}"/>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93DA8D84-A79A-47D9-835B-799DA4EE9893}"/>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CDA0AE72-96B3-48B5-A2B4-4A9F878A1D2D}"/>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4050FD41-D3F0-4076-A98A-E80184D28EC1}"/>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a:extLst>
              <a:ext uri="{FF2B5EF4-FFF2-40B4-BE49-F238E27FC236}">
                <a16:creationId xmlns:a16="http://schemas.microsoft.com/office/drawing/2014/main" id="{D91ED286-CD51-41E2-9F0C-7C4BC7675818}"/>
              </a:ext>
            </a:extLst>
          </p:cNvPr>
          <p:cNvSpPr>
            <a:spLocks noGrp="1"/>
          </p:cNvSpPr>
          <p:nvPr>
            <p:ph type="dt" sz="half" idx="10"/>
          </p:nvPr>
        </p:nvSpPr>
        <p:spPr>
          <a:xfrm>
            <a:off x="6248400" y="6248400"/>
            <a:ext cx="2667000" cy="365125"/>
          </a:xfrm>
        </p:spPr>
        <p:txBody>
          <a:bodyPr rtlCol="0"/>
          <a:lstStyle>
            <a:lvl1pPr>
              <a:defRPr/>
            </a:lvl1pPr>
          </a:lstStyle>
          <a:p>
            <a:pPr>
              <a:defRPr/>
            </a:pPr>
            <a:endParaRPr lang="en-US"/>
          </a:p>
        </p:txBody>
      </p:sp>
      <p:sp>
        <p:nvSpPr>
          <p:cNvPr id="10" name="Slide Number Placeholder 12">
            <a:extLst>
              <a:ext uri="{FF2B5EF4-FFF2-40B4-BE49-F238E27FC236}">
                <a16:creationId xmlns:a16="http://schemas.microsoft.com/office/drawing/2014/main" id="{37431380-4BCE-489D-AC62-A2ACDB09DB19}"/>
              </a:ext>
            </a:extLst>
          </p:cNvPr>
          <p:cNvSpPr>
            <a:spLocks noGrp="1"/>
          </p:cNvSpPr>
          <p:nvPr>
            <p:ph type="sldNum" sz="quarter" idx="11"/>
          </p:nvPr>
        </p:nvSpPr>
        <p:spPr>
          <a:xfrm>
            <a:off x="0" y="4667250"/>
            <a:ext cx="1447800" cy="663575"/>
          </a:xfrm>
        </p:spPr>
        <p:txBody>
          <a:bodyPr/>
          <a:lstStyle>
            <a:lvl1pPr>
              <a:defRPr sz="2800"/>
            </a:lvl1pPr>
          </a:lstStyle>
          <a:p>
            <a:fld id="{FD85B895-FEC6-4604-A19B-7FA6AFBB3F45}" type="slidenum">
              <a:rPr lang="en-US" altLang="en-US"/>
              <a:pPr/>
              <a:t>‹#›</a:t>
            </a:fld>
            <a:endParaRPr lang="en-US" altLang="en-US"/>
          </a:p>
        </p:txBody>
      </p:sp>
      <p:sp>
        <p:nvSpPr>
          <p:cNvPr id="11" name="Footer Placeholder 13">
            <a:extLst>
              <a:ext uri="{FF2B5EF4-FFF2-40B4-BE49-F238E27FC236}">
                <a16:creationId xmlns:a16="http://schemas.microsoft.com/office/drawing/2014/main" id="{4A8D6F5B-23E2-4F70-818A-FE9720DFD6FF}"/>
              </a:ext>
            </a:extLst>
          </p:cNvPr>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extLst>
      <p:ext uri="{BB962C8B-B14F-4D97-AF65-F5344CB8AC3E}">
        <p14:creationId xmlns:p14="http://schemas.microsoft.com/office/powerpoint/2010/main" val="153788468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0AE6880-6C26-4AC8-82D5-D9A47BD34792}"/>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E1F83852-63E0-43E1-989F-9C78812FD8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87AECDBB-5A16-4874-BC7C-D9D655F5FFEC}"/>
              </a:ext>
            </a:extLst>
          </p:cNvPr>
          <p:cNvSpPr>
            <a:spLocks noGrp="1"/>
          </p:cNvSpPr>
          <p:nvPr>
            <p:ph type="sldNum" sz="quarter" idx="12"/>
          </p:nvPr>
        </p:nvSpPr>
        <p:spPr/>
        <p:txBody>
          <a:bodyPr/>
          <a:lstStyle>
            <a:lvl1pPr>
              <a:defRPr/>
            </a:lvl1pPr>
          </a:lstStyle>
          <a:p>
            <a:fld id="{A9E9D7CE-7570-469B-9F8F-6AD25C65D4E3}" type="slidenum">
              <a:rPr lang="en-US" altLang="en-US"/>
              <a:pPr/>
              <a:t>‹#›</a:t>
            </a:fld>
            <a:endParaRPr lang="en-US" altLang="en-US"/>
          </a:p>
        </p:txBody>
      </p:sp>
    </p:spTree>
    <p:extLst>
      <p:ext uri="{BB962C8B-B14F-4D97-AF65-F5344CB8AC3E}">
        <p14:creationId xmlns:p14="http://schemas.microsoft.com/office/powerpoint/2010/main" val="27738899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4D9552-9ECF-46E8-9BE8-AD63D6BABA77}"/>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7B01F221-3D10-4B0D-856F-16A6BB791BA1}"/>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5F3ACE6C-2CBC-41DA-8129-146649AABBDF}"/>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0635C45-B8BD-4DA0-AD4A-A5AED561ABBB}"/>
              </a:ext>
            </a:extLst>
          </p:cNvPr>
          <p:cNvSpPr>
            <a:spLocks noGrp="1"/>
          </p:cNvSpPr>
          <p:nvPr>
            <p:ph type="dt" sz="half" idx="10"/>
          </p:nvPr>
        </p:nvSpPr>
        <p:spPr>
          <a:xfrm>
            <a:off x="6553200" y="6248400"/>
            <a:ext cx="2209800" cy="365125"/>
          </a:xfrm>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8991AB95-8745-45ED-BF1B-33E52006E591}"/>
              </a:ext>
            </a:extLst>
          </p:cNvPr>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3460901-23D6-4008-A960-CAACF8C2A3B2}"/>
              </a:ext>
            </a:extLst>
          </p:cNvPr>
          <p:cNvSpPr>
            <a:spLocks noGrp="1"/>
          </p:cNvSpPr>
          <p:nvPr>
            <p:ph type="sldNum" sz="quarter" idx="12"/>
          </p:nvPr>
        </p:nvSpPr>
        <p:spPr>
          <a:xfrm rot="5400000">
            <a:off x="5989638" y="144462"/>
            <a:ext cx="533400" cy="244475"/>
          </a:xfrm>
        </p:spPr>
        <p:txBody>
          <a:bodyPr/>
          <a:lstStyle>
            <a:lvl1pPr>
              <a:defRPr/>
            </a:lvl1pPr>
          </a:lstStyle>
          <a:p>
            <a:fld id="{AA1ABBDD-EED0-4D7F-99B3-E57EFC3EFD7B}" type="slidenum">
              <a:rPr lang="en-US" altLang="en-US"/>
              <a:pPr/>
              <a:t>‹#›</a:t>
            </a:fld>
            <a:endParaRPr lang="en-US" altLang="en-US"/>
          </a:p>
        </p:txBody>
      </p:sp>
    </p:spTree>
    <p:extLst>
      <p:ext uri="{BB962C8B-B14F-4D97-AF65-F5344CB8AC3E}">
        <p14:creationId xmlns:p14="http://schemas.microsoft.com/office/powerpoint/2010/main" val="187423998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401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51580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23"/>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269239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9958" y="2500306"/>
            <a:ext cx="4459932" cy="1102949"/>
          </a:xfrm>
        </p:spPr>
        <p:txBody>
          <a:bodyPr lIns="0" tIns="0" rIns="0" bIns="0"/>
          <a:lstStyle>
            <a:lvl1pPr>
              <a:defRPr sz="6961" b="0" i="0">
                <a:solidFill>
                  <a:srgbClr val="93959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62325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09958" y="2500306"/>
            <a:ext cx="4459932" cy="1102949"/>
          </a:xfrm>
        </p:spPr>
        <p:txBody>
          <a:bodyPr lIns="0" tIns="0" rIns="0" bIns="0"/>
          <a:lstStyle>
            <a:lvl1pPr>
              <a:defRPr sz="6961" b="0" i="0">
                <a:solidFill>
                  <a:srgbClr val="939598"/>
                </a:solidFill>
                <a:latin typeface="Calibri"/>
                <a:cs typeface="Calibri"/>
              </a:defRPr>
            </a:lvl1pPr>
          </a:lstStyle>
          <a:p>
            <a:endParaRPr/>
          </a:p>
        </p:txBody>
      </p:sp>
      <p:sp>
        <p:nvSpPr>
          <p:cNvPr id="3" name="Holder 3"/>
          <p:cNvSpPr>
            <a:spLocks noGrp="1"/>
          </p:cNvSpPr>
          <p:nvPr>
            <p:ph sz="half" idx="2"/>
          </p:nvPr>
        </p:nvSpPr>
        <p:spPr>
          <a:xfrm>
            <a:off x="457200" y="1577383"/>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83"/>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534122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09958" y="2500306"/>
            <a:ext cx="4459932" cy="1102949"/>
          </a:xfrm>
        </p:spPr>
        <p:txBody>
          <a:bodyPr lIns="0" tIns="0" rIns="0" bIns="0"/>
          <a:lstStyle>
            <a:lvl1pPr>
              <a:defRPr sz="6961" b="0" i="0">
                <a:solidFill>
                  <a:srgbClr val="93959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38033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21294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344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918125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609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310697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4021813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49268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jp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t>‹#›</a:t>
            </a:fld>
            <a:endParaRPr lang="en-US"/>
          </a:p>
        </p:txBody>
      </p:sp>
    </p:spTree>
    <p:extLst>
      <p:ext uri="{BB962C8B-B14F-4D97-AF65-F5344CB8AC3E}">
        <p14:creationId xmlns:p14="http://schemas.microsoft.com/office/powerpoint/2010/main" val="3856328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srgbClr val="003366">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3366">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3653926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B6C9DB58-51C7-413D-B661-BFADC0180834}"/>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6049067D-295D-4862-B5B5-566D8F531A1D}"/>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FCC5B133-85C7-4FFC-8BAD-23A4C53382FF}"/>
              </a:ext>
            </a:extLst>
          </p:cNvPr>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ahoma" charset="0"/>
              </a:defRPr>
            </a:lvl1pPr>
          </a:lstStyle>
          <a:p>
            <a:pPr>
              <a:defRPr/>
            </a:pPr>
            <a:endParaRPr lang="en-US"/>
          </a:p>
        </p:txBody>
      </p:sp>
      <p:sp>
        <p:nvSpPr>
          <p:cNvPr id="3" name="Footer Placeholder 2">
            <a:extLst>
              <a:ext uri="{FF2B5EF4-FFF2-40B4-BE49-F238E27FC236}">
                <a16:creationId xmlns:a16="http://schemas.microsoft.com/office/drawing/2014/main" id="{B7388728-1F30-484D-972E-88A34ECFC564}"/>
              </a:ext>
            </a:extLst>
          </p:cNvPr>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Tahoma" charset="0"/>
              </a:defRPr>
            </a:lvl1pPr>
          </a:lstStyle>
          <a:p>
            <a:pPr>
              <a:defRPr/>
            </a:pPr>
            <a:endParaRPr lang="en-US"/>
          </a:p>
        </p:txBody>
      </p:sp>
      <p:sp>
        <p:nvSpPr>
          <p:cNvPr id="7" name="Rectangle 6">
            <a:extLst>
              <a:ext uri="{FF2B5EF4-FFF2-40B4-BE49-F238E27FC236}">
                <a16:creationId xmlns:a16="http://schemas.microsoft.com/office/drawing/2014/main" id="{14493487-936B-4738-ADE4-B2D1B86594A2}"/>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86CFDFFB-9EF3-4731-8064-190439E19510}"/>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75656B3D-212A-4950-B90F-46A564828948}"/>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3" name="Slide Number Placeholder 22">
            <a:extLst>
              <a:ext uri="{FF2B5EF4-FFF2-40B4-BE49-F238E27FC236}">
                <a16:creationId xmlns:a16="http://schemas.microsoft.com/office/drawing/2014/main" id="{3ED48B2F-ADDA-4CC9-AA7B-7B0B5DB55D1C}"/>
              </a:ext>
            </a:extLst>
          </p:cNvPr>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defRPr>
            </a:lvl1pPr>
          </a:lstStyle>
          <a:p>
            <a:pPr>
              <a:defRPr/>
            </a:pPr>
            <a:fld id="{51E3EE4F-A05C-4909-B85D-BFA5E008CC61}" type="slidenum">
              <a:rPr lang="en-US" altLang="en-US"/>
              <a:pPr>
                <a:defRPr/>
              </a:pPr>
              <a:t>‹#›</a:t>
            </a:fld>
            <a:endParaRPr lang="en-US" altLang="en-US"/>
          </a:p>
        </p:txBody>
      </p:sp>
    </p:spTree>
    <p:extLst>
      <p:ext uri="{BB962C8B-B14F-4D97-AF65-F5344CB8AC3E}">
        <p14:creationId xmlns:p14="http://schemas.microsoft.com/office/powerpoint/2010/main" val="150091240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D2CB6C"/>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95A39D"/>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A90968E9-40E7-498F-9D42-1CE8EA907EC5}"/>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EE908503-A3A0-494B-89A4-2C2C2D8522F3}"/>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C060F3ED-B084-4045-BFA7-E3A82B799422}"/>
              </a:ext>
            </a:extLst>
          </p:cNvPr>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ahoma" charset="0"/>
              </a:defRPr>
            </a:lvl1pPr>
          </a:lstStyle>
          <a:p>
            <a:pPr>
              <a:defRPr/>
            </a:pPr>
            <a:endParaRPr lang="en-US"/>
          </a:p>
        </p:txBody>
      </p:sp>
      <p:sp>
        <p:nvSpPr>
          <p:cNvPr id="3" name="Footer Placeholder 2">
            <a:extLst>
              <a:ext uri="{FF2B5EF4-FFF2-40B4-BE49-F238E27FC236}">
                <a16:creationId xmlns:a16="http://schemas.microsoft.com/office/drawing/2014/main" id="{79AE6C3F-FADF-4833-9AE4-C7F081E15893}"/>
              </a:ext>
            </a:extLst>
          </p:cNvPr>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Tahoma" charset="0"/>
              </a:defRPr>
            </a:lvl1pPr>
          </a:lstStyle>
          <a:p>
            <a:pPr>
              <a:defRPr/>
            </a:pPr>
            <a:endParaRPr lang="en-US"/>
          </a:p>
        </p:txBody>
      </p:sp>
      <p:sp>
        <p:nvSpPr>
          <p:cNvPr id="7" name="Rectangle 6">
            <a:extLst>
              <a:ext uri="{FF2B5EF4-FFF2-40B4-BE49-F238E27FC236}">
                <a16:creationId xmlns:a16="http://schemas.microsoft.com/office/drawing/2014/main" id="{E3AE4D18-78B0-484E-928D-057173E77A4F}"/>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92207E15-0F65-40F3-B01C-A74517443FF1}"/>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3EA26088-6887-4E04-B635-268C21266C4C}"/>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3" name="Slide Number Placeholder 22">
            <a:extLst>
              <a:ext uri="{FF2B5EF4-FFF2-40B4-BE49-F238E27FC236}">
                <a16:creationId xmlns:a16="http://schemas.microsoft.com/office/drawing/2014/main" id="{B3E0C4C3-1662-45E1-B22D-FDD7BA777CED}"/>
              </a:ext>
            </a:extLst>
          </p:cNvPr>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defRPr>
            </a:lvl1pPr>
          </a:lstStyle>
          <a:p>
            <a:fld id="{E1FCE8EF-A421-4AED-9B23-3CCF066D2CDE}" type="slidenum">
              <a:rPr lang="en-US" altLang="en-US"/>
              <a:pPr/>
              <a:t>‹#›</a:t>
            </a:fld>
            <a:endParaRPr lang="en-US" altLang="en-US"/>
          </a:p>
        </p:txBody>
      </p:sp>
    </p:spTree>
    <p:extLst>
      <p:ext uri="{BB962C8B-B14F-4D97-AF65-F5344CB8AC3E}">
        <p14:creationId xmlns:p14="http://schemas.microsoft.com/office/powerpoint/2010/main" val="3181414875"/>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D2CB6C"/>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95A39D"/>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09958" y="2500263"/>
            <a:ext cx="4459932" cy="1515800"/>
          </a:xfrm>
          <a:prstGeom prst="rect">
            <a:avLst/>
          </a:prstGeom>
        </p:spPr>
        <p:txBody>
          <a:bodyPr wrap="square" lIns="0" tIns="0" rIns="0" bIns="0">
            <a:spAutoFit/>
          </a:bodyPr>
          <a:lstStyle>
            <a:lvl1pPr>
              <a:defRPr sz="9850" b="0" i="0">
                <a:solidFill>
                  <a:srgbClr val="939598"/>
                </a:solidFill>
                <a:latin typeface="Calibri"/>
                <a:cs typeface="Calibri"/>
              </a:defRPr>
            </a:lvl1pPr>
          </a:lstStyle>
          <a:p>
            <a:endParaRPr/>
          </a:p>
        </p:txBody>
      </p:sp>
      <p:sp>
        <p:nvSpPr>
          <p:cNvPr id="3" name="Holder 3"/>
          <p:cNvSpPr>
            <a:spLocks noGrp="1"/>
          </p:cNvSpPr>
          <p:nvPr>
            <p:ph type="body" idx="1"/>
          </p:nvPr>
        </p:nvSpPr>
        <p:spPr>
          <a:xfrm>
            <a:off x="457200" y="1577383"/>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10/23/2018</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231702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Lst>
  <p:txStyles>
    <p:titleStyle>
      <a:lvl1pPr>
        <a:defRPr>
          <a:latin typeface="+mj-lt"/>
          <a:ea typeface="+mj-ea"/>
          <a:cs typeface="+mj-cs"/>
        </a:defRPr>
      </a:lvl1pPr>
    </p:titleStyle>
    <p:bodyStyle>
      <a:lvl1pPr marL="0">
        <a:defRPr>
          <a:latin typeface="+mn-lt"/>
          <a:ea typeface="+mn-ea"/>
          <a:cs typeface="+mn-cs"/>
        </a:defRPr>
      </a:lvl1pPr>
      <a:lvl2pPr marL="320205">
        <a:defRPr>
          <a:latin typeface="+mn-lt"/>
          <a:ea typeface="+mn-ea"/>
          <a:cs typeface="+mn-cs"/>
        </a:defRPr>
      </a:lvl2pPr>
      <a:lvl3pPr marL="640414">
        <a:defRPr>
          <a:latin typeface="+mn-lt"/>
          <a:ea typeface="+mn-ea"/>
          <a:cs typeface="+mn-cs"/>
        </a:defRPr>
      </a:lvl3pPr>
      <a:lvl4pPr marL="960621">
        <a:defRPr>
          <a:latin typeface="+mn-lt"/>
          <a:ea typeface="+mn-ea"/>
          <a:cs typeface="+mn-cs"/>
        </a:defRPr>
      </a:lvl4pPr>
      <a:lvl5pPr marL="1280831">
        <a:defRPr>
          <a:latin typeface="+mn-lt"/>
          <a:ea typeface="+mn-ea"/>
          <a:cs typeface="+mn-cs"/>
        </a:defRPr>
      </a:lvl5pPr>
      <a:lvl6pPr marL="1601033">
        <a:defRPr>
          <a:latin typeface="+mn-lt"/>
          <a:ea typeface="+mn-ea"/>
          <a:cs typeface="+mn-cs"/>
        </a:defRPr>
      </a:lvl6pPr>
      <a:lvl7pPr marL="1921243">
        <a:defRPr>
          <a:latin typeface="+mn-lt"/>
          <a:ea typeface="+mn-ea"/>
          <a:cs typeface="+mn-cs"/>
        </a:defRPr>
      </a:lvl7pPr>
      <a:lvl8pPr marL="2241447">
        <a:defRPr>
          <a:latin typeface="+mn-lt"/>
          <a:ea typeface="+mn-ea"/>
          <a:cs typeface="+mn-cs"/>
        </a:defRPr>
      </a:lvl8pPr>
      <a:lvl9pPr marL="2561656">
        <a:defRPr>
          <a:latin typeface="+mn-lt"/>
          <a:ea typeface="+mn-ea"/>
          <a:cs typeface="+mn-cs"/>
        </a:defRPr>
      </a:lvl9pPr>
    </p:bodyStyle>
    <p:otherStyle>
      <a:lvl1pPr marL="0">
        <a:defRPr>
          <a:latin typeface="+mn-lt"/>
          <a:ea typeface="+mn-ea"/>
          <a:cs typeface="+mn-cs"/>
        </a:defRPr>
      </a:lvl1pPr>
      <a:lvl2pPr marL="320205">
        <a:defRPr>
          <a:latin typeface="+mn-lt"/>
          <a:ea typeface="+mn-ea"/>
          <a:cs typeface="+mn-cs"/>
        </a:defRPr>
      </a:lvl2pPr>
      <a:lvl3pPr marL="640414">
        <a:defRPr>
          <a:latin typeface="+mn-lt"/>
          <a:ea typeface="+mn-ea"/>
          <a:cs typeface="+mn-cs"/>
        </a:defRPr>
      </a:lvl3pPr>
      <a:lvl4pPr marL="960621">
        <a:defRPr>
          <a:latin typeface="+mn-lt"/>
          <a:ea typeface="+mn-ea"/>
          <a:cs typeface="+mn-cs"/>
        </a:defRPr>
      </a:lvl4pPr>
      <a:lvl5pPr marL="1280831">
        <a:defRPr>
          <a:latin typeface="+mn-lt"/>
          <a:ea typeface="+mn-ea"/>
          <a:cs typeface="+mn-cs"/>
        </a:defRPr>
      </a:lvl5pPr>
      <a:lvl6pPr marL="1601033">
        <a:defRPr>
          <a:latin typeface="+mn-lt"/>
          <a:ea typeface="+mn-ea"/>
          <a:cs typeface="+mn-cs"/>
        </a:defRPr>
      </a:lvl6pPr>
      <a:lvl7pPr marL="1921243">
        <a:defRPr>
          <a:latin typeface="+mn-lt"/>
          <a:ea typeface="+mn-ea"/>
          <a:cs typeface="+mn-cs"/>
        </a:defRPr>
      </a:lvl7pPr>
      <a:lvl8pPr marL="2241447">
        <a:defRPr>
          <a:latin typeface="+mn-lt"/>
          <a:ea typeface="+mn-ea"/>
          <a:cs typeface="+mn-cs"/>
        </a:defRPr>
      </a:lvl8pPr>
      <a:lvl9pPr marL="2561656">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130091"/>
      </p:ext>
    </p:extLst>
  </p:cSld>
  <p:clrMap bg1="lt1" tx1="dk1" bg2="lt2" tx2="dk2" accent1="accent1" accent2="accent2" accent3="accent3" accent4="accent4" accent5="accent5" accent6="accent6" hlink="hlink" folHlink="folHlink"/>
  <p:sldLayoutIdLst>
    <p:sldLayoutId id="2147483875" r:id="rId1"/>
  </p:sldLayoutIdLst>
  <p:txStyles>
    <p:titleStyle>
      <a:lvl1pPr algn="l" rtl="0" fontAlgn="base">
        <a:lnSpc>
          <a:spcPct val="90000"/>
        </a:lnSpc>
        <a:spcBef>
          <a:spcPct val="0"/>
        </a:spcBef>
        <a:spcAft>
          <a:spcPct val="0"/>
        </a:spcAft>
        <a:defRPr sz="2933" kern="1200">
          <a:solidFill>
            <a:schemeClr val="tx1"/>
          </a:solidFill>
          <a:latin typeface="+mj-lt"/>
          <a:ea typeface="+mj-ea"/>
          <a:cs typeface="+mj-cs"/>
        </a:defRPr>
      </a:lvl1pPr>
      <a:lvl2pPr algn="l" rtl="0" fontAlgn="base">
        <a:lnSpc>
          <a:spcPct val="90000"/>
        </a:lnSpc>
        <a:spcBef>
          <a:spcPct val="0"/>
        </a:spcBef>
        <a:spcAft>
          <a:spcPct val="0"/>
        </a:spcAft>
        <a:defRPr sz="2933">
          <a:solidFill>
            <a:schemeClr val="tx1"/>
          </a:solidFill>
          <a:latin typeface="Calibri" panose="020F0502020204030204" pitchFamily="34" charset="0"/>
        </a:defRPr>
      </a:lvl2pPr>
      <a:lvl3pPr algn="l" rtl="0" fontAlgn="base">
        <a:lnSpc>
          <a:spcPct val="90000"/>
        </a:lnSpc>
        <a:spcBef>
          <a:spcPct val="0"/>
        </a:spcBef>
        <a:spcAft>
          <a:spcPct val="0"/>
        </a:spcAft>
        <a:defRPr sz="2933">
          <a:solidFill>
            <a:schemeClr val="tx1"/>
          </a:solidFill>
          <a:latin typeface="Calibri" panose="020F0502020204030204" pitchFamily="34" charset="0"/>
        </a:defRPr>
      </a:lvl3pPr>
      <a:lvl4pPr algn="l" rtl="0" fontAlgn="base">
        <a:lnSpc>
          <a:spcPct val="90000"/>
        </a:lnSpc>
        <a:spcBef>
          <a:spcPct val="0"/>
        </a:spcBef>
        <a:spcAft>
          <a:spcPct val="0"/>
        </a:spcAft>
        <a:defRPr sz="2933">
          <a:solidFill>
            <a:schemeClr val="tx1"/>
          </a:solidFill>
          <a:latin typeface="Calibri" panose="020F0502020204030204" pitchFamily="34" charset="0"/>
        </a:defRPr>
      </a:lvl4pPr>
      <a:lvl5pPr algn="l" rtl="0" fontAlgn="base">
        <a:lnSpc>
          <a:spcPct val="90000"/>
        </a:lnSpc>
        <a:spcBef>
          <a:spcPct val="0"/>
        </a:spcBef>
        <a:spcAft>
          <a:spcPct val="0"/>
        </a:spcAft>
        <a:defRPr sz="2933">
          <a:solidFill>
            <a:schemeClr val="tx1"/>
          </a:solidFill>
          <a:latin typeface="Calibri" panose="020F0502020204030204" pitchFamily="34" charset="0"/>
        </a:defRPr>
      </a:lvl5pPr>
      <a:lvl6pPr marL="304815" algn="l" rtl="0" fontAlgn="base">
        <a:lnSpc>
          <a:spcPct val="90000"/>
        </a:lnSpc>
        <a:spcBef>
          <a:spcPct val="0"/>
        </a:spcBef>
        <a:spcAft>
          <a:spcPct val="0"/>
        </a:spcAft>
        <a:defRPr sz="2933">
          <a:solidFill>
            <a:schemeClr val="tx1"/>
          </a:solidFill>
          <a:latin typeface="Calibri" panose="020F0502020204030204" pitchFamily="34" charset="0"/>
        </a:defRPr>
      </a:lvl6pPr>
      <a:lvl7pPr marL="609630" algn="l" rtl="0" fontAlgn="base">
        <a:lnSpc>
          <a:spcPct val="90000"/>
        </a:lnSpc>
        <a:spcBef>
          <a:spcPct val="0"/>
        </a:spcBef>
        <a:spcAft>
          <a:spcPct val="0"/>
        </a:spcAft>
        <a:defRPr sz="2933">
          <a:solidFill>
            <a:schemeClr val="tx1"/>
          </a:solidFill>
          <a:latin typeface="Calibri" panose="020F0502020204030204" pitchFamily="34" charset="0"/>
        </a:defRPr>
      </a:lvl7pPr>
      <a:lvl8pPr marL="914446" algn="l" rtl="0" fontAlgn="base">
        <a:lnSpc>
          <a:spcPct val="90000"/>
        </a:lnSpc>
        <a:spcBef>
          <a:spcPct val="0"/>
        </a:spcBef>
        <a:spcAft>
          <a:spcPct val="0"/>
        </a:spcAft>
        <a:defRPr sz="2933">
          <a:solidFill>
            <a:schemeClr val="tx1"/>
          </a:solidFill>
          <a:latin typeface="Calibri" panose="020F0502020204030204" pitchFamily="34" charset="0"/>
        </a:defRPr>
      </a:lvl8pPr>
      <a:lvl9pPr marL="1219261" algn="l" rtl="0" fontAlgn="base">
        <a:lnSpc>
          <a:spcPct val="90000"/>
        </a:lnSpc>
        <a:spcBef>
          <a:spcPct val="0"/>
        </a:spcBef>
        <a:spcAft>
          <a:spcPct val="0"/>
        </a:spcAft>
        <a:defRPr sz="2933">
          <a:solidFill>
            <a:schemeClr val="tx1"/>
          </a:solidFill>
          <a:latin typeface="Calibri" panose="020F0502020204030204" pitchFamily="34" charset="0"/>
        </a:defRPr>
      </a:lvl9pPr>
    </p:titleStyle>
    <p:bodyStyle>
      <a:lvl1pPr marL="152408" indent="-152408" algn="l" rtl="0" fontAlgn="base">
        <a:lnSpc>
          <a:spcPct val="90000"/>
        </a:lnSpc>
        <a:spcBef>
          <a:spcPts val="667"/>
        </a:spcBef>
        <a:spcAft>
          <a:spcPct val="0"/>
        </a:spcAft>
        <a:buFont typeface="Arial" panose="020B0604020202020204" pitchFamily="34" charset="0"/>
        <a:buChar char="•"/>
        <a:defRPr sz="1867" kern="1200">
          <a:solidFill>
            <a:schemeClr val="tx1"/>
          </a:solidFill>
          <a:latin typeface="+mn-lt"/>
          <a:ea typeface="+mn-ea"/>
          <a:cs typeface="+mn-cs"/>
        </a:defRPr>
      </a:lvl1pPr>
      <a:lvl2pPr marL="457223" indent="-152408" algn="l" rtl="0" fontAlgn="base">
        <a:lnSpc>
          <a:spcPct val="90000"/>
        </a:lnSpc>
        <a:spcBef>
          <a:spcPts val="333"/>
        </a:spcBef>
        <a:spcAft>
          <a:spcPct val="0"/>
        </a:spcAft>
        <a:buFont typeface="Arial" panose="020B0604020202020204" pitchFamily="34" charset="0"/>
        <a:buChar char="•"/>
        <a:defRPr sz="1600" kern="1200">
          <a:solidFill>
            <a:schemeClr val="tx1"/>
          </a:solidFill>
          <a:latin typeface="+mn-lt"/>
          <a:ea typeface="+mn-ea"/>
          <a:cs typeface="+mn-cs"/>
        </a:defRPr>
      </a:lvl2pPr>
      <a:lvl3pPr marL="762038" indent="-152408" algn="l" rtl="0" fontAlgn="base">
        <a:lnSpc>
          <a:spcPct val="90000"/>
        </a:lnSpc>
        <a:spcBef>
          <a:spcPts val="333"/>
        </a:spcBef>
        <a:spcAft>
          <a:spcPct val="0"/>
        </a:spcAft>
        <a:buFont typeface="Arial" panose="020B0604020202020204" pitchFamily="34" charset="0"/>
        <a:buChar char="•"/>
        <a:defRPr sz="1333" kern="1200">
          <a:solidFill>
            <a:schemeClr val="tx1"/>
          </a:solidFill>
          <a:latin typeface="+mn-lt"/>
          <a:ea typeface="+mn-ea"/>
          <a:cs typeface="+mn-cs"/>
        </a:defRPr>
      </a:lvl3pPr>
      <a:lvl4pPr marL="1066853" indent="-152408" algn="l" rtl="0" fontAlgn="base">
        <a:lnSpc>
          <a:spcPct val="90000"/>
        </a:lnSpc>
        <a:spcBef>
          <a:spcPts val="333"/>
        </a:spcBef>
        <a:spcAft>
          <a:spcPct val="0"/>
        </a:spcAft>
        <a:buFont typeface="Arial" panose="020B0604020202020204" pitchFamily="34" charset="0"/>
        <a:buChar char="•"/>
        <a:defRPr kern="1200">
          <a:solidFill>
            <a:schemeClr val="tx1"/>
          </a:solidFill>
          <a:latin typeface="+mn-lt"/>
          <a:ea typeface="+mn-ea"/>
          <a:cs typeface="+mn-cs"/>
        </a:defRPr>
      </a:lvl4pPr>
      <a:lvl5pPr marL="1371669" indent="-152408" algn="l" rtl="0" fontAlgn="base">
        <a:lnSpc>
          <a:spcPct val="90000"/>
        </a:lnSpc>
        <a:spcBef>
          <a:spcPts val="333"/>
        </a:spcBef>
        <a:spcAft>
          <a:spcPct val="0"/>
        </a:spcAft>
        <a:buFont typeface="Arial" panose="020B0604020202020204" pitchFamily="34" charset="0"/>
        <a:buChar char="•"/>
        <a:defRPr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7.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ssa.gov/planners/retire/gpo-wep.html" TargetMode="External"/><Relationship Id="rId4" Type="http://schemas.openxmlformats.org/officeDocument/2006/relationships/hyperlink" Target="https://www.ssa.gov/planners/retire/creditsa.html"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www.idaholegalaid.org/" TargetMode="Externa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livebetteridaho.org/" TargetMode="Externa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healthandwelfare.idaho.gov/" TargetMode="External"/><Relationship Id="rId1" Type="http://schemas.openxmlformats.org/officeDocument/2006/relationships/slideLayout" Target="../slideLayouts/slideLayout39.xml"/><Relationship Id="rId5" Type="http://schemas.openxmlformats.org/officeDocument/2006/relationships/image" Target="../media/image31.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0.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0.xml"/></Relationships>
</file>

<file path=ppt/slides/_rels/slide7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0.xml"/><Relationship Id="rId5" Type="http://schemas.openxmlformats.org/officeDocument/2006/relationships/image" Target="../media/image52.jpeg"/><Relationship Id="rId4" Type="http://schemas.openxmlformats.org/officeDocument/2006/relationships/image" Target="../media/image5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1.xml.rels><?xml version="1.0" encoding="UTF-8" standalone="yes"?>
<Relationships xmlns="http://schemas.openxmlformats.org/package/2006/relationships"><Relationship Id="rId2" Type="http://schemas.openxmlformats.org/officeDocument/2006/relationships/hyperlink" Target="http://www.edwardjones.com/" TargetMode="External"/><Relationship Id="rId1" Type="http://schemas.openxmlformats.org/officeDocument/2006/relationships/slideLayout" Target="../slideLayouts/slideLayout6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4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3" Type="http://schemas.openxmlformats.org/officeDocument/2006/relationships/hyperlink" Target="https://www.ssa.gov/planners/taxes.html" TargetMode="External"/><Relationship Id="rId2" Type="http://schemas.openxmlformats.org/officeDocument/2006/relationships/hyperlink" Target="https://www.ssa.gov/planners/taxwithold.html" TargetMode="External"/><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09800"/>
            <a:ext cx="8610600" cy="1143000"/>
          </a:xfrm>
        </p:spPr>
        <p:txBody>
          <a:bodyPr>
            <a:normAutofit fontScale="90000"/>
          </a:bodyPr>
          <a:lstStyle/>
          <a:p>
            <a:r>
              <a:rPr lang="en-US" dirty="0"/>
              <a:t>Social Security: </a:t>
            </a:r>
            <a:br>
              <a:rPr lang="en-US" dirty="0"/>
            </a:br>
            <a:r>
              <a:rPr lang="en-US" dirty="0"/>
              <a:t>With You Through Life’s Journey…</a:t>
            </a:r>
          </a:p>
        </p:txBody>
      </p:sp>
      <p:sp>
        <p:nvSpPr>
          <p:cNvPr id="2" name="TextBox 1"/>
          <p:cNvSpPr txBox="1"/>
          <p:nvPr/>
        </p:nvSpPr>
        <p:spPr>
          <a:xfrm>
            <a:off x="6535594" y="6553200"/>
            <a:ext cx="2608406" cy="276999"/>
          </a:xfrm>
          <a:prstGeom prst="rect">
            <a:avLst/>
          </a:prstGeom>
          <a:noFill/>
        </p:spPr>
        <p:txBody>
          <a:bodyPr wrap="none" rtlCol="0">
            <a:spAutoFit/>
          </a:bodyPr>
          <a:lstStyle/>
          <a:p>
            <a:r>
              <a:rPr lang="en-US" sz="1200" dirty="0">
                <a:solidFill>
                  <a:schemeClr val="bg1"/>
                </a:solidFill>
              </a:rPr>
              <a:t>Produced at U.S. taxpayer expense</a:t>
            </a:r>
          </a:p>
        </p:txBody>
      </p:sp>
      <p:sp>
        <p:nvSpPr>
          <p:cNvPr id="3" name="TextBox 2"/>
          <p:cNvSpPr txBox="1"/>
          <p:nvPr/>
        </p:nvSpPr>
        <p:spPr>
          <a:xfrm>
            <a:off x="4381500" y="6488668"/>
            <a:ext cx="304800" cy="369332"/>
          </a:xfrm>
          <a:prstGeom prst="rect">
            <a:avLst/>
          </a:prstGeom>
          <a:noFill/>
        </p:spPr>
        <p:txBody>
          <a:bodyPr wrap="square" rtlCol="0">
            <a:spAutoFit/>
          </a:bodyPr>
          <a:lstStyle/>
          <a:p>
            <a:r>
              <a:rPr lang="en-US" dirty="0">
                <a:solidFill>
                  <a:schemeClr val="bg1"/>
                </a:solidFill>
              </a:rPr>
              <a:t>1</a:t>
            </a:r>
          </a:p>
        </p:txBody>
      </p:sp>
    </p:spTree>
    <p:extLst>
      <p:ext uri="{BB962C8B-B14F-4D97-AF65-F5344CB8AC3E}">
        <p14:creationId xmlns:p14="http://schemas.microsoft.com/office/powerpoint/2010/main" val="91432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52400" y="986686"/>
            <a:ext cx="9144000" cy="1231106"/>
          </a:xfrm>
          <a:prstGeom prst="rect">
            <a:avLst/>
          </a:prstGeom>
          <a:noFill/>
          <a:ln>
            <a:noFill/>
          </a:ln>
        </p:spPr>
        <p:txBody>
          <a:bodyPr wrap="square" rtlCol="0">
            <a:spAutoFit/>
          </a:bodyPr>
          <a:lstStyle/>
          <a:p>
            <a:pPr algn="ctr"/>
            <a:r>
              <a:rPr lang="en-US" sz="4000" b="1" dirty="0">
                <a:latin typeface="+mj-lt"/>
              </a:rPr>
              <a:t>Birth Rates </a:t>
            </a:r>
            <a:r>
              <a:rPr lang="en-US" sz="5400" b="1" dirty="0">
                <a:latin typeface="+mj-lt"/>
              </a:rPr>
              <a:t>– </a:t>
            </a:r>
            <a:r>
              <a:rPr lang="en-US" sz="2000" b="1" dirty="0">
                <a:latin typeface="+mj-lt"/>
              </a:rPr>
              <a:t>By 2035/baby boomers in full retirement, there will be about 2 workers for each Social Security beneficiary. </a:t>
            </a:r>
            <a:endParaRPr lang="en-US" sz="5400" b="1" dirty="0">
              <a:latin typeface="+mj-lt"/>
            </a:endParaRPr>
          </a:p>
        </p:txBody>
      </p:sp>
      <p:sp>
        <p:nvSpPr>
          <p:cNvPr id="8" name="TextBox 7"/>
          <p:cNvSpPr txBox="1"/>
          <p:nvPr/>
        </p:nvSpPr>
        <p:spPr>
          <a:xfrm>
            <a:off x="5334000" y="5483423"/>
            <a:ext cx="3733800" cy="307777"/>
          </a:xfrm>
          <a:prstGeom prst="rect">
            <a:avLst/>
          </a:prstGeom>
          <a:noFill/>
        </p:spPr>
        <p:txBody>
          <a:bodyPr wrap="square" rtlCol="0">
            <a:spAutoFit/>
          </a:bodyPr>
          <a:lstStyle/>
          <a:p>
            <a:pPr algn="r"/>
            <a:r>
              <a:rPr lang="en-US" sz="1400" dirty="0"/>
              <a:t>Source: 2016 Trustees Report Table V.A1.</a:t>
            </a:r>
          </a:p>
        </p:txBody>
      </p:sp>
      <p:graphicFrame>
        <p:nvGraphicFramePr>
          <p:cNvPr id="7" name="Chart 6"/>
          <p:cNvGraphicFramePr/>
          <p:nvPr>
            <p:extLst>
              <p:ext uri="{D42A27DB-BD31-4B8C-83A1-F6EECF244321}">
                <p14:modId xmlns:p14="http://schemas.microsoft.com/office/powerpoint/2010/main" val="1340859841"/>
              </p:ext>
            </p:extLst>
          </p:nvPr>
        </p:nvGraphicFramePr>
        <p:xfrm>
          <a:off x="1295400" y="1910017"/>
          <a:ext cx="6553200" cy="372878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267200" y="6488668"/>
            <a:ext cx="609600" cy="369332"/>
          </a:xfrm>
          <a:prstGeom prst="rect">
            <a:avLst/>
          </a:prstGeom>
          <a:noFill/>
        </p:spPr>
        <p:txBody>
          <a:bodyPr wrap="square" rtlCol="0">
            <a:spAutoFit/>
          </a:bodyPr>
          <a:lstStyle/>
          <a:p>
            <a:pPr algn="ctr"/>
            <a:r>
              <a:rPr lang="en-US" dirty="0"/>
              <a:t>9</a:t>
            </a:r>
          </a:p>
        </p:txBody>
      </p:sp>
    </p:spTree>
    <p:extLst>
      <p:ext uri="{BB962C8B-B14F-4D97-AF65-F5344CB8AC3E}">
        <p14:creationId xmlns:p14="http://schemas.microsoft.com/office/powerpoint/2010/main" val="8778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002947"/>
            <a:ext cx="9144000" cy="769441"/>
          </a:xfrm>
          <a:prstGeom prst="rect">
            <a:avLst/>
          </a:prstGeom>
          <a:noFill/>
          <a:ln>
            <a:noFill/>
          </a:ln>
        </p:spPr>
        <p:txBody>
          <a:bodyPr wrap="square" rtlCol="0">
            <a:spAutoFit/>
          </a:bodyPr>
          <a:lstStyle/>
          <a:p>
            <a:pPr algn="ctr"/>
            <a:r>
              <a:rPr lang="en-US" sz="4400" b="1" dirty="0">
                <a:latin typeface="+mj-lt"/>
              </a:rPr>
              <a:t>Life Expectancy Statistics</a:t>
            </a:r>
          </a:p>
        </p:txBody>
      </p:sp>
      <p:sp>
        <p:nvSpPr>
          <p:cNvPr id="4" name="TextBox 3"/>
          <p:cNvSpPr txBox="1"/>
          <p:nvPr/>
        </p:nvSpPr>
        <p:spPr>
          <a:xfrm>
            <a:off x="266700" y="2054709"/>
            <a:ext cx="8610600" cy="3477875"/>
          </a:xfrm>
          <a:prstGeom prst="rect">
            <a:avLst/>
          </a:prstGeom>
          <a:noFill/>
        </p:spPr>
        <p:txBody>
          <a:bodyPr wrap="square" rtlCol="0">
            <a:spAutoFit/>
          </a:bodyPr>
          <a:lstStyle/>
          <a:p>
            <a:pPr marL="342900" indent="-342900">
              <a:buFont typeface="Arial" panose="020B0604020202020204" pitchFamily="34" charset="0"/>
              <a:buChar char="•"/>
            </a:pPr>
            <a:r>
              <a:rPr lang="en-US" sz="2200" dirty="0"/>
              <a:t>A </a:t>
            </a:r>
            <a:r>
              <a:rPr lang="en-US" sz="2200" b="1" dirty="0"/>
              <a:t>man</a:t>
            </a:r>
            <a:r>
              <a:rPr lang="en-US" sz="2200" dirty="0"/>
              <a:t> reaching age 65 today can expect to live, on average, until age </a:t>
            </a:r>
            <a:r>
              <a:rPr lang="en-US" sz="2200" b="1" dirty="0"/>
              <a:t>84.3</a:t>
            </a:r>
            <a:r>
              <a:rPr lang="en-US" sz="2200" dirty="0"/>
              <a: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A </a:t>
            </a:r>
            <a:r>
              <a:rPr lang="en-US" sz="2200" b="1" dirty="0"/>
              <a:t>woman</a:t>
            </a:r>
            <a:r>
              <a:rPr lang="en-US" sz="2200" dirty="0"/>
              <a:t> turning age 65 today can expect to live, on average, until age </a:t>
            </a:r>
            <a:r>
              <a:rPr lang="en-US" sz="2200" b="1" dirty="0"/>
              <a:t>86.6</a:t>
            </a:r>
            <a:r>
              <a:rPr lang="en-US" sz="2200" dirty="0"/>
              <a: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And those are just averages. About one out of every four 65-year-olds today will live past age </a:t>
            </a:r>
            <a:r>
              <a:rPr lang="en-US" sz="2200" b="1" dirty="0"/>
              <a:t>90</a:t>
            </a:r>
            <a:r>
              <a:rPr lang="en-US" sz="2200" dirty="0"/>
              <a:t>, and one out of 10 will live past age </a:t>
            </a:r>
            <a:r>
              <a:rPr lang="en-US" sz="2200" b="1" dirty="0"/>
              <a:t>95</a:t>
            </a:r>
            <a:r>
              <a:rPr lang="en-US" sz="2200" dirty="0"/>
              <a:t>.   </a:t>
            </a:r>
            <a:r>
              <a:rPr lang="en-US" sz="2200" dirty="0">
                <a:solidFill>
                  <a:srgbClr val="FF0000"/>
                </a:solidFill>
              </a:rPr>
              <a:t>Life expectancy will result with 20% of our projected population over the age of 65 by year 2035.  </a:t>
            </a:r>
          </a:p>
        </p:txBody>
      </p:sp>
      <p:sp>
        <p:nvSpPr>
          <p:cNvPr id="5" name="TextBox 4"/>
          <p:cNvSpPr txBox="1"/>
          <p:nvPr/>
        </p:nvSpPr>
        <p:spPr>
          <a:xfrm>
            <a:off x="0" y="5481935"/>
            <a:ext cx="9144000" cy="461665"/>
          </a:xfrm>
          <a:prstGeom prst="rect">
            <a:avLst/>
          </a:prstGeom>
          <a:solidFill>
            <a:schemeClr val="tx1"/>
          </a:solidFill>
        </p:spPr>
        <p:txBody>
          <a:bodyPr wrap="square" rtlCol="0">
            <a:spAutoFit/>
          </a:bodyPr>
          <a:lstStyle/>
          <a:p>
            <a:pPr algn="ctr"/>
            <a:r>
              <a:rPr lang="en-US" sz="2400" dirty="0">
                <a:solidFill>
                  <a:schemeClr val="bg1"/>
                </a:solidFill>
              </a:rPr>
              <a:t>socialsecurity.gov/planners/lifeexpectancy.html</a:t>
            </a:r>
          </a:p>
        </p:txBody>
      </p:sp>
      <p:sp>
        <p:nvSpPr>
          <p:cNvPr id="2" name="TextBox 1"/>
          <p:cNvSpPr txBox="1"/>
          <p:nvPr/>
        </p:nvSpPr>
        <p:spPr>
          <a:xfrm>
            <a:off x="4312508" y="6488668"/>
            <a:ext cx="488092" cy="369332"/>
          </a:xfrm>
          <a:prstGeom prst="rect">
            <a:avLst/>
          </a:prstGeom>
          <a:noFill/>
        </p:spPr>
        <p:txBody>
          <a:bodyPr wrap="square" rtlCol="0">
            <a:spAutoFit/>
          </a:bodyPr>
          <a:lstStyle/>
          <a:p>
            <a:pPr algn="ctr"/>
            <a:r>
              <a:rPr lang="en-US" dirty="0">
                <a:solidFill>
                  <a:srgbClr val="002060"/>
                </a:solidFill>
              </a:rPr>
              <a:t>10</a:t>
            </a:r>
          </a:p>
        </p:txBody>
      </p:sp>
    </p:spTree>
    <p:extLst>
      <p:ext uri="{BB962C8B-B14F-4D97-AF65-F5344CB8AC3E}">
        <p14:creationId xmlns:p14="http://schemas.microsoft.com/office/powerpoint/2010/main" val="414659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700" y="1886902"/>
            <a:ext cx="8610600" cy="3785652"/>
          </a:xfrm>
          <a:prstGeom prst="rect">
            <a:avLst/>
          </a:prstGeom>
          <a:noFill/>
        </p:spPr>
        <p:txBody>
          <a:bodyPr wrap="square" rtlCol="0">
            <a:spAutoFit/>
          </a:bodyPr>
          <a:lstStyle/>
          <a:p>
            <a:pPr marL="342900" indent="-342900">
              <a:buFont typeface="Arial" panose="020B0604020202020204" pitchFamily="34" charset="0"/>
              <a:buChar char="•"/>
            </a:pPr>
            <a:r>
              <a:rPr lang="en-US" sz="2200" dirty="0"/>
              <a:t>The two Social Security trust funds – Old-Age and Survivors Insurance (OASI)/85cents of every $1 and Disability Insurance (DI) /15cents will be able to pay all benefits in full and on time </a:t>
            </a:r>
            <a:r>
              <a:rPr lang="en-US" sz="2200" b="1" dirty="0"/>
              <a:t>until 2034.   SS spends less than 1 cent to manage the program.</a:t>
            </a:r>
          </a:p>
          <a:p>
            <a:pPr lvl="2"/>
            <a:endParaRPr lang="en-US" sz="2000" b="1" dirty="0"/>
          </a:p>
          <a:p>
            <a:pPr marL="342900" indent="-342900">
              <a:buFont typeface="Arial" panose="020B0604020202020204" pitchFamily="34" charset="0"/>
              <a:buChar char="•"/>
            </a:pPr>
            <a:r>
              <a:rPr lang="en-US" sz="2200" dirty="0"/>
              <a:t>The trust funds have reached the brink of depletion of asset reserves in the past, but Congress made substantial modifications to avoid this.  </a:t>
            </a:r>
            <a:r>
              <a:rPr lang="en-US" sz="2200" b="1" dirty="0"/>
              <a:t>Even if legislative changes are not made before 2034, the trust funds will still be able to pay 77 percent of each benefit due.</a:t>
            </a:r>
          </a:p>
        </p:txBody>
      </p:sp>
      <p:sp>
        <p:nvSpPr>
          <p:cNvPr id="8" name="TextBox 7"/>
          <p:cNvSpPr txBox="1"/>
          <p:nvPr/>
        </p:nvSpPr>
        <p:spPr>
          <a:xfrm>
            <a:off x="0" y="914400"/>
            <a:ext cx="9144000" cy="769441"/>
          </a:xfrm>
          <a:prstGeom prst="rect">
            <a:avLst/>
          </a:prstGeom>
          <a:noFill/>
          <a:ln>
            <a:noFill/>
          </a:ln>
        </p:spPr>
        <p:txBody>
          <a:bodyPr wrap="square" rtlCol="0">
            <a:spAutoFit/>
          </a:bodyPr>
          <a:lstStyle/>
          <a:p>
            <a:pPr algn="ctr"/>
            <a:r>
              <a:rPr lang="en-US" sz="4400" b="1" dirty="0">
                <a:latin typeface="+mj-lt"/>
              </a:rPr>
              <a:t>Social Security in the Future</a:t>
            </a:r>
          </a:p>
        </p:txBody>
      </p:sp>
      <p:sp>
        <p:nvSpPr>
          <p:cNvPr id="2" name="TextBox 1"/>
          <p:cNvSpPr txBox="1"/>
          <p:nvPr/>
        </p:nvSpPr>
        <p:spPr>
          <a:xfrm>
            <a:off x="4305300" y="6488668"/>
            <a:ext cx="533400" cy="369332"/>
          </a:xfrm>
          <a:prstGeom prst="rect">
            <a:avLst/>
          </a:prstGeom>
          <a:noFill/>
        </p:spPr>
        <p:txBody>
          <a:bodyPr wrap="square" rtlCol="0">
            <a:spAutoFit/>
          </a:bodyPr>
          <a:lstStyle/>
          <a:p>
            <a:pPr algn="ctr"/>
            <a:r>
              <a:rPr lang="en-US" dirty="0">
                <a:solidFill>
                  <a:srgbClr val="002060"/>
                </a:solidFill>
              </a:rPr>
              <a:t>11</a:t>
            </a:r>
          </a:p>
        </p:txBody>
      </p:sp>
    </p:spTree>
    <p:extLst>
      <p:ext uri="{BB962C8B-B14F-4D97-AF65-F5344CB8AC3E}">
        <p14:creationId xmlns:p14="http://schemas.microsoft.com/office/powerpoint/2010/main" val="108781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7655"/>
            <a:ext cx="8610600" cy="1143000"/>
          </a:xfrm>
        </p:spPr>
        <p:txBody>
          <a:bodyPr>
            <a:normAutofit/>
          </a:bodyPr>
          <a:lstStyle/>
          <a:p>
            <a:r>
              <a:rPr lang="en-US" altLang="en-US" sz="4800" b="1" dirty="0">
                <a:cs typeface="Calibri" pitchFamily="34" charset="0"/>
              </a:rPr>
              <a:t>Applying for Benefits</a:t>
            </a:r>
            <a:endParaRPr lang="en-US" sz="4800" dirty="0"/>
          </a:p>
        </p:txBody>
      </p:sp>
      <p:sp>
        <p:nvSpPr>
          <p:cNvPr id="4" name="Content Placeholder 2"/>
          <p:cNvSpPr txBox="1">
            <a:spLocks/>
          </p:cNvSpPr>
          <p:nvPr/>
        </p:nvSpPr>
        <p:spPr>
          <a:xfrm>
            <a:off x="609600" y="1371600"/>
            <a:ext cx="784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3 options available to apply:</a:t>
            </a:r>
          </a:p>
          <a:p>
            <a:pPr marL="0" indent="0">
              <a:lnSpc>
                <a:spcPct val="150000"/>
              </a:lnSpc>
              <a:buFont typeface="Arial" panose="020B0604020202020204" pitchFamily="34" charset="0"/>
              <a:buNone/>
            </a:pPr>
            <a:r>
              <a:rPr lang="en-US" sz="1400" dirty="0"/>
              <a:t>	</a:t>
            </a:r>
            <a:r>
              <a:rPr lang="en-US" dirty="0"/>
              <a:t>Online –www.socialsecurity.gov</a:t>
            </a:r>
          </a:p>
          <a:p>
            <a:pPr marL="0" indent="0">
              <a:lnSpc>
                <a:spcPct val="150000"/>
              </a:lnSpc>
              <a:buFont typeface="Arial" panose="020B0604020202020204" pitchFamily="34" charset="0"/>
              <a:buNone/>
            </a:pPr>
            <a:r>
              <a:rPr lang="en-US" dirty="0"/>
              <a:t>	By phone 1-800-772-1213</a:t>
            </a:r>
          </a:p>
          <a:p>
            <a:pPr marL="0" indent="0">
              <a:lnSpc>
                <a:spcPct val="150000"/>
              </a:lnSpc>
              <a:buFont typeface="Arial" panose="020B0604020202020204" pitchFamily="34" charset="0"/>
              <a:buNone/>
            </a:pPr>
            <a:r>
              <a:rPr lang="en-US" dirty="0"/>
              <a:t>	At our office</a:t>
            </a:r>
            <a:br>
              <a:rPr lang="en-US" sz="2400" dirty="0"/>
            </a:br>
            <a:r>
              <a:rPr lang="en-US" sz="2400" i="1" dirty="0"/>
              <a:t>You choose the most convenient option for you!</a:t>
            </a:r>
            <a:br>
              <a:rPr lang="en-US" sz="2400" i="1" dirty="0"/>
            </a:br>
            <a:r>
              <a:rPr lang="en-US" sz="1400" i="1" dirty="0"/>
              <a:t>Note: </a:t>
            </a:r>
            <a:r>
              <a:rPr lang="en-US" sz="1400" dirty="0"/>
              <a:t>Child and survivor claims can only be done by phone or in a field office (</a:t>
            </a:r>
            <a:r>
              <a:rPr lang="en-US" sz="1400" u="sng" dirty="0"/>
              <a:t>not online</a:t>
            </a:r>
            <a:r>
              <a:rPr lang="en-US" sz="1400" dirty="0"/>
              <a:t>) at this time.</a:t>
            </a:r>
          </a:p>
        </p:txBody>
      </p:sp>
      <p:pic>
        <p:nvPicPr>
          <p:cNvPr id="5" name="Picture 2" descr="D:\Documents\Work Order Files\16-5PP Universal PPT\computer.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9965" y="2120335"/>
            <a:ext cx="584200" cy="5085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Documents\Work Order Files\16-5PP Universal PPT\phon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772" y="3014136"/>
            <a:ext cx="492369" cy="533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Documents\Work Order Files\16-5PP Universal PPT\Untitled-3.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0091" y="3775563"/>
            <a:ext cx="605730" cy="63132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3467100" y="6494934"/>
            <a:ext cx="2133600" cy="365125"/>
          </a:xfrm>
        </p:spPr>
        <p:txBody>
          <a:bodyPr/>
          <a:lstStyle/>
          <a:p>
            <a:pPr algn="ctr"/>
            <a:fld id="{9221CDAF-7AA6-4807-B601-63BF3B41F162}" type="slidenum">
              <a:rPr lang="en-US" sz="1800" smtClean="0">
                <a:solidFill>
                  <a:srgbClr val="002060"/>
                </a:solidFill>
              </a:rPr>
              <a:pPr algn="ctr"/>
              <a:t>13</a:t>
            </a:fld>
            <a:endParaRPr lang="en-US" sz="1800" dirty="0">
              <a:solidFill>
                <a:srgbClr val="002060"/>
              </a:solidFill>
            </a:endParaRPr>
          </a:p>
        </p:txBody>
      </p:sp>
    </p:spTree>
    <p:extLst>
      <p:ext uri="{BB962C8B-B14F-4D97-AF65-F5344CB8AC3E}">
        <p14:creationId xmlns:p14="http://schemas.microsoft.com/office/powerpoint/2010/main" val="320964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Box 5"/>
          <p:cNvSpPr txBox="1">
            <a:spLocks noChangeArrowheads="1"/>
          </p:cNvSpPr>
          <p:nvPr/>
        </p:nvSpPr>
        <p:spPr bwMode="auto">
          <a:xfrm>
            <a:off x="-12700" y="5481935"/>
            <a:ext cx="915670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400" b="0" dirty="0">
                <a:solidFill>
                  <a:srgbClr val="FFFFFF"/>
                </a:solidFill>
              </a:rPr>
              <a:t>socialsecurity.gov/</a:t>
            </a:r>
            <a:r>
              <a:rPr lang="en-US" altLang="en-US" sz="2400" b="0" dirty="0" err="1">
                <a:solidFill>
                  <a:srgbClr val="FFFFFF"/>
                </a:solidFill>
              </a:rPr>
              <a:t>myaccount</a:t>
            </a:r>
            <a:endParaRPr lang="en-US" altLang="en-US" sz="2400" b="0" dirty="0">
              <a:solidFill>
                <a:srgbClr val="FFFFFF"/>
              </a:solidFill>
            </a:endParaRPr>
          </a:p>
        </p:txBody>
      </p:sp>
      <p:sp>
        <p:nvSpPr>
          <p:cNvPr id="177155" name="Title 1"/>
          <p:cNvSpPr txBox="1">
            <a:spLocks/>
          </p:cNvSpPr>
          <p:nvPr/>
        </p:nvSpPr>
        <p:spPr bwMode="auto">
          <a:xfrm>
            <a:off x="0" y="-1"/>
            <a:ext cx="9131300"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4800" i="1" dirty="0">
                <a:solidFill>
                  <a:srgbClr val="D12229"/>
                </a:solidFill>
                <a:latin typeface="Georgia" panose="02040502050405020303" pitchFamily="18" charset="0"/>
              </a:rPr>
              <a:t>my</a:t>
            </a:r>
            <a:r>
              <a:rPr lang="en-US" altLang="en-US" sz="4800" i="1" dirty="0">
                <a:solidFill>
                  <a:srgbClr val="002060"/>
                </a:solidFill>
                <a:latin typeface="Georgia" panose="02040502050405020303" pitchFamily="18" charset="0"/>
              </a:rPr>
              <a:t> </a:t>
            </a:r>
            <a:r>
              <a:rPr lang="en-US" altLang="en-US" sz="4800" dirty="0">
                <a:solidFill>
                  <a:srgbClr val="0054A6"/>
                </a:solidFill>
                <a:latin typeface="Georgia" panose="02040502050405020303" pitchFamily="18" charset="0"/>
              </a:rPr>
              <a:t>Social Security</a:t>
            </a:r>
          </a:p>
        </p:txBody>
      </p:sp>
      <p:pic>
        <p:nvPicPr>
          <p:cNvPr id="17715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3138"/>
            <a:ext cx="91313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3498850" y="6503172"/>
            <a:ext cx="2133600" cy="365125"/>
          </a:xfrm>
        </p:spPr>
        <p:txBody>
          <a:bodyPr/>
          <a:lstStyle/>
          <a:p>
            <a:pPr algn="ctr"/>
            <a:fld id="{9221CDAF-7AA6-4807-B601-63BF3B41F162}" type="slidenum">
              <a:rPr lang="en-US" sz="1800" smtClean="0">
                <a:solidFill>
                  <a:srgbClr val="002060"/>
                </a:solidFill>
              </a:rPr>
              <a:pPr algn="ctr"/>
              <a:t>14</a:t>
            </a:fld>
            <a:endParaRPr lang="en-US" sz="1800" dirty="0">
              <a:solidFill>
                <a:srgbClr val="002060"/>
              </a:solidFill>
            </a:endParaRPr>
          </a:p>
        </p:txBody>
      </p:sp>
    </p:spTree>
    <p:extLst>
      <p:ext uri="{BB962C8B-B14F-4D97-AF65-F5344CB8AC3E}">
        <p14:creationId xmlns:p14="http://schemas.microsoft.com/office/powerpoint/2010/main" val="7179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txBox="1">
            <a:spLocks/>
          </p:cNvSpPr>
          <p:nvPr/>
        </p:nvSpPr>
        <p:spPr bwMode="auto">
          <a:xfrm>
            <a:off x="0" y="-127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a:spcBef>
                <a:spcPct val="0"/>
              </a:spcBef>
              <a:buFontTx/>
              <a:buNone/>
            </a:pPr>
            <a:r>
              <a:rPr lang="en-US" altLang="en-US" sz="4000" i="1" dirty="0">
                <a:solidFill>
                  <a:srgbClr val="D12229"/>
                </a:solidFill>
                <a:latin typeface="Georgia" panose="02040502050405020303" pitchFamily="18" charset="0"/>
              </a:rPr>
              <a:t>my</a:t>
            </a:r>
            <a:r>
              <a:rPr lang="en-US" altLang="en-US" sz="4000" i="1" dirty="0">
                <a:solidFill>
                  <a:srgbClr val="002060"/>
                </a:solidFill>
                <a:latin typeface="Georgia" panose="02040502050405020303" pitchFamily="18" charset="0"/>
              </a:rPr>
              <a:t> </a:t>
            </a:r>
            <a:r>
              <a:rPr lang="en-US" altLang="en-US" sz="4000" dirty="0">
                <a:solidFill>
                  <a:srgbClr val="0054A6"/>
                </a:solidFill>
                <a:latin typeface="Georgia" panose="02040502050405020303" pitchFamily="18" charset="0"/>
              </a:rPr>
              <a:t>Social Security </a:t>
            </a:r>
            <a:r>
              <a:rPr lang="en-US" altLang="en-US" sz="4000" b="1" dirty="0">
                <a:latin typeface="+mj-lt"/>
                <a:ea typeface="+mj-ea"/>
                <a:cs typeface="Calibri" pitchFamily="34" charset="0"/>
              </a:rPr>
              <a:t>Services</a:t>
            </a:r>
          </a:p>
        </p:txBody>
      </p:sp>
      <p:sp>
        <p:nvSpPr>
          <p:cNvPr id="5" name="TextBox 4"/>
          <p:cNvSpPr txBox="1"/>
          <p:nvPr/>
        </p:nvSpPr>
        <p:spPr>
          <a:xfrm>
            <a:off x="0" y="1008995"/>
            <a:ext cx="9067800" cy="4401205"/>
          </a:xfrm>
          <a:prstGeom prst="rect">
            <a:avLst/>
          </a:prstGeom>
          <a:noFill/>
        </p:spPr>
        <p:txBody>
          <a:bodyPr wrap="square">
            <a:spAutoFit/>
          </a:bodyPr>
          <a:lstStyle/>
          <a:p>
            <a:pPr>
              <a:defRPr/>
            </a:pPr>
            <a:r>
              <a:rPr lang="en-US" sz="2400" u="sng" dirty="0">
                <a:solidFill>
                  <a:schemeClr val="tx1"/>
                </a:solidFill>
                <a:latin typeface="+mn-lt"/>
              </a:rPr>
              <a:t>If you already receive benefits or have Medicare</a:t>
            </a:r>
            <a:r>
              <a:rPr lang="en-US" sz="2400" dirty="0">
                <a:solidFill>
                  <a:schemeClr val="tx1"/>
                </a:solidFill>
                <a:latin typeface="+mn-lt"/>
              </a:rPr>
              <a:t>, you can:</a:t>
            </a:r>
          </a:p>
          <a:p>
            <a:pPr>
              <a:defRPr/>
            </a:pPr>
            <a:endParaRPr lang="en-US" sz="1600" b="0" dirty="0">
              <a:solidFill>
                <a:schemeClr val="tx1"/>
              </a:solidFill>
              <a:latin typeface="+mn-lt"/>
            </a:endParaRP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Request a replacement Social Security card if you have a current Idaho Driver’s License and valid mailing address;</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Get a benefit verification letter as proof that you are getting benefits;</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Check your benefit and payment information and your earnings record;</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Change your address and phone number; *</a:t>
            </a:r>
            <a:r>
              <a:rPr lang="en-US" sz="2000" b="1" dirty="0">
                <a:solidFill>
                  <a:schemeClr val="tx1"/>
                </a:solidFill>
                <a:latin typeface="+mn-lt"/>
              </a:rPr>
              <a:t>Think new Medicare Card</a:t>
            </a:r>
            <a:r>
              <a:rPr lang="en-US" sz="2000" b="0" dirty="0">
                <a:solidFill>
                  <a:schemeClr val="tx1"/>
                </a:solidFill>
                <a:latin typeface="+mn-lt"/>
              </a:rPr>
              <a:t>*</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Start or change direct deposit of your benefit payment;</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Request a replacement Medicare card; and</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Get a replacement SSA-1099 or SSA-1042S for tax season.</a:t>
            </a:r>
          </a:p>
        </p:txBody>
      </p:sp>
      <p:sp>
        <p:nvSpPr>
          <p:cNvPr id="2" name="Slide Number Placeholder 1"/>
          <p:cNvSpPr>
            <a:spLocks noGrp="1"/>
          </p:cNvSpPr>
          <p:nvPr>
            <p:ph type="sldNum" sz="quarter" idx="12"/>
          </p:nvPr>
        </p:nvSpPr>
        <p:spPr>
          <a:xfrm>
            <a:off x="3467100" y="6478459"/>
            <a:ext cx="2133600" cy="365125"/>
          </a:xfrm>
        </p:spPr>
        <p:txBody>
          <a:bodyPr/>
          <a:lstStyle/>
          <a:p>
            <a:pPr algn="ctr"/>
            <a:fld id="{9221CDAF-7AA6-4807-B601-63BF3B41F162}" type="slidenum">
              <a:rPr lang="en-US" sz="1800" smtClean="0">
                <a:solidFill>
                  <a:srgbClr val="002060"/>
                </a:solidFill>
              </a:rPr>
              <a:pPr algn="ctr"/>
              <a:t>15</a:t>
            </a:fld>
            <a:endParaRPr lang="en-US" sz="1800">
              <a:solidFill>
                <a:srgbClr val="002060"/>
              </a:solidFill>
            </a:endParaRPr>
          </a:p>
        </p:txBody>
      </p:sp>
    </p:spTree>
    <p:extLst>
      <p:ext uri="{BB962C8B-B14F-4D97-AF65-F5344CB8AC3E}">
        <p14:creationId xmlns:p14="http://schemas.microsoft.com/office/powerpoint/2010/main" val="287689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txBox="1">
            <a:spLocks/>
          </p:cNvSpPr>
          <p:nvPr/>
        </p:nvSpPr>
        <p:spPr bwMode="auto">
          <a:xfrm>
            <a:off x="0" y="-127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a:spcBef>
                <a:spcPct val="0"/>
              </a:spcBef>
              <a:buFontTx/>
              <a:buNone/>
            </a:pPr>
            <a:r>
              <a:rPr lang="en-US" altLang="en-US" sz="4000" i="1" dirty="0">
                <a:solidFill>
                  <a:srgbClr val="D12229"/>
                </a:solidFill>
                <a:latin typeface="Georgia" panose="02040502050405020303" pitchFamily="18" charset="0"/>
              </a:rPr>
              <a:t>my</a:t>
            </a:r>
            <a:r>
              <a:rPr lang="en-US" altLang="en-US" sz="4000" i="1" dirty="0">
                <a:solidFill>
                  <a:srgbClr val="002060"/>
                </a:solidFill>
                <a:latin typeface="Georgia" panose="02040502050405020303" pitchFamily="18" charset="0"/>
              </a:rPr>
              <a:t> </a:t>
            </a:r>
            <a:r>
              <a:rPr lang="en-US" altLang="en-US" sz="4000" dirty="0">
                <a:solidFill>
                  <a:srgbClr val="0054A6"/>
                </a:solidFill>
                <a:latin typeface="Georgia" panose="02040502050405020303" pitchFamily="18" charset="0"/>
              </a:rPr>
              <a:t>Social Security </a:t>
            </a:r>
            <a:r>
              <a:rPr lang="en-US" altLang="en-US" sz="4000" b="1" dirty="0">
                <a:latin typeface="+mj-lt"/>
                <a:ea typeface="+mj-ea"/>
                <a:cs typeface="Calibri" pitchFamily="34" charset="0"/>
              </a:rPr>
              <a:t>Services</a:t>
            </a:r>
          </a:p>
        </p:txBody>
      </p:sp>
      <p:sp>
        <p:nvSpPr>
          <p:cNvPr id="2" name="TextBox 1"/>
          <p:cNvSpPr txBox="1"/>
          <p:nvPr/>
        </p:nvSpPr>
        <p:spPr>
          <a:xfrm>
            <a:off x="152400" y="825500"/>
            <a:ext cx="9144000" cy="4862870"/>
          </a:xfrm>
          <a:prstGeom prst="rect">
            <a:avLst/>
          </a:prstGeom>
          <a:noFill/>
        </p:spPr>
        <p:txBody>
          <a:bodyPr wrap="square">
            <a:spAutoFit/>
          </a:bodyPr>
          <a:lstStyle/>
          <a:p>
            <a:pPr>
              <a:defRPr/>
            </a:pPr>
            <a:r>
              <a:rPr lang="en-US" sz="2400" u="sng" dirty="0">
                <a:solidFill>
                  <a:schemeClr val="tx1"/>
                </a:solidFill>
                <a:latin typeface="+mn-lt"/>
              </a:rPr>
              <a:t>If you do not receive benefits</a:t>
            </a:r>
            <a:r>
              <a:rPr lang="en-US" sz="2400" dirty="0">
                <a:solidFill>
                  <a:schemeClr val="tx1"/>
                </a:solidFill>
                <a:latin typeface="+mn-lt"/>
              </a:rPr>
              <a:t>, you can:</a:t>
            </a:r>
          </a:p>
          <a:p>
            <a:pPr>
              <a:defRPr/>
            </a:pPr>
            <a:endParaRPr lang="en-US" sz="1600" b="0" dirty="0">
              <a:solidFill>
                <a:schemeClr val="tx1"/>
              </a:solidFill>
              <a:latin typeface="+mn-lt"/>
            </a:endParaRPr>
          </a:p>
          <a:p>
            <a:pPr marL="800100" lvl="1" indent="-342900">
              <a:lnSpc>
                <a:spcPct val="150000"/>
              </a:lnSpc>
              <a:spcBef>
                <a:spcPts val="0"/>
              </a:spcBef>
              <a:spcAft>
                <a:spcPts val="0"/>
              </a:spcAft>
              <a:buFont typeface="Arial" panose="020B0604020202020204" pitchFamily="34" charset="0"/>
              <a:buChar char="•"/>
              <a:defRPr/>
            </a:pPr>
            <a:r>
              <a:rPr lang="en-US" sz="2000" dirty="0"/>
              <a:t>Request a replacement Social Security card if you have a current Idaho Driver’s License and valid mailing address;</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Check the status of your </a:t>
            </a:r>
            <a:r>
              <a:rPr lang="en-US" sz="2000" dirty="0"/>
              <a:t>retirement, disability or Medicare </a:t>
            </a:r>
            <a:r>
              <a:rPr lang="en-US" sz="2000" b="0" dirty="0">
                <a:solidFill>
                  <a:schemeClr val="tx1"/>
                </a:solidFill>
                <a:latin typeface="+mn-lt"/>
              </a:rPr>
              <a:t>application or appeal;</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Get a benefit verification letter as proof that you are not getting benefits;</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Get your Social Security Statement to review:</a:t>
            </a:r>
          </a:p>
          <a:p>
            <a:pPr marL="1257300" lvl="2" indent="-342900">
              <a:lnSpc>
                <a:spcPct val="150000"/>
              </a:lnSpc>
              <a:spcBef>
                <a:spcPts val="0"/>
              </a:spcBef>
              <a:spcAft>
                <a:spcPts val="0"/>
              </a:spcAft>
              <a:buFont typeface="Courier New" panose="02070309020205020404" pitchFamily="49" charset="0"/>
              <a:buChar char="o"/>
              <a:defRPr/>
            </a:pPr>
            <a:r>
              <a:rPr lang="en-US" sz="2000" b="0" dirty="0">
                <a:solidFill>
                  <a:schemeClr val="tx1"/>
                </a:solidFill>
                <a:latin typeface="+mn-lt"/>
              </a:rPr>
              <a:t>Estimates of your future retirement, disability, and survivor benefits;</a:t>
            </a:r>
          </a:p>
          <a:p>
            <a:pPr marL="1257300" lvl="2" indent="-342900">
              <a:lnSpc>
                <a:spcPct val="150000"/>
              </a:lnSpc>
              <a:spcBef>
                <a:spcPts val="0"/>
              </a:spcBef>
              <a:spcAft>
                <a:spcPts val="0"/>
              </a:spcAft>
              <a:buFont typeface="Courier New" panose="02070309020205020404" pitchFamily="49" charset="0"/>
              <a:buChar char="o"/>
              <a:defRPr/>
            </a:pPr>
            <a:r>
              <a:rPr lang="en-US" sz="2000" b="0" dirty="0">
                <a:solidFill>
                  <a:schemeClr val="tx1"/>
                </a:solidFill>
                <a:latin typeface="+mn-lt"/>
              </a:rPr>
              <a:t>Your earnings to verify the amounts that we posted are correct; and</a:t>
            </a:r>
          </a:p>
          <a:p>
            <a:pPr marL="1257300" lvl="2" indent="-342900">
              <a:lnSpc>
                <a:spcPct val="150000"/>
              </a:lnSpc>
              <a:spcBef>
                <a:spcPts val="0"/>
              </a:spcBef>
              <a:spcAft>
                <a:spcPts val="0"/>
              </a:spcAft>
              <a:buFont typeface="Courier New" panose="02070309020205020404" pitchFamily="49" charset="0"/>
              <a:buChar char="o"/>
              <a:defRPr/>
            </a:pPr>
            <a:r>
              <a:rPr lang="en-US" sz="2000" b="0" dirty="0">
                <a:solidFill>
                  <a:schemeClr val="tx1"/>
                </a:solidFill>
                <a:latin typeface="+mn-lt"/>
              </a:rPr>
              <a:t>The estimated Social Security and Medicare taxes you’ve paid.</a:t>
            </a:r>
          </a:p>
        </p:txBody>
      </p:sp>
      <p:sp>
        <p:nvSpPr>
          <p:cNvPr id="3" name="Slide Number Placeholder 2"/>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16</a:t>
            </a:fld>
            <a:endParaRPr lang="en-US" sz="1800">
              <a:solidFill>
                <a:srgbClr val="002060"/>
              </a:solidFill>
            </a:endParaRPr>
          </a:p>
        </p:txBody>
      </p:sp>
    </p:spTree>
    <p:extLst>
      <p:ext uri="{BB962C8B-B14F-4D97-AF65-F5344CB8AC3E}">
        <p14:creationId xmlns:p14="http://schemas.microsoft.com/office/powerpoint/2010/main" val="3148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Oval 19"/>
          <p:cNvSpPr>
            <a:spLocks noChangeArrowheads="1"/>
          </p:cNvSpPr>
          <p:nvPr/>
        </p:nvSpPr>
        <p:spPr bwMode="auto">
          <a:xfrm>
            <a:off x="2223276" y="3679788"/>
            <a:ext cx="892212" cy="892212"/>
          </a:xfrm>
          <a:prstGeom prst="ellipse">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endParaRPr lang="en-US" altLang="en-US" sz="2400">
              <a:solidFill>
                <a:srgbClr val="DDDDDD"/>
              </a:solidFill>
              <a:latin typeface="Arial" panose="020B0604020202020204" pitchFamily="34" charset="0"/>
            </a:endParaRPr>
          </a:p>
        </p:txBody>
      </p:sp>
      <p:sp>
        <p:nvSpPr>
          <p:cNvPr id="183299" name="Oval 18"/>
          <p:cNvSpPr>
            <a:spLocks noChangeArrowheads="1"/>
          </p:cNvSpPr>
          <p:nvPr/>
        </p:nvSpPr>
        <p:spPr bwMode="auto">
          <a:xfrm>
            <a:off x="2221687" y="4594186"/>
            <a:ext cx="892214" cy="892214"/>
          </a:xfrm>
          <a:prstGeom prst="ellipse">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endParaRPr lang="en-US" altLang="en-US" sz="2400">
              <a:solidFill>
                <a:srgbClr val="DDDDDD"/>
              </a:solidFill>
              <a:latin typeface="Arial" panose="020B0604020202020204" pitchFamily="34" charset="0"/>
            </a:endParaRPr>
          </a:p>
        </p:txBody>
      </p:sp>
      <p:sp>
        <p:nvSpPr>
          <p:cNvPr id="180228" name="TextBox 11"/>
          <p:cNvSpPr txBox="1">
            <a:spLocks noChangeArrowheads="1"/>
          </p:cNvSpPr>
          <p:nvPr/>
        </p:nvSpPr>
        <p:spPr bwMode="auto">
          <a:xfrm>
            <a:off x="3048000" y="2066260"/>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ts val="1200"/>
              </a:spcBef>
              <a:buFont typeface="Arial" panose="020B0604020202020204" pitchFamily="34" charset="0"/>
              <a:buNone/>
              <a:defRPr/>
            </a:pPr>
            <a:r>
              <a:rPr lang="en-US" altLang="en-US" sz="2400" b="0" dirty="0">
                <a:solidFill>
                  <a:srgbClr val="002060"/>
                </a:solidFill>
                <a:latin typeface="+mn-lt"/>
                <a:cs typeface="Times New Roman" panose="02020603050405020304" pitchFamily="18" charset="0"/>
              </a:rPr>
              <a:t>Visit </a:t>
            </a:r>
            <a:r>
              <a:rPr lang="en-US" altLang="en-US" sz="2400" b="0" i="1" dirty="0">
                <a:solidFill>
                  <a:srgbClr val="002060"/>
                </a:solidFill>
                <a:latin typeface="+mn-lt"/>
                <a:cs typeface="Times New Roman" panose="02020603050405020304" pitchFamily="18" charset="0"/>
              </a:rPr>
              <a:t>socialsecurity.gov/</a:t>
            </a:r>
            <a:r>
              <a:rPr lang="en-US" altLang="en-US" sz="2400" b="0" i="1" dirty="0" err="1">
                <a:solidFill>
                  <a:srgbClr val="002060"/>
                </a:solidFill>
                <a:latin typeface="+mn-lt"/>
                <a:cs typeface="Times New Roman" panose="02020603050405020304" pitchFamily="18" charset="0"/>
              </a:rPr>
              <a:t>myaccount</a:t>
            </a:r>
            <a:endParaRPr lang="en-US" altLang="en-US" sz="2400" b="0" i="1" dirty="0">
              <a:solidFill>
                <a:srgbClr val="002060"/>
              </a:solidFill>
              <a:latin typeface="+mn-lt"/>
              <a:cs typeface="Times New Roman" panose="02020603050405020304" pitchFamily="18" charset="0"/>
            </a:endParaRPr>
          </a:p>
        </p:txBody>
      </p:sp>
      <p:sp>
        <p:nvSpPr>
          <p:cNvPr id="183301" name="Rectangle 5"/>
          <p:cNvSpPr>
            <a:spLocks noChangeArrowheads="1"/>
          </p:cNvSpPr>
          <p:nvPr/>
        </p:nvSpPr>
        <p:spPr bwMode="auto">
          <a:xfrm>
            <a:off x="0" y="96678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3600" b="1" dirty="0">
                <a:solidFill>
                  <a:srgbClr val="002060"/>
                </a:solidFill>
                <a:latin typeface="+mj-lt"/>
                <a:cs typeface="Times New Roman" panose="02020603050405020304" pitchFamily="18" charset="0"/>
              </a:rPr>
              <a:t>How to open a </a:t>
            </a:r>
            <a:r>
              <a:rPr lang="en-US" altLang="en-US" sz="3600" b="0" i="1" dirty="0">
                <a:solidFill>
                  <a:srgbClr val="D12229"/>
                </a:solidFill>
                <a:latin typeface="Georgia" panose="02040502050405020303" pitchFamily="18" charset="0"/>
                <a:cs typeface="Times New Roman" panose="02020603050405020304" pitchFamily="18" charset="0"/>
              </a:rPr>
              <a:t>my</a:t>
            </a:r>
            <a:r>
              <a:rPr lang="en-US" altLang="en-US" sz="3600" b="0" i="1" dirty="0">
                <a:solidFill>
                  <a:srgbClr val="002060"/>
                </a:solidFill>
                <a:latin typeface="Georgia" panose="02040502050405020303" pitchFamily="18" charset="0"/>
                <a:cs typeface="Times New Roman" panose="02020603050405020304" pitchFamily="18" charset="0"/>
              </a:rPr>
              <a:t> </a:t>
            </a:r>
            <a:r>
              <a:rPr lang="en-US" altLang="en-US" sz="3600" b="0" dirty="0">
                <a:solidFill>
                  <a:srgbClr val="0054A6"/>
                </a:solidFill>
                <a:latin typeface="Georgia" panose="02040502050405020303" pitchFamily="18" charset="0"/>
                <a:cs typeface="Times New Roman" panose="02020603050405020304" pitchFamily="18" charset="0"/>
              </a:rPr>
              <a:t>Social Security</a:t>
            </a:r>
            <a:r>
              <a:rPr lang="en-US" altLang="en-US" sz="3600" b="0" dirty="0">
                <a:solidFill>
                  <a:srgbClr val="6089CC"/>
                </a:solidFill>
                <a:latin typeface="Arial" panose="020B0604020202020204" pitchFamily="34" charset="0"/>
                <a:cs typeface="Times New Roman" panose="02020603050405020304" pitchFamily="18" charset="0"/>
              </a:rPr>
              <a:t> </a:t>
            </a:r>
            <a:r>
              <a:rPr lang="en-US" altLang="en-US" sz="3600" b="1" dirty="0">
                <a:solidFill>
                  <a:srgbClr val="002060"/>
                </a:solidFill>
                <a:latin typeface="+mj-lt"/>
                <a:cs typeface="Times New Roman" panose="02020603050405020304" pitchFamily="18" charset="0"/>
              </a:rPr>
              <a:t>account</a:t>
            </a:r>
            <a:endParaRPr lang="en-US" altLang="en-US" sz="3600" b="1" dirty="0">
              <a:solidFill>
                <a:srgbClr val="DDDDDD"/>
              </a:solidFill>
              <a:latin typeface="+mj-lt"/>
              <a:cs typeface="Times New Roman" panose="02020603050405020304" pitchFamily="18" charset="0"/>
            </a:endParaRPr>
          </a:p>
        </p:txBody>
      </p:sp>
      <p:sp>
        <p:nvSpPr>
          <p:cNvPr id="183302" name="Oval 8"/>
          <p:cNvSpPr>
            <a:spLocks noChangeArrowheads="1"/>
          </p:cNvSpPr>
          <p:nvPr/>
        </p:nvSpPr>
        <p:spPr bwMode="auto">
          <a:xfrm>
            <a:off x="2221686" y="2765388"/>
            <a:ext cx="892216" cy="892212"/>
          </a:xfrm>
          <a:prstGeom prst="ellipse">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endParaRPr lang="en-US" altLang="en-US" sz="2400">
              <a:solidFill>
                <a:srgbClr val="DDDDDD"/>
              </a:solidFill>
              <a:latin typeface="Arial" panose="020B0604020202020204" pitchFamily="34" charset="0"/>
            </a:endParaRPr>
          </a:p>
        </p:txBody>
      </p:sp>
      <p:sp>
        <p:nvSpPr>
          <p:cNvPr id="183303" name="TextBox 11"/>
          <p:cNvSpPr txBox="1">
            <a:spLocks noChangeArrowheads="1"/>
          </p:cNvSpPr>
          <p:nvPr/>
        </p:nvSpPr>
        <p:spPr bwMode="auto">
          <a:xfrm>
            <a:off x="2221687" y="2920425"/>
            <a:ext cx="8922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dirty="0">
                <a:solidFill>
                  <a:srgbClr val="FFFFFF"/>
                </a:solidFill>
                <a:latin typeface="Times New Roman" panose="02020603050405020304" pitchFamily="18" charset="0"/>
                <a:cs typeface="Times New Roman" panose="02020603050405020304" pitchFamily="18" charset="0"/>
              </a:rPr>
              <a:t>2</a:t>
            </a:r>
          </a:p>
        </p:txBody>
      </p:sp>
      <p:sp>
        <p:nvSpPr>
          <p:cNvPr id="183304" name="Oval 10"/>
          <p:cNvSpPr>
            <a:spLocks noChangeArrowheads="1"/>
          </p:cNvSpPr>
          <p:nvPr/>
        </p:nvSpPr>
        <p:spPr bwMode="auto">
          <a:xfrm>
            <a:off x="2221687" y="1850986"/>
            <a:ext cx="892214" cy="892214"/>
          </a:xfrm>
          <a:prstGeom prst="ellipse">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endParaRPr lang="en-US" altLang="en-US" sz="2400">
              <a:solidFill>
                <a:srgbClr val="DDDDDD"/>
              </a:solidFill>
              <a:latin typeface="Arial" panose="020B0604020202020204" pitchFamily="34" charset="0"/>
            </a:endParaRPr>
          </a:p>
        </p:txBody>
      </p:sp>
      <p:sp>
        <p:nvSpPr>
          <p:cNvPr id="183305" name="TextBox 11"/>
          <p:cNvSpPr txBox="1">
            <a:spLocks noChangeArrowheads="1"/>
          </p:cNvSpPr>
          <p:nvPr/>
        </p:nvSpPr>
        <p:spPr bwMode="auto">
          <a:xfrm>
            <a:off x="2221687" y="2006025"/>
            <a:ext cx="8922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dirty="0">
                <a:solidFill>
                  <a:srgbClr val="FFFFFF"/>
                </a:solidFill>
                <a:latin typeface="Times New Roman" panose="02020603050405020304" pitchFamily="18" charset="0"/>
                <a:cs typeface="Times New Roman" panose="02020603050405020304" pitchFamily="18" charset="0"/>
              </a:rPr>
              <a:t>1</a:t>
            </a:r>
          </a:p>
        </p:txBody>
      </p:sp>
      <p:sp>
        <p:nvSpPr>
          <p:cNvPr id="180234" name="TextBox 11"/>
          <p:cNvSpPr txBox="1">
            <a:spLocks noChangeArrowheads="1"/>
          </p:cNvSpPr>
          <p:nvPr/>
        </p:nvSpPr>
        <p:spPr bwMode="auto">
          <a:xfrm>
            <a:off x="3128964" y="2895600"/>
            <a:ext cx="54816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ts val="1200"/>
              </a:spcBef>
              <a:buFont typeface="Arial" panose="020B0604020202020204" pitchFamily="34" charset="0"/>
              <a:buNone/>
              <a:defRPr/>
            </a:pPr>
            <a:r>
              <a:rPr lang="en-US" altLang="en-US" sz="2400" b="0" dirty="0">
                <a:solidFill>
                  <a:srgbClr val="002060"/>
                </a:solidFill>
                <a:latin typeface="+mn-lt"/>
                <a:cs typeface="Times New Roman" panose="02020603050405020304" pitchFamily="18" charset="0"/>
              </a:rPr>
              <a:t>Select:</a:t>
            </a:r>
            <a:r>
              <a:rPr lang="en-US" altLang="en-US" sz="2400" dirty="0">
                <a:solidFill>
                  <a:srgbClr val="002060"/>
                </a:solidFill>
                <a:latin typeface="+mn-lt"/>
                <a:cs typeface="Times New Roman" panose="02020603050405020304" pitchFamily="18" charset="0"/>
              </a:rPr>
              <a:t> </a:t>
            </a:r>
            <a:r>
              <a:rPr lang="en-US" altLang="en-US" sz="2400" b="0" dirty="0">
                <a:solidFill>
                  <a:srgbClr val="002060"/>
                </a:solidFill>
                <a:latin typeface="+mn-lt"/>
                <a:cs typeface="Times New Roman" panose="02020603050405020304" pitchFamily="18" charset="0"/>
              </a:rPr>
              <a:t>Sign In or Create an</a:t>
            </a:r>
            <a:r>
              <a:rPr lang="en-US" altLang="en-US" sz="2400" b="0" dirty="0">
                <a:solidFill>
                  <a:srgbClr val="0054A6"/>
                </a:solidFill>
                <a:latin typeface="+mn-lt"/>
                <a:cs typeface="Times New Roman" panose="02020603050405020304" pitchFamily="18" charset="0"/>
              </a:rPr>
              <a:t> </a:t>
            </a:r>
            <a:r>
              <a:rPr lang="en-US" altLang="en-US" sz="2400" b="0" dirty="0">
                <a:solidFill>
                  <a:srgbClr val="002060"/>
                </a:solidFill>
                <a:latin typeface="+mn-lt"/>
                <a:cs typeface="Times New Roman" panose="02020603050405020304" pitchFamily="18" charset="0"/>
              </a:rPr>
              <a:t>Account</a:t>
            </a:r>
            <a:r>
              <a:rPr lang="en-US" altLang="en-US" sz="2400" b="0" dirty="0">
                <a:solidFill>
                  <a:srgbClr val="0054A6"/>
                </a:solidFill>
                <a:latin typeface="+mn-lt"/>
                <a:cs typeface="Times New Roman" panose="02020603050405020304" pitchFamily="18" charset="0"/>
              </a:rPr>
              <a:t> </a:t>
            </a:r>
            <a:endParaRPr lang="en-US" altLang="en-US" sz="2400" b="0" dirty="0">
              <a:solidFill>
                <a:srgbClr val="002060"/>
              </a:solidFill>
              <a:latin typeface="+mn-lt"/>
              <a:cs typeface="Times New Roman" panose="02020603050405020304" pitchFamily="18" charset="0"/>
            </a:endParaRPr>
          </a:p>
        </p:txBody>
      </p:sp>
      <p:sp>
        <p:nvSpPr>
          <p:cNvPr id="180235" name="TextBox 11"/>
          <p:cNvSpPr txBox="1">
            <a:spLocks noChangeArrowheads="1"/>
          </p:cNvSpPr>
          <p:nvPr/>
        </p:nvSpPr>
        <p:spPr bwMode="auto">
          <a:xfrm>
            <a:off x="3128964" y="3733800"/>
            <a:ext cx="5481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ts val="1200"/>
              </a:spcBef>
              <a:buFont typeface="Arial" panose="020B0604020202020204" pitchFamily="34" charset="0"/>
              <a:buNone/>
              <a:defRPr/>
            </a:pPr>
            <a:r>
              <a:rPr lang="en-US" altLang="en-US" sz="2400" b="0" dirty="0">
                <a:solidFill>
                  <a:srgbClr val="002060"/>
                </a:solidFill>
                <a:latin typeface="+mn-lt"/>
                <a:cs typeface="Times New Roman" panose="02020603050405020304" pitchFamily="18" charset="0"/>
              </a:rPr>
              <a:t>Provide some personal information to verify your identity.</a:t>
            </a:r>
          </a:p>
        </p:txBody>
      </p:sp>
      <p:sp>
        <p:nvSpPr>
          <p:cNvPr id="180236" name="TextBox 11"/>
          <p:cNvSpPr txBox="1">
            <a:spLocks noChangeArrowheads="1"/>
          </p:cNvSpPr>
          <p:nvPr/>
        </p:nvSpPr>
        <p:spPr bwMode="auto">
          <a:xfrm>
            <a:off x="3238500" y="4702175"/>
            <a:ext cx="5372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ts val="1200"/>
              </a:spcBef>
              <a:buFont typeface="Arial" panose="020B0604020202020204" pitchFamily="34" charset="0"/>
              <a:buNone/>
              <a:defRPr/>
            </a:pPr>
            <a:r>
              <a:rPr lang="en-US" altLang="en-US" sz="2400" b="0" dirty="0">
                <a:solidFill>
                  <a:srgbClr val="002060"/>
                </a:solidFill>
                <a:latin typeface="+mn-lt"/>
                <a:cs typeface="Times New Roman" panose="02020603050405020304" pitchFamily="18" charset="0"/>
              </a:rPr>
              <a:t>Choose a “username” and “password” to create your account.</a:t>
            </a:r>
          </a:p>
        </p:txBody>
      </p:sp>
      <p:sp>
        <p:nvSpPr>
          <p:cNvPr id="183309" name="TextBox 11"/>
          <p:cNvSpPr txBox="1">
            <a:spLocks noChangeArrowheads="1"/>
          </p:cNvSpPr>
          <p:nvPr/>
        </p:nvSpPr>
        <p:spPr bwMode="auto">
          <a:xfrm>
            <a:off x="2220102" y="4749225"/>
            <a:ext cx="8922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dirty="0">
                <a:solidFill>
                  <a:srgbClr val="FFFFFF"/>
                </a:solidFill>
                <a:latin typeface="Times New Roman" panose="02020603050405020304" pitchFamily="18" charset="0"/>
                <a:cs typeface="Times New Roman" panose="02020603050405020304" pitchFamily="18" charset="0"/>
              </a:rPr>
              <a:t>4</a:t>
            </a:r>
          </a:p>
        </p:txBody>
      </p:sp>
      <p:sp>
        <p:nvSpPr>
          <p:cNvPr id="183310" name="TextBox 11"/>
          <p:cNvSpPr txBox="1">
            <a:spLocks noChangeArrowheads="1"/>
          </p:cNvSpPr>
          <p:nvPr/>
        </p:nvSpPr>
        <p:spPr bwMode="auto">
          <a:xfrm>
            <a:off x="2209800" y="3834825"/>
            <a:ext cx="8922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dirty="0">
                <a:solidFill>
                  <a:srgbClr val="FFFFFF"/>
                </a:solidFill>
                <a:latin typeface="Times New Roman" panose="02020603050405020304" pitchFamily="18" charset="0"/>
                <a:cs typeface="Times New Roman" panose="02020603050405020304" pitchFamily="18" charset="0"/>
              </a:rPr>
              <a:t>3</a:t>
            </a:r>
          </a:p>
        </p:txBody>
      </p:sp>
      <p:sp>
        <p:nvSpPr>
          <p:cNvPr id="2" name="TextBox 1"/>
          <p:cNvSpPr txBox="1"/>
          <p:nvPr/>
        </p:nvSpPr>
        <p:spPr>
          <a:xfrm>
            <a:off x="4152900" y="6488668"/>
            <a:ext cx="838200" cy="369332"/>
          </a:xfrm>
          <a:prstGeom prst="rect">
            <a:avLst/>
          </a:prstGeom>
          <a:noFill/>
        </p:spPr>
        <p:txBody>
          <a:bodyPr wrap="square" rtlCol="0">
            <a:spAutoFit/>
          </a:bodyPr>
          <a:lstStyle/>
          <a:p>
            <a:pPr algn="ctr"/>
            <a:r>
              <a:rPr lang="en-US" dirty="0"/>
              <a:t>17</a:t>
            </a:r>
          </a:p>
        </p:txBody>
      </p:sp>
    </p:spTree>
    <p:extLst>
      <p:ext uri="{BB962C8B-B14F-4D97-AF65-F5344CB8AC3E}">
        <p14:creationId xmlns:p14="http://schemas.microsoft.com/office/powerpoint/2010/main" val="377993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5814113"/>
          </a:xfrm>
          <a:prstGeom prst="rect">
            <a:avLst/>
          </a:prstGeom>
        </p:spPr>
      </p:pic>
      <p:sp>
        <p:nvSpPr>
          <p:cNvPr id="15" name="Rectangle 14"/>
          <p:cNvSpPr/>
          <p:nvPr/>
        </p:nvSpPr>
        <p:spPr>
          <a:xfrm>
            <a:off x="118817" y="152400"/>
            <a:ext cx="8906365" cy="1323439"/>
          </a:xfrm>
          <a:prstGeom prst="rect">
            <a:avLst/>
          </a:prstGeom>
          <a:noFill/>
        </p:spPr>
        <p:txBody>
          <a:bodyPr wrap="square">
            <a:spAutoFit/>
          </a:bodyPr>
          <a:lstStyle/>
          <a:p>
            <a:pPr algn="ctr"/>
            <a:r>
              <a:rPr lang="en-US" sz="4400" dirty="0">
                <a:solidFill>
                  <a:srgbClr val="003366">
                    <a:lumMod val="75000"/>
                  </a:srgbClr>
                </a:solidFill>
                <a:latin typeface="Times"/>
              </a:rPr>
              <a:t>Retirement!  </a:t>
            </a:r>
            <a:r>
              <a:rPr lang="en-US" sz="3600" dirty="0">
                <a:solidFill>
                  <a:srgbClr val="003366">
                    <a:lumMod val="75000"/>
                  </a:srgbClr>
                </a:solidFill>
                <a:latin typeface="Times"/>
              </a:rPr>
              <a:t>SSA is a lifeline for most </a:t>
            </a:r>
            <a:r>
              <a:rPr lang="en-US" sz="3600" dirty="0" err="1">
                <a:solidFill>
                  <a:srgbClr val="003366">
                    <a:lumMod val="75000"/>
                  </a:srgbClr>
                </a:solidFill>
                <a:latin typeface="Times"/>
              </a:rPr>
              <a:t>retirees..keeping</a:t>
            </a:r>
            <a:r>
              <a:rPr lang="en-US" sz="3600" dirty="0">
                <a:solidFill>
                  <a:srgbClr val="003366">
                    <a:lumMod val="75000"/>
                  </a:srgbClr>
                </a:solidFill>
                <a:latin typeface="Times"/>
              </a:rPr>
              <a:t> tons of millions out of </a:t>
            </a:r>
            <a:r>
              <a:rPr lang="en-US" sz="3600" dirty="0" err="1">
                <a:solidFill>
                  <a:srgbClr val="003366">
                    <a:lumMod val="75000"/>
                  </a:srgbClr>
                </a:solidFill>
                <a:latin typeface="Times"/>
              </a:rPr>
              <a:t>povery</a:t>
            </a:r>
            <a:r>
              <a:rPr lang="en-US" sz="3600" dirty="0">
                <a:solidFill>
                  <a:srgbClr val="003366">
                    <a:lumMod val="75000"/>
                  </a:srgbClr>
                </a:solidFill>
                <a:latin typeface="Times"/>
              </a:rPr>
              <a:t>. </a:t>
            </a:r>
          </a:p>
        </p:txBody>
      </p:sp>
      <p:sp>
        <p:nvSpPr>
          <p:cNvPr id="3" name="Rectangle 2"/>
          <p:cNvSpPr/>
          <p:nvPr/>
        </p:nvSpPr>
        <p:spPr>
          <a:xfrm>
            <a:off x="0" y="5814113"/>
            <a:ext cx="9144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66"/>
              </a:solidFill>
            </a:endParaRPr>
          </a:p>
        </p:txBody>
      </p:sp>
      <p:sp>
        <p:nvSpPr>
          <p:cNvPr id="4" name="Slide Number Placeholder 3"/>
          <p:cNvSpPr>
            <a:spLocks noGrp="1"/>
          </p:cNvSpPr>
          <p:nvPr>
            <p:ph type="sldNum" sz="quarter" idx="12"/>
          </p:nvPr>
        </p:nvSpPr>
        <p:spPr>
          <a:xfrm>
            <a:off x="3505199" y="6492875"/>
            <a:ext cx="2133600" cy="365125"/>
          </a:xfrm>
        </p:spPr>
        <p:txBody>
          <a:bodyPr/>
          <a:lstStyle/>
          <a:p>
            <a:pPr algn="ctr"/>
            <a:fld id="{9221CDAF-7AA6-4807-B601-63BF3B41F162}" type="slidenum">
              <a:rPr lang="en-US" sz="1800" smtClean="0">
                <a:solidFill>
                  <a:srgbClr val="002060"/>
                </a:solidFill>
              </a:rPr>
              <a:pPr algn="ctr"/>
              <a:t>18</a:t>
            </a:fld>
            <a:endParaRPr lang="en-US" sz="1800">
              <a:solidFill>
                <a:srgbClr val="002060"/>
              </a:solidFill>
            </a:endParaRPr>
          </a:p>
        </p:txBody>
      </p:sp>
    </p:spTree>
    <p:extLst>
      <p:ext uri="{BB962C8B-B14F-4D97-AF65-F5344CB8AC3E}">
        <p14:creationId xmlns:p14="http://schemas.microsoft.com/office/powerpoint/2010/main" val="255367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990600"/>
            <a:ext cx="9142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algn="ctr" eaLnBrk="1" hangingPunct="1">
              <a:spcBef>
                <a:spcPct val="0"/>
              </a:spcBef>
              <a:buFontTx/>
              <a:buNone/>
            </a:pPr>
            <a:r>
              <a:rPr lang="en-US" altLang="en-US" sz="3600" b="1" dirty="0">
                <a:solidFill>
                  <a:srgbClr val="002060"/>
                </a:solidFill>
                <a:latin typeface="Times New Roman" panose="02020603050405020304" pitchFamily="18" charset="0"/>
              </a:rPr>
              <a:t>How Do You Qualify for Retirement Benefits?</a:t>
            </a:r>
          </a:p>
        </p:txBody>
      </p:sp>
      <p:sp>
        <p:nvSpPr>
          <p:cNvPr id="5" name="Text Box 4"/>
          <p:cNvSpPr txBox="1">
            <a:spLocks noChangeArrowheads="1"/>
          </p:cNvSpPr>
          <p:nvPr/>
        </p:nvSpPr>
        <p:spPr bwMode="auto">
          <a:xfrm>
            <a:off x="75406" y="1737479"/>
            <a:ext cx="891619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1200"/>
              </a:spcBef>
              <a:buClr>
                <a:srgbClr val="002060"/>
              </a:buClr>
              <a:defRPr/>
            </a:pPr>
            <a:r>
              <a:rPr lang="en-US" altLang="en-US" sz="2800" b="0" dirty="0">
                <a:solidFill>
                  <a:srgbClr val="002060"/>
                </a:solidFill>
                <a:latin typeface="+mn-lt"/>
              </a:rPr>
              <a:t>By earning “credits” when you work and pay Social Security taxes</a:t>
            </a:r>
          </a:p>
          <a:p>
            <a:pPr>
              <a:spcBef>
                <a:spcPts val="1200"/>
              </a:spcBef>
              <a:buClr>
                <a:srgbClr val="002060"/>
              </a:buClr>
              <a:defRPr/>
            </a:pPr>
            <a:r>
              <a:rPr lang="en-US" altLang="en-US" sz="2800" b="1" dirty="0">
                <a:solidFill>
                  <a:srgbClr val="002060"/>
                </a:solidFill>
                <a:latin typeface="+mn-lt"/>
              </a:rPr>
              <a:t>You need 40 credits (10 years of work) and you must be 62 or older</a:t>
            </a:r>
          </a:p>
          <a:p>
            <a:pPr eaLnBrk="1" hangingPunct="1">
              <a:spcBef>
                <a:spcPts val="1200"/>
              </a:spcBef>
              <a:buClr>
                <a:srgbClr val="002060"/>
              </a:buClr>
              <a:defRPr/>
            </a:pPr>
            <a:r>
              <a:rPr lang="en-US" altLang="en-US" sz="2800" b="0" dirty="0">
                <a:solidFill>
                  <a:srgbClr val="002060"/>
                </a:solidFill>
                <a:latin typeface="+mn-lt"/>
              </a:rPr>
              <a:t>Each $1,300 in earnings gives you one credit</a:t>
            </a:r>
          </a:p>
          <a:p>
            <a:pPr eaLnBrk="1" hangingPunct="1">
              <a:spcBef>
                <a:spcPts val="1200"/>
              </a:spcBef>
              <a:buClr>
                <a:srgbClr val="002060"/>
              </a:buClr>
              <a:defRPr/>
            </a:pPr>
            <a:r>
              <a:rPr lang="en-US" altLang="en-US" sz="2800" b="0" dirty="0">
                <a:solidFill>
                  <a:srgbClr val="002060"/>
                </a:solidFill>
                <a:latin typeface="+mn-lt"/>
              </a:rPr>
              <a:t>You can earn a maximum of 4 credits per year</a:t>
            </a:r>
          </a:p>
        </p:txBody>
      </p:sp>
      <p:sp>
        <p:nvSpPr>
          <p:cNvPr id="6" name="Text Box 6"/>
          <p:cNvSpPr txBox="1">
            <a:spLocks noChangeArrowheads="1"/>
          </p:cNvSpPr>
          <p:nvPr/>
        </p:nvSpPr>
        <p:spPr bwMode="auto">
          <a:xfrm>
            <a:off x="265906" y="5105400"/>
            <a:ext cx="861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2000" b="0" i="1" dirty="0">
                <a:solidFill>
                  <a:srgbClr val="002060"/>
                </a:solidFill>
                <a:latin typeface="+mn-lt"/>
              </a:rPr>
              <a:t>Note: To earn 4 credits in 2017, </a:t>
            </a:r>
            <a:r>
              <a:rPr lang="en-US" altLang="en-US" sz="2000" b="1" i="1" dirty="0">
                <a:solidFill>
                  <a:srgbClr val="002060"/>
                </a:solidFill>
                <a:latin typeface="+mn-lt"/>
              </a:rPr>
              <a:t>you must earn at least $5,200.00</a:t>
            </a:r>
            <a:r>
              <a:rPr lang="en-US" altLang="en-US" sz="2000" b="0" i="1" dirty="0">
                <a:solidFill>
                  <a:srgbClr val="002060"/>
                </a:solidFill>
                <a:latin typeface="+mn-lt"/>
              </a:rPr>
              <a:t>.  </a:t>
            </a:r>
          </a:p>
        </p:txBody>
      </p:sp>
      <p:sp>
        <p:nvSpPr>
          <p:cNvPr id="2" name="TextBox 1"/>
          <p:cNvSpPr txBox="1"/>
          <p:nvPr/>
        </p:nvSpPr>
        <p:spPr>
          <a:xfrm>
            <a:off x="4174040" y="6488668"/>
            <a:ext cx="794331" cy="369332"/>
          </a:xfrm>
          <a:prstGeom prst="rect">
            <a:avLst/>
          </a:prstGeom>
          <a:noFill/>
        </p:spPr>
        <p:txBody>
          <a:bodyPr wrap="square" rtlCol="0">
            <a:spAutoFit/>
          </a:bodyPr>
          <a:lstStyle/>
          <a:p>
            <a:pPr algn="ctr"/>
            <a:r>
              <a:rPr lang="en-US" dirty="0"/>
              <a:t>20</a:t>
            </a:r>
          </a:p>
        </p:txBody>
      </p:sp>
    </p:spTree>
    <p:extLst>
      <p:ext uri="{BB962C8B-B14F-4D97-AF65-F5344CB8AC3E}">
        <p14:creationId xmlns:p14="http://schemas.microsoft.com/office/powerpoint/2010/main" val="228299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1DA22-C295-43C6-946E-2390BF3337BD}"/>
              </a:ext>
            </a:extLst>
          </p:cNvPr>
          <p:cNvSpPr>
            <a:spLocks noGrp="1"/>
          </p:cNvSpPr>
          <p:nvPr>
            <p:ph type="ctrTitle"/>
          </p:nvPr>
        </p:nvSpPr>
        <p:spPr/>
        <p:txBody>
          <a:bodyPr/>
          <a:lstStyle/>
          <a:p>
            <a:r>
              <a:rPr lang="en-US" dirty="0"/>
              <a:t>The Great Depression: </a:t>
            </a:r>
            <a:br>
              <a:rPr lang="en-US" dirty="0"/>
            </a:br>
            <a:r>
              <a:rPr lang="en-US" dirty="0"/>
              <a:t> Oct 29-1929  thru 1939</a:t>
            </a:r>
          </a:p>
        </p:txBody>
      </p:sp>
      <p:sp>
        <p:nvSpPr>
          <p:cNvPr id="3" name="Subtitle 2">
            <a:extLst>
              <a:ext uri="{FF2B5EF4-FFF2-40B4-BE49-F238E27FC236}">
                <a16:creationId xmlns:a16="http://schemas.microsoft.com/office/drawing/2014/main" id="{E837E98F-382D-4BD1-901D-FCC2284B6B9D}"/>
              </a:ext>
            </a:extLst>
          </p:cNvPr>
          <p:cNvSpPr>
            <a:spLocks noGrp="1"/>
          </p:cNvSpPr>
          <p:nvPr>
            <p:ph type="subTitle" idx="1"/>
          </p:nvPr>
        </p:nvSpPr>
        <p:spPr/>
        <p:txBody>
          <a:bodyPr>
            <a:normAutofit fontScale="92500" lnSpcReduction="10000"/>
          </a:bodyPr>
          <a:lstStyle/>
          <a:p>
            <a:r>
              <a:rPr lang="en-US" b="1" dirty="0"/>
              <a:t>Social Security Act was signed by FDR on Aug 14, 1935.  Taxes were collected starting Jan 1937; first payments made 1940.</a:t>
            </a:r>
          </a:p>
        </p:txBody>
      </p:sp>
    </p:spTree>
    <p:extLst>
      <p:ext uri="{BB962C8B-B14F-4D97-AF65-F5344CB8AC3E}">
        <p14:creationId xmlns:p14="http://schemas.microsoft.com/office/powerpoint/2010/main" val="497278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0" y="9906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ct val="0"/>
              </a:spcBef>
              <a:buFontTx/>
              <a:buNone/>
            </a:pPr>
            <a:r>
              <a:rPr lang="en-US" altLang="en-US" sz="3500" b="1" dirty="0">
                <a:solidFill>
                  <a:srgbClr val="002060"/>
                </a:solidFill>
                <a:latin typeface="Times New Roman" panose="02020603050405020304" pitchFamily="18" charset="0"/>
                <a:cs typeface="Times New Roman" panose="02020603050405020304" pitchFamily="18" charset="0"/>
              </a:rPr>
              <a:t>How Social Security Determines Your Benefit?</a:t>
            </a:r>
          </a:p>
        </p:txBody>
      </p:sp>
      <p:sp>
        <p:nvSpPr>
          <p:cNvPr id="8" name="Text Box 8"/>
          <p:cNvSpPr txBox="1">
            <a:spLocks noChangeArrowheads="1"/>
          </p:cNvSpPr>
          <p:nvPr/>
        </p:nvSpPr>
        <p:spPr bwMode="auto">
          <a:xfrm>
            <a:off x="152400" y="1600200"/>
            <a:ext cx="8839200" cy="4001095"/>
          </a:xfrm>
          <a:prstGeom prst="rect">
            <a:avLst/>
          </a:prstGeom>
          <a:noFill/>
          <a:ln w="9525">
            <a:noFill/>
            <a:miter lim="800000"/>
            <a:headEnd/>
            <a:tailEnd/>
          </a:ln>
        </p:spPr>
        <p:txBody>
          <a:bodyPr>
            <a:spAutoFit/>
          </a:bodyPr>
          <a:lstStyle/>
          <a:p>
            <a:pPr algn="ctr" eaLnBrk="1" hangingPunct="1">
              <a:tabLst>
                <a:tab pos="685800" algn="l"/>
                <a:tab pos="1828800" algn="l"/>
              </a:tabLst>
              <a:defRPr/>
            </a:pPr>
            <a:r>
              <a:rPr lang="en-US" sz="2800" b="0" dirty="0">
                <a:solidFill>
                  <a:srgbClr val="002060"/>
                </a:solidFill>
              </a:rPr>
              <a:t>Benefits are based on earnings</a:t>
            </a:r>
          </a:p>
          <a:p>
            <a:pPr algn="ctr" eaLnBrk="1" hangingPunct="1">
              <a:tabLst>
                <a:tab pos="685800" algn="l"/>
                <a:tab pos="1828800" algn="l"/>
              </a:tabLst>
              <a:defRPr/>
            </a:pPr>
            <a:endParaRPr lang="en-US" sz="1600" b="0" dirty="0">
              <a:solidFill>
                <a:srgbClr val="002060"/>
              </a:solidFill>
            </a:endParaRPr>
          </a:p>
          <a:p>
            <a:pPr marL="347663" indent="-347663" eaLnBrk="1" hangingPunct="1">
              <a:buClr>
                <a:srgbClr val="002060"/>
              </a:buClr>
              <a:buFont typeface="Arial" panose="020B0604020202020204" pitchFamily="34" charset="0"/>
              <a:buChar char="•"/>
              <a:tabLst>
                <a:tab pos="1379538" algn="l"/>
                <a:tab pos="1828800" algn="l"/>
              </a:tabLst>
              <a:defRPr/>
            </a:pPr>
            <a:r>
              <a:rPr lang="en-US" sz="2800" b="0" u="sng" dirty="0">
                <a:solidFill>
                  <a:srgbClr val="002060"/>
                </a:solidFill>
              </a:rPr>
              <a:t>Step 1 </a:t>
            </a:r>
            <a:r>
              <a:rPr lang="en-US" sz="2800" b="0" dirty="0">
                <a:solidFill>
                  <a:srgbClr val="002060"/>
                </a:solidFill>
              </a:rPr>
              <a:t>-Your wages are adjusted for changes in wage 	levels over time</a:t>
            </a:r>
          </a:p>
          <a:p>
            <a:pPr marL="347663" indent="-347663" eaLnBrk="1" hangingPunct="1">
              <a:spcBef>
                <a:spcPct val="75000"/>
              </a:spcBef>
              <a:buClr>
                <a:srgbClr val="002060"/>
              </a:buClr>
              <a:buFont typeface="Arial" panose="020B0604020202020204" pitchFamily="34" charset="0"/>
              <a:buChar char="•"/>
              <a:tabLst>
                <a:tab pos="1379538" algn="l"/>
                <a:tab pos="1828800" algn="l"/>
              </a:tabLst>
              <a:defRPr/>
            </a:pPr>
            <a:r>
              <a:rPr lang="en-US" sz="2800" b="0" u="sng" dirty="0">
                <a:solidFill>
                  <a:srgbClr val="002060"/>
                </a:solidFill>
              </a:rPr>
              <a:t>Step 2 </a:t>
            </a:r>
            <a:r>
              <a:rPr lang="en-US" sz="2800" b="0" dirty="0">
                <a:solidFill>
                  <a:srgbClr val="002060"/>
                </a:solidFill>
              </a:rPr>
              <a:t>-Find the monthly average of your 35 highest</a:t>
            </a:r>
            <a:br>
              <a:rPr lang="en-US" sz="2800" b="0" dirty="0">
                <a:solidFill>
                  <a:srgbClr val="002060"/>
                </a:solidFill>
              </a:rPr>
            </a:br>
            <a:r>
              <a:rPr lang="en-US" sz="2800" b="0" dirty="0">
                <a:solidFill>
                  <a:srgbClr val="002060"/>
                </a:solidFill>
              </a:rPr>
              <a:t>	earnings years</a:t>
            </a:r>
          </a:p>
          <a:p>
            <a:pPr marL="347663" indent="-347663" eaLnBrk="1" hangingPunct="1">
              <a:spcBef>
                <a:spcPct val="75000"/>
              </a:spcBef>
              <a:buClr>
                <a:srgbClr val="002060"/>
              </a:buClr>
              <a:buFont typeface="Arial" panose="020B0604020202020204" pitchFamily="34" charset="0"/>
              <a:buChar char="•"/>
              <a:tabLst>
                <a:tab pos="685800" algn="l"/>
                <a:tab pos="1828800" algn="l"/>
              </a:tabLst>
              <a:defRPr/>
            </a:pPr>
            <a:r>
              <a:rPr lang="en-US" sz="2800" b="0" u="sng" dirty="0">
                <a:solidFill>
                  <a:srgbClr val="002060"/>
                </a:solidFill>
              </a:rPr>
              <a:t>Step 3 </a:t>
            </a:r>
            <a:r>
              <a:rPr lang="en-US" sz="2800" b="0" dirty="0">
                <a:solidFill>
                  <a:srgbClr val="002060"/>
                </a:solidFill>
              </a:rPr>
              <a:t>-Result is “average indexed monthly earnings”</a:t>
            </a:r>
          </a:p>
        </p:txBody>
      </p:sp>
      <p:sp>
        <p:nvSpPr>
          <p:cNvPr id="2" name="TextBox 1"/>
          <p:cNvSpPr txBox="1"/>
          <p:nvPr/>
        </p:nvSpPr>
        <p:spPr>
          <a:xfrm>
            <a:off x="4212934" y="6488668"/>
            <a:ext cx="718131" cy="369332"/>
          </a:xfrm>
          <a:prstGeom prst="rect">
            <a:avLst/>
          </a:prstGeom>
          <a:noFill/>
        </p:spPr>
        <p:txBody>
          <a:bodyPr wrap="square" rtlCol="0">
            <a:spAutoFit/>
          </a:bodyPr>
          <a:lstStyle/>
          <a:p>
            <a:pPr algn="ctr"/>
            <a:r>
              <a:rPr lang="en-US" dirty="0"/>
              <a:t>21</a:t>
            </a:r>
          </a:p>
        </p:txBody>
      </p:sp>
    </p:spTree>
    <p:extLst>
      <p:ext uri="{BB962C8B-B14F-4D97-AF65-F5344CB8AC3E}">
        <p14:creationId xmlns:p14="http://schemas.microsoft.com/office/powerpoint/2010/main" val="3437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Box 1"/>
          <p:cNvSpPr txBox="1">
            <a:spLocks noChangeArrowheads="1"/>
          </p:cNvSpPr>
          <p:nvPr/>
        </p:nvSpPr>
        <p:spPr bwMode="auto">
          <a:xfrm>
            <a:off x="0" y="762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algn="ctr" eaLnBrk="1" hangingPunct="1">
              <a:spcBef>
                <a:spcPct val="0"/>
              </a:spcBef>
              <a:buFontTx/>
              <a:buNone/>
            </a:pPr>
            <a:r>
              <a:rPr lang="en-US" altLang="en-US" sz="4000" b="1" dirty="0">
                <a:solidFill>
                  <a:srgbClr val="002060"/>
                </a:solidFill>
                <a:latin typeface="Times New Roman" panose="02020603050405020304" pitchFamily="18" charset="0"/>
                <a:cs typeface="Times New Roman" panose="02020603050405020304" pitchFamily="18" charset="0"/>
              </a:rPr>
              <a:t>What Is the Best Age to Retire?</a:t>
            </a:r>
          </a:p>
        </p:txBody>
      </p:sp>
      <p:sp>
        <p:nvSpPr>
          <p:cNvPr id="4" name="TextBox 3"/>
          <p:cNvSpPr txBox="1"/>
          <p:nvPr/>
        </p:nvSpPr>
        <p:spPr>
          <a:xfrm>
            <a:off x="1524000" y="4919246"/>
            <a:ext cx="6477000" cy="338554"/>
          </a:xfrm>
          <a:prstGeom prst="rect">
            <a:avLst/>
          </a:prstGeom>
          <a:noFill/>
        </p:spPr>
        <p:txBody>
          <a:bodyPr>
            <a:spAutoFit/>
          </a:bodyPr>
          <a:lstStyle/>
          <a:p>
            <a:pPr algn="ctr" eaLnBrk="1" hangingPunct="1">
              <a:defRPr/>
            </a:pPr>
            <a:r>
              <a:rPr lang="en-US" sz="1600" b="1" dirty="0">
                <a:solidFill>
                  <a:schemeClr val="tx1"/>
                </a:solidFill>
                <a:latin typeface="+mn-lt"/>
              </a:rPr>
              <a:t>Age You Choose to Start Receiving Benefits</a:t>
            </a:r>
          </a:p>
        </p:txBody>
      </p:sp>
      <p:graphicFrame>
        <p:nvGraphicFramePr>
          <p:cNvPr id="144388" name="Chart 4"/>
          <p:cNvGraphicFramePr>
            <a:graphicFrameLocks/>
          </p:cNvGraphicFramePr>
          <p:nvPr>
            <p:extLst>
              <p:ext uri="{D42A27DB-BD31-4B8C-83A1-F6EECF244321}">
                <p14:modId xmlns:p14="http://schemas.microsoft.com/office/powerpoint/2010/main" val="2245758936"/>
              </p:ext>
            </p:extLst>
          </p:nvPr>
        </p:nvGraphicFramePr>
        <p:xfrm>
          <a:off x="749300" y="773112"/>
          <a:ext cx="7645400" cy="4332288"/>
        </p:xfrm>
        <a:graphic>
          <a:graphicData uri="http://schemas.openxmlformats.org/presentationml/2006/ole">
            <mc:AlternateContent xmlns:mc="http://schemas.openxmlformats.org/markup-compatibility/2006">
              <mc:Choice xmlns:v="urn:schemas-microsoft-com:vml" Requires="v">
                <p:oleObj spid="_x0000_s1292" name="Chart" r:id="rId4" imgW="7657240" imgH="4340728" progId="Excel.Chart.8">
                  <p:embed/>
                </p:oleObj>
              </mc:Choice>
              <mc:Fallback>
                <p:oleObj name="Chart" r:id="rId4" imgW="7657240" imgH="4340728"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 y="773112"/>
                        <a:ext cx="7645400"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6"/>
          <p:cNvSpPr txBox="1">
            <a:spLocks noChangeArrowheads="1"/>
          </p:cNvSpPr>
          <p:nvPr/>
        </p:nvSpPr>
        <p:spPr bwMode="auto">
          <a:xfrm>
            <a:off x="76200" y="5427663"/>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1800" b="0" i="1" dirty="0">
                <a:solidFill>
                  <a:srgbClr val="002060"/>
                </a:solidFill>
                <a:latin typeface="+mn-lt"/>
              </a:rPr>
              <a:t>Note: This example assumes a benefit of $1,000 at a full retirement age of 66</a:t>
            </a:r>
          </a:p>
        </p:txBody>
      </p:sp>
      <p:sp>
        <p:nvSpPr>
          <p:cNvPr id="2" name="Slide Number Placeholder 1"/>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21</a:t>
            </a:fld>
            <a:endParaRPr lang="en-US" sz="1800" dirty="0">
              <a:solidFill>
                <a:srgbClr val="002060"/>
              </a:solidFill>
            </a:endParaRPr>
          </a:p>
        </p:txBody>
      </p:sp>
    </p:spTree>
    <p:extLst>
      <p:ext uri="{BB962C8B-B14F-4D97-AF65-F5344CB8AC3E}">
        <p14:creationId xmlns:p14="http://schemas.microsoft.com/office/powerpoint/2010/main" val="366958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3352800"/>
            <a:ext cx="2209800" cy="369332"/>
          </a:xfrm>
          <a:prstGeom prst="rect">
            <a:avLst/>
          </a:prstGeom>
          <a:noFill/>
        </p:spPr>
        <p:txBody>
          <a:bodyPr wrap="squar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170822398"/>
              </p:ext>
            </p:extLst>
          </p:nvPr>
        </p:nvGraphicFramePr>
        <p:xfrm>
          <a:off x="152400" y="152400"/>
          <a:ext cx="8915400" cy="5671238"/>
        </p:xfrm>
        <a:graphic>
          <a:graphicData uri="http://schemas.openxmlformats.org/drawingml/2006/table">
            <a:tbl>
              <a:tblPr firstRow="1" bandRow="1">
                <a:tableStyleId>{69CF1AB2-1976-4502-BF36-3FF5EA218861}</a:tableStyleId>
              </a:tblPr>
              <a:tblGrid>
                <a:gridCol w="1564105">
                  <a:extLst>
                    <a:ext uri="{9D8B030D-6E8A-4147-A177-3AD203B41FA5}">
                      <a16:colId xmlns:a16="http://schemas.microsoft.com/office/drawing/2014/main" val="20000"/>
                    </a:ext>
                  </a:extLst>
                </a:gridCol>
                <a:gridCol w="2346158">
                  <a:extLst>
                    <a:ext uri="{9D8B030D-6E8A-4147-A177-3AD203B41FA5}">
                      <a16:colId xmlns:a16="http://schemas.microsoft.com/office/drawing/2014/main" val="20001"/>
                    </a:ext>
                  </a:extLst>
                </a:gridCol>
                <a:gridCol w="2719137">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1645808">
                <a:tc>
                  <a:txBody>
                    <a:bodyPr/>
                    <a:lstStyle/>
                    <a:p>
                      <a:r>
                        <a:rPr lang="en-US" sz="2400" dirty="0">
                          <a:solidFill>
                            <a:schemeClr val="bg1"/>
                          </a:solidFill>
                        </a:rPr>
                        <a:t>Year of Birth</a:t>
                      </a:r>
                    </a:p>
                  </a:txBody>
                  <a:tcPr marL="93159" marR="93159" marT="46580" marB="46580">
                    <a:solidFill>
                      <a:srgbClr val="007D7D"/>
                    </a:solidFill>
                  </a:tcPr>
                </a:tc>
                <a:tc>
                  <a:txBody>
                    <a:bodyPr/>
                    <a:lstStyle/>
                    <a:p>
                      <a:r>
                        <a:rPr lang="en-US" sz="2400" dirty="0">
                          <a:solidFill>
                            <a:schemeClr val="bg1"/>
                          </a:solidFill>
                        </a:rPr>
                        <a:t>Full </a:t>
                      </a:r>
                    </a:p>
                    <a:p>
                      <a:r>
                        <a:rPr lang="en-US" sz="2400" dirty="0">
                          <a:solidFill>
                            <a:schemeClr val="bg1"/>
                          </a:solidFill>
                        </a:rPr>
                        <a:t>Retirement </a:t>
                      </a:r>
                    </a:p>
                    <a:p>
                      <a:r>
                        <a:rPr lang="en-US" sz="2400" dirty="0">
                          <a:solidFill>
                            <a:schemeClr val="bg1"/>
                          </a:solidFill>
                        </a:rPr>
                        <a:t>Age</a:t>
                      </a:r>
                    </a:p>
                  </a:txBody>
                  <a:tcPr marL="93159" marR="93159" marT="46580" marB="46580">
                    <a:solidFill>
                      <a:srgbClr val="007D7D"/>
                    </a:solidFill>
                  </a:tcPr>
                </a:tc>
                <a:tc>
                  <a:txBody>
                    <a:bodyPr/>
                    <a:lstStyle/>
                    <a:p>
                      <a:r>
                        <a:rPr lang="en-US" sz="2200" dirty="0">
                          <a:solidFill>
                            <a:schemeClr val="bg1"/>
                          </a:solidFill>
                        </a:rPr>
                        <a:t>A $1000 retirement benefit</a:t>
                      </a:r>
                      <a:r>
                        <a:rPr lang="en-US" sz="2200" baseline="0" dirty="0">
                          <a:solidFill>
                            <a:schemeClr val="bg1"/>
                          </a:solidFill>
                        </a:rPr>
                        <a:t> </a:t>
                      </a:r>
                      <a:r>
                        <a:rPr lang="en-US" sz="2200" dirty="0">
                          <a:solidFill>
                            <a:schemeClr val="bg1"/>
                          </a:solidFill>
                        </a:rPr>
                        <a:t>taken</a:t>
                      </a:r>
                      <a:r>
                        <a:rPr lang="en-US" sz="2200" baseline="0" dirty="0">
                          <a:solidFill>
                            <a:schemeClr val="bg1"/>
                          </a:solidFill>
                        </a:rPr>
                        <a:t> at age 62 </a:t>
                      </a:r>
                      <a:r>
                        <a:rPr lang="en-US" sz="2200" dirty="0">
                          <a:solidFill>
                            <a:schemeClr val="bg1"/>
                          </a:solidFill>
                        </a:rPr>
                        <a:t>would be reduced by</a:t>
                      </a:r>
                    </a:p>
                  </a:txBody>
                  <a:tcPr marL="93159" marR="93159" marT="46580" marB="46580">
                    <a:solidFill>
                      <a:srgbClr val="007D7D"/>
                    </a:solidFill>
                  </a:tcPr>
                </a:tc>
                <a:tc>
                  <a:txBody>
                    <a:bodyPr/>
                    <a:lstStyle/>
                    <a:p>
                      <a:r>
                        <a:rPr lang="en-US" sz="2200" dirty="0">
                          <a:solidFill>
                            <a:schemeClr val="bg1"/>
                          </a:solidFill>
                        </a:rPr>
                        <a:t>A $500 spouse benefit taken at age 62 would be reduced by</a:t>
                      </a:r>
                    </a:p>
                  </a:txBody>
                  <a:tcPr marL="93159" marR="93159" marT="46580" marB="46580">
                    <a:solidFill>
                      <a:srgbClr val="007D7D"/>
                    </a:solidFill>
                  </a:tcPr>
                </a:tc>
                <a:extLst>
                  <a:ext uri="{0D108BD9-81ED-4DB2-BD59-A6C34878D82A}">
                    <a16:rowId xmlns:a16="http://schemas.microsoft.com/office/drawing/2014/main" val="10000"/>
                  </a:ext>
                </a:extLst>
              </a:tr>
              <a:tr h="403689">
                <a:tc>
                  <a:txBody>
                    <a:bodyPr/>
                    <a:lstStyle/>
                    <a:p>
                      <a:r>
                        <a:rPr lang="en-US" sz="2000" dirty="0"/>
                        <a:t>1943-1954</a:t>
                      </a:r>
                    </a:p>
                  </a:txBody>
                  <a:tcPr marL="93159" marR="93159" marT="46580" marB="46580"/>
                </a:tc>
                <a:tc>
                  <a:txBody>
                    <a:bodyPr/>
                    <a:lstStyle/>
                    <a:p>
                      <a:r>
                        <a:rPr lang="en-US" sz="2000" dirty="0"/>
                        <a:t>66</a:t>
                      </a:r>
                    </a:p>
                  </a:txBody>
                  <a:tcPr marL="93159" marR="93159" marT="46580" marB="46580"/>
                </a:tc>
                <a:tc>
                  <a:txBody>
                    <a:bodyPr/>
                    <a:lstStyle/>
                    <a:p>
                      <a:r>
                        <a:rPr lang="en-US" sz="2000" dirty="0"/>
                        <a:t>25%</a:t>
                      </a:r>
                    </a:p>
                  </a:txBody>
                  <a:tcPr marL="93159" marR="93159" marT="46580" marB="46580"/>
                </a:tc>
                <a:tc>
                  <a:txBody>
                    <a:bodyPr/>
                    <a:lstStyle/>
                    <a:p>
                      <a:r>
                        <a:rPr lang="en-US" sz="2000" dirty="0"/>
                        <a:t>30%</a:t>
                      </a:r>
                    </a:p>
                  </a:txBody>
                  <a:tcPr marL="93159" marR="93159" marT="46580" marB="46580"/>
                </a:tc>
                <a:extLst>
                  <a:ext uri="{0D108BD9-81ED-4DB2-BD59-A6C34878D82A}">
                    <a16:rowId xmlns:a16="http://schemas.microsoft.com/office/drawing/2014/main" val="10001"/>
                  </a:ext>
                </a:extLst>
              </a:tr>
              <a:tr h="543428">
                <a:tc>
                  <a:txBody>
                    <a:bodyPr/>
                    <a:lstStyle/>
                    <a:p>
                      <a:r>
                        <a:rPr lang="en-US" sz="2000" dirty="0"/>
                        <a:t>1955</a:t>
                      </a:r>
                    </a:p>
                  </a:txBody>
                  <a:tcPr marL="93159" marR="93159" marT="46580" marB="46580"/>
                </a:tc>
                <a:tc>
                  <a:txBody>
                    <a:bodyPr/>
                    <a:lstStyle/>
                    <a:p>
                      <a:r>
                        <a:rPr lang="en-US" sz="2000" dirty="0"/>
                        <a:t>66 and 2 months</a:t>
                      </a:r>
                    </a:p>
                  </a:txBody>
                  <a:tcPr marL="93159" marR="93159" marT="46580" marB="46580"/>
                </a:tc>
                <a:tc>
                  <a:txBody>
                    <a:bodyPr/>
                    <a:lstStyle/>
                    <a:p>
                      <a:r>
                        <a:rPr lang="en-US" sz="2000" dirty="0"/>
                        <a:t>25.83%</a:t>
                      </a:r>
                    </a:p>
                  </a:txBody>
                  <a:tcPr marL="93159" marR="93159" marT="46580" marB="46580"/>
                </a:tc>
                <a:tc>
                  <a:txBody>
                    <a:bodyPr/>
                    <a:lstStyle/>
                    <a:p>
                      <a:r>
                        <a:rPr lang="en-US" sz="2000" dirty="0"/>
                        <a:t>30.83%</a:t>
                      </a:r>
                    </a:p>
                  </a:txBody>
                  <a:tcPr marL="93159" marR="93159" marT="46580" marB="46580"/>
                </a:tc>
                <a:extLst>
                  <a:ext uri="{0D108BD9-81ED-4DB2-BD59-A6C34878D82A}">
                    <a16:rowId xmlns:a16="http://schemas.microsoft.com/office/drawing/2014/main" val="10002"/>
                  </a:ext>
                </a:extLst>
              </a:tr>
              <a:tr h="574480">
                <a:tc>
                  <a:txBody>
                    <a:bodyPr/>
                    <a:lstStyle/>
                    <a:p>
                      <a:r>
                        <a:rPr lang="en-US" sz="2000" dirty="0"/>
                        <a:t>1956</a:t>
                      </a:r>
                    </a:p>
                  </a:txBody>
                  <a:tcPr marL="93159" marR="93159" marT="46580" marB="46580"/>
                </a:tc>
                <a:tc>
                  <a:txBody>
                    <a:bodyPr/>
                    <a:lstStyle/>
                    <a:p>
                      <a:r>
                        <a:rPr lang="en-US" sz="2000" dirty="0"/>
                        <a:t>66 and 4 months</a:t>
                      </a:r>
                    </a:p>
                  </a:txBody>
                  <a:tcPr marL="93159" marR="93159" marT="46580" marB="46580"/>
                </a:tc>
                <a:tc>
                  <a:txBody>
                    <a:bodyPr/>
                    <a:lstStyle/>
                    <a:p>
                      <a:r>
                        <a:rPr lang="en-US" sz="2000" dirty="0"/>
                        <a:t>26.67%</a:t>
                      </a:r>
                    </a:p>
                  </a:txBody>
                  <a:tcPr marL="93159" marR="93159" marT="46580" marB="46580"/>
                </a:tc>
                <a:tc>
                  <a:txBody>
                    <a:bodyPr/>
                    <a:lstStyle/>
                    <a:p>
                      <a:r>
                        <a:rPr lang="en-US" sz="2000" dirty="0"/>
                        <a:t>31.67%</a:t>
                      </a:r>
                    </a:p>
                  </a:txBody>
                  <a:tcPr marL="93159" marR="93159" marT="46580" marB="46580"/>
                </a:tc>
                <a:extLst>
                  <a:ext uri="{0D108BD9-81ED-4DB2-BD59-A6C34878D82A}">
                    <a16:rowId xmlns:a16="http://schemas.microsoft.com/office/drawing/2014/main" val="10003"/>
                  </a:ext>
                </a:extLst>
              </a:tr>
              <a:tr h="527900">
                <a:tc>
                  <a:txBody>
                    <a:bodyPr/>
                    <a:lstStyle/>
                    <a:p>
                      <a:r>
                        <a:rPr lang="en-US" sz="2000" dirty="0"/>
                        <a:t>1957</a:t>
                      </a:r>
                    </a:p>
                  </a:txBody>
                  <a:tcPr marL="93159" marR="93159" marT="46580" marB="46580"/>
                </a:tc>
                <a:tc>
                  <a:txBody>
                    <a:bodyPr/>
                    <a:lstStyle/>
                    <a:p>
                      <a:r>
                        <a:rPr lang="en-US" sz="2000" dirty="0"/>
                        <a:t>66 and 6 months</a:t>
                      </a:r>
                    </a:p>
                  </a:txBody>
                  <a:tcPr marL="93159" marR="93159" marT="46580" marB="46580"/>
                </a:tc>
                <a:tc>
                  <a:txBody>
                    <a:bodyPr/>
                    <a:lstStyle/>
                    <a:p>
                      <a:r>
                        <a:rPr lang="en-US" sz="2000" dirty="0"/>
                        <a:t>27.5%</a:t>
                      </a:r>
                    </a:p>
                  </a:txBody>
                  <a:tcPr marL="93159" marR="93159" marT="46580" marB="46580"/>
                </a:tc>
                <a:tc>
                  <a:txBody>
                    <a:bodyPr/>
                    <a:lstStyle/>
                    <a:p>
                      <a:r>
                        <a:rPr lang="en-US" sz="2000" dirty="0"/>
                        <a:t>32.5%</a:t>
                      </a:r>
                    </a:p>
                  </a:txBody>
                  <a:tcPr marL="93159" marR="93159" marT="46580" marB="46580"/>
                </a:tc>
                <a:extLst>
                  <a:ext uri="{0D108BD9-81ED-4DB2-BD59-A6C34878D82A}">
                    <a16:rowId xmlns:a16="http://schemas.microsoft.com/office/drawing/2014/main" val="10004"/>
                  </a:ext>
                </a:extLst>
              </a:tr>
              <a:tr h="558954">
                <a:tc>
                  <a:txBody>
                    <a:bodyPr/>
                    <a:lstStyle/>
                    <a:p>
                      <a:r>
                        <a:rPr lang="en-US" sz="2000" dirty="0"/>
                        <a:t>1958</a:t>
                      </a:r>
                    </a:p>
                  </a:txBody>
                  <a:tcPr marL="93159" marR="93159" marT="46580" marB="46580"/>
                </a:tc>
                <a:tc>
                  <a:txBody>
                    <a:bodyPr/>
                    <a:lstStyle/>
                    <a:p>
                      <a:r>
                        <a:rPr lang="en-US" sz="2000" dirty="0"/>
                        <a:t>66</a:t>
                      </a:r>
                      <a:r>
                        <a:rPr lang="en-US" sz="2000" baseline="0" dirty="0"/>
                        <a:t> and 8 months</a:t>
                      </a:r>
                    </a:p>
                  </a:txBody>
                  <a:tcPr marL="93159" marR="93159" marT="46580" marB="46580"/>
                </a:tc>
                <a:tc>
                  <a:txBody>
                    <a:bodyPr/>
                    <a:lstStyle/>
                    <a:p>
                      <a:r>
                        <a:rPr lang="en-US" sz="2000" dirty="0"/>
                        <a:t>28.33%</a:t>
                      </a:r>
                    </a:p>
                  </a:txBody>
                  <a:tcPr marL="93159" marR="93159" marT="46580" marB="46580"/>
                </a:tc>
                <a:tc>
                  <a:txBody>
                    <a:bodyPr/>
                    <a:lstStyle/>
                    <a:p>
                      <a:r>
                        <a:rPr lang="en-US" sz="2000" dirty="0"/>
                        <a:t>33.33%</a:t>
                      </a:r>
                    </a:p>
                  </a:txBody>
                  <a:tcPr marL="93159" marR="93159" marT="46580" marB="46580"/>
                </a:tc>
                <a:extLst>
                  <a:ext uri="{0D108BD9-81ED-4DB2-BD59-A6C34878D82A}">
                    <a16:rowId xmlns:a16="http://schemas.microsoft.com/office/drawing/2014/main" val="10005"/>
                  </a:ext>
                </a:extLst>
              </a:tr>
              <a:tr h="714219">
                <a:tc>
                  <a:txBody>
                    <a:bodyPr/>
                    <a:lstStyle/>
                    <a:p>
                      <a:r>
                        <a:rPr lang="en-US" sz="2000" dirty="0"/>
                        <a:t>1959</a:t>
                      </a:r>
                    </a:p>
                  </a:txBody>
                  <a:tcPr marL="93159" marR="93159" marT="46580" marB="46580"/>
                </a:tc>
                <a:tc>
                  <a:txBody>
                    <a:bodyPr/>
                    <a:lstStyle/>
                    <a:p>
                      <a:r>
                        <a:rPr lang="en-US" sz="2000" dirty="0"/>
                        <a:t>66 and 10 months</a:t>
                      </a:r>
                    </a:p>
                  </a:txBody>
                  <a:tcPr marL="93159" marR="93159" marT="46580" marB="46580"/>
                </a:tc>
                <a:tc>
                  <a:txBody>
                    <a:bodyPr/>
                    <a:lstStyle/>
                    <a:p>
                      <a:r>
                        <a:rPr lang="en-US" sz="2000" dirty="0"/>
                        <a:t>29.17%</a:t>
                      </a:r>
                    </a:p>
                  </a:txBody>
                  <a:tcPr marL="93159" marR="93159" marT="46580" marB="46580"/>
                </a:tc>
                <a:tc>
                  <a:txBody>
                    <a:bodyPr/>
                    <a:lstStyle/>
                    <a:p>
                      <a:r>
                        <a:rPr lang="en-US" sz="2000" dirty="0"/>
                        <a:t>34.17%</a:t>
                      </a:r>
                    </a:p>
                  </a:txBody>
                  <a:tcPr marL="93159" marR="93159" marT="46580" marB="46580"/>
                </a:tc>
                <a:extLst>
                  <a:ext uri="{0D108BD9-81ED-4DB2-BD59-A6C34878D82A}">
                    <a16:rowId xmlns:a16="http://schemas.microsoft.com/office/drawing/2014/main" val="10006"/>
                  </a:ext>
                </a:extLst>
              </a:tr>
              <a:tr h="621060">
                <a:tc>
                  <a:txBody>
                    <a:bodyPr/>
                    <a:lstStyle/>
                    <a:p>
                      <a:r>
                        <a:rPr lang="en-US" sz="2000" dirty="0"/>
                        <a:t>1960 +</a:t>
                      </a:r>
                    </a:p>
                  </a:txBody>
                  <a:tcPr marL="93159" marR="93159" marT="46580" marB="46580"/>
                </a:tc>
                <a:tc>
                  <a:txBody>
                    <a:bodyPr/>
                    <a:lstStyle/>
                    <a:p>
                      <a:r>
                        <a:rPr lang="en-US" sz="2000" dirty="0"/>
                        <a:t>67  *Since 1983/law changed</a:t>
                      </a:r>
                    </a:p>
                  </a:txBody>
                  <a:tcPr marL="93159" marR="93159" marT="46580" marB="46580"/>
                </a:tc>
                <a:tc>
                  <a:txBody>
                    <a:bodyPr/>
                    <a:lstStyle/>
                    <a:p>
                      <a:r>
                        <a:rPr lang="en-US" sz="2000" dirty="0"/>
                        <a:t>30%</a:t>
                      </a:r>
                    </a:p>
                  </a:txBody>
                  <a:tcPr marL="93159" marR="93159" marT="46580" marB="46580"/>
                </a:tc>
                <a:tc>
                  <a:txBody>
                    <a:bodyPr/>
                    <a:lstStyle/>
                    <a:p>
                      <a:r>
                        <a:rPr lang="en-US" sz="2000" dirty="0"/>
                        <a:t>35%</a:t>
                      </a:r>
                    </a:p>
                  </a:txBody>
                  <a:tcPr marL="93159" marR="93159" marT="46580" marB="46580"/>
                </a:tc>
                <a:extLst>
                  <a:ext uri="{0D108BD9-81ED-4DB2-BD59-A6C34878D82A}">
                    <a16:rowId xmlns:a16="http://schemas.microsoft.com/office/drawing/2014/main" val="10007"/>
                  </a:ext>
                </a:extLst>
              </a:tr>
            </a:tbl>
          </a:graphicData>
        </a:graphic>
      </p:graphicFrame>
      <p:sp>
        <p:nvSpPr>
          <p:cNvPr id="2" name="Slide Number Placeholder 1"/>
          <p:cNvSpPr>
            <a:spLocks noGrp="1"/>
          </p:cNvSpPr>
          <p:nvPr>
            <p:ph type="sldNum" sz="quarter" idx="12"/>
          </p:nvPr>
        </p:nvSpPr>
        <p:spPr>
          <a:xfrm>
            <a:off x="3543300" y="6492875"/>
            <a:ext cx="2133600" cy="365125"/>
          </a:xfrm>
        </p:spPr>
        <p:txBody>
          <a:bodyPr/>
          <a:lstStyle/>
          <a:p>
            <a:pPr algn="ctr"/>
            <a:fld id="{9221CDAF-7AA6-4807-B601-63BF3B41F162}" type="slidenum">
              <a:rPr lang="en-US" sz="1800" smtClean="0">
                <a:solidFill>
                  <a:srgbClr val="002060"/>
                </a:solidFill>
              </a:rPr>
              <a:pPr algn="ctr"/>
              <a:t>22</a:t>
            </a:fld>
            <a:endParaRPr lang="en-US" sz="1800">
              <a:solidFill>
                <a:srgbClr val="002060"/>
              </a:solidFill>
            </a:endParaRPr>
          </a:p>
        </p:txBody>
      </p:sp>
    </p:spTree>
    <p:extLst>
      <p:ext uri="{BB962C8B-B14F-4D97-AF65-F5344CB8AC3E}">
        <p14:creationId xmlns:p14="http://schemas.microsoft.com/office/powerpoint/2010/main" val="169405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3352800"/>
            <a:ext cx="2209800" cy="369332"/>
          </a:xfrm>
          <a:prstGeom prst="rect">
            <a:avLst/>
          </a:prstGeom>
          <a:noFill/>
        </p:spPr>
        <p:txBody>
          <a:bodyPr wrap="square" rtlCol="0">
            <a:spAutoFit/>
          </a:bodyPr>
          <a:lstStyle/>
          <a:p>
            <a:endParaRPr lang="en-US" dirty="0"/>
          </a:p>
        </p:txBody>
      </p:sp>
      <p:sp>
        <p:nvSpPr>
          <p:cNvPr id="2" name="Slide Number Placeholder 1"/>
          <p:cNvSpPr>
            <a:spLocks noGrp="1"/>
          </p:cNvSpPr>
          <p:nvPr>
            <p:ph type="sldNum" sz="quarter" idx="12"/>
          </p:nvPr>
        </p:nvSpPr>
        <p:spPr>
          <a:xfrm>
            <a:off x="3543300" y="6492875"/>
            <a:ext cx="2133600" cy="365125"/>
          </a:xfrm>
        </p:spPr>
        <p:txBody>
          <a:bodyPr/>
          <a:lstStyle/>
          <a:p>
            <a:pPr algn="ctr"/>
            <a:fld id="{9221CDAF-7AA6-4807-B601-63BF3B41F162}" type="slidenum">
              <a:rPr lang="en-US" sz="1800" smtClean="0">
                <a:solidFill>
                  <a:srgbClr val="002060"/>
                </a:solidFill>
              </a:rPr>
              <a:pPr algn="ctr"/>
              <a:t>23</a:t>
            </a:fld>
            <a:endParaRPr lang="en-US" sz="1800">
              <a:solidFill>
                <a:srgbClr val="00206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97709542"/>
              </p:ext>
            </p:extLst>
          </p:nvPr>
        </p:nvGraphicFramePr>
        <p:xfrm>
          <a:off x="51484" y="0"/>
          <a:ext cx="9067802" cy="5791199"/>
        </p:xfrm>
        <a:graphic>
          <a:graphicData uri="http://schemas.openxmlformats.org/drawingml/2006/table">
            <a:tbl>
              <a:tblPr firstRow="1" firstCol="1" bandRow="1">
                <a:tableStyleId>{5C22544A-7EE6-4342-B048-85BDC9FD1C3A}</a:tableStyleId>
              </a:tblPr>
              <a:tblGrid>
                <a:gridCol w="1144401">
                  <a:extLst>
                    <a:ext uri="{9D8B030D-6E8A-4147-A177-3AD203B41FA5}">
                      <a16:colId xmlns:a16="http://schemas.microsoft.com/office/drawing/2014/main" val="20000"/>
                    </a:ext>
                  </a:extLst>
                </a:gridCol>
                <a:gridCol w="1293999">
                  <a:extLst>
                    <a:ext uri="{9D8B030D-6E8A-4147-A177-3AD203B41FA5}">
                      <a16:colId xmlns:a16="http://schemas.microsoft.com/office/drawing/2014/main" val="20001"/>
                    </a:ext>
                  </a:extLst>
                </a:gridCol>
                <a:gridCol w="1826085">
                  <a:extLst>
                    <a:ext uri="{9D8B030D-6E8A-4147-A177-3AD203B41FA5}">
                      <a16:colId xmlns:a16="http://schemas.microsoft.com/office/drawing/2014/main" val="20002"/>
                    </a:ext>
                  </a:extLst>
                </a:gridCol>
                <a:gridCol w="676169">
                  <a:extLst>
                    <a:ext uri="{9D8B030D-6E8A-4147-A177-3AD203B41FA5}">
                      <a16:colId xmlns:a16="http://schemas.microsoft.com/office/drawing/2014/main" val="20003"/>
                    </a:ext>
                  </a:extLst>
                </a:gridCol>
                <a:gridCol w="677968">
                  <a:extLst>
                    <a:ext uri="{9D8B030D-6E8A-4147-A177-3AD203B41FA5}">
                      <a16:colId xmlns:a16="http://schemas.microsoft.com/office/drawing/2014/main" val="20004"/>
                    </a:ext>
                  </a:extLst>
                </a:gridCol>
                <a:gridCol w="677968">
                  <a:extLst>
                    <a:ext uri="{9D8B030D-6E8A-4147-A177-3AD203B41FA5}">
                      <a16:colId xmlns:a16="http://schemas.microsoft.com/office/drawing/2014/main" val="20005"/>
                    </a:ext>
                  </a:extLst>
                </a:gridCol>
                <a:gridCol w="677968">
                  <a:extLst>
                    <a:ext uri="{9D8B030D-6E8A-4147-A177-3AD203B41FA5}">
                      <a16:colId xmlns:a16="http://schemas.microsoft.com/office/drawing/2014/main" val="20006"/>
                    </a:ext>
                  </a:extLst>
                </a:gridCol>
                <a:gridCol w="739109">
                  <a:extLst>
                    <a:ext uri="{9D8B030D-6E8A-4147-A177-3AD203B41FA5}">
                      <a16:colId xmlns:a16="http://schemas.microsoft.com/office/drawing/2014/main" val="20007"/>
                    </a:ext>
                  </a:extLst>
                </a:gridCol>
                <a:gridCol w="739109">
                  <a:extLst>
                    <a:ext uri="{9D8B030D-6E8A-4147-A177-3AD203B41FA5}">
                      <a16:colId xmlns:a16="http://schemas.microsoft.com/office/drawing/2014/main" val="20008"/>
                    </a:ext>
                  </a:extLst>
                </a:gridCol>
                <a:gridCol w="615026">
                  <a:extLst>
                    <a:ext uri="{9D8B030D-6E8A-4147-A177-3AD203B41FA5}">
                      <a16:colId xmlns:a16="http://schemas.microsoft.com/office/drawing/2014/main" val="20009"/>
                    </a:ext>
                  </a:extLst>
                </a:gridCol>
              </a:tblGrid>
              <a:tr h="733910">
                <a:tc rowSpan="2">
                  <a:txBody>
                    <a:bodyPr/>
                    <a:lstStyle/>
                    <a:p>
                      <a:pPr marL="0" marR="0">
                        <a:lnSpc>
                          <a:spcPct val="107000"/>
                        </a:lnSpc>
                        <a:spcBef>
                          <a:spcPts val="0"/>
                        </a:spcBef>
                        <a:spcAft>
                          <a:spcPts val="0"/>
                        </a:spcAft>
                      </a:pPr>
                      <a:r>
                        <a:rPr lang="en-US" sz="1800" dirty="0">
                          <a:effectLst/>
                        </a:rPr>
                        <a:t>Year</a:t>
                      </a:r>
                      <a:br>
                        <a:rPr lang="en-US" sz="1800" dirty="0">
                          <a:effectLst/>
                        </a:rPr>
                      </a:br>
                      <a:r>
                        <a:rPr lang="en-US" sz="1800" dirty="0">
                          <a:effectLst/>
                        </a:rPr>
                        <a:t>of birth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rowSpan="2">
                  <a:txBody>
                    <a:bodyPr/>
                    <a:lstStyle/>
                    <a:p>
                      <a:pPr marL="0" marR="0">
                        <a:lnSpc>
                          <a:spcPct val="107000"/>
                        </a:lnSpc>
                        <a:spcBef>
                          <a:spcPts val="0"/>
                        </a:spcBef>
                        <a:spcAft>
                          <a:spcPts val="0"/>
                        </a:spcAft>
                      </a:pPr>
                      <a:r>
                        <a:rPr lang="en-US" sz="1800" dirty="0">
                          <a:effectLst/>
                        </a:rPr>
                        <a:t>Normal</a:t>
                      </a:r>
                      <a:br>
                        <a:rPr lang="en-US" sz="1800" dirty="0">
                          <a:effectLst/>
                        </a:rPr>
                      </a:br>
                      <a:r>
                        <a:rPr lang="en-US" sz="1800" dirty="0">
                          <a:effectLst/>
                        </a:rPr>
                        <a:t>Retirement</a:t>
                      </a:r>
                      <a:br>
                        <a:rPr lang="en-US" sz="1800" dirty="0">
                          <a:effectLst/>
                        </a:rPr>
                      </a:br>
                      <a:r>
                        <a:rPr lang="en-US" sz="1800" dirty="0">
                          <a:effectLst/>
                        </a:rPr>
                        <a:t>Age (NRA)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rowSpan="2">
                  <a:txBody>
                    <a:bodyPr/>
                    <a:lstStyle/>
                    <a:p>
                      <a:pPr marL="0" marR="0" algn="ctr">
                        <a:lnSpc>
                          <a:spcPct val="107000"/>
                        </a:lnSpc>
                        <a:spcBef>
                          <a:spcPts val="0"/>
                        </a:spcBef>
                        <a:spcAft>
                          <a:spcPts val="0"/>
                        </a:spcAft>
                      </a:pPr>
                      <a:r>
                        <a:rPr lang="en-US" sz="1800" dirty="0">
                          <a:effectLst/>
                        </a:rPr>
                        <a:t> Increase for each year of delayed retirement (until age 70)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gridSpan="7">
                  <a:txBody>
                    <a:bodyPr/>
                    <a:lstStyle/>
                    <a:p>
                      <a:pPr marL="0" marR="0" algn="ctr">
                        <a:lnSpc>
                          <a:spcPct val="107000"/>
                        </a:lnSpc>
                        <a:spcBef>
                          <a:spcPts val="0"/>
                        </a:spcBef>
                        <a:spcAft>
                          <a:spcPts val="0"/>
                        </a:spcAft>
                      </a:pPr>
                      <a:r>
                        <a:rPr lang="en-US" sz="1800">
                          <a:effectLst/>
                        </a:rPr>
                        <a:t>Benefit, as a percentage of PIA, beginning at age--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422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800" b="1" dirty="0">
                          <a:effectLst/>
                        </a:rPr>
                        <a:t>62</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63</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64</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65</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66</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67</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70</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1"/>
                  </a:ext>
                </a:extLst>
              </a:tr>
              <a:tr h="393240">
                <a:tc>
                  <a:txBody>
                    <a:bodyPr/>
                    <a:lstStyle/>
                    <a:p>
                      <a:pPr marL="0" marR="0">
                        <a:lnSpc>
                          <a:spcPct val="107000"/>
                        </a:lnSpc>
                        <a:spcBef>
                          <a:spcPts val="0"/>
                        </a:spcBef>
                        <a:spcAft>
                          <a:spcPts val="0"/>
                        </a:spcAft>
                      </a:pPr>
                      <a:r>
                        <a:rPr lang="en-US" sz="1400" b="1" dirty="0">
                          <a:effectLst/>
                        </a:rPr>
                        <a:t>1943-54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93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132</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2"/>
                  </a:ext>
                </a:extLst>
              </a:tr>
              <a:tr h="681316">
                <a:tc>
                  <a:txBody>
                    <a:bodyPr/>
                    <a:lstStyle/>
                    <a:p>
                      <a:pPr marL="0" marR="0">
                        <a:lnSpc>
                          <a:spcPct val="107000"/>
                        </a:lnSpc>
                        <a:spcBef>
                          <a:spcPts val="0"/>
                        </a:spcBef>
                        <a:spcAft>
                          <a:spcPts val="0"/>
                        </a:spcAft>
                      </a:pPr>
                      <a:r>
                        <a:rPr lang="en-US" sz="1400" b="1">
                          <a:effectLst/>
                        </a:rPr>
                        <a:t>1955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dirty="0">
                          <a:effectLst/>
                        </a:rPr>
                        <a:t>66, 2 mo.</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74 </a:t>
                      </a:r>
                      <a:r>
                        <a:rPr lang="en-US" sz="1400" b="1" baseline="30000" dirty="0">
                          <a:effectLst/>
                        </a:rPr>
                        <a:t>1</a:t>
                      </a:r>
                      <a:r>
                        <a:rPr lang="en-US" sz="1400" b="1" dirty="0">
                          <a:effectLst/>
                        </a:rPr>
                        <a:t>⁄</a:t>
                      </a:r>
                      <a:r>
                        <a:rPr lang="en-US" sz="1400" b="1" baseline="-25000" dirty="0">
                          <a:effectLst/>
                        </a:rPr>
                        <a:t>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79 </a:t>
                      </a:r>
                      <a:r>
                        <a:rPr lang="en-US" sz="1400" b="1" baseline="30000" dirty="0">
                          <a:effectLst/>
                        </a:rPr>
                        <a:t>1</a:t>
                      </a:r>
                      <a:r>
                        <a:rPr lang="en-US" sz="1400" b="1" dirty="0">
                          <a:effectLst/>
                        </a:rPr>
                        <a:t>⁄</a:t>
                      </a:r>
                      <a:r>
                        <a:rPr lang="en-US" sz="1400" b="1" baseline="-25000" dirty="0">
                          <a:effectLst/>
                        </a:rPr>
                        <a:t>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85 </a:t>
                      </a:r>
                      <a:r>
                        <a:rPr lang="en-US" sz="1400" b="1" baseline="30000">
                          <a:effectLst/>
                        </a:rPr>
                        <a:t>5</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92 </a:t>
                      </a:r>
                      <a:r>
                        <a:rPr lang="en-US" sz="1400" b="1" baseline="30000">
                          <a:effectLst/>
                        </a:rPr>
                        <a:t>2</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98 </a:t>
                      </a:r>
                      <a:r>
                        <a:rPr lang="en-US" sz="1400" b="1" baseline="30000">
                          <a:effectLst/>
                        </a:rPr>
                        <a:t>8</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130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3"/>
                  </a:ext>
                </a:extLst>
              </a:tr>
              <a:tr h="681316">
                <a:tc>
                  <a:txBody>
                    <a:bodyPr/>
                    <a:lstStyle/>
                    <a:p>
                      <a:pPr marL="0" marR="0">
                        <a:lnSpc>
                          <a:spcPct val="107000"/>
                        </a:lnSpc>
                        <a:spcBef>
                          <a:spcPts val="0"/>
                        </a:spcBef>
                        <a:spcAft>
                          <a:spcPts val="0"/>
                        </a:spcAft>
                      </a:pPr>
                      <a:r>
                        <a:rPr lang="en-US" sz="1400" b="1">
                          <a:effectLst/>
                        </a:rPr>
                        <a:t>1956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 4 mo.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73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78 </a:t>
                      </a:r>
                      <a:r>
                        <a:rPr lang="en-US" sz="1400" b="1" baseline="30000" dirty="0">
                          <a:effectLst/>
                        </a:rPr>
                        <a:t>1</a:t>
                      </a:r>
                      <a:r>
                        <a:rPr lang="en-US" sz="1400" b="1" dirty="0">
                          <a:effectLst/>
                        </a:rPr>
                        <a:t>⁄</a:t>
                      </a:r>
                      <a:r>
                        <a:rPr lang="en-US" sz="1400" b="1" baseline="-25000" dirty="0">
                          <a:effectLst/>
                        </a:rPr>
                        <a:t>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84 </a:t>
                      </a:r>
                      <a:r>
                        <a:rPr lang="en-US" sz="1400" b="1" baseline="30000" dirty="0">
                          <a:effectLst/>
                        </a:rPr>
                        <a:t>4</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91 </a:t>
                      </a:r>
                      <a:r>
                        <a:rPr lang="en-US" sz="1400" b="1" baseline="30000">
                          <a:effectLst/>
                        </a:rPr>
                        <a:t>1</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97 </a:t>
                      </a:r>
                      <a:r>
                        <a:rPr lang="en-US" sz="1400" b="1" baseline="30000">
                          <a:effectLst/>
                        </a:rPr>
                        <a:t>7</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105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129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4"/>
                  </a:ext>
                </a:extLst>
              </a:tr>
              <a:tr h="393240">
                <a:tc>
                  <a:txBody>
                    <a:bodyPr/>
                    <a:lstStyle/>
                    <a:p>
                      <a:pPr marL="0" marR="0">
                        <a:lnSpc>
                          <a:spcPct val="107000"/>
                        </a:lnSpc>
                        <a:spcBef>
                          <a:spcPts val="0"/>
                        </a:spcBef>
                        <a:spcAft>
                          <a:spcPts val="0"/>
                        </a:spcAft>
                      </a:pPr>
                      <a:r>
                        <a:rPr lang="en-US" sz="1400" b="1">
                          <a:effectLst/>
                        </a:rPr>
                        <a:t>1957</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 6 mo.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72 </a:t>
                      </a:r>
                      <a:r>
                        <a:rPr lang="en-US" sz="1400" b="1" baseline="30000">
                          <a:effectLst/>
                        </a:rPr>
                        <a:t>1</a:t>
                      </a:r>
                      <a:r>
                        <a:rPr lang="en-US" sz="1400" b="1">
                          <a:effectLst/>
                        </a:rPr>
                        <a:t>⁄</a:t>
                      </a:r>
                      <a:r>
                        <a:rPr lang="en-US" sz="1400" b="1" baseline="-25000">
                          <a:effectLst/>
                        </a:rPr>
                        <a:t>2</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77 </a:t>
                      </a:r>
                      <a:r>
                        <a:rPr lang="en-US" sz="1400" b="1" baseline="30000">
                          <a:effectLst/>
                        </a:rPr>
                        <a:t>1</a:t>
                      </a:r>
                      <a:r>
                        <a:rPr lang="en-US" sz="1400" b="1">
                          <a:effectLst/>
                        </a:rPr>
                        <a:t>⁄</a:t>
                      </a:r>
                      <a:r>
                        <a:rPr lang="en-US" sz="1400" b="1" baseline="-25000">
                          <a:effectLst/>
                        </a:rPr>
                        <a:t>2</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83 </a:t>
                      </a:r>
                      <a:r>
                        <a:rPr lang="en-US" sz="1400" b="1" baseline="30000" dirty="0">
                          <a:effectLst/>
                        </a:rPr>
                        <a:t>1</a:t>
                      </a:r>
                      <a:r>
                        <a:rPr lang="en-US" sz="1400" b="1" dirty="0">
                          <a:effectLst/>
                        </a:rPr>
                        <a:t>⁄</a:t>
                      </a:r>
                      <a:r>
                        <a:rPr lang="en-US" sz="1400" b="1" baseline="-25000" dirty="0">
                          <a:effectLst/>
                        </a:rPr>
                        <a:t>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104</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128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5"/>
                  </a:ext>
                </a:extLst>
              </a:tr>
              <a:tr h="681316">
                <a:tc>
                  <a:txBody>
                    <a:bodyPr/>
                    <a:lstStyle/>
                    <a:p>
                      <a:pPr marL="0" marR="0">
                        <a:lnSpc>
                          <a:spcPct val="107000"/>
                        </a:lnSpc>
                        <a:spcBef>
                          <a:spcPts val="0"/>
                        </a:spcBef>
                        <a:spcAft>
                          <a:spcPts val="0"/>
                        </a:spcAft>
                      </a:pPr>
                      <a:r>
                        <a:rPr lang="en-US" sz="1400" b="1">
                          <a:effectLst/>
                        </a:rPr>
                        <a:t>1958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 8 mo.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71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82 </a:t>
                      </a:r>
                      <a:r>
                        <a:rPr lang="en-US" sz="1400" b="1" baseline="30000" dirty="0">
                          <a:effectLst/>
                        </a:rPr>
                        <a:t>2</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88 </a:t>
                      </a:r>
                      <a:r>
                        <a:rPr lang="en-US" sz="1400" b="1" baseline="30000" dirty="0">
                          <a:effectLst/>
                        </a:rPr>
                        <a:t>8</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95 </a:t>
                      </a:r>
                      <a:r>
                        <a:rPr lang="en-US" sz="1400" b="1" baseline="30000">
                          <a:effectLst/>
                        </a:rPr>
                        <a:t>5</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102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126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6"/>
                  </a:ext>
                </a:extLst>
              </a:tr>
              <a:tr h="681316">
                <a:tc>
                  <a:txBody>
                    <a:bodyPr/>
                    <a:lstStyle/>
                    <a:p>
                      <a:pPr marL="0" marR="0">
                        <a:lnSpc>
                          <a:spcPct val="107000"/>
                        </a:lnSpc>
                        <a:spcBef>
                          <a:spcPts val="0"/>
                        </a:spcBef>
                        <a:spcAft>
                          <a:spcPts val="0"/>
                        </a:spcAft>
                      </a:pPr>
                      <a:r>
                        <a:rPr lang="en-US" sz="1400" b="1">
                          <a:effectLst/>
                        </a:rPr>
                        <a:t>1959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 10 mo.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70 </a:t>
                      </a:r>
                      <a:r>
                        <a:rPr lang="en-US" sz="1400" b="1" baseline="30000">
                          <a:effectLst/>
                        </a:rPr>
                        <a:t>5</a:t>
                      </a:r>
                      <a:r>
                        <a:rPr lang="en-US" sz="1400" b="1">
                          <a:effectLst/>
                        </a:rPr>
                        <a:t>⁄</a:t>
                      </a:r>
                      <a:r>
                        <a:rPr lang="en-US" sz="1400" b="1" baseline="-25000">
                          <a:effectLst/>
                        </a:rPr>
                        <a:t>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75 </a:t>
                      </a:r>
                      <a:r>
                        <a:rPr lang="en-US" sz="1400" b="1" baseline="30000">
                          <a:effectLst/>
                        </a:rPr>
                        <a:t>5</a:t>
                      </a:r>
                      <a:r>
                        <a:rPr lang="en-US" sz="1400" b="1">
                          <a:effectLst/>
                        </a:rPr>
                        <a:t>⁄</a:t>
                      </a:r>
                      <a:r>
                        <a:rPr lang="en-US" sz="1400" b="1" baseline="-25000">
                          <a:effectLst/>
                        </a:rPr>
                        <a:t>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81 </a:t>
                      </a:r>
                      <a:r>
                        <a:rPr lang="en-US" sz="1400" b="1" baseline="30000">
                          <a:effectLst/>
                        </a:rPr>
                        <a:t>1</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87 </a:t>
                      </a:r>
                      <a:r>
                        <a:rPr lang="en-US" sz="1400" b="1" baseline="30000" dirty="0">
                          <a:effectLst/>
                        </a:rPr>
                        <a:t>7</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94 </a:t>
                      </a:r>
                      <a:r>
                        <a:rPr lang="en-US" sz="1400" b="1" baseline="30000" dirty="0">
                          <a:effectLst/>
                        </a:rPr>
                        <a:t>4</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101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125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7"/>
                  </a:ext>
                </a:extLst>
              </a:tr>
              <a:tr h="681316">
                <a:tc>
                  <a:txBody>
                    <a:bodyPr/>
                    <a:lstStyle/>
                    <a:p>
                      <a:pPr marL="0" marR="0">
                        <a:lnSpc>
                          <a:spcPct val="107000"/>
                        </a:lnSpc>
                        <a:spcBef>
                          <a:spcPts val="0"/>
                        </a:spcBef>
                        <a:spcAft>
                          <a:spcPts val="0"/>
                        </a:spcAft>
                      </a:pPr>
                      <a:r>
                        <a:rPr lang="en-US" sz="1400" b="1">
                          <a:effectLst/>
                        </a:rPr>
                        <a:t>1960 and later</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67</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93 </a:t>
                      </a:r>
                      <a:r>
                        <a:rPr lang="en-US" sz="1400" b="1" baseline="30000" dirty="0">
                          <a:effectLst/>
                        </a:rPr>
                        <a:t>1</a:t>
                      </a:r>
                      <a:r>
                        <a:rPr lang="en-US" sz="1400" b="1" dirty="0">
                          <a:effectLst/>
                        </a:rPr>
                        <a:t>⁄</a:t>
                      </a:r>
                      <a:r>
                        <a:rPr lang="en-US" sz="1400" b="1" baseline="-25000" dirty="0">
                          <a:effectLst/>
                        </a:rPr>
                        <a:t>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100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124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70806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5481935"/>
            <a:ext cx="9164877" cy="461665"/>
          </a:xfrm>
          <a:prstGeom prst="rect">
            <a:avLst/>
          </a:prstGeom>
          <a:solidFill>
            <a:schemeClr val="tx1"/>
          </a:solidFill>
          <a:ln>
            <a:solidFill>
              <a:schemeClr val="tx1"/>
            </a:solidFill>
          </a:ln>
        </p:spPr>
        <p:txBody>
          <a:bodyPr wrap="square" rtlCol="0">
            <a:spAutoFit/>
          </a:bodyPr>
          <a:lstStyle/>
          <a:p>
            <a:pPr algn="ctr"/>
            <a:r>
              <a:rPr lang="en-US" sz="2400" dirty="0">
                <a:solidFill>
                  <a:schemeClr val="bg1"/>
                </a:solidFill>
              </a:rPr>
              <a:t>socialsecurity.gov/estimator</a:t>
            </a:r>
          </a:p>
        </p:txBody>
      </p:sp>
      <p:sp>
        <p:nvSpPr>
          <p:cNvPr id="2" name="Title 1"/>
          <p:cNvSpPr>
            <a:spLocks noGrp="1"/>
          </p:cNvSpPr>
          <p:nvPr>
            <p:ph type="title"/>
          </p:nvPr>
        </p:nvSpPr>
        <p:spPr>
          <a:xfrm>
            <a:off x="277138" y="827570"/>
            <a:ext cx="8610600" cy="848830"/>
          </a:xfrm>
        </p:spPr>
        <p:txBody>
          <a:bodyPr>
            <a:normAutofit/>
          </a:bodyPr>
          <a:lstStyle/>
          <a:p>
            <a:r>
              <a:rPr lang="en-US" sz="4000" dirty="0"/>
              <a:t>Retirement Estimator</a:t>
            </a:r>
          </a:p>
        </p:txBody>
      </p:sp>
      <p:sp>
        <p:nvSpPr>
          <p:cNvPr id="3" name="Content Placeholder 2"/>
          <p:cNvSpPr>
            <a:spLocks noGrp="1"/>
          </p:cNvSpPr>
          <p:nvPr>
            <p:ph idx="1"/>
          </p:nvPr>
        </p:nvSpPr>
        <p:spPr>
          <a:xfrm>
            <a:off x="0" y="1522300"/>
            <a:ext cx="9144000" cy="3735500"/>
          </a:xfrm>
        </p:spPr>
        <p:txBody>
          <a:bodyPr>
            <a:noAutofit/>
          </a:bodyPr>
          <a:lstStyle/>
          <a:p>
            <a:pPr lvl="1">
              <a:buFont typeface="Arial" panose="020B0604020202020204" pitchFamily="34" charset="0"/>
              <a:buChar char="•"/>
            </a:pPr>
            <a:r>
              <a:rPr lang="en-US" sz="2400" dirty="0"/>
              <a:t>Gives estimates based on your actual Social Security earnings record</a:t>
            </a:r>
          </a:p>
          <a:p>
            <a:pPr lvl="1">
              <a:buFont typeface="Arial" panose="020B0604020202020204" pitchFamily="34" charset="0"/>
              <a:buChar char="•"/>
            </a:pPr>
            <a:r>
              <a:rPr lang="en-US" sz="2400" dirty="0"/>
              <a:t>You can use the Retirement Estimator if:</a:t>
            </a:r>
          </a:p>
          <a:p>
            <a:pPr lvl="2"/>
            <a:r>
              <a:rPr lang="en-US" sz="2000" dirty="0"/>
              <a:t>You have enough </a:t>
            </a:r>
            <a:r>
              <a:rPr lang="en-US" sz="2000" u="sng" dirty="0">
                <a:hlinkClick r:id="rId4"/>
              </a:rPr>
              <a:t>Social Security credits</a:t>
            </a:r>
            <a:r>
              <a:rPr lang="en-US" sz="2000" dirty="0"/>
              <a:t> at this time to qualify for benefits </a:t>
            </a:r>
            <a:r>
              <a:rPr lang="en-US" sz="2000" b="1" dirty="0"/>
              <a:t>and</a:t>
            </a:r>
            <a:r>
              <a:rPr lang="en-US" sz="2000" dirty="0"/>
              <a:t> </a:t>
            </a:r>
          </a:p>
          <a:p>
            <a:pPr lvl="2"/>
            <a:r>
              <a:rPr lang="en-US" sz="2000" dirty="0"/>
              <a:t>You are </a:t>
            </a:r>
            <a:r>
              <a:rPr lang="en-US" sz="2000" b="1" dirty="0"/>
              <a:t>not</a:t>
            </a:r>
            <a:r>
              <a:rPr lang="en-US" sz="2000" dirty="0"/>
              <a:t>: </a:t>
            </a:r>
          </a:p>
          <a:p>
            <a:pPr lvl="3">
              <a:buFont typeface="Arial" panose="020B0604020202020204" pitchFamily="34" charset="0"/>
              <a:buChar char="•"/>
            </a:pPr>
            <a:r>
              <a:rPr lang="en-US" sz="1800" dirty="0"/>
              <a:t>Currently receiving benefits on your own Social Security record; </a:t>
            </a:r>
          </a:p>
          <a:p>
            <a:pPr lvl="3">
              <a:buFont typeface="Arial" panose="020B0604020202020204" pitchFamily="34" charset="0"/>
              <a:buChar char="•"/>
            </a:pPr>
            <a:r>
              <a:rPr lang="en-US" sz="1800" dirty="0"/>
              <a:t>Waiting for a decision about your application for benefits or Medicare; </a:t>
            </a:r>
          </a:p>
          <a:p>
            <a:pPr lvl="3">
              <a:buFont typeface="Arial" panose="020B0604020202020204" pitchFamily="34" charset="0"/>
              <a:buChar char="•"/>
            </a:pPr>
            <a:r>
              <a:rPr lang="en-US" sz="1800" dirty="0"/>
              <a:t>Age 62 or older and receiving benefits on another Social Security record; </a:t>
            </a:r>
            <a:r>
              <a:rPr lang="en-US" sz="1800" b="1" dirty="0"/>
              <a:t>or </a:t>
            </a:r>
            <a:endParaRPr lang="en-US" sz="1800" dirty="0"/>
          </a:p>
          <a:p>
            <a:pPr lvl="3">
              <a:buFont typeface="Arial" panose="020B0604020202020204" pitchFamily="34" charset="0"/>
              <a:buChar char="•"/>
            </a:pPr>
            <a:r>
              <a:rPr lang="en-US" sz="1800" dirty="0"/>
              <a:t>Eligible for a </a:t>
            </a:r>
            <a:r>
              <a:rPr lang="en-US" sz="1800" u="sng" dirty="0">
                <a:hlinkClick r:id="rId5"/>
              </a:rPr>
              <a:t>Pension Based on Work Not Covered By Social Security</a:t>
            </a:r>
            <a:r>
              <a:rPr lang="en-US" sz="1800" dirty="0"/>
              <a:t>.</a:t>
            </a:r>
          </a:p>
        </p:txBody>
      </p:sp>
      <p:sp>
        <p:nvSpPr>
          <p:cNvPr id="5" name="Slide Number Placeholder 4"/>
          <p:cNvSpPr>
            <a:spLocks noGrp="1"/>
          </p:cNvSpPr>
          <p:nvPr>
            <p:ph type="sldNum" sz="quarter" idx="12"/>
          </p:nvPr>
        </p:nvSpPr>
        <p:spPr>
          <a:xfrm>
            <a:off x="3515638" y="6492875"/>
            <a:ext cx="2133600" cy="365125"/>
          </a:xfrm>
        </p:spPr>
        <p:txBody>
          <a:bodyPr/>
          <a:lstStyle/>
          <a:p>
            <a:pPr algn="ctr"/>
            <a:fld id="{9221CDAF-7AA6-4807-B601-63BF3B41F162}" type="slidenum">
              <a:rPr lang="en-US" sz="1800" smtClean="0">
                <a:solidFill>
                  <a:srgbClr val="002060"/>
                </a:solidFill>
              </a:rPr>
              <a:pPr algn="ctr"/>
              <a:t>24</a:t>
            </a:fld>
            <a:endParaRPr lang="en-US" sz="1800" dirty="0">
              <a:solidFill>
                <a:srgbClr val="002060"/>
              </a:solidFill>
            </a:endParaRPr>
          </a:p>
        </p:txBody>
      </p:sp>
    </p:spTree>
    <p:extLst>
      <p:ext uri="{BB962C8B-B14F-4D97-AF65-F5344CB8AC3E}">
        <p14:creationId xmlns:p14="http://schemas.microsoft.com/office/powerpoint/2010/main" val="183463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81836201"/>
              </p:ext>
            </p:extLst>
          </p:nvPr>
        </p:nvGraphicFramePr>
        <p:xfrm>
          <a:off x="152400" y="914400"/>
          <a:ext cx="8861237" cy="3947036"/>
        </p:xfrm>
        <a:graphic>
          <a:graphicData uri="http://schemas.openxmlformats.org/drawingml/2006/table">
            <a:tbl>
              <a:tblPr firstRow="1" bandRow="1">
                <a:tableStyleId>{69CF1AB2-1976-4502-BF36-3FF5EA218861}</a:tableStyleId>
              </a:tblPr>
              <a:tblGrid>
                <a:gridCol w="28194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298637">
                  <a:extLst>
                    <a:ext uri="{9D8B030D-6E8A-4147-A177-3AD203B41FA5}">
                      <a16:colId xmlns:a16="http://schemas.microsoft.com/office/drawing/2014/main" val="20002"/>
                    </a:ext>
                  </a:extLst>
                </a:gridCol>
              </a:tblGrid>
              <a:tr h="746576">
                <a:tc>
                  <a:txBody>
                    <a:bodyPr/>
                    <a:lstStyle/>
                    <a:p>
                      <a:pPr algn="ctr"/>
                      <a:r>
                        <a:rPr lang="en-US" sz="2000" dirty="0">
                          <a:solidFill>
                            <a:schemeClr val="bg1"/>
                          </a:solidFill>
                        </a:rPr>
                        <a:t>If you are</a:t>
                      </a:r>
                    </a:p>
                  </a:txBody>
                  <a:tcPr marT="45730" marB="45730" anchor="ctr">
                    <a:solidFill>
                      <a:srgbClr val="007D7D"/>
                    </a:solidFill>
                  </a:tcPr>
                </a:tc>
                <a:tc>
                  <a:txBody>
                    <a:bodyPr/>
                    <a:lstStyle/>
                    <a:p>
                      <a:pPr algn="ctr"/>
                      <a:r>
                        <a:rPr lang="en-US" sz="2000" dirty="0">
                          <a:solidFill>
                            <a:schemeClr val="bg1"/>
                          </a:solidFill>
                        </a:rPr>
                        <a:t>You can</a:t>
                      </a:r>
                      <a:r>
                        <a:rPr lang="en-US" sz="2000" baseline="0" dirty="0">
                          <a:solidFill>
                            <a:schemeClr val="bg1"/>
                          </a:solidFill>
                        </a:rPr>
                        <a:t> make up to</a:t>
                      </a:r>
                      <a:endParaRPr lang="en-US" sz="2000" dirty="0">
                        <a:solidFill>
                          <a:schemeClr val="bg1"/>
                        </a:solidFill>
                      </a:endParaRPr>
                    </a:p>
                  </a:txBody>
                  <a:tcPr marT="45730" marB="45730" anchor="ctr">
                    <a:solidFill>
                      <a:srgbClr val="007D7D"/>
                    </a:solidFill>
                  </a:tcPr>
                </a:tc>
                <a:tc>
                  <a:txBody>
                    <a:bodyPr/>
                    <a:lstStyle/>
                    <a:p>
                      <a:pPr algn="ctr"/>
                      <a:r>
                        <a:rPr lang="en-US" sz="2000" dirty="0">
                          <a:solidFill>
                            <a:schemeClr val="bg1"/>
                          </a:solidFill>
                        </a:rPr>
                        <a:t>If you</a:t>
                      </a:r>
                      <a:r>
                        <a:rPr lang="en-US" sz="2000" baseline="0" dirty="0">
                          <a:solidFill>
                            <a:schemeClr val="bg1"/>
                          </a:solidFill>
                        </a:rPr>
                        <a:t> earn more, some benefits will be withheld</a:t>
                      </a:r>
                      <a:endParaRPr lang="en-US" sz="2000" dirty="0">
                        <a:solidFill>
                          <a:schemeClr val="bg1"/>
                        </a:solidFill>
                      </a:endParaRPr>
                    </a:p>
                  </a:txBody>
                  <a:tcPr marT="45730" marB="45730" anchor="ctr">
                    <a:solidFill>
                      <a:srgbClr val="007D7D"/>
                    </a:solidFill>
                  </a:tcPr>
                </a:tc>
                <a:extLst>
                  <a:ext uri="{0D108BD9-81ED-4DB2-BD59-A6C34878D82A}">
                    <a16:rowId xmlns:a16="http://schemas.microsoft.com/office/drawing/2014/main" val="10000"/>
                  </a:ext>
                </a:extLst>
              </a:tr>
              <a:tr h="746693">
                <a:tc>
                  <a:txBody>
                    <a:bodyPr/>
                    <a:lstStyle/>
                    <a:p>
                      <a:r>
                        <a:rPr lang="en-US" sz="2400" dirty="0"/>
                        <a:t>Under Full Retirement Age</a:t>
                      </a:r>
                    </a:p>
                  </a:txBody>
                  <a:tcPr marT="45730" marB="45730"/>
                </a:tc>
                <a:tc>
                  <a:txBody>
                    <a:bodyPr/>
                    <a:lstStyle/>
                    <a:p>
                      <a:r>
                        <a:rPr lang="en-US" sz="2400" dirty="0"/>
                        <a:t>$16,920/yr. </a:t>
                      </a:r>
                    </a:p>
                  </a:txBody>
                  <a:tcPr marT="45730" marB="45730"/>
                </a:tc>
                <a:tc>
                  <a:txBody>
                    <a:bodyPr/>
                    <a:lstStyle/>
                    <a:p>
                      <a:r>
                        <a:rPr lang="en-US" sz="2400" dirty="0"/>
                        <a:t>$1 for every $2</a:t>
                      </a:r>
                    </a:p>
                  </a:txBody>
                  <a:tcPr marT="45730" marB="45730"/>
                </a:tc>
                <a:extLst>
                  <a:ext uri="{0D108BD9-81ED-4DB2-BD59-A6C34878D82A}">
                    <a16:rowId xmlns:a16="http://schemas.microsoft.com/office/drawing/2014/main" val="10001"/>
                  </a:ext>
                </a:extLst>
              </a:tr>
              <a:tr h="1005896">
                <a:tc>
                  <a:txBody>
                    <a:bodyPr/>
                    <a:lstStyle/>
                    <a:p>
                      <a:r>
                        <a:rPr lang="en-US" sz="2400" dirty="0"/>
                        <a:t>The Year Full Retirement Age is Reached</a:t>
                      </a:r>
                    </a:p>
                  </a:txBody>
                  <a:tcPr marT="45730" marB="45730"/>
                </a:tc>
                <a:tc>
                  <a:txBody>
                    <a:bodyPr/>
                    <a:lstStyle/>
                    <a:p>
                      <a:r>
                        <a:rPr lang="en-US" sz="2400" dirty="0"/>
                        <a:t>$44,880/yr. </a:t>
                      </a:r>
                      <a:br>
                        <a:rPr lang="en-US" sz="2400" dirty="0"/>
                      </a:br>
                      <a:r>
                        <a:rPr lang="en-US" sz="2400" dirty="0"/>
                        <a:t>before month of full</a:t>
                      </a:r>
                      <a:r>
                        <a:rPr lang="en-US" sz="2400" baseline="0" dirty="0"/>
                        <a:t> retirement age</a:t>
                      </a:r>
                      <a:endParaRPr lang="en-US" sz="2400" dirty="0"/>
                    </a:p>
                  </a:txBody>
                  <a:tcPr marT="45730" marB="45730"/>
                </a:tc>
                <a:tc>
                  <a:txBody>
                    <a:bodyPr/>
                    <a:lstStyle/>
                    <a:p>
                      <a:r>
                        <a:rPr lang="en-US" sz="2400" dirty="0"/>
                        <a:t>$1 for every $3</a:t>
                      </a:r>
                    </a:p>
                  </a:txBody>
                  <a:tcPr marT="45730" marB="45730"/>
                </a:tc>
                <a:extLst>
                  <a:ext uri="{0D108BD9-81ED-4DB2-BD59-A6C34878D82A}">
                    <a16:rowId xmlns:a16="http://schemas.microsoft.com/office/drawing/2014/main" val="10002"/>
                  </a:ext>
                </a:extLst>
              </a:tr>
              <a:tr h="967935">
                <a:tc>
                  <a:txBody>
                    <a:bodyPr/>
                    <a:lstStyle/>
                    <a:p>
                      <a:r>
                        <a:rPr lang="en-US" sz="2400" dirty="0"/>
                        <a:t>Month of Full Retirement Age </a:t>
                      </a:r>
                      <a:br>
                        <a:rPr lang="en-US" sz="2400" dirty="0"/>
                      </a:br>
                      <a:r>
                        <a:rPr lang="en-US" sz="2400" dirty="0"/>
                        <a:t>and Above</a:t>
                      </a:r>
                    </a:p>
                  </a:txBody>
                  <a:tcPr marT="45730" marB="45730"/>
                </a:tc>
                <a:tc>
                  <a:txBody>
                    <a:bodyPr/>
                    <a:lstStyle/>
                    <a:p>
                      <a:r>
                        <a:rPr lang="en-US" sz="2400" dirty="0"/>
                        <a:t>No Limit</a:t>
                      </a:r>
                    </a:p>
                    <a:p>
                      <a:endParaRPr lang="en-US" sz="2400" dirty="0"/>
                    </a:p>
                  </a:txBody>
                  <a:tcPr marT="45730" marB="45730"/>
                </a:tc>
                <a:tc>
                  <a:txBody>
                    <a:bodyPr/>
                    <a:lstStyle/>
                    <a:p>
                      <a:r>
                        <a:rPr lang="en-US" sz="2400" dirty="0"/>
                        <a:t>No Limit</a:t>
                      </a:r>
                    </a:p>
                  </a:txBody>
                  <a:tcPr marT="45730" marB="45730"/>
                </a:tc>
                <a:extLst>
                  <a:ext uri="{0D108BD9-81ED-4DB2-BD59-A6C34878D82A}">
                    <a16:rowId xmlns:a16="http://schemas.microsoft.com/office/drawing/2014/main" val="10003"/>
                  </a:ext>
                </a:extLst>
              </a:tr>
            </a:tbl>
          </a:graphicData>
        </a:graphic>
      </p:graphicFrame>
      <p:sp>
        <p:nvSpPr>
          <p:cNvPr id="8" name="TextBox 4"/>
          <p:cNvSpPr txBox="1">
            <a:spLocks noChangeArrowheads="1"/>
          </p:cNvSpPr>
          <p:nvPr/>
        </p:nvSpPr>
        <p:spPr bwMode="auto">
          <a:xfrm>
            <a:off x="990600" y="4876800"/>
            <a:ext cx="735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ct val="0"/>
              </a:spcBef>
              <a:buFontTx/>
              <a:buNone/>
            </a:pPr>
            <a:r>
              <a:rPr lang="en-US" altLang="en-US" sz="1800" b="0" dirty="0">
                <a:solidFill>
                  <a:srgbClr val="003366"/>
                </a:solidFill>
              </a:rPr>
              <a:t>Note: If some of your retirement benefits are withheld because of your earnings, your benefits will be increased starting at your full retirement age to take into account those months in which benefits were withheld.</a:t>
            </a:r>
          </a:p>
        </p:txBody>
      </p:sp>
      <p:sp>
        <p:nvSpPr>
          <p:cNvPr id="2" name="Rectangle 1"/>
          <p:cNvSpPr/>
          <p:nvPr/>
        </p:nvSpPr>
        <p:spPr>
          <a:xfrm>
            <a:off x="0" y="76200"/>
            <a:ext cx="9143999" cy="769441"/>
          </a:xfrm>
          <a:prstGeom prst="rect">
            <a:avLst/>
          </a:prstGeom>
        </p:spPr>
        <p:txBody>
          <a:bodyPr wrap="square">
            <a:spAutoFit/>
          </a:bodyPr>
          <a:lstStyle/>
          <a:p>
            <a:pPr algn="ctr"/>
            <a:r>
              <a:rPr lang="en-US" sz="4400" b="1" dirty="0">
                <a:latin typeface="+mj-lt"/>
              </a:rPr>
              <a:t>Working While Receiving Benefits</a:t>
            </a:r>
          </a:p>
        </p:txBody>
      </p:sp>
      <p:sp>
        <p:nvSpPr>
          <p:cNvPr id="3" name="Slide Number Placeholder 2"/>
          <p:cNvSpPr>
            <a:spLocks noGrp="1"/>
          </p:cNvSpPr>
          <p:nvPr>
            <p:ph type="sldNum" sz="quarter" idx="12"/>
          </p:nvPr>
        </p:nvSpPr>
        <p:spPr>
          <a:xfrm>
            <a:off x="3505199" y="6492875"/>
            <a:ext cx="2133600" cy="365125"/>
          </a:xfrm>
        </p:spPr>
        <p:txBody>
          <a:bodyPr/>
          <a:lstStyle/>
          <a:p>
            <a:pPr algn="ctr"/>
            <a:fld id="{9221CDAF-7AA6-4807-B601-63BF3B41F162}" type="slidenum">
              <a:rPr lang="en-US" sz="1800" smtClean="0">
                <a:solidFill>
                  <a:srgbClr val="002060"/>
                </a:solidFill>
              </a:rPr>
              <a:pPr algn="ctr"/>
              <a:t>25</a:t>
            </a:fld>
            <a:endParaRPr lang="en-US" sz="1800" dirty="0">
              <a:solidFill>
                <a:srgbClr val="002060"/>
              </a:solidFill>
            </a:endParaRPr>
          </a:p>
        </p:txBody>
      </p:sp>
    </p:spTree>
    <p:extLst>
      <p:ext uri="{BB962C8B-B14F-4D97-AF65-F5344CB8AC3E}">
        <p14:creationId xmlns:p14="http://schemas.microsoft.com/office/powerpoint/2010/main" val="414210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bwMode="auto">
          <a:xfrm>
            <a:off x="304800" y="2133600"/>
            <a:ext cx="8458200" cy="35052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chemeClr val="tx1"/>
              </a:buClr>
            </a:pPr>
            <a:r>
              <a:rPr lang="en-US" sz="2400" dirty="0">
                <a:solidFill>
                  <a:srgbClr val="002060"/>
                </a:solidFill>
              </a:rPr>
              <a:t>Benefit is 35%-50% of worker’s unreduced benefit</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Reduction for early retirement</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If spouse’s own benefit is less than 50% of the worker’s, the benefits are combined.  If you are eligible for both your own retirement benefits and benefits of a spouse, SSA always pays your own benefits first.  </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Does not reduce payment to the worker  </a:t>
            </a:r>
          </a:p>
        </p:txBody>
      </p:sp>
      <p:sp>
        <p:nvSpPr>
          <p:cNvPr id="2" name="Title 1"/>
          <p:cNvSpPr>
            <a:spLocks noGrp="1"/>
          </p:cNvSpPr>
          <p:nvPr>
            <p:ph type="ctrTitle"/>
          </p:nvPr>
        </p:nvSpPr>
        <p:spPr>
          <a:xfrm>
            <a:off x="-12843" y="990600"/>
            <a:ext cx="9144000" cy="762602"/>
          </a:xfrm>
        </p:spPr>
        <p:txBody>
          <a:bodyPr>
            <a:normAutofit/>
          </a:bodyPr>
          <a:lstStyle/>
          <a:p>
            <a:r>
              <a:rPr lang="en-US" dirty="0">
                <a:solidFill>
                  <a:schemeClr val="tx2">
                    <a:lumMod val="75000"/>
                  </a:schemeClr>
                </a:solidFill>
                <a:ea typeface="+mn-ea"/>
                <a:cs typeface="+mn-cs"/>
              </a:rPr>
              <a:t>Spousal Benefits</a:t>
            </a:r>
          </a:p>
        </p:txBody>
      </p:sp>
      <p:sp>
        <p:nvSpPr>
          <p:cNvPr id="3" name="Slide Number Placeholder 2"/>
          <p:cNvSpPr>
            <a:spLocks noGrp="1"/>
          </p:cNvSpPr>
          <p:nvPr>
            <p:ph type="sldNum" sz="quarter" idx="12"/>
          </p:nvPr>
        </p:nvSpPr>
        <p:spPr>
          <a:xfrm>
            <a:off x="3467100" y="6482578"/>
            <a:ext cx="2133600" cy="365125"/>
          </a:xfrm>
        </p:spPr>
        <p:txBody>
          <a:bodyPr/>
          <a:lstStyle/>
          <a:p>
            <a:pPr algn="ctr"/>
            <a:fld id="{9221CDAF-7AA6-4807-B601-63BF3B41F162}" type="slidenum">
              <a:rPr lang="en-US" sz="1800" smtClean="0">
                <a:solidFill>
                  <a:srgbClr val="002060"/>
                </a:solidFill>
              </a:rPr>
              <a:pPr algn="ctr"/>
              <a:t>26</a:t>
            </a:fld>
            <a:endParaRPr lang="en-US" sz="1800" dirty="0">
              <a:solidFill>
                <a:srgbClr val="002060"/>
              </a:solidFill>
            </a:endParaRPr>
          </a:p>
        </p:txBody>
      </p:sp>
    </p:spTree>
    <p:extLst>
      <p:ext uri="{BB962C8B-B14F-4D97-AF65-F5344CB8AC3E}">
        <p14:creationId xmlns:p14="http://schemas.microsoft.com/office/powerpoint/2010/main" val="198347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bwMode="auto">
          <a:xfrm>
            <a:off x="304800" y="2133600"/>
            <a:ext cx="8458200" cy="35052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chemeClr val="tx1"/>
              </a:buClr>
            </a:pPr>
            <a:r>
              <a:rPr lang="en-US" sz="2400" dirty="0">
                <a:solidFill>
                  <a:srgbClr val="002060"/>
                </a:solidFill>
              </a:rPr>
              <a:t>Husband turned 66 in 2015 and filed for SSA retirement (qualifies for 100% of his retirement)</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His benefit is $2000 a month</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Wife did not work. She turned 66 in 2017 and files for spousal benefits (50% of husband’s)</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Her benefit is $1000 a month</a:t>
            </a:r>
          </a:p>
        </p:txBody>
      </p:sp>
      <p:sp>
        <p:nvSpPr>
          <p:cNvPr id="2" name="Title 1"/>
          <p:cNvSpPr>
            <a:spLocks noGrp="1"/>
          </p:cNvSpPr>
          <p:nvPr>
            <p:ph type="ctrTitle"/>
          </p:nvPr>
        </p:nvSpPr>
        <p:spPr>
          <a:xfrm>
            <a:off x="-12843" y="990600"/>
            <a:ext cx="9144000" cy="762602"/>
          </a:xfrm>
        </p:spPr>
        <p:txBody>
          <a:bodyPr>
            <a:normAutofit/>
          </a:bodyPr>
          <a:lstStyle/>
          <a:p>
            <a:r>
              <a:rPr lang="en-US" dirty="0">
                <a:solidFill>
                  <a:schemeClr val="tx2">
                    <a:lumMod val="75000"/>
                  </a:schemeClr>
                </a:solidFill>
                <a:ea typeface="+mn-ea"/>
                <a:cs typeface="+mn-cs"/>
              </a:rPr>
              <a:t>Spousal Benefits Example </a:t>
            </a:r>
          </a:p>
        </p:txBody>
      </p:sp>
      <p:sp>
        <p:nvSpPr>
          <p:cNvPr id="3" name="Slide Number Placeholder 2"/>
          <p:cNvSpPr>
            <a:spLocks noGrp="1"/>
          </p:cNvSpPr>
          <p:nvPr>
            <p:ph type="sldNum" sz="quarter" idx="12"/>
          </p:nvPr>
        </p:nvSpPr>
        <p:spPr>
          <a:xfrm>
            <a:off x="3467100" y="6492875"/>
            <a:ext cx="2133600" cy="365125"/>
          </a:xfrm>
        </p:spPr>
        <p:txBody>
          <a:bodyPr/>
          <a:lstStyle/>
          <a:p>
            <a:pPr algn="ctr"/>
            <a:fld id="{9221CDAF-7AA6-4807-B601-63BF3B41F162}" type="slidenum">
              <a:rPr lang="en-US" sz="1800" smtClean="0">
                <a:solidFill>
                  <a:srgbClr val="002060"/>
                </a:solidFill>
              </a:rPr>
              <a:pPr algn="ctr"/>
              <a:t>27</a:t>
            </a:fld>
            <a:endParaRPr lang="en-US" sz="1800" dirty="0">
              <a:solidFill>
                <a:srgbClr val="002060"/>
              </a:solidFill>
            </a:endParaRPr>
          </a:p>
        </p:txBody>
      </p:sp>
    </p:spTree>
    <p:extLst>
      <p:ext uri="{BB962C8B-B14F-4D97-AF65-F5344CB8AC3E}">
        <p14:creationId xmlns:p14="http://schemas.microsoft.com/office/powerpoint/2010/main" val="400342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990600"/>
            <a:ext cx="8610600" cy="769441"/>
          </a:xfrm>
          <a:prstGeom prst="rect">
            <a:avLst/>
          </a:prstGeom>
          <a:noFill/>
        </p:spPr>
        <p:txBody>
          <a:bodyPr wrap="square" rtlCol="0">
            <a:spAutoFit/>
          </a:bodyPr>
          <a:lstStyle/>
          <a:p>
            <a:pPr algn="ctr"/>
            <a:r>
              <a:rPr lang="en-US" sz="4400" b="1" dirty="0">
                <a:solidFill>
                  <a:schemeClr val="tx2">
                    <a:lumMod val="75000"/>
                  </a:schemeClr>
                </a:solidFill>
                <a:latin typeface="+mj-lt"/>
              </a:rPr>
              <a:t>Benefits for Divorced Spouses</a:t>
            </a:r>
          </a:p>
        </p:txBody>
      </p:sp>
      <p:sp>
        <p:nvSpPr>
          <p:cNvPr id="8" name="Content Placeholder 9"/>
          <p:cNvSpPr txBox="1">
            <a:spLocks/>
          </p:cNvSpPr>
          <p:nvPr/>
        </p:nvSpPr>
        <p:spPr bwMode="auto">
          <a:xfrm>
            <a:off x="304800" y="1752600"/>
            <a:ext cx="8686800" cy="40386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t>If you are divorced, and </a:t>
            </a:r>
            <a:r>
              <a:rPr lang="en-US" sz="2400" u="sng" dirty="0"/>
              <a:t>your marriage lasted 10 years </a:t>
            </a:r>
            <a:r>
              <a:rPr lang="en-US" sz="2400" dirty="0"/>
              <a:t>or longer, you can receive benefits on your ex-spouse's record (even if he or she has remarried) if:</a:t>
            </a:r>
          </a:p>
          <a:p>
            <a:pPr lvl="1">
              <a:buFont typeface="Arial" panose="020B0604020202020204" pitchFamily="34" charset="0"/>
              <a:buChar char="•"/>
            </a:pPr>
            <a:r>
              <a:rPr lang="en-US" sz="2400" dirty="0"/>
              <a:t>You are unmarried; </a:t>
            </a:r>
          </a:p>
          <a:p>
            <a:pPr lvl="1">
              <a:buFont typeface="Arial" panose="020B0604020202020204" pitchFamily="34" charset="0"/>
              <a:buChar char="•"/>
            </a:pPr>
            <a:r>
              <a:rPr lang="en-US" sz="2400" dirty="0"/>
              <a:t>You are age 62 or older; </a:t>
            </a:r>
          </a:p>
          <a:p>
            <a:pPr lvl="1">
              <a:buFont typeface="Arial" panose="020B0604020202020204" pitchFamily="34" charset="0"/>
              <a:buChar char="•"/>
            </a:pPr>
            <a:r>
              <a:rPr lang="en-US" sz="2400" dirty="0"/>
              <a:t>Your ex-spouse is entitled to Social Security retirement or disability benefits; and</a:t>
            </a:r>
          </a:p>
          <a:p>
            <a:pPr lvl="1">
              <a:buFont typeface="Arial" panose="020B0604020202020204" pitchFamily="34" charset="0"/>
              <a:buChar char="•"/>
            </a:pPr>
            <a:r>
              <a:rPr lang="en-US" sz="2400" dirty="0"/>
              <a:t>The benefit you are entitled to receive based on your own work is less than the benefit you would receive based on your ex-spouse's work. </a:t>
            </a:r>
          </a:p>
        </p:txBody>
      </p:sp>
      <p:sp>
        <p:nvSpPr>
          <p:cNvPr id="2" name="Slide Number Placeholder 1"/>
          <p:cNvSpPr>
            <a:spLocks noGrp="1"/>
          </p:cNvSpPr>
          <p:nvPr>
            <p:ph type="sldNum" sz="quarter" idx="12"/>
          </p:nvPr>
        </p:nvSpPr>
        <p:spPr>
          <a:xfrm>
            <a:off x="3581400" y="6494934"/>
            <a:ext cx="2133600" cy="365125"/>
          </a:xfrm>
        </p:spPr>
        <p:txBody>
          <a:bodyPr/>
          <a:lstStyle/>
          <a:p>
            <a:pPr algn="ctr"/>
            <a:fld id="{9221CDAF-7AA6-4807-B601-63BF3B41F162}" type="slidenum">
              <a:rPr lang="en-US" sz="1800" smtClean="0">
                <a:solidFill>
                  <a:srgbClr val="002060"/>
                </a:solidFill>
              </a:rPr>
              <a:pPr algn="ctr"/>
              <a:t>28</a:t>
            </a:fld>
            <a:endParaRPr lang="en-US" sz="1800" dirty="0">
              <a:solidFill>
                <a:srgbClr val="002060"/>
              </a:solidFill>
            </a:endParaRPr>
          </a:p>
        </p:txBody>
      </p:sp>
    </p:spTree>
    <p:extLst>
      <p:ext uri="{BB962C8B-B14F-4D97-AF65-F5344CB8AC3E}">
        <p14:creationId xmlns:p14="http://schemas.microsoft.com/office/powerpoint/2010/main" val="74208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276600" y="6492875"/>
            <a:ext cx="2133600" cy="365125"/>
          </a:xfrm>
        </p:spPr>
        <p:txBody>
          <a:bodyPr/>
          <a:lstStyle/>
          <a:p>
            <a:pPr algn="ctr"/>
            <a:fld id="{9221CDAF-7AA6-4807-B601-63BF3B41F162}" type="slidenum">
              <a:rPr lang="en-US" sz="1800" smtClean="0">
                <a:solidFill>
                  <a:schemeClr val="bg1"/>
                </a:solidFill>
              </a:rPr>
              <a:pPr algn="ctr"/>
              <a:t>29</a:t>
            </a:fld>
            <a:endParaRPr lang="en-US" sz="1800" dirty="0">
              <a:solidFill>
                <a:schemeClr val="bg1"/>
              </a:solidFill>
            </a:endParaRPr>
          </a:p>
        </p:txBody>
      </p:sp>
    </p:spTree>
    <p:extLst>
      <p:ext uri="{BB962C8B-B14F-4D97-AF65-F5344CB8AC3E}">
        <p14:creationId xmlns:p14="http://schemas.microsoft.com/office/powerpoint/2010/main" val="204666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430A-1AFD-4971-9544-B0A4930A8867}"/>
              </a:ext>
            </a:extLst>
          </p:cNvPr>
          <p:cNvSpPr>
            <a:spLocks noGrp="1"/>
          </p:cNvSpPr>
          <p:nvPr>
            <p:ph type="title"/>
          </p:nvPr>
        </p:nvSpPr>
        <p:spPr>
          <a:xfrm>
            <a:off x="228600" y="136525"/>
            <a:ext cx="8610600" cy="930275"/>
          </a:xfrm>
        </p:spPr>
        <p:txBody>
          <a:bodyPr/>
          <a:lstStyle/>
          <a:p>
            <a:r>
              <a:rPr lang="en-US" dirty="0"/>
              <a:t>Report from Trust Fund, 6-18</a:t>
            </a:r>
          </a:p>
        </p:txBody>
      </p:sp>
      <p:sp>
        <p:nvSpPr>
          <p:cNvPr id="3" name="Content Placeholder 2">
            <a:extLst>
              <a:ext uri="{FF2B5EF4-FFF2-40B4-BE49-F238E27FC236}">
                <a16:creationId xmlns:a16="http://schemas.microsoft.com/office/drawing/2014/main" id="{3163B9DD-0371-485A-97A3-9FD0EE059A15}"/>
              </a:ext>
            </a:extLst>
          </p:cNvPr>
          <p:cNvSpPr>
            <a:spLocks noGrp="1"/>
          </p:cNvSpPr>
          <p:nvPr>
            <p:ph idx="1"/>
          </p:nvPr>
        </p:nvSpPr>
        <p:spPr>
          <a:xfrm>
            <a:off x="228600" y="1066800"/>
            <a:ext cx="8610600" cy="5289550"/>
          </a:xfrm>
        </p:spPr>
        <p:txBody>
          <a:bodyPr>
            <a:normAutofit/>
          </a:bodyPr>
          <a:lstStyle/>
          <a:p>
            <a:r>
              <a:rPr lang="en-US" sz="2400" dirty="0"/>
              <a:t>67 M retirees, disabled workers, spouses and surviving children receive SS benefits.</a:t>
            </a:r>
          </a:p>
          <a:p>
            <a:r>
              <a:rPr lang="en-US" sz="2400" u="sng" dirty="0"/>
              <a:t>Credited with dramatically reducing poverty among older people and extending life expectancy. </a:t>
            </a:r>
          </a:p>
          <a:p>
            <a:r>
              <a:rPr lang="en-US" sz="2400" dirty="0"/>
              <a:t>Financed with payroll taxes collected from workers and employers, Social Security and Medicare account for about 40% of govt spending.</a:t>
            </a:r>
          </a:p>
          <a:p>
            <a:r>
              <a:rPr lang="en-US" sz="2400" dirty="0"/>
              <a:t>Growing # of beneficiaries – difficult to cover promised benefit.</a:t>
            </a:r>
          </a:p>
          <a:p>
            <a:r>
              <a:rPr lang="en-US" sz="2400" dirty="0"/>
              <a:t>‘When money is needed to  pay the benefits, economists say a govt deep in debt could be hard pressed to make good.”  (10-18,  Sen McConnell = cuts due to deficit))</a:t>
            </a:r>
          </a:p>
        </p:txBody>
      </p:sp>
      <p:sp>
        <p:nvSpPr>
          <p:cNvPr id="4" name="Slide Number Placeholder 3">
            <a:extLst>
              <a:ext uri="{FF2B5EF4-FFF2-40B4-BE49-F238E27FC236}">
                <a16:creationId xmlns:a16="http://schemas.microsoft.com/office/drawing/2014/main" id="{80612602-BCFF-4163-9AB2-FE0E13F061AC}"/>
              </a:ext>
            </a:extLst>
          </p:cNvPr>
          <p:cNvSpPr>
            <a:spLocks noGrp="1"/>
          </p:cNvSpPr>
          <p:nvPr>
            <p:ph type="sldNum" sz="quarter" idx="12"/>
          </p:nvPr>
        </p:nvSpPr>
        <p:spPr/>
        <p:txBody>
          <a:bodyPr/>
          <a:lstStyle/>
          <a:p>
            <a:fld id="{9221CDAF-7AA6-4807-B601-63BF3B41F162}" type="slidenum">
              <a:rPr lang="en-US" smtClean="0">
                <a:solidFill>
                  <a:srgbClr val="003366">
                    <a:tint val="75000"/>
                  </a:srgbClr>
                </a:solidFill>
              </a:rPr>
              <a:pPr/>
              <a:t>3</a:t>
            </a:fld>
            <a:endParaRPr lang="en-US" dirty="0">
              <a:solidFill>
                <a:srgbClr val="003366">
                  <a:tint val="75000"/>
                </a:srgbClr>
              </a:solidFill>
            </a:endParaRPr>
          </a:p>
        </p:txBody>
      </p:sp>
    </p:spTree>
    <p:extLst>
      <p:ext uri="{BB962C8B-B14F-4D97-AF65-F5344CB8AC3E}">
        <p14:creationId xmlns:p14="http://schemas.microsoft.com/office/powerpoint/2010/main" val="2933499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FAF8"/>
            </a:gs>
            <a:gs pos="74001">
              <a:srgbClr val="D8D7C4"/>
            </a:gs>
            <a:gs pos="83000">
              <a:srgbClr val="D8D7C4"/>
            </a:gs>
            <a:gs pos="100000">
              <a:srgbClr val="E5E4D8"/>
            </a:gs>
          </a:gsLst>
          <a:lin ang="5400000" scaled="1"/>
        </a:gra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F4AFDD92-AA13-47E0-BC8E-CBD15E521E2F}"/>
              </a:ext>
            </a:extLst>
          </p:cNvPr>
          <p:cNvSpPr>
            <a:spLocks noGrp="1" noChangeArrowheads="1"/>
          </p:cNvSpPr>
          <p:nvPr>
            <p:ph type="subTitle" idx="1"/>
          </p:nvPr>
        </p:nvSpPr>
        <p:spPr>
          <a:xfrm>
            <a:off x="1295400" y="2743200"/>
            <a:ext cx="6400800" cy="1752600"/>
          </a:xfrm>
        </p:spPr>
        <p:txBody>
          <a:bodyPr>
            <a:normAutofit fontScale="85000" lnSpcReduction="20000"/>
          </a:bodyPr>
          <a:lstStyle/>
          <a:p>
            <a:pPr eaLnBrk="1" fontAlgn="auto" hangingPunct="1">
              <a:lnSpc>
                <a:spcPct val="90000"/>
              </a:lnSpc>
              <a:spcAft>
                <a:spcPts val="0"/>
              </a:spcAft>
              <a:buFont typeface="Wingdings"/>
              <a:buNone/>
              <a:defRPr/>
            </a:pPr>
            <a:r>
              <a:rPr lang="en-US" sz="7200" b="1" dirty="0">
                <a:solidFill>
                  <a:schemeClr val="bg1"/>
                </a:solidFill>
              </a:rPr>
              <a:t>AABD Medicaid</a:t>
            </a:r>
          </a:p>
          <a:p>
            <a:pPr eaLnBrk="1" fontAlgn="auto" hangingPunct="1">
              <a:lnSpc>
                <a:spcPct val="90000"/>
              </a:lnSpc>
              <a:spcAft>
                <a:spcPts val="0"/>
              </a:spcAft>
              <a:buFont typeface="Wingdings"/>
              <a:buNone/>
              <a:defRPr/>
            </a:pPr>
            <a:r>
              <a:rPr lang="en-US" sz="2400" b="1" dirty="0">
                <a:solidFill>
                  <a:schemeClr val="bg1"/>
                </a:solidFill>
              </a:rPr>
              <a:t>(Aid for the Aged, Blind and Disabled)</a:t>
            </a:r>
          </a:p>
          <a:p>
            <a:pPr eaLnBrk="1" fontAlgn="auto" hangingPunct="1">
              <a:lnSpc>
                <a:spcPct val="90000"/>
              </a:lnSpc>
              <a:spcAft>
                <a:spcPts val="0"/>
              </a:spcAft>
              <a:buFont typeface="Wingdings"/>
              <a:buNone/>
              <a:defRPr/>
            </a:pPr>
            <a:endParaRPr lang="en-US" sz="2400" dirty="0">
              <a:solidFill>
                <a:schemeClr val="bg1"/>
              </a:solidFill>
            </a:endParaRPr>
          </a:p>
          <a:p>
            <a:pPr eaLnBrk="1" fontAlgn="auto" hangingPunct="1">
              <a:lnSpc>
                <a:spcPct val="90000"/>
              </a:lnSpc>
              <a:spcAft>
                <a:spcPts val="0"/>
              </a:spcAft>
              <a:buFont typeface="Wingdings"/>
              <a:buNone/>
              <a:defRPr/>
            </a:pPr>
            <a:r>
              <a:rPr lang="en-US" sz="1800" dirty="0">
                <a:solidFill>
                  <a:schemeClr val="bg1"/>
                </a:solidFill>
              </a:rPr>
              <a:t>Presented by Laela Wilmot, Benefits Program Manager Regions 5 and 6</a:t>
            </a:r>
          </a:p>
        </p:txBody>
      </p:sp>
      <p:pic>
        <p:nvPicPr>
          <p:cNvPr id="11267" name="Picture 3" descr="Idaho Department of Health and Welfare">
            <a:extLst>
              <a:ext uri="{FF2B5EF4-FFF2-40B4-BE49-F238E27FC236}">
                <a16:creationId xmlns:a16="http://schemas.microsoft.com/office/drawing/2014/main" id="{23C1F4CE-EE33-48BF-BE0C-79D28FFF5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8229600" cy="1576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8" name="Slide Number Placeholder 1">
            <a:extLst>
              <a:ext uri="{FF2B5EF4-FFF2-40B4-BE49-F238E27FC236}">
                <a16:creationId xmlns:a16="http://schemas.microsoft.com/office/drawing/2014/main" id="{99687F92-8272-4A16-A7CD-E27B6FC15BA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BDD6DCA-DE60-47E3-A5B3-8DC33E410DA2}" type="slidenum">
              <a:rPr kumimoji="0" lang="en-US" altLang="en-US" sz="1400" b="1" i="0" u="none" strike="noStrike" kern="1200" cap="none" spc="0" normalizeH="0" baseline="0" noProof="0" smtClean="0">
                <a:ln>
                  <a:noFill/>
                </a:ln>
                <a:solidFill>
                  <a:srgbClr val="DFDCB7"/>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30</a:t>
            </a:fld>
            <a:endParaRPr kumimoji="0" lang="en-US" altLang="en-US" sz="1400" b="1" i="0" u="none" strike="noStrike" kern="1200" cap="none" spc="0" normalizeH="0" baseline="0" noProof="0">
              <a:ln>
                <a:noFill/>
              </a:ln>
              <a:solidFill>
                <a:srgbClr val="DFDCB7"/>
              </a:solidFill>
              <a:effectLst/>
              <a:uLnTx/>
              <a:uFillTx/>
              <a:latin typeface="Tahoma" panose="020B0604030504040204" pitchFamily="34" charset="0"/>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2E631F0C-E654-4C43-BFB7-1D7E197B614E}"/>
              </a:ext>
            </a:extLst>
          </p:cNvPr>
          <p:cNvSpPr>
            <a:spLocks noGrp="1"/>
          </p:cNvSpPr>
          <p:nvPr>
            <p:ph type="title"/>
          </p:nvPr>
        </p:nvSpPr>
        <p:spPr>
          <a:xfrm>
            <a:off x="612775" y="228600"/>
            <a:ext cx="8153400" cy="990600"/>
          </a:xfrm>
        </p:spPr>
        <p:txBody>
          <a:bodyPr/>
          <a:lstStyle/>
          <a:p>
            <a:pPr eaLnBrk="1" hangingPunct="1"/>
            <a:r>
              <a:rPr lang="en-US" altLang="en-US">
                <a:solidFill>
                  <a:schemeClr val="tx1"/>
                </a:solidFill>
              </a:rPr>
              <a:t>Basic Eligibility Criteria</a:t>
            </a:r>
          </a:p>
        </p:txBody>
      </p:sp>
      <p:sp>
        <p:nvSpPr>
          <p:cNvPr id="13315" name="Rectangle 5">
            <a:extLst>
              <a:ext uri="{FF2B5EF4-FFF2-40B4-BE49-F238E27FC236}">
                <a16:creationId xmlns:a16="http://schemas.microsoft.com/office/drawing/2014/main" id="{3AD5FE13-F7CF-403B-8E63-71DC74450498}"/>
              </a:ext>
            </a:extLst>
          </p:cNvPr>
          <p:cNvSpPr>
            <a:spLocks noGrp="1"/>
          </p:cNvSpPr>
          <p:nvPr>
            <p:ph sz="quarter" idx="1"/>
          </p:nvPr>
        </p:nvSpPr>
        <p:spPr>
          <a:xfrm>
            <a:off x="533400" y="1712913"/>
            <a:ext cx="8153400" cy="4495800"/>
          </a:xfrm>
        </p:spPr>
        <p:txBody>
          <a:bodyPr/>
          <a:lstStyle/>
          <a:p>
            <a:pPr eaLnBrk="1" hangingPunct="1"/>
            <a:r>
              <a:rPr lang="en-US" altLang="en-US" sz="2800"/>
              <a:t>Resident of Idaho</a:t>
            </a:r>
          </a:p>
          <a:p>
            <a:pPr eaLnBrk="1" hangingPunct="1"/>
            <a:r>
              <a:rPr lang="en-US" altLang="en-US" sz="2800"/>
              <a:t>Meet citizenship criteria or meet the legal non-resident status</a:t>
            </a:r>
          </a:p>
          <a:p>
            <a:pPr eaLnBrk="1" hangingPunct="1"/>
            <a:r>
              <a:rPr lang="en-US" altLang="en-US" sz="2800"/>
              <a:t>Meet Age or Disability Criteria</a:t>
            </a:r>
          </a:p>
          <a:p>
            <a:pPr eaLnBrk="1" hangingPunct="1"/>
            <a:r>
              <a:rPr lang="en-US" altLang="en-US" sz="2800"/>
              <a:t>Meet income and resource guidelines</a:t>
            </a:r>
          </a:p>
          <a:p>
            <a:pPr eaLnBrk="1" hangingPunct="1"/>
            <a:r>
              <a:rPr lang="en-US" altLang="en-US" sz="2800"/>
              <a:t>Estate Recovery rules</a:t>
            </a:r>
          </a:p>
          <a:p>
            <a:pPr eaLnBrk="1" hangingPunct="1"/>
            <a:r>
              <a:rPr lang="en-US" altLang="en-US" sz="2800"/>
              <a:t>Meet level of care for Long Term Care services</a:t>
            </a:r>
          </a:p>
          <a:p>
            <a:pPr eaLnBrk="1" hangingPunct="1"/>
            <a:endParaRPr lang="en-US" altLang="en-US"/>
          </a:p>
        </p:txBody>
      </p:sp>
      <p:sp>
        <p:nvSpPr>
          <p:cNvPr id="13316" name="Slide Number Placeholder 1">
            <a:extLst>
              <a:ext uri="{FF2B5EF4-FFF2-40B4-BE49-F238E27FC236}">
                <a16:creationId xmlns:a16="http://schemas.microsoft.com/office/drawing/2014/main" id="{FD57F895-2066-4F7E-85E3-A35D4040F7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97BD2158-46FE-4627-ABBE-493B5BC16A1A}"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31</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3317" name="Picture 2">
            <a:extLst>
              <a:ext uri="{FF2B5EF4-FFF2-40B4-BE49-F238E27FC236}">
                <a16:creationId xmlns:a16="http://schemas.microsoft.com/office/drawing/2014/main" id="{25726F03-BFAB-4D96-AF2B-D91252113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5559425"/>
            <a:ext cx="19304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67FE551-F5C8-4575-829E-8C62DEC07D3B}"/>
              </a:ext>
            </a:extLst>
          </p:cNvPr>
          <p:cNvSpPr>
            <a:spLocks noGrp="1"/>
          </p:cNvSpPr>
          <p:nvPr>
            <p:ph type="title"/>
          </p:nvPr>
        </p:nvSpPr>
        <p:spPr>
          <a:xfrm>
            <a:off x="228600" y="76200"/>
            <a:ext cx="8229600" cy="1371600"/>
          </a:xfrm>
        </p:spPr>
        <p:txBody>
          <a:bodyPr/>
          <a:lstStyle/>
          <a:p>
            <a:pPr eaLnBrk="1" hangingPunct="1"/>
            <a:r>
              <a:rPr lang="en-US" altLang="en-US">
                <a:solidFill>
                  <a:schemeClr val="tx1"/>
                </a:solidFill>
              </a:rPr>
              <a:t>Residence</a:t>
            </a:r>
          </a:p>
        </p:txBody>
      </p:sp>
      <p:sp>
        <p:nvSpPr>
          <p:cNvPr id="15363" name="Rectangle 3">
            <a:extLst>
              <a:ext uri="{FF2B5EF4-FFF2-40B4-BE49-F238E27FC236}">
                <a16:creationId xmlns:a16="http://schemas.microsoft.com/office/drawing/2014/main" id="{A2BADAF0-5C8E-4611-8298-E08F2BBA87E9}"/>
              </a:ext>
            </a:extLst>
          </p:cNvPr>
          <p:cNvSpPr>
            <a:spLocks noGrp="1"/>
          </p:cNvSpPr>
          <p:nvPr>
            <p:ph type="body" sz="half" idx="1"/>
          </p:nvPr>
        </p:nvSpPr>
        <p:spPr>
          <a:xfrm>
            <a:off x="3200400" y="2057400"/>
            <a:ext cx="5486400" cy="3276600"/>
          </a:xfrm>
        </p:spPr>
        <p:txBody>
          <a:bodyPr/>
          <a:lstStyle/>
          <a:p>
            <a:pPr eaLnBrk="1" hangingPunct="1">
              <a:buFont typeface="Wingdings" panose="05000000000000000000" pitchFamily="2" charset="2"/>
              <a:buNone/>
            </a:pPr>
            <a:r>
              <a:rPr lang="en-US" altLang="en-US"/>
              <a:t>Voluntarily living in Idaho and have no immediate intention of leaving.</a:t>
            </a:r>
          </a:p>
          <a:p>
            <a:pPr lvl="1" eaLnBrk="1" hangingPunct="1"/>
            <a:endParaRPr lang="en-US" altLang="en-US" sz="2500"/>
          </a:p>
          <a:p>
            <a:pPr lvl="1" eaLnBrk="1" hangingPunct="1"/>
            <a:r>
              <a:rPr lang="en-US" altLang="en-US" sz="2500"/>
              <a:t>No minimum amount of time required to establish residency.</a:t>
            </a:r>
          </a:p>
          <a:p>
            <a:pPr eaLnBrk="1" hangingPunct="1">
              <a:buFont typeface="Wingdings" panose="05000000000000000000" pitchFamily="2" charset="2"/>
              <a:buNone/>
            </a:pPr>
            <a:endParaRPr lang="en-US" altLang="en-US" sz="2800"/>
          </a:p>
          <a:p>
            <a:pPr eaLnBrk="1" hangingPunct="1"/>
            <a:endParaRPr lang="en-US" altLang="en-US" sz="2800"/>
          </a:p>
          <a:p>
            <a:pPr lvl="1" eaLnBrk="1" hangingPunct="1"/>
            <a:endParaRPr lang="en-US" altLang="en-US" sz="2400"/>
          </a:p>
        </p:txBody>
      </p:sp>
      <p:sp>
        <p:nvSpPr>
          <p:cNvPr id="15364" name="Slide Number Placeholder 1">
            <a:extLst>
              <a:ext uri="{FF2B5EF4-FFF2-40B4-BE49-F238E27FC236}">
                <a16:creationId xmlns:a16="http://schemas.microsoft.com/office/drawing/2014/main" id="{331EB3A0-40F4-4453-8782-0DA7D60C6A1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897B85CE-A0AA-43ED-994C-27B07EEAFBDF}"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32</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5365" name="Picture 4">
            <a:extLst>
              <a:ext uri="{FF2B5EF4-FFF2-40B4-BE49-F238E27FC236}">
                <a16:creationId xmlns:a16="http://schemas.microsoft.com/office/drawing/2014/main" id="{CB7D1FAF-1118-4632-9FD2-AF9271964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3048000"/>
            <a:ext cx="23717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ACBC10D-B454-4584-B828-A2A73B0417EA}"/>
              </a:ext>
            </a:extLst>
          </p:cNvPr>
          <p:cNvSpPr>
            <a:spLocks noGrp="1"/>
          </p:cNvSpPr>
          <p:nvPr>
            <p:ph type="title"/>
          </p:nvPr>
        </p:nvSpPr>
        <p:spPr>
          <a:xfrm>
            <a:off x="612775" y="228600"/>
            <a:ext cx="8153400" cy="990600"/>
          </a:xfrm>
        </p:spPr>
        <p:txBody>
          <a:bodyPr/>
          <a:lstStyle/>
          <a:p>
            <a:pPr eaLnBrk="1" hangingPunct="1"/>
            <a:r>
              <a:rPr lang="en-US" altLang="en-US">
                <a:solidFill>
                  <a:schemeClr val="tx1"/>
                </a:solidFill>
              </a:rPr>
              <a:t>Citizenship</a:t>
            </a:r>
          </a:p>
        </p:txBody>
      </p:sp>
      <p:sp>
        <p:nvSpPr>
          <p:cNvPr id="14339" name="Rectangle 3">
            <a:extLst>
              <a:ext uri="{FF2B5EF4-FFF2-40B4-BE49-F238E27FC236}">
                <a16:creationId xmlns:a16="http://schemas.microsoft.com/office/drawing/2014/main" id="{9C5D4F79-5367-4C19-BDF8-96D1C6D6AF10}"/>
              </a:ext>
            </a:extLst>
          </p:cNvPr>
          <p:cNvSpPr>
            <a:spLocks noGrp="1" noChangeArrowheads="1"/>
          </p:cNvSpPr>
          <p:nvPr>
            <p:ph sz="quarter" idx="1"/>
          </p:nvPr>
        </p:nvSpPr>
        <p:spPr>
          <a:xfrm>
            <a:off x="612775" y="1600200"/>
            <a:ext cx="8153400" cy="4495800"/>
          </a:xfrm>
        </p:spPr>
        <p:txBody>
          <a:bodyPr/>
          <a:lstStyle/>
          <a:p>
            <a:pPr eaLnBrk="1" hangingPunct="1">
              <a:defRPr/>
            </a:pPr>
            <a:r>
              <a:rPr lang="en-US" altLang="en-US" dirty="0"/>
              <a:t>Must be a US Citizen or a Qualified Non-Citizen.  </a:t>
            </a:r>
          </a:p>
          <a:p>
            <a:pPr lvl="1" eaLnBrk="1" hangingPunct="1">
              <a:defRPr/>
            </a:pPr>
            <a:r>
              <a:rPr lang="en-US" altLang="en-US" dirty="0"/>
              <a:t>US Citizens must provide documentation supporting their Citizenship and Identity</a:t>
            </a:r>
          </a:p>
          <a:p>
            <a:pPr marL="366713" lvl="1" indent="0" eaLnBrk="1" hangingPunct="1">
              <a:buFont typeface="Wingdings 2" panose="05020102010507070707" pitchFamily="18" charset="2"/>
              <a:buNone/>
              <a:defRPr/>
            </a:pPr>
            <a:endParaRPr lang="en-US" altLang="en-US" dirty="0"/>
          </a:p>
          <a:p>
            <a:pPr lvl="1" eaLnBrk="1" hangingPunct="1">
              <a:defRPr/>
            </a:pPr>
            <a:r>
              <a:rPr lang="en-US" altLang="en-US" dirty="0"/>
              <a:t>Qualified Non-Citizens are required to provide proof that they are in the US legally. Must have been in the US a minimum of 5 years with few exceptions.</a:t>
            </a:r>
          </a:p>
          <a:p>
            <a:pPr marL="366713" lvl="1" indent="0" eaLnBrk="1" hangingPunct="1">
              <a:buFont typeface="Wingdings 2" panose="05020102010507070707" pitchFamily="18" charset="2"/>
              <a:buNone/>
              <a:defRPr/>
            </a:pPr>
            <a:endParaRPr lang="en-US" altLang="en-US" dirty="0"/>
          </a:p>
          <a:p>
            <a:pPr lvl="1" eaLnBrk="1" hangingPunct="1">
              <a:buFont typeface="Wingdings" panose="05000000000000000000" pitchFamily="2" charset="2"/>
              <a:buNone/>
              <a:defRPr/>
            </a:pPr>
            <a:r>
              <a:rPr lang="en-US" altLang="en-US" sz="2400" dirty="0"/>
              <a:t>**If receiving SSI, SSD, or Medicare = exempt from verifying citizenship.</a:t>
            </a:r>
          </a:p>
        </p:txBody>
      </p:sp>
      <p:sp>
        <p:nvSpPr>
          <p:cNvPr id="16388" name="Slide Number Placeholder 1">
            <a:extLst>
              <a:ext uri="{FF2B5EF4-FFF2-40B4-BE49-F238E27FC236}">
                <a16:creationId xmlns:a16="http://schemas.microsoft.com/office/drawing/2014/main" id="{33CA181B-AC08-44B2-B70A-4F3CC5275F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A761715A-B4DC-43F9-9BFF-0A87F563F558}"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33</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7EE52CC-6624-46CE-B458-7260B60477A7}"/>
              </a:ext>
            </a:extLst>
          </p:cNvPr>
          <p:cNvSpPr>
            <a:spLocks noGrp="1"/>
          </p:cNvSpPr>
          <p:nvPr>
            <p:ph type="title"/>
          </p:nvPr>
        </p:nvSpPr>
        <p:spPr>
          <a:xfrm>
            <a:off x="457200" y="152400"/>
            <a:ext cx="8229600" cy="1371600"/>
          </a:xfrm>
        </p:spPr>
        <p:txBody>
          <a:bodyPr/>
          <a:lstStyle/>
          <a:p>
            <a:pPr eaLnBrk="1" hangingPunct="1"/>
            <a:r>
              <a:rPr lang="en-US" altLang="en-US">
                <a:solidFill>
                  <a:schemeClr val="tx1"/>
                </a:solidFill>
              </a:rPr>
              <a:t>Aged or Disabled</a:t>
            </a:r>
          </a:p>
        </p:txBody>
      </p:sp>
      <p:sp>
        <p:nvSpPr>
          <p:cNvPr id="17411" name="Rectangle 3">
            <a:extLst>
              <a:ext uri="{FF2B5EF4-FFF2-40B4-BE49-F238E27FC236}">
                <a16:creationId xmlns:a16="http://schemas.microsoft.com/office/drawing/2014/main" id="{F5FA8AFB-2512-4209-B34B-66C2FB298C20}"/>
              </a:ext>
            </a:extLst>
          </p:cNvPr>
          <p:cNvSpPr>
            <a:spLocks noGrp="1"/>
          </p:cNvSpPr>
          <p:nvPr>
            <p:ph type="body" sz="half" idx="1"/>
          </p:nvPr>
        </p:nvSpPr>
        <p:spPr>
          <a:xfrm>
            <a:off x="457200" y="1828800"/>
            <a:ext cx="4953000" cy="3810000"/>
          </a:xfrm>
        </p:spPr>
        <p:txBody>
          <a:bodyPr/>
          <a:lstStyle/>
          <a:p>
            <a:pPr eaLnBrk="1" hangingPunct="1"/>
            <a:r>
              <a:rPr lang="en-US" altLang="en-US"/>
              <a:t>65 years of age or older</a:t>
            </a:r>
          </a:p>
          <a:p>
            <a:pPr eaLnBrk="1" hangingPunct="1">
              <a:buFont typeface="Wingdings" panose="05000000000000000000" pitchFamily="2" charset="2"/>
              <a:buNone/>
            </a:pPr>
            <a:endParaRPr lang="en-US" altLang="en-US"/>
          </a:p>
          <a:p>
            <a:pPr eaLnBrk="1" hangingPunct="1"/>
            <a:r>
              <a:rPr lang="en-US" altLang="en-US"/>
              <a:t>Under age 65 and meets the definition of blindness or disability </a:t>
            </a:r>
          </a:p>
          <a:p>
            <a:pPr lvl="1" eaLnBrk="1" hangingPunct="1"/>
            <a:r>
              <a:rPr lang="en-US" altLang="en-US" sz="2400"/>
              <a:t>Same definition used by Social Security Administration (SSA) to determine disability</a:t>
            </a:r>
          </a:p>
          <a:p>
            <a:pPr lvl="1" eaLnBrk="1" hangingPunct="1"/>
            <a:r>
              <a:rPr lang="en-US" altLang="en-US" sz="2400"/>
              <a:t>Does not require an application for SSA benefits</a:t>
            </a:r>
          </a:p>
        </p:txBody>
      </p:sp>
      <p:sp>
        <p:nvSpPr>
          <p:cNvPr id="17412" name="Slide Number Placeholder 1">
            <a:extLst>
              <a:ext uri="{FF2B5EF4-FFF2-40B4-BE49-F238E27FC236}">
                <a16:creationId xmlns:a16="http://schemas.microsoft.com/office/drawing/2014/main" id="{23CCC6F2-1A97-4B06-8A57-78E724C1167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7321D6B5-0290-452A-80B8-D02071AF8D97}"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34</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7413" name="Picture 1">
            <a:extLst>
              <a:ext uri="{FF2B5EF4-FFF2-40B4-BE49-F238E27FC236}">
                <a16:creationId xmlns:a16="http://schemas.microsoft.com/office/drawing/2014/main" id="{C2D08BF3-12F0-459C-B370-F785542B2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743200"/>
            <a:ext cx="26447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04A2388-6C19-4003-805E-8806389CD9BE}"/>
              </a:ext>
            </a:extLst>
          </p:cNvPr>
          <p:cNvSpPr>
            <a:spLocks noGrp="1"/>
          </p:cNvSpPr>
          <p:nvPr>
            <p:ph type="title"/>
          </p:nvPr>
        </p:nvSpPr>
        <p:spPr>
          <a:xfrm>
            <a:off x="381000" y="30163"/>
            <a:ext cx="8229600" cy="1371600"/>
          </a:xfrm>
        </p:spPr>
        <p:txBody>
          <a:bodyPr/>
          <a:lstStyle/>
          <a:p>
            <a:pPr eaLnBrk="1" hangingPunct="1"/>
            <a:r>
              <a:rPr lang="en-US" altLang="en-US">
                <a:solidFill>
                  <a:schemeClr val="tx1"/>
                </a:solidFill>
              </a:rPr>
              <a:t>Potential Income</a:t>
            </a:r>
          </a:p>
        </p:txBody>
      </p:sp>
      <p:sp>
        <p:nvSpPr>
          <p:cNvPr id="19459" name="Rectangle 3">
            <a:extLst>
              <a:ext uri="{FF2B5EF4-FFF2-40B4-BE49-F238E27FC236}">
                <a16:creationId xmlns:a16="http://schemas.microsoft.com/office/drawing/2014/main" id="{CACE779E-673D-4F79-B8B5-6893F6C8D3D2}"/>
              </a:ext>
            </a:extLst>
          </p:cNvPr>
          <p:cNvSpPr>
            <a:spLocks noGrp="1"/>
          </p:cNvSpPr>
          <p:nvPr>
            <p:ph type="body" sz="half" idx="1"/>
          </p:nvPr>
        </p:nvSpPr>
        <p:spPr>
          <a:xfrm>
            <a:off x="457200" y="1981200"/>
            <a:ext cx="5943600" cy="4114800"/>
          </a:xfrm>
        </p:spPr>
        <p:txBody>
          <a:bodyPr/>
          <a:lstStyle/>
          <a:p>
            <a:pPr eaLnBrk="1" hangingPunct="1"/>
            <a:r>
              <a:rPr lang="en-US" altLang="en-US" sz="2800"/>
              <a:t>Before Medicaid can be approved, the customer must research availability of all other benefits due to them</a:t>
            </a:r>
          </a:p>
          <a:p>
            <a:pPr eaLnBrk="1" hangingPunct="1"/>
            <a:endParaRPr lang="en-US" altLang="en-US" sz="2800"/>
          </a:p>
          <a:p>
            <a:pPr lvl="1" eaLnBrk="1" hangingPunct="1"/>
            <a:r>
              <a:rPr lang="en-US" altLang="en-US" sz="2400"/>
              <a:t>Social Security (except Supplemental Security Income - SSI)</a:t>
            </a:r>
          </a:p>
          <a:p>
            <a:pPr lvl="1" eaLnBrk="1" hangingPunct="1"/>
            <a:r>
              <a:rPr lang="en-US" altLang="en-US" sz="2400"/>
              <a:t>Other retirement payments</a:t>
            </a:r>
          </a:p>
        </p:txBody>
      </p:sp>
      <p:sp>
        <p:nvSpPr>
          <p:cNvPr id="19460" name="Slide Number Placeholder 1">
            <a:extLst>
              <a:ext uri="{FF2B5EF4-FFF2-40B4-BE49-F238E27FC236}">
                <a16:creationId xmlns:a16="http://schemas.microsoft.com/office/drawing/2014/main" id="{99CABE25-C32F-4E99-94FA-35055589D79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60876D0F-C388-48BB-BC39-D27BE3219ED0}"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35</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9461" name="Picture 2">
            <a:extLst>
              <a:ext uri="{FF2B5EF4-FFF2-40B4-BE49-F238E27FC236}">
                <a16:creationId xmlns:a16="http://schemas.microsoft.com/office/drawing/2014/main" id="{4C517359-DFBB-490E-8ACC-17A6BDD8B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648200"/>
            <a:ext cx="2389188"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F5DCECF-5729-4C21-A61B-33DAA3040B10}"/>
              </a:ext>
            </a:extLst>
          </p:cNvPr>
          <p:cNvSpPr>
            <a:spLocks noGrp="1"/>
          </p:cNvSpPr>
          <p:nvPr>
            <p:ph type="title"/>
          </p:nvPr>
        </p:nvSpPr>
        <p:spPr>
          <a:xfrm>
            <a:off x="612775" y="228600"/>
            <a:ext cx="8153400" cy="990600"/>
          </a:xfrm>
        </p:spPr>
        <p:txBody>
          <a:bodyPr/>
          <a:lstStyle/>
          <a:p>
            <a:pPr eaLnBrk="1" hangingPunct="1"/>
            <a:r>
              <a:rPr lang="en-US" altLang="en-US">
                <a:solidFill>
                  <a:schemeClr val="tx1"/>
                </a:solidFill>
              </a:rPr>
              <a:t>SSI and Medicaid</a:t>
            </a:r>
          </a:p>
        </p:txBody>
      </p:sp>
      <p:sp>
        <p:nvSpPr>
          <p:cNvPr id="22531" name="Rectangle 3">
            <a:extLst>
              <a:ext uri="{FF2B5EF4-FFF2-40B4-BE49-F238E27FC236}">
                <a16:creationId xmlns:a16="http://schemas.microsoft.com/office/drawing/2014/main" id="{BAE3AED5-DEBD-445F-9DEE-CFBBC30E306E}"/>
              </a:ext>
            </a:extLst>
          </p:cNvPr>
          <p:cNvSpPr>
            <a:spLocks noGrp="1" noChangeArrowheads="1"/>
          </p:cNvSpPr>
          <p:nvPr>
            <p:ph sz="quarter" idx="1"/>
          </p:nvPr>
        </p:nvSpPr>
        <p:spPr>
          <a:xfrm>
            <a:off x="612775" y="1600200"/>
            <a:ext cx="8153400" cy="4495800"/>
          </a:xfrm>
        </p:spPr>
        <p:txBody>
          <a:bodyPr/>
          <a:lstStyle/>
          <a:p>
            <a:pPr eaLnBrk="1" hangingPunct="1">
              <a:lnSpc>
                <a:spcPct val="80000"/>
              </a:lnSpc>
              <a:defRPr/>
            </a:pPr>
            <a:r>
              <a:rPr lang="en-US" altLang="en-US" sz="2800" dirty="0"/>
              <a:t>SSI recipients are categorically eligible for Medicaid no matter the amount of the SSI payment.</a:t>
            </a:r>
          </a:p>
          <a:p>
            <a:pPr eaLnBrk="1" hangingPunct="1">
              <a:lnSpc>
                <a:spcPct val="80000"/>
              </a:lnSpc>
              <a:buFont typeface="Wingdings" panose="05000000000000000000" pitchFamily="2" charset="2"/>
              <a:buNone/>
              <a:defRPr/>
            </a:pPr>
            <a:endParaRPr lang="en-US" altLang="en-US" sz="2800" dirty="0"/>
          </a:p>
          <a:p>
            <a:pPr eaLnBrk="1" hangingPunct="1">
              <a:lnSpc>
                <a:spcPct val="80000"/>
              </a:lnSpc>
              <a:defRPr/>
            </a:pPr>
            <a:r>
              <a:rPr lang="en-US" altLang="en-US" sz="2800" dirty="0"/>
              <a:t>Recipients of other SSA payments are not categorically eligible for Medicaid.</a:t>
            </a:r>
            <a:r>
              <a:rPr lang="en-US" altLang="en-US" sz="2800" b="1" dirty="0"/>
              <a:t> </a:t>
            </a:r>
          </a:p>
          <a:p>
            <a:pPr lvl="1" eaLnBrk="1" hangingPunct="1">
              <a:lnSpc>
                <a:spcPct val="80000"/>
              </a:lnSpc>
              <a:defRPr/>
            </a:pPr>
            <a:r>
              <a:rPr lang="en-US" altLang="en-US" sz="2400" dirty="0"/>
              <a:t>Social Security Disability Insurance (SSDI)</a:t>
            </a:r>
          </a:p>
          <a:p>
            <a:pPr lvl="1" eaLnBrk="1" hangingPunct="1">
              <a:lnSpc>
                <a:spcPct val="80000"/>
              </a:lnSpc>
              <a:defRPr/>
            </a:pPr>
            <a:r>
              <a:rPr lang="en-US" altLang="en-US" sz="2400" dirty="0"/>
              <a:t>Retirement, Survivors, Disability Insurance (RSDI)</a:t>
            </a:r>
          </a:p>
          <a:p>
            <a:pPr lvl="1" eaLnBrk="1" hangingPunct="1">
              <a:lnSpc>
                <a:spcPct val="80000"/>
              </a:lnSpc>
              <a:buFont typeface="Wingdings" pitchFamily="2" charset="2"/>
              <a:buNone/>
              <a:defRPr/>
            </a:pPr>
            <a:endParaRPr lang="en-US" altLang="en-US" sz="1800" b="1" dirty="0"/>
          </a:p>
          <a:p>
            <a:pPr eaLnBrk="1" hangingPunct="1">
              <a:lnSpc>
                <a:spcPct val="80000"/>
              </a:lnSpc>
              <a:buFont typeface="Wingdings" panose="05000000000000000000" pitchFamily="2" charset="2"/>
              <a:buNone/>
              <a:defRPr/>
            </a:pPr>
            <a:r>
              <a:rPr lang="en-US" altLang="en-US" sz="2000" b="1" dirty="0"/>
              <a:t>Note: There are separate applications for Medicaid and Social Security Payments.</a:t>
            </a:r>
          </a:p>
          <a:p>
            <a:pPr marL="0" indent="0" eaLnBrk="1" hangingPunct="1">
              <a:lnSpc>
                <a:spcPct val="80000"/>
              </a:lnSpc>
              <a:buFont typeface="Wingdings" panose="05000000000000000000" pitchFamily="2" charset="2"/>
              <a:buNone/>
              <a:defRPr/>
            </a:pPr>
            <a:endParaRPr lang="en-US" altLang="en-US" sz="2800" dirty="0">
              <a:solidFill>
                <a:schemeClr val="bg1"/>
              </a:solidFill>
            </a:endParaRPr>
          </a:p>
        </p:txBody>
      </p:sp>
      <p:sp>
        <p:nvSpPr>
          <p:cNvPr id="20484" name="Slide Number Placeholder 1">
            <a:extLst>
              <a:ext uri="{FF2B5EF4-FFF2-40B4-BE49-F238E27FC236}">
                <a16:creationId xmlns:a16="http://schemas.microsoft.com/office/drawing/2014/main" id="{94237607-6C0C-4FB2-A001-62613B851FD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AD0AB98B-AD86-4D5E-B58E-BBA7D614D8AD}"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36</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FC038692-1DB5-4F4E-9DC9-A6ADF03E5DE9}"/>
              </a:ext>
            </a:extLst>
          </p:cNvPr>
          <p:cNvSpPr>
            <a:spLocks noGrp="1"/>
          </p:cNvSpPr>
          <p:nvPr>
            <p:ph type="title"/>
          </p:nvPr>
        </p:nvSpPr>
        <p:spPr>
          <a:xfrm>
            <a:off x="612775" y="228600"/>
            <a:ext cx="8153400" cy="990600"/>
          </a:xfrm>
        </p:spPr>
        <p:txBody>
          <a:bodyPr/>
          <a:lstStyle/>
          <a:p>
            <a:r>
              <a:rPr lang="en-US" altLang="en-US"/>
              <a:t>Income and Resource Guidelines</a:t>
            </a:r>
          </a:p>
        </p:txBody>
      </p:sp>
      <p:sp>
        <p:nvSpPr>
          <p:cNvPr id="3" name="Content Placeholder 2">
            <a:extLst>
              <a:ext uri="{FF2B5EF4-FFF2-40B4-BE49-F238E27FC236}">
                <a16:creationId xmlns:a16="http://schemas.microsoft.com/office/drawing/2014/main" id="{EADDC76B-E70E-41CD-BE79-CCBA7CFE4522}"/>
              </a:ext>
            </a:extLst>
          </p:cNvPr>
          <p:cNvSpPr>
            <a:spLocks noGrp="1"/>
          </p:cNvSpPr>
          <p:nvPr>
            <p:ph sz="quarter" idx="1"/>
          </p:nvPr>
        </p:nvSpPr>
        <p:spPr>
          <a:xfrm>
            <a:off x="612775" y="1600200"/>
            <a:ext cx="8153400" cy="4495800"/>
          </a:xfrm>
        </p:spPr>
        <p:txBody>
          <a:bodyPr/>
          <a:lstStyle/>
          <a:p>
            <a:pPr eaLnBrk="1" hangingPunct="1">
              <a:buFont typeface="Wingdings" panose="05000000000000000000" pitchFamily="2" charset="2"/>
              <a:buNone/>
              <a:defRPr/>
            </a:pPr>
            <a:r>
              <a:rPr lang="en-US" altLang="en-US" dirty="0"/>
              <a:t>Current income limit for 2018 (updates annually):</a:t>
            </a:r>
          </a:p>
          <a:p>
            <a:pPr eaLnBrk="1" hangingPunct="1">
              <a:defRPr/>
            </a:pPr>
            <a:r>
              <a:rPr lang="en-US" altLang="en-US" dirty="0"/>
              <a:t>Guidelines vary depending on type of Medicaid program applied for </a:t>
            </a:r>
          </a:p>
          <a:p>
            <a:pPr lvl="1" eaLnBrk="1" hangingPunct="1">
              <a:defRPr/>
            </a:pPr>
            <a:r>
              <a:rPr lang="en-US" altLang="en-US" dirty="0"/>
              <a:t>$803 - $2,270 for an individual per month</a:t>
            </a:r>
          </a:p>
          <a:p>
            <a:pPr lvl="1" eaLnBrk="1" hangingPunct="1">
              <a:defRPr/>
            </a:pPr>
            <a:r>
              <a:rPr lang="en-US" altLang="en-US" dirty="0"/>
              <a:t>$1145 - $4,520 for a couple per month</a:t>
            </a:r>
          </a:p>
          <a:p>
            <a:pPr marL="0" indent="0" eaLnBrk="1" hangingPunct="1">
              <a:buFont typeface="Wingdings" panose="05000000000000000000" pitchFamily="2" charset="2"/>
              <a:buNone/>
              <a:defRPr/>
            </a:pPr>
            <a:r>
              <a:rPr lang="en-US" altLang="en-US" dirty="0"/>
              <a:t>Current Resource limit:</a:t>
            </a:r>
          </a:p>
          <a:p>
            <a:pPr eaLnBrk="1" hangingPunct="1">
              <a:defRPr/>
            </a:pPr>
            <a:r>
              <a:rPr lang="en-US" altLang="en-US" sz="2800" dirty="0"/>
              <a:t>Limit for an individual is $2000</a:t>
            </a:r>
          </a:p>
          <a:p>
            <a:pPr eaLnBrk="1" hangingPunct="1">
              <a:defRPr/>
            </a:pPr>
            <a:r>
              <a:rPr lang="en-US" altLang="en-US" sz="2800" dirty="0"/>
              <a:t>Limit for a couple is $3000-$2000 each (dependent on program</a:t>
            </a:r>
          </a:p>
          <a:p>
            <a:pPr lvl="1" eaLnBrk="1" hangingPunct="1">
              <a:defRPr/>
            </a:pPr>
            <a:r>
              <a:rPr lang="en-US" altLang="en-US" dirty="0"/>
              <a:t>Could vary depending on living arrangement</a:t>
            </a:r>
          </a:p>
          <a:p>
            <a:pPr marL="0" indent="0" eaLnBrk="1" hangingPunct="1">
              <a:buFont typeface="Wingdings" panose="05000000000000000000" pitchFamily="2" charset="2"/>
              <a:buNone/>
              <a:defRPr/>
            </a:pPr>
            <a:endParaRPr lang="en-US" altLang="en-US" dirty="0"/>
          </a:p>
          <a:p>
            <a:pPr>
              <a:defRPr/>
            </a:pPr>
            <a:endParaRPr lang="en-US" dirty="0"/>
          </a:p>
        </p:txBody>
      </p:sp>
      <p:sp>
        <p:nvSpPr>
          <p:cNvPr id="4" name="Slide Number Placeholder 3">
            <a:extLst>
              <a:ext uri="{FF2B5EF4-FFF2-40B4-BE49-F238E27FC236}">
                <a16:creationId xmlns:a16="http://schemas.microsoft.com/office/drawing/2014/main" id="{C0458994-6EF8-4832-AB70-1594656888FF}"/>
              </a:ext>
            </a:extLst>
          </p:cNvPr>
          <p:cNvSpPr>
            <a:spLocks noGrp="1"/>
          </p:cNvSpPr>
          <p:nvPr>
            <p:ph type="sldNum" sz="quarter" idx="12"/>
          </p:nvPr>
        </p:nvSpPr>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76FD889-EB7F-4E60-98E0-1796C2240794}" type="slidenum">
              <a:rPr kumimoji="0" lang="en-US" altLang="en-US" sz="1400" b="1" i="0" u="none" strike="noStrike" kern="1200" cap="none" spc="0" normalizeH="0" baseline="0" noProof="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37</a:t>
            </a:fld>
            <a:endParaRPr kumimoji="0" lang="en-US" altLang="en-US" sz="1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E276AFB-256A-428A-A338-4C9F7466132D}"/>
              </a:ext>
            </a:extLst>
          </p:cNvPr>
          <p:cNvSpPr>
            <a:spLocks noGrp="1"/>
          </p:cNvSpPr>
          <p:nvPr>
            <p:ph type="title"/>
          </p:nvPr>
        </p:nvSpPr>
        <p:spPr>
          <a:xfrm>
            <a:off x="612775" y="228600"/>
            <a:ext cx="8153400" cy="990600"/>
          </a:xfrm>
        </p:spPr>
        <p:txBody>
          <a:bodyPr/>
          <a:lstStyle/>
          <a:p>
            <a:pPr eaLnBrk="1" hangingPunct="1"/>
            <a:r>
              <a:rPr lang="en-US" altLang="en-US"/>
              <a:t>Estate Recovery</a:t>
            </a:r>
          </a:p>
        </p:txBody>
      </p:sp>
      <p:sp>
        <p:nvSpPr>
          <p:cNvPr id="22531" name="Content Placeholder 2">
            <a:extLst>
              <a:ext uri="{FF2B5EF4-FFF2-40B4-BE49-F238E27FC236}">
                <a16:creationId xmlns:a16="http://schemas.microsoft.com/office/drawing/2014/main" id="{B947CF69-6FD6-4CAF-A568-AC53242DF58A}"/>
              </a:ext>
            </a:extLst>
          </p:cNvPr>
          <p:cNvSpPr>
            <a:spLocks noGrp="1"/>
          </p:cNvSpPr>
          <p:nvPr>
            <p:ph sz="quarter" idx="1"/>
          </p:nvPr>
        </p:nvSpPr>
        <p:spPr>
          <a:xfrm>
            <a:off x="609600" y="1752600"/>
            <a:ext cx="8153400" cy="4495800"/>
          </a:xfrm>
        </p:spPr>
        <p:txBody>
          <a:bodyPr/>
          <a:lstStyle/>
          <a:p>
            <a:pPr eaLnBrk="1" hangingPunct="1">
              <a:defRPr/>
            </a:pPr>
            <a:r>
              <a:rPr lang="en-US" altLang="en-US" dirty="0"/>
              <a:t>If full Medicaid is received at the age of 55 or older, any resources in an estate at time of death may be subject to recovery of medical expenses.</a:t>
            </a:r>
          </a:p>
          <a:p>
            <a:pPr marL="0" indent="0" eaLnBrk="1" hangingPunct="1">
              <a:buFont typeface="Wingdings" panose="05000000000000000000" pitchFamily="2" charset="2"/>
              <a:buNone/>
              <a:defRPr/>
            </a:pPr>
            <a:endParaRPr lang="en-US" altLang="en-US" dirty="0"/>
          </a:p>
          <a:p>
            <a:pPr lvl="1" eaLnBrk="1" hangingPunct="1">
              <a:defRPr/>
            </a:pPr>
            <a:r>
              <a:rPr lang="en-US" altLang="en-US" dirty="0"/>
              <a:t>Lien is put on property by the State of Idaho</a:t>
            </a:r>
          </a:p>
          <a:p>
            <a:pPr lvl="1" eaLnBrk="1" hangingPunct="1">
              <a:defRPr/>
            </a:pPr>
            <a:r>
              <a:rPr lang="en-US" altLang="en-US" dirty="0"/>
              <a:t>Never recover more than medical costs paid by Medicaid.</a:t>
            </a:r>
          </a:p>
        </p:txBody>
      </p:sp>
      <p:sp>
        <p:nvSpPr>
          <p:cNvPr id="22532" name="Slide Number Placeholder 1">
            <a:extLst>
              <a:ext uri="{FF2B5EF4-FFF2-40B4-BE49-F238E27FC236}">
                <a16:creationId xmlns:a16="http://schemas.microsoft.com/office/drawing/2014/main" id="{64A9853F-78D9-4860-8803-95CE3BEE92E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52B3D445-1E8E-413D-A60E-39CD6BCD182F}"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38</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3D20393-33B1-4029-9050-7D634C296B76}"/>
              </a:ext>
            </a:extLst>
          </p:cNvPr>
          <p:cNvSpPr>
            <a:spLocks noGrp="1"/>
          </p:cNvSpPr>
          <p:nvPr>
            <p:ph type="title"/>
          </p:nvPr>
        </p:nvSpPr>
        <p:spPr>
          <a:xfrm>
            <a:off x="457200" y="228600"/>
            <a:ext cx="8229600" cy="1371600"/>
          </a:xfrm>
        </p:spPr>
        <p:txBody>
          <a:bodyPr/>
          <a:lstStyle/>
          <a:p>
            <a:pPr eaLnBrk="1" hangingPunct="1"/>
            <a:r>
              <a:rPr lang="en-US" altLang="en-US">
                <a:solidFill>
                  <a:schemeClr val="tx1"/>
                </a:solidFill>
              </a:rPr>
              <a:t>Long Term Care Medicaid</a:t>
            </a:r>
          </a:p>
        </p:txBody>
      </p:sp>
      <p:sp>
        <p:nvSpPr>
          <p:cNvPr id="23555" name="Rectangle 3">
            <a:extLst>
              <a:ext uri="{FF2B5EF4-FFF2-40B4-BE49-F238E27FC236}">
                <a16:creationId xmlns:a16="http://schemas.microsoft.com/office/drawing/2014/main" id="{DCFE29AF-25B0-4B90-992E-32DEFE889E22}"/>
              </a:ext>
            </a:extLst>
          </p:cNvPr>
          <p:cNvSpPr>
            <a:spLocks noGrp="1"/>
          </p:cNvSpPr>
          <p:nvPr>
            <p:ph type="body" sz="half" idx="1"/>
          </p:nvPr>
        </p:nvSpPr>
        <p:spPr>
          <a:xfrm>
            <a:off x="457200" y="1981200"/>
            <a:ext cx="6781800" cy="4114800"/>
          </a:xfrm>
        </p:spPr>
        <p:txBody>
          <a:bodyPr/>
          <a:lstStyle/>
          <a:p>
            <a:pPr eaLnBrk="1" hangingPunct="1"/>
            <a:r>
              <a:rPr lang="en-US" altLang="en-US" sz="2800"/>
              <a:t>Home and Community Based Services</a:t>
            </a:r>
          </a:p>
          <a:p>
            <a:pPr lvl="1" eaLnBrk="1" hangingPunct="1"/>
            <a:r>
              <a:rPr lang="en-US" altLang="en-US" sz="2500"/>
              <a:t>Cost less than Nursing Home</a:t>
            </a:r>
          </a:p>
          <a:p>
            <a:pPr lvl="2" eaLnBrk="1" hangingPunct="1"/>
            <a:r>
              <a:rPr lang="en-US" altLang="en-US" sz="2100"/>
              <a:t>Own Home</a:t>
            </a:r>
          </a:p>
          <a:p>
            <a:pPr lvl="2" eaLnBrk="1" hangingPunct="1"/>
            <a:r>
              <a:rPr lang="en-US" altLang="en-US" sz="2100"/>
              <a:t>Assisted Living</a:t>
            </a:r>
          </a:p>
          <a:p>
            <a:pPr lvl="2" eaLnBrk="1" hangingPunct="1"/>
            <a:r>
              <a:rPr lang="en-US" altLang="en-US" sz="2100"/>
              <a:t>Residential Care</a:t>
            </a:r>
            <a:endParaRPr lang="en-US" altLang="en-US" sz="2400"/>
          </a:p>
          <a:p>
            <a:pPr eaLnBrk="1" hangingPunct="1"/>
            <a:r>
              <a:rPr lang="en-US" altLang="en-US" sz="2800"/>
              <a:t>Nursing Home Assistance</a:t>
            </a:r>
          </a:p>
          <a:p>
            <a:pPr lvl="1" eaLnBrk="1" hangingPunct="1"/>
            <a:r>
              <a:rPr lang="en-US" altLang="en-US" sz="2400"/>
              <a:t>Nursing Facility</a:t>
            </a:r>
          </a:p>
          <a:p>
            <a:pPr lvl="1" eaLnBrk="1" hangingPunct="1">
              <a:buFont typeface="Wingdings" panose="05000000000000000000" pitchFamily="2" charset="2"/>
              <a:buNone/>
            </a:pPr>
            <a:endParaRPr lang="en-US" altLang="en-US" sz="2400">
              <a:solidFill>
                <a:schemeClr val="bg1"/>
              </a:solidFill>
            </a:endParaRPr>
          </a:p>
          <a:p>
            <a:pPr lvl="2" eaLnBrk="1" hangingPunct="1">
              <a:buFont typeface="Wingdings" panose="05000000000000000000" pitchFamily="2" charset="2"/>
              <a:buChar char="q"/>
            </a:pPr>
            <a:r>
              <a:rPr lang="en-US" altLang="en-US" sz="2100"/>
              <a:t>Eligibility based on ability to care for self determined by a nurse reviewer from the Division of Medicaid.</a:t>
            </a:r>
          </a:p>
        </p:txBody>
      </p:sp>
      <p:sp>
        <p:nvSpPr>
          <p:cNvPr id="23556" name="Slide Number Placeholder 1">
            <a:extLst>
              <a:ext uri="{FF2B5EF4-FFF2-40B4-BE49-F238E27FC236}">
                <a16:creationId xmlns:a16="http://schemas.microsoft.com/office/drawing/2014/main" id="{42476C3F-E9C5-4BE7-8EE5-D2CF5D4A7CA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B1F16983-8352-417B-BD00-CCDA3E37D6ED}"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39</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23557" name="Picture 3">
            <a:extLst>
              <a:ext uri="{FF2B5EF4-FFF2-40B4-BE49-F238E27FC236}">
                <a16:creationId xmlns:a16="http://schemas.microsoft.com/office/drawing/2014/main" id="{7F3BDF7C-A6D9-4BA1-9E46-C005863D0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352800"/>
            <a:ext cx="2339975"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429" y="144959"/>
            <a:ext cx="8810171" cy="1323439"/>
          </a:xfrm>
          <a:prstGeom prst="rect">
            <a:avLst/>
          </a:prstGeom>
          <a:noFill/>
        </p:spPr>
        <p:txBody>
          <a:bodyPr wrap="square" rtlCol="0">
            <a:spAutoFit/>
          </a:bodyPr>
          <a:lstStyle/>
          <a:p>
            <a:pPr algn="ctr">
              <a:spcBef>
                <a:spcPct val="0"/>
              </a:spcBef>
            </a:pPr>
            <a:r>
              <a:rPr lang="en-US" sz="4000" b="1" dirty="0">
                <a:latin typeface="+mj-lt"/>
                <a:ea typeface="+mj-ea"/>
                <a:cs typeface="+mj-cs"/>
              </a:rPr>
              <a:t>67 Million Social Security Beneficiaries **Baby Boomer Peak is here**</a:t>
            </a:r>
            <a:endParaRPr lang="en-US" sz="4000" dirty="0">
              <a:solidFill>
                <a:schemeClr val="bg1">
                  <a:alpha val="88000"/>
                </a:schemeClr>
              </a:solidFill>
              <a:ea typeface="Permanent Marker" panose="02000000000000000000" pitchFamily="2" charset="0"/>
            </a:endParaRPr>
          </a:p>
        </p:txBody>
      </p:sp>
      <p:graphicFrame>
        <p:nvGraphicFramePr>
          <p:cNvPr id="9" name="Chart 8"/>
          <p:cNvGraphicFramePr/>
          <p:nvPr>
            <p:extLst>
              <p:ext uri="{D42A27DB-BD31-4B8C-83A1-F6EECF244321}">
                <p14:modId xmlns:p14="http://schemas.microsoft.com/office/powerpoint/2010/main" val="3564100771"/>
              </p:ext>
            </p:extLst>
          </p:nvPr>
        </p:nvGraphicFramePr>
        <p:xfrm>
          <a:off x="1981200" y="1468398"/>
          <a:ext cx="5410200" cy="4551402"/>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7253739" y="5410200"/>
            <a:ext cx="1890261" cy="369332"/>
          </a:xfrm>
          <a:prstGeom prst="rect">
            <a:avLst/>
          </a:prstGeom>
        </p:spPr>
        <p:txBody>
          <a:bodyPr wrap="none">
            <a:spAutoFit/>
          </a:bodyPr>
          <a:lstStyle/>
          <a:p>
            <a:r>
              <a:rPr lang="en-US" b="1" dirty="0">
                <a:solidFill>
                  <a:srgbClr val="007D7D">
                    <a:alpha val="88000"/>
                  </a:srgbClr>
                </a:solidFill>
                <a:ea typeface="Permanent Marker" panose="02000000000000000000" pitchFamily="2" charset="0"/>
              </a:rPr>
              <a:t>November 2016</a:t>
            </a:r>
          </a:p>
        </p:txBody>
      </p:sp>
      <p:sp>
        <p:nvSpPr>
          <p:cNvPr id="3" name="Slide Number Placeholder 2"/>
          <p:cNvSpPr>
            <a:spLocks noGrp="1"/>
          </p:cNvSpPr>
          <p:nvPr>
            <p:ph type="sldNum" sz="quarter" idx="12"/>
          </p:nvPr>
        </p:nvSpPr>
        <p:spPr>
          <a:xfrm>
            <a:off x="3519714" y="6492875"/>
            <a:ext cx="2133600" cy="365125"/>
          </a:xfrm>
        </p:spPr>
        <p:txBody>
          <a:bodyPr/>
          <a:lstStyle/>
          <a:p>
            <a:pPr algn="ctr"/>
            <a:fld id="{9221CDAF-7AA6-4807-B601-63BF3B41F162}" type="slidenum">
              <a:rPr lang="en-US" sz="1800" smtClean="0">
                <a:solidFill>
                  <a:srgbClr val="002060"/>
                </a:solidFill>
              </a:rPr>
              <a:pPr algn="ctr"/>
              <a:t>4</a:t>
            </a:fld>
            <a:endParaRPr lang="en-US" sz="1800" dirty="0">
              <a:solidFill>
                <a:srgbClr val="002060"/>
              </a:solidFill>
            </a:endParaRPr>
          </a:p>
        </p:txBody>
      </p:sp>
    </p:spTree>
    <p:extLst>
      <p:ext uri="{BB962C8B-B14F-4D97-AF65-F5344CB8AC3E}">
        <p14:creationId xmlns:p14="http://schemas.microsoft.com/office/powerpoint/2010/main" val="414377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7398468-0D03-4C8D-9D9A-D4C5EC939365}"/>
              </a:ext>
            </a:extLst>
          </p:cNvPr>
          <p:cNvSpPr>
            <a:spLocks noGrp="1"/>
          </p:cNvSpPr>
          <p:nvPr>
            <p:ph type="title"/>
          </p:nvPr>
        </p:nvSpPr>
        <p:spPr>
          <a:xfrm>
            <a:off x="612775" y="228600"/>
            <a:ext cx="8153400" cy="990600"/>
          </a:xfrm>
        </p:spPr>
        <p:txBody>
          <a:bodyPr/>
          <a:lstStyle/>
          <a:p>
            <a:pPr eaLnBrk="1" hangingPunct="1"/>
            <a:r>
              <a:rPr lang="en-US" altLang="en-US" sz="4000">
                <a:solidFill>
                  <a:schemeClr val="tx1"/>
                </a:solidFill>
              </a:rPr>
              <a:t>Over Income/Resource for Long-term Care Medicaid</a:t>
            </a:r>
          </a:p>
        </p:txBody>
      </p:sp>
      <p:sp>
        <p:nvSpPr>
          <p:cNvPr id="28675" name="Rectangle 3">
            <a:extLst>
              <a:ext uri="{FF2B5EF4-FFF2-40B4-BE49-F238E27FC236}">
                <a16:creationId xmlns:a16="http://schemas.microsoft.com/office/drawing/2014/main" id="{173D38EB-F052-4B06-841E-31F931B9BCF1}"/>
              </a:ext>
            </a:extLst>
          </p:cNvPr>
          <p:cNvSpPr>
            <a:spLocks noGrp="1" noChangeArrowheads="1"/>
          </p:cNvSpPr>
          <p:nvPr>
            <p:ph sz="quarter" idx="1"/>
          </p:nvPr>
        </p:nvSpPr>
        <p:spPr>
          <a:xfrm>
            <a:off x="612775" y="1600200"/>
            <a:ext cx="8153400" cy="4495800"/>
          </a:xfrm>
        </p:spPr>
        <p:txBody>
          <a:bodyPr/>
          <a:lstStyle/>
          <a:p>
            <a:pPr eaLnBrk="1" hangingPunct="1">
              <a:buFont typeface="Wingdings" panose="05000000000000000000" pitchFamily="2" charset="2"/>
              <a:buNone/>
              <a:defRPr/>
            </a:pPr>
            <a:r>
              <a:rPr lang="en-US" altLang="en-US" dirty="0"/>
              <a:t>Can set up an Income Trust also known as a “Miller Trust”</a:t>
            </a:r>
          </a:p>
          <a:p>
            <a:pPr lvl="1" eaLnBrk="1" hangingPunct="1">
              <a:defRPr/>
            </a:pPr>
            <a:r>
              <a:rPr lang="en-US" altLang="en-US" dirty="0"/>
              <a:t>Contact Idaho Legal Aid</a:t>
            </a:r>
          </a:p>
          <a:p>
            <a:pPr lvl="2" eaLnBrk="1" hangingPunct="1">
              <a:defRPr/>
            </a:pPr>
            <a:r>
              <a:rPr lang="en-US" altLang="en-US" dirty="0"/>
              <a:t>Contact Information:  </a:t>
            </a:r>
            <a:r>
              <a:rPr lang="en-US" altLang="en-US" dirty="0">
                <a:hlinkClick r:id="rId2"/>
              </a:rPr>
              <a:t>www.idaholegalaid.org</a:t>
            </a:r>
            <a:endParaRPr lang="en-US" altLang="en-US" dirty="0"/>
          </a:p>
          <a:p>
            <a:pPr lvl="2" eaLnBrk="1" hangingPunct="1">
              <a:buFont typeface="Wingdings" panose="05000000000000000000" pitchFamily="2" charset="2"/>
              <a:buNone/>
              <a:defRPr/>
            </a:pPr>
            <a:r>
              <a:rPr lang="en-US" altLang="en-US" dirty="0"/>
              <a:t>or</a:t>
            </a:r>
          </a:p>
          <a:p>
            <a:pPr lvl="1" eaLnBrk="1" hangingPunct="1">
              <a:defRPr/>
            </a:pPr>
            <a:r>
              <a:rPr lang="en-US" altLang="en-US" dirty="0"/>
              <a:t>Request assistance from an elder law attorney</a:t>
            </a:r>
          </a:p>
          <a:p>
            <a:pPr marL="46038" indent="0" eaLnBrk="1" hangingPunct="1">
              <a:buFont typeface="Wingdings" panose="05000000000000000000" pitchFamily="2" charset="2"/>
              <a:buNone/>
              <a:defRPr/>
            </a:pPr>
            <a:r>
              <a:rPr lang="en-US" altLang="en-US" dirty="0"/>
              <a:t>Resource Assessment for Couples</a:t>
            </a:r>
          </a:p>
          <a:p>
            <a:pPr lvl="1" eaLnBrk="1" hangingPunct="1">
              <a:defRPr/>
            </a:pPr>
            <a:r>
              <a:rPr lang="en-US" altLang="en-US" dirty="0"/>
              <a:t>Determine Spousal Share (1/2 of countable resources verified on “snap shot” date)</a:t>
            </a:r>
          </a:p>
          <a:p>
            <a:pPr marL="46038" indent="0" eaLnBrk="1" hangingPunct="1">
              <a:buFont typeface="Wingdings" panose="05000000000000000000" pitchFamily="2" charset="2"/>
              <a:buNone/>
              <a:defRPr/>
            </a:pPr>
            <a:endParaRPr lang="en-US" altLang="en-US" dirty="0"/>
          </a:p>
          <a:p>
            <a:pPr eaLnBrk="1" hangingPunct="1">
              <a:defRPr/>
            </a:pPr>
            <a:endParaRPr lang="en-US" altLang="en-US" dirty="0"/>
          </a:p>
        </p:txBody>
      </p:sp>
      <p:sp>
        <p:nvSpPr>
          <p:cNvPr id="25604" name="Slide Number Placeholder 1">
            <a:extLst>
              <a:ext uri="{FF2B5EF4-FFF2-40B4-BE49-F238E27FC236}">
                <a16:creationId xmlns:a16="http://schemas.microsoft.com/office/drawing/2014/main" id="{B0E75494-8684-4896-8D71-5E287FAB05D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8C9EAB43-ADAE-412E-AEB7-A5F3D7AFDA7C}"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40</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63D7E2F-4CE1-4208-B76E-3126807ABCD3}"/>
              </a:ext>
            </a:extLst>
          </p:cNvPr>
          <p:cNvSpPr>
            <a:spLocks noGrp="1"/>
          </p:cNvSpPr>
          <p:nvPr>
            <p:ph type="title"/>
          </p:nvPr>
        </p:nvSpPr>
        <p:spPr>
          <a:xfrm>
            <a:off x="604838" y="304800"/>
            <a:ext cx="8153400" cy="990600"/>
          </a:xfrm>
        </p:spPr>
        <p:txBody>
          <a:bodyPr/>
          <a:lstStyle/>
          <a:p>
            <a:pPr eaLnBrk="1" hangingPunct="1"/>
            <a:r>
              <a:rPr lang="en-US" altLang="en-US">
                <a:solidFill>
                  <a:schemeClr val="tx1"/>
                </a:solidFill>
              </a:rPr>
              <a:t>Snap Shot Date</a:t>
            </a:r>
          </a:p>
        </p:txBody>
      </p:sp>
      <p:sp>
        <p:nvSpPr>
          <p:cNvPr id="26627" name="Rectangle 3">
            <a:extLst>
              <a:ext uri="{FF2B5EF4-FFF2-40B4-BE49-F238E27FC236}">
                <a16:creationId xmlns:a16="http://schemas.microsoft.com/office/drawing/2014/main" id="{87EC9691-6ADD-4B4E-B33F-2BBB7556761C}"/>
              </a:ext>
            </a:extLst>
          </p:cNvPr>
          <p:cNvSpPr>
            <a:spLocks noGrp="1"/>
          </p:cNvSpPr>
          <p:nvPr>
            <p:ph sz="quarter" idx="1"/>
          </p:nvPr>
        </p:nvSpPr>
        <p:spPr>
          <a:xfrm>
            <a:off x="612775" y="1600200"/>
            <a:ext cx="8153400" cy="4495800"/>
          </a:xfrm>
        </p:spPr>
        <p:txBody>
          <a:bodyPr/>
          <a:lstStyle/>
          <a:p>
            <a:pPr lvl="1" eaLnBrk="1" hangingPunct="1">
              <a:defRPr/>
            </a:pPr>
            <a:r>
              <a:rPr lang="en-US" altLang="en-US" sz="2500" dirty="0"/>
              <a:t>First day of 30 continuous days of long-term care </a:t>
            </a:r>
          </a:p>
          <a:p>
            <a:pPr lvl="2" eaLnBrk="1" hangingPunct="1">
              <a:defRPr/>
            </a:pPr>
            <a:r>
              <a:rPr lang="en-US" altLang="en-US" sz="2100" dirty="0"/>
              <a:t>1</a:t>
            </a:r>
            <a:r>
              <a:rPr lang="en-US" altLang="en-US" sz="2100" baseline="30000" dirty="0"/>
              <a:t>st</a:t>
            </a:r>
            <a:r>
              <a:rPr lang="en-US" altLang="en-US" sz="2100" dirty="0"/>
              <a:t> day as determined by a physician which the care was needed</a:t>
            </a:r>
          </a:p>
          <a:p>
            <a:pPr lvl="2" eaLnBrk="1" hangingPunct="1">
              <a:defRPr/>
            </a:pPr>
            <a:r>
              <a:rPr lang="en-US" altLang="en-US" sz="2100" dirty="0"/>
              <a:t>1</a:t>
            </a:r>
            <a:r>
              <a:rPr lang="en-US" altLang="en-US" sz="2100" baseline="30000" dirty="0"/>
              <a:t>st</a:t>
            </a:r>
            <a:r>
              <a:rPr lang="en-US" altLang="en-US" sz="2100" dirty="0"/>
              <a:t> day of nursing home admission</a:t>
            </a:r>
          </a:p>
          <a:p>
            <a:pPr lvl="2" eaLnBrk="1" hangingPunct="1">
              <a:defRPr/>
            </a:pPr>
            <a:r>
              <a:rPr lang="en-US" altLang="en-US" sz="2100" dirty="0"/>
              <a:t>1</a:t>
            </a:r>
            <a:r>
              <a:rPr lang="en-US" altLang="en-US" sz="2100" baseline="30000" dirty="0"/>
              <a:t>st</a:t>
            </a:r>
            <a:r>
              <a:rPr lang="en-US" altLang="en-US" sz="2100" dirty="0"/>
              <a:t> day of moving to assisted living</a:t>
            </a:r>
          </a:p>
          <a:p>
            <a:pPr marL="685800" lvl="2" indent="0" eaLnBrk="1" hangingPunct="1">
              <a:buFont typeface="Wingdings" panose="05000000000000000000" pitchFamily="2" charset="2"/>
              <a:buNone/>
              <a:defRPr/>
            </a:pPr>
            <a:endParaRPr lang="en-US" altLang="en-US" sz="2100" dirty="0"/>
          </a:p>
          <a:p>
            <a:pPr lvl="1" eaLnBrk="1" hangingPunct="1">
              <a:defRPr/>
            </a:pPr>
            <a:r>
              <a:rPr lang="en-US" altLang="en-US" sz="2400" dirty="0"/>
              <a:t>Department reviewer determines the appropriate date if the individual still lives at home.</a:t>
            </a:r>
          </a:p>
          <a:p>
            <a:pPr eaLnBrk="1" hangingPunct="1">
              <a:defRPr/>
            </a:pPr>
            <a:endParaRPr lang="en-US" altLang="en-US" sz="2800" dirty="0"/>
          </a:p>
          <a:p>
            <a:pPr eaLnBrk="1" hangingPunct="1">
              <a:buFont typeface="Wingdings" panose="05000000000000000000" pitchFamily="2" charset="2"/>
              <a:buNone/>
              <a:defRPr/>
            </a:pPr>
            <a:endParaRPr lang="en-US" altLang="en-US" sz="2800" dirty="0">
              <a:solidFill>
                <a:schemeClr val="bg1"/>
              </a:solidFill>
            </a:endParaRPr>
          </a:p>
          <a:p>
            <a:pPr eaLnBrk="1" hangingPunct="1">
              <a:defRPr/>
            </a:pPr>
            <a:endParaRPr lang="en-US" altLang="en-US" sz="2800" dirty="0">
              <a:solidFill>
                <a:schemeClr val="bg1"/>
              </a:solidFill>
            </a:endParaRPr>
          </a:p>
        </p:txBody>
      </p:sp>
      <p:sp>
        <p:nvSpPr>
          <p:cNvPr id="26628" name="Slide Number Placeholder 1">
            <a:extLst>
              <a:ext uri="{FF2B5EF4-FFF2-40B4-BE49-F238E27FC236}">
                <a16:creationId xmlns:a16="http://schemas.microsoft.com/office/drawing/2014/main" id="{B33D292E-2375-448B-B290-63853FC1DB01}"/>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E56320C4-2F6A-4943-BDCF-46CF33105C7A}" type="slidenum">
              <a:rPr kumimoji="0" lang="en-US" altLang="en-US" sz="1400" b="1" i="0" u="none" strike="noStrike" kern="1200" cap="none" spc="0" normalizeH="0" baseline="0" noProof="0" smtClean="0">
                <a:ln>
                  <a:noFill/>
                </a:ln>
                <a:solidFill>
                  <a:srgbClr val="675E47"/>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41</a:t>
            </a:fld>
            <a:endParaRPr kumimoji="0" lang="en-US" altLang="en-US" sz="1400" b="1" i="0" u="none" strike="noStrike" kern="1200" cap="none" spc="0" normalizeH="0" baseline="0" noProof="0">
              <a:ln>
                <a:noFill/>
              </a:ln>
              <a:solidFill>
                <a:srgbClr val="675E47"/>
              </a:solidFill>
              <a:effectLst/>
              <a:uLnTx/>
              <a:uFillTx/>
              <a:latin typeface="Tahoma" panose="020B0604030504040204" pitchFamily="34" charset="0"/>
              <a:ea typeface="+mn-ea"/>
              <a:cs typeface="+mn-cs"/>
            </a:endParaRPr>
          </a:p>
        </p:txBody>
      </p:sp>
      <p:pic>
        <p:nvPicPr>
          <p:cNvPr id="26629" name="Picture 2">
            <a:extLst>
              <a:ext uri="{FF2B5EF4-FFF2-40B4-BE49-F238E27FC236}">
                <a16:creationId xmlns:a16="http://schemas.microsoft.com/office/drawing/2014/main" id="{CE8C4064-C02F-4D61-9781-4E38E40257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4572000"/>
            <a:ext cx="28892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E1D3424-092E-42F7-BB30-52F6A4BFAF5D}"/>
              </a:ext>
            </a:extLst>
          </p:cNvPr>
          <p:cNvSpPr>
            <a:spLocks noGrp="1"/>
          </p:cNvSpPr>
          <p:nvPr>
            <p:ph type="title"/>
          </p:nvPr>
        </p:nvSpPr>
        <p:spPr>
          <a:xfrm>
            <a:off x="612775" y="228600"/>
            <a:ext cx="8153400" cy="990600"/>
          </a:xfrm>
        </p:spPr>
        <p:txBody>
          <a:bodyPr/>
          <a:lstStyle/>
          <a:p>
            <a:pPr eaLnBrk="1" hangingPunct="1"/>
            <a:r>
              <a:rPr lang="en-US" altLang="en-US">
                <a:solidFill>
                  <a:schemeClr val="tx1"/>
                </a:solidFill>
              </a:rPr>
              <a:t>Resource Spend-down</a:t>
            </a:r>
          </a:p>
        </p:txBody>
      </p:sp>
      <p:sp>
        <p:nvSpPr>
          <p:cNvPr id="31747" name="Rectangle 3">
            <a:extLst>
              <a:ext uri="{FF2B5EF4-FFF2-40B4-BE49-F238E27FC236}">
                <a16:creationId xmlns:a16="http://schemas.microsoft.com/office/drawing/2014/main" id="{8C830C69-D7DD-4FF9-BE85-C30BB59800AB}"/>
              </a:ext>
            </a:extLst>
          </p:cNvPr>
          <p:cNvSpPr>
            <a:spLocks noGrp="1" noChangeArrowheads="1"/>
          </p:cNvSpPr>
          <p:nvPr>
            <p:ph sz="quarter" idx="1"/>
          </p:nvPr>
        </p:nvSpPr>
        <p:spPr>
          <a:xfrm>
            <a:off x="612775" y="1600200"/>
            <a:ext cx="8153400" cy="4495800"/>
          </a:xfrm>
        </p:spPr>
        <p:txBody>
          <a:bodyPr/>
          <a:lstStyle/>
          <a:p>
            <a:pPr eaLnBrk="1" hangingPunct="1">
              <a:defRPr/>
            </a:pPr>
            <a:r>
              <a:rPr lang="en-US" altLang="en-US" dirty="0"/>
              <a:t>Pay for care privately</a:t>
            </a:r>
          </a:p>
          <a:p>
            <a:pPr eaLnBrk="1" hangingPunct="1">
              <a:defRPr/>
            </a:pPr>
            <a:r>
              <a:rPr lang="en-US" altLang="en-US" dirty="0"/>
              <a:t>Settle personal debt </a:t>
            </a:r>
          </a:p>
          <a:p>
            <a:pPr eaLnBrk="1" hangingPunct="1">
              <a:defRPr/>
            </a:pPr>
            <a:r>
              <a:rPr lang="en-US" altLang="en-US" dirty="0"/>
              <a:t>Prepay burial, for self and spouse</a:t>
            </a:r>
          </a:p>
          <a:p>
            <a:pPr eaLnBrk="1" hangingPunct="1">
              <a:defRPr/>
            </a:pPr>
            <a:r>
              <a:rPr lang="en-US" altLang="en-US" dirty="0"/>
              <a:t>Disposal of excluded resources does not reduce countable assets</a:t>
            </a:r>
          </a:p>
          <a:p>
            <a:pPr eaLnBrk="1" hangingPunct="1">
              <a:defRPr/>
            </a:pPr>
            <a:endParaRPr lang="en-US" altLang="en-US" dirty="0"/>
          </a:p>
          <a:p>
            <a:pPr marL="0" indent="0" algn="ctr" eaLnBrk="1" hangingPunct="1">
              <a:buFont typeface="Wingdings" panose="05000000000000000000" pitchFamily="2" charset="2"/>
              <a:buNone/>
              <a:defRPr/>
            </a:pPr>
            <a:r>
              <a:rPr lang="en-US" altLang="en-US" b="1" dirty="0"/>
              <a:t>Do not transfer anything without receiving adequate consideration (fair market value)</a:t>
            </a:r>
          </a:p>
          <a:p>
            <a:pPr eaLnBrk="1" hangingPunct="1">
              <a:defRPr/>
            </a:pPr>
            <a:endParaRPr lang="en-US" altLang="en-US" dirty="0">
              <a:solidFill>
                <a:schemeClr val="bg1"/>
              </a:solidFill>
            </a:endParaRPr>
          </a:p>
        </p:txBody>
      </p:sp>
      <p:sp>
        <p:nvSpPr>
          <p:cNvPr id="28676" name="Slide Number Placeholder 1">
            <a:extLst>
              <a:ext uri="{FF2B5EF4-FFF2-40B4-BE49-F238E27FC236}">
                <a16:creationId xmlns:a16="http://schemas.microsoft.com/office/drawing/2014/main" id="{9287DDAF-6360-4875-85D8-A81E3C84A4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ED1A7E37-B02F-4A5F-8EA3-933863F53370}"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C93EBDD-0D11-41FD-AED6-8C27EECF54D0}"/>
              </a:ext>
            </a:extLst>
          </p:cNvPr>
          <p:cNvSpPr>
            <a:spLocks noGrp="1"/>
          </p:cNvSpPr>
          <p:nvPr>
            <p:ph type="title"/>
          </p:nvPr>
        </p:nvSpPr>
        <p:spPr>
          <a:xfrm>
            <a:off x="381000" y="152400"/>
            <a:ext cx="8229600" cy="1371600"/>
          </a:xfrm>
        </p:spPr>
        <p:txBody>
          <a:bodyPr/>
          <a:lstStyle/>
          <a:p>
            <a:pPr eaLnBrk="1" hangingPunct="1"/>
            <a:r>
              <a:rPr lang="en-US" altLang="en-US">
                <a:solidFill>
                  <a:schemeClr val="tx1"/>
                </a:solidFill>
              </a:rPr>
              <a:t>Asset Transfers</a:t>
            </a:r>
          </a:p>
        </p:txBody>
      </p:sp>
      <p:sp>
        <p:nvSpPr>
          <p:cNvPr id="29699" name="Rectangle 3">
            <a:extLst>
              <a:ext uri="{FF2B5EF4-FFF2-40B4-BE49-F238E27FC236}">
                <a16:creationId xmlns:a16="http://schemas.microsoft.com/office/drawing/2014/main" id="{1AEAD36F-5ABD-4A03-91D4-D5F9E7803E29}"/>
              </a:ext>
            </a:extLst>
          </p:cNvPr>
          <p:cNvSpPr>
            <a:spLocks noGrp="1"/>
          </p:cNvSpPr>
          <p:nvPr>
            <p:ph type="body" sz="half" idx="1"/>
          </p:nvPr>
        </p:nvSpPr>
        <p:spPr>
          <a:xfrm>
            <a:off x="457200" y="1981200"/>
            <a:ext cx="5562600" cy="4114800"/>
          </a:xfrm>
        </p:spPr>
        <p:txBody>
          <a:bodyPr/>
          <a:lstStyle/>
          <a:p>
            <a:pPr eaLnBrk="1" hangingPunct="1"/>
            <a:r>
              <a:rPr lang="en-US" altLang="en-US" sz="2800"/>
              <a:t>Look-back 5 years to determine if an Asset Transfers occurred.</a:t>
            </a:r>
          </a:p>
          <a:p>
            <a:pPr eaLnBrk="1" hangingPunct="1">
              <a:buFont typeface="Wingdings" panose="05000000000000000000" pitchFamily="2" charset="2"/>
              <a:buNone/>
            </a:pPr>
            <a:endParaRPr lang="en-US" altLang="en-US" sz="2800"/>
          </a:p>
          <a:p>
            <a:pPr eaLnBrk="1" hangingPunct="1"/>
            <a:r>
              <a:rPr lang="en-US" altLang="en-US" sz="2800"/>
              <a:t>Assets transferred without fair consideration</a:t>
            </a:r>
          </a:p>
          <a:p>
            <a:pPr lvl="1" eaLnBrk="1" hangingPunct="1"/>
            <a:r>
              <a:rPr lang="en-US" altLang="en-US" sz="2400"/>
              <a:t>Penalty for Long-Term Care determined based on value vs. average cost = months of ineligibility</a:t>
            </a:r>
          </a:p>
          <a:p>
            <a:pPr eaLnBrk="1" hangingPunct="1"/>
            <a:endParaRPr lang="en-US" altLang="en-US" sz="2800"/>
          </a:p>
        </p:txBody>
      </p:sp>
      <p:sp>
        <p:nvSpPr>
          <p:cNvPr id="29700" name="Slide Number Placeholder 1">
            <a:extLst>
              <a:ext uri="{FF2B5EF4-FFF2-40B4-BE49-F238E27FC236}">
                <a16:creationId xmlns:a16="http://schemas.microsoft.com/office/drawing/2014/main" id="{9C1D50F2-D41F-499C-9098-CF265864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4B7BE519-E9D8-4752-821B-4DAE5FEC8EBA}"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29701" name="Picture 2">
            <a:extLst>
              <a:ext uri="{FF2B5EF4-FFF2-40B4-BE49-F238E27FC236}">
                <a16:creationId xmlns:a16="http://schemas.microsoft.com/office/drawing/2014/main" id="{2B709101-883D-4551-813B-7A053B3A6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560638"/>
            <a:ext cx="254317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9644B325-B09A-44CD-93D7-03205983BAC2}"/>
              </a:ext>
            </a:extLst>
          </p:cNvPr>
          <p:cNvSpPr>
            <a:spLocks noGrp="1"/>
          </p:cNvSpPr>
          <p:nvPr>
            <p:ph type="title"/>
          </p:nvPr>
        </p:nvSpPr>
        <p:spPr>
          <a:xfrm>
            <a:off x="381000" y="152400"/>
            <a:ext cx="8229600" cy="1371600"/>
          </a:xfrm>
        </p:spPr>
        <p:txBody>
          <a:bodyPr/>
          <a:lstStyle/>
          <a:p>
            <a:pPr eaLnBrk="1" hangingPunct="1"/>
            <a:r>
              <a:rPr lang="en-US" altLang="en-US">
                <a:solidFill>
                  <a:schemeClr val="tx1"/>
                </a:solidFill>
              </a:rPr>
              <a:t>Medicare Savings Programs</a:t>
            </a:r>
          </a:p>
        </p:txBody>
      </p:sp>
      <p:sp>
        <p:nvSpPr>
          <p:cNvPr id="31747" name="Text Placeholder 2">
            <a:extLst>
              <a:ext uri="{FF2B5EF4-FFF2-40B4-BE49-F238E27FC236}">
                <a16:creationId xmlns:a16="http://schemas.microsoft.com/office/drawing/2014/main" id="{87C9870B-3167-4EFF-9977-690506C13E94}"/>
              </a:ext>
            </a:extLst>
          </p:cNvPr>
          <p:cNvSpPr>
            <a:spLocks noGrp="1"/>
          </p:cNvSpPr>
          <p:nvPr>
            <p:ph type="body" sz="half" idx="1"/>
          </p:nvPr>
        </p:nvSpPr>
        <p:spPr>
          <a:xfrm>
            <a:off x="381000" y="1981200"/>
            <a:ext cx="8229600" cy="4495800"/>
          </a:xfrm>
        </p:spPr>
        <p:txBody>
          <a:bodyPr/>
          <a:lstStyle/>
          <a:p>
            <a:pPr eaLnBrk="1" hangingPunct="1">
              <a:buFont typeface="Wingdings" panose="05000000000000000000" pitchFamily="2" charset="2"/>
              <a:buNone/>
            </a:pPr>
            <a:r>
              <a:rPr lang="en-US" altLang="en-US"/>
              <a:t>Assistance to help pay the costs of Medicare</a:t>
            </a:r>
          </a:p>
          <a:p>
            <a:pPr eaLnBrk="1" hangingPunct="1"/>
            <a:r>
              <a:rPr lang="en-US" altLang="en-US" sz="2400"/>
              <a:t>Must be eligible for Medicare</a:t>
            </a:r>
          </a:p>
          <a:p>
            <a:pPr eaLnBrk="1" hangingPunct="1"/>
            <a:r>
              <a:rPr lang="en-US" altLang="en-US" sz="2400"/>
              <a:t>Medicare Savings Programs are not subject to Estate Recovery.</a:t>
            </a:r>
          </a:p>
          <a:p>
            <a:pPr eaLnBrk="1" hangingPunct="1"/>
            <a:r>
              <a:rPr lang="en-US" altLang="en-US" sz="2400"/>
              <a:t>Meet income and resource guidelines</a:t>
            </a:r>
          </a:p>
          <a:p>
            <a:pPr lvl="1" eaLnBrk="1" hangingPunct="1"/>
            <a:r>
              <a:rPr lang="en-US" altLang="en-US" sz="2100"/>
              <a:t>Resource Limit is $7,560 for an individual and $11,340 for a couple.</a:t>
            </a:r>
          </a:p>
        </p:txBody>
      </p:sp>
      <p:sp>
        <p:nvSpPr>
          <p:cNvPr id="31748" name="Slide Number Placeholder 1">
            <a:extLst>
              <a:ext uri="{FF2B5EF4-FFF2-40B4-BE49-F238E27FC236}">
                <a16:creationId xmlns:a16="http://schemas.microsoft.com/office/drawing/2014/main" id="{A47F6F1C-03FB-405F-863A-A4417D01BB5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44C904BC-8AC9-4B30-A2E6-C8A47CD56F22}"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31749" name="Picture 4">
            <a:extLst>
              <a:ext uri="{FF2B5EF4-FFF2-40B4-BE49-F238E27FC236}">
                <a16:creationId xmlns:a16="http://schemas.microsoft.com/office/drawing/2014/main" id="{9AEB78FE-184C-4D83-89DB-7A0B767E85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4724400"/>
            <a:ext cx="71628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A5BF48F2-7BBE-4DF4-968A-6ACB578D1C04}"/>
              </a:ext>
            </a:extLst>
          </p:cNvPr>
          <p:cNvSpPr>
            <a:spLocks noGrp="1"/>
          </p:cNvSpPr>
          <p:nvPr>
            <p:ph type="title"/>
          </p:nvPr>
        </p:nvSpPr>
        <p:spPr>
          <a:xfrm>
            <a:off x="381000" y="228600"/>
            <a:ext cx="8229600" cy="1371600"/>
          </a:xfrm>
        </p:spPr>
        <p:txBody>
          <a:bodyPr/>
          <a:lstStyle/>
          <a:p>
            <a:pPr eaLnBrk="1" hangingPunct="1"/>
            <a:r>
              <a:rPr lang="en-US" altLang="en-US">
                <a:solidFill>
                  <a:schemeClr val="tx1"/>
                </a:solidFill>
              </a:rPr>
              <a:t>QMB</a:t>
            </a:r>
          </a:p>
        </p:txBody>
      </p:sp>
      <p:sp>
        <p:nvSpPr>
          <p:cNvPr id="33795" name="Text Placeholder 2">
            <a:extLst>
              <a:ext uri="{FF2B5EF4-FFF2-40B4-BE49-F238E27FC236}">
                <a16:creationId xmlns:a16="http://schemas.microsoft.com/office/drawing/2014/main" id="{41AD8DC3-5965-404E-9D18-68B55F99D89D}"/>
              </a:ext>
            </a:extLst>
          </p:cNvPr>
          <p:cNvSpPr>
            <a:spLocks noGrp="1"/>
          </p:cNvSpPr>
          <p:nvPr>
            <p:ph type="body" sz="half" idx="1"/>
          </p:nvPr>
        </p:nvSpPr>
        <p:spPr>
          <a:xfrm>
            <a:off x="266700" y="1676400"/>
            <a:ext cx="8305800" cy="4114800"/>
          </a:xfrm>
        </p:spPr>
        <p:txBody>
          <a:bodyPr/>
          <a:lstStyle/>
          <a:p>
            <a:pPr eaLnBrk="1" hangingPunct="1"/>
            <a:r>
              <a:rPr lang="en-US" altLang="en-US" sz="2400"/>
              <a:t>Qualified Medicare Beneficiary (QMB) – Income at or below 100% Federal Poverty Guidelines = currently $1032 for an individual and $1392 for a couple (updates annually)</a:t>
            </a:r>
          </a:p>
          <a:p>
            <a:pPr eaLnBrk="1" hangingPunct="1"/>
            <a:endParaRPr lang="en-US" altLang="en-US" sz="2400"/>
          </a:p>
          <a:p>
            <a:pPr eaLnBrk="1" hangingPunct="1"/>
            <a:r>
              <a:rPr lang="en-US" altLang="en-US" sz="2400"/>
              <a:t>QMB benefits begin the month after approval</a:t>
            </a:r>
          </a:p>
          <a:p>
            <a:pPr eaLnBrk="1" hangingPunct="1"/>
            <a:endParaRPr lang="en-US" altLang="en-US" sz="2400"/>
          </a:p>
          <a:p>
            <a:pPr eaLnBrk="1" hangingPunct="1"/>
            <a:r>
              <a:rPr lang="en-US" altLang="en-US" sz="2400"/>
              <a:t>Pays for Medicare:</a:t>
            </a:r>
          </a:p>
          <a:p>
            <a:pPr lvl="1" eaLnBrk="1" hangingPunct="1"/>
            <a:r>
              <a:rPr lang="en-US" altLang="en-US" sz="2200"/>
              <a:t>Part B premiums</a:t>
            </a:r>
          </a:p>
          <a:p>
            <a:pPr lvl="1" eaLnBrk="1" hangingPunct="1"/>
            <a:r>
              <a:rPr lang="en-US" altLang="en-US" sz="2200"/>
              <a:t>Part A in some circumstances</a:t>
            </a:r>
          </a:p>
          <a:p>
            <a:pPr lvl="1" eaLnBrk="1" hangingPunct="1"/>
            <a:r>
              <a:rPr lang="en-US" altLang="en-US" sz="2200"/>
              <a:t>Deductibles</a:t>
            </a:r>
          </a:p>
          <a:p>
            <a:pPr lvl="1" eaLnBrk="1" hangingPunct="1"/>
            <a:r>
              <a:rPr lang="en-US" altLang="en-US" sz="2200"/>
              <a:t>Co-Pays</a:t>
            </a:r>
          </a:p>
        </p:txBody>
      </p:sp>
      <p:sp>
        <p:nvSpPr>
          <p:cNvPr id="33796" name="Slide Number Placeholder 1">
            <a:extLst>
              <a:ext uri="{FF2B5EF4-FFF2-40B4-BE49-F238E27FC236}">
                <a16:creationId xmlns:a16="http://schemas.microsoft.com/office/drawing/2014/main" id="{CEA44CEB-E0EC-4308-B26B-7A21C5066C0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90648152-C02C-438F-97AC-03E88836BB9D}"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45</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744AEF9-59F0-48FE-BC72-65F7CD55AC73}"/>
              </a:ext>
            </a:extLst>
          </p:cNvPr>
          <p:cNvSpPr>
            <a:spLocks noGrp="1"/>
          </p:cNvSpPr>
          <p:nvPr>
            <p:ph type="title"/>
          </p:nvPr>
        </p:nvSpPr>
        <p:spPr>
          <a:xfrm>
            <a:off x="381000" y="228600"/>
            <a:ext cx="8229600" cy="1371600"/>
          </a:xfrm>
        </p:spPr>
        <p:txBody>
          <a:bodyPr/>
          <a:lstStyle/>
          <a:p>
            <a:pPr eaLnBrk="1" hangingPunct="1"/>
            <a:r>
              <a:rPr lang="en-US" altLang="en-US">
                <a:solidFill>
                  <a:schemeClr val="tx1"/>
                </a:solidFill>
              </a:rPr>
              <a:t>SLMB &amp; QI</a:t>
            </a:r>
          </a:p>
        </p:txBody>
      </p:sp>
      <p:sp>
        <p:nvSpPr>
          <p:cNvPr id="34819" name="Text Placeholder 2">
            <a:extLst>
              <a:ext uri="{FF2B5EF4-FFF2-40B4-BE49-F238E27FC236}">
                <a16:creationId xmlns:a16="http://schemas.microsoft.com/office/drawing/2014/main" id="{F57CCFDC-448A-426D-82ED-255DA5B93C1A}"/>
              </a:ext>
            </a:extLst>
          </p:cNvPr>
          <p:cNvSpPr>
            <a:spLocks noGrp="1"/>
          </p:cNvSpPr>
          <p:nvPr>
            <p:ph type="body" sz="half" idx="1"/>
          </p:nvPr>
        </p:nvSpPr>
        <p:spPr>
          <a:xfrm>
            <a:off x="388938" y="1600200"/>
            <a:ext cx="8305800" cy="4114800"/>
          </a:xfrm>
        </p:spPr>
        <p:txBody>
          <a:bodyPr/>
          <a:lstStyle/>
          <a:p>
            <a:pPr eaLnBrk="1" hangingPunct="1"/>
            <a:r>
              <a:rPr lang="en-US" altLang="en-US" sz="2400"/>
              <a:t>Specified Low-Income Medicare Beneficiary (SLMB) Income above 100% to 120% = currently $1234 for an individual and $1666 for a couple (updates annually)</a:t>
            </a:r>
          </a:p>
          <a:p>
            <a:pPr eaLnBrk="1" hangingPunct="1">
              <a:buFont typeface="Wingdings" panose="05000000000000000000" pitchFamily="2" charset="2"/>
              <a:buNone/>
            </a:pPr>
            <a:endParaRPr lang="en-US" altLang="en-US" sz="2400"/>
          </a:p>
          <a:p>
            <a:pPr eaLnBrk="1" hangingPunct="1"/>
            <a:r>
              <a:rPr lang="en-US" altLang="en-US" sz="2400"/>
              <a:t>Qualified Individual (QI) Income above 120% up to 135% = currently $1386 for an individual and $1872 for a couple (updates annually)</a:t>
            </a:r>
          </a:p>
          <a:p>
            <a:pPr lvl="2" eaLnBrk="1" hangingPunct="1"/>
            <a:r>
              <a:rPr lang="en-US" altLang="en-US" sz="2200"/>
              <a:t>QI has limited funding</a:t>
            </a:r>
          </a:p>
          <a:p>
            <a:pPr eaLnBrk="1" hangingPunct="1"/>
            <a:endParaRPr lang="en-US" altLang="en-US" sz="2400"/>
          </a:p>
          <a:p>
            <a:pPr lvl="1" eaLnBrk="1" hangingPunct="1"/>
            <a:r>
              <a:rPr lang="en-US" altLang="en-US" sz="2300"/>
              <a:t>Coverage can begin up to 3 month prior to the application month</a:t>
            </a:r>
          </a:p>
          <a:p>
            <a:pPr lvl="1" eaLnBrk="1" hangingPunct="1"/>
            <a:r>
              <a:rPr lang="en-US" altLang="en-US" sz="2300"/>
              <a:t>Pays for Medicare Part B premiums</a:t>
            </a:r>
          </a:p>
        </p:txBody>
      </p:sp>
      <p:sp>
        <p:nvSpPr>
          <p:cNvPr id="34820" name="Slide Number Placeholder 1">
            <a:extLst>
              <a:ext uri="{FF2B5EF4-FFF2-40B4-BE49-F238E27FC236}">
                <a16:creationId xmlns:a16="http://schemas.microsoft.com/office/drawing/2014/main" id="{B33220A4-FBC3-4D1F-AF6E-9D90BC6690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FBA506C1-3347-4D67-AEE6-9C6ED0AFA8B5}"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46</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CB481A50-D286-4AFB-80EC-3BBF108CD305}"/>
              </a:ext>
            </a:extLst>
          </p:cNvPr>
          <p:cNvSpPr>
            <a:spLocks noGrp="1"/>
          </p:cNvSpPr>
          <p:nvPr>
            <p:ph type="title"/>
          </p:nvPr>
        </p:nvSpPr>
        <p:spPr>
          <a:xfrm>
            <a:off x="612775" y="228600"/>
            <a:ext cx="8153400" cy="990600"/>
          </a:xfrm>
        </p:spPr>
        <p:txBody>
          <a:bodyPr/>
          <a:lstStyle/>
          <a:p>
            <a:r>
              <a:rPr lang="en-US" altLang="en-US"/>
              <a:t>To Apply</a:t>
            </a:r>
          </a:p>
        </p:txBody>
      </p:sp>
      <p:sp>
        <p:nvSpPr>
          <p:cNvPr id="3" name="Content Placeholder 2">
            <a:extLst>
              <a:ext uri="{FF2B5EF4-FFF2-40B4-BE49-F238E27FC236}">
                <a16:creationId xmlns:a16="http://schemas.microsoft.com/office/drawing/2014/main" id="{7A4510D4-707E-4F58-9066-46568C4122B4}"/>
              </a:ext>
            </a:extLst>
          </p:cNvPr>
          <p:cNvSpPr>
            <a:spLocks noGrp="1"/>
          </p:cNvSpPr>
          <p:nvPr>
            <p:ph sz="quarter" idx="1"/>
          </p:nvPr>
        </p:nvSpPr>
        <p:spPr>
          <a:xfrm>
            <a:off x="612775" y="1600200"/>
            <a:ext cx="8153400" cy="4495800"/>
          </a:xfrm>
        </p:spPr>
        <p:txBody>
          <a:bodyPr/>
          <a:lstStyle/>
          <a:p>
            <a:pPr>
              <a:defRPr/>
            </a:pPr>
            <a:r>
              <a:rPr lang="en-US" sz="2200" dirty="0"/>
              <a:t>Visit the local office and meet with an Eligibility Specialist</a:t>
            </a:r>
          </a:p>
          <a:p>
            <a:pPr lvl="1">
              <a:defRPr/>
            </a:pPr>
            <a:r>
              <a:rPr lang="en-US" sz="2000" dirty="0"/>
              <a:t>Paper application is not required</a:t>
            </a:r>
          </a:p>
          <a:p>
            <a:pPr>
              <a:defRPr/>
            </a:pPr>
            <a:r>
              <a:rPr lang="en-US" sz="2200" dirty="0"/>
              <a:t>Obtain and complete an application</a:t>
            </a:r>
          </a:p>
          <a:p>
            <a:pPr lvl="2">
              <a:defRPr/>
            </a:pPr>
            <a:r>
              <a:rPr lang="en-US" sz="1800" dirty="0"/>
              <a:t>Pick up in the local office</a:t>
            </a:r>
          </a:p>
          <a:p>
            <a:pPr lvl="2">
              <a:defRPr/>
            </a:pPr>
            <a:r>
              <a:rPr lang="en-US" sz="1800" dirty="0"/>
              <a:t>Have one emailed or mailed </a:t>
            </a:r>
          </a:p>
          <a:p>
            <a:pPr lvl="2">
              <a:defRPr/>
            </a:pPr>
            <a:r>
              <a:rPr lang="en-US" sz="1800" dirty="0"/>
              <a:t>Download from the Department of Health and Welfare Website</a:t>
            </a:r>
          </a:p>
          <a:p>
            <a:pPr lvl="1">
              <a:defRPr/>
            </a:pPr>
            <a:r>
              <a:rPr lang="en-US" sz="2000" dirty="0"/>
              <a:t>Return it</a:t>
            </a:r>
          </a:p>
          <a:p>
            <a:pPr lvl="2">
              <a:defRPr/>
            </a:pPr>
            <a:r>
              <a:rPr lang="en-US" sz="1800" dirty="0"/>
              <a:t>Take into local office</a:t>
            </a:r>
          </a:p>
          <a:p>
            <a:pPr lvl="2">
              <a:defRPr/>
            </a:pPr>
            <a:r>
              <a:rPr lang="en-US" sz="1800" dirty="0"/>
              <a:t>Mail</a:t>
            </a:r>
          </a:p>
          <a:p>
            <a:pPr lvl="2">
              <a:defRPr/>
            </a:pPr>
            <a:r>
              <a:rPr lang="en-US" sz="1800" dirty="0"/>
              <a:t>Email </a:t>
            </a:r>
          </a:p>
          <a:p>
            <a:pPr lvl="2">
              <a:defRPr/>
            </a:pPr>
            <a:r>
              <a:rPr lang="en-US" sz="1800" dirty="0"/>
              <a:t>Fax</a:t>
            </a:r>
          </a:p>
          <a:p>
            <a:pPr>
              <a:defRPr/>
            </a:pPr>
            <a:r>
              <a:rPr lang="en-US" sz="2200" dirty="0"/>
              <a:t>Visit idalink.idaho.gov</a:t>
            </a:r>
          </a:p>
          <a:p>
            <a:pPr marL="685800" lvl="2" indent="0">
              <a:buFont typeface="Wingdings" panose="05000000000000000000" pitchFamily="2" charset="2"/>
              <a:buNone/>
              <a:defRPr/>
            </a:pPr>
            <a:endParaRPr lang="en-US" dirty="0"/>
          </a:p>
        </p:txBody>
      </p:sp>
      <p:sp>
        <p:nvSpPr>
          <p:cNvPr id="4" name="Slide Number Placeholder 3">
            <a:extLst>
              <a:ext uri="{FF2B5EF4-FFF2-40B4-BE49-F238E27FC236}">
                <a16:creationId xmlns:a16="http://schemas.microsoft.com/office/drawing/2014/main" id="{3EB67D70-EFCD-45AD-A2C8-9DF3853FD73D}"/>
              </a:ext>
            </a:extLst>
          </p:cNvPr>
          <p:cNvSpPr>
            <a:spLocks noGrp="1"/>
          </p:cNvSpPr>
          <p:nvPr>
            <p:ph type="sldNum" sz="quarter" idx="12"/>
          </p:nvPr>
        </p:nvSpPr>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A1B95AA-DCE8-48BA-A9D5-125AF14F6F00}" type="slidenum">
              <a:rPr kumimoji="0" lang="en-US" altLang="en-US" sz="14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47</a:t>
            </a:fld>
            <a:endParaRPr kumimoji="0" lang="en-US" altLang="en-US" sz="1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35845" name="Picture 4">
            <a:extLst>
              <a:ext uri="{FF2B5EF4-FFF2-40B4-BE49-F238E27FC236}">
                <a16:creationId xmlns:a16="http://schemas.microsoft.com/office/drawing/2014/main" id="{CC806A2B-B5A5-4492-B5FF-5FD1620B7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950" y="4652963"/>
            <a:ext cx="3032125"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FB127D2E-95C6-41E9-8F4C-1EF4E144EE25}"/>
              </a:ext>
            </a:extLst>
          </p:cNvPr>
          <p:cNvSpPr>
            <a:spLocks noGrp="1"/>
          </p:cNvSpPr>
          <p:nvPr>
            <p:ph type="title"/>
          </p:nvPr>
        </p:nvSpPr>
        <p:spPr>
          <a:xfrm>
            <a:off x="457200" y="152400"/>
            <a:ext cx="8229600" cy="1371600"/>
          </a:xfrm>
        </p:spPr>
        <p:txBody>
          <a:bodyPr/>
          <a:lstStyle/>
          <a:p>
            <a:pPr eaLnBrk="1" hangingPunct="1"/>
            <a:r>
              <a:rPr lang="en-US" altLang="en-US">
                <a:solidFill>
                  <a:schemeClr val="tx1"/>
                </a:solidFill>
              </a:rPr>
              <a:t>Eligibility Information	</a:t>
            </a:r>
          </a:p>
        </p:txBody>
      </p:sp>
      <p:sp>
        <p:nvSpPr>
          <p:cNvPr id="36867" name="Text Placeholder 2">
            <a:extLst>
              <a:ext uri="{FF2B5EF4-FFF2-40B4-BE49-F238E27FC236}">
                <a16:creationId xmlns:a16="http://schemas.microsoft.com/office/drawing/2014/main" id="{F8E1C796-0496-472E-BE57-E1D3A5013561}"/>
              </a:ext>
            </a:extLst>
          </p:cNvPr>
          <p:cNvSpPr>
            <a:spLocks noGrp="1"/>
          </p:cNvSpPr>
          <p:nvPr>
            <p:ph type="body" sz="half" idx="1"/>
          </p:nvPr>
        </p:nvSpPr>
        <p:spPr>
          <a:xfrm>
            <a:off x="457200" y="1981200"/>
            <a:ext cx="7848600" cy="1828800"/>
          </a:xfrm>
        </p:spPr>
        <p:txBody>
          <a:bodyPr/>
          <a:lstStyle/>
          <a:p>
            <a:pPr eaLnBrk="1" hangingPunct="1"/>
            <a:r>
              <a:rPr lang="en-US" altLang="en-US"/>
              <a:t>Refer to </a:t>
            </a:r>
            <a:r>
              <a:rPr lang="en-US" altLang="en-US">
                <a:hlinkClick r:id="rId2"/>
              </a:rPr>
              <a:t>www.livebetteridaho.org</a:t>
            </a:r>
            <a:r>
              <a:rPr lang="en-US" altLang="en-US"/>
              <a:t> to easily find information regarding eligibility for all welfare programs as well as many other resources available in the community.</a:t>
            </a:r>
          </a:p>
        </p:txBody>
      </p:sp>
      <p:sp>
        <p:nvSpPr>
          <p:cNvPr id="36868" name="Slide Number Placeholder 1">
            <a:extLst>
              <a:ext uri="{FF2B5EF4-FFF2-40B4-BE49-F238E27FC236}">
                <a16:creationId xmlns:a16="http://schemas.microsoft.com/office/drawing/2014/main" id="{4DABC084-0A56-4465-964B-70423BCF915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90C5B6C9-E54F-4237-9384-8F0B1C84AEC4}"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48</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36869" name="Picture 2">
            <a:extLst>
              <a:ext uri="{FF2B5EF4-FFF2-40B4-BE49-F238E27FC236}">
                <a16:creationId xmlns:a16="http://schemas.microsoft.com/office/drawing/2014/main" id="{B4DCE3FF-6BF2-4269-BDDF-48C6946A8F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4648200"/>
            <a:ext cx="6019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2F4B9DEA-3E33-41C0-AD4A-C13823960D6A}"/>
              </a:ext>
            </a:extLst>
          </p:cNvPr>
          <p:cNvSpPr>
            <a:spLocks noGrp="1"/>
          </p:cNvSpPr>
          <p:nvPr>
            <p:ph type="body" sz="half" idx="1"/>
          </p:nvPr>
        </p:nvSpPr>
        <p:spPr>
          <a:xfrm>
            <a:off x="457200" y="1752600"/>
            <a:ext cx="8077200" cy="4114800"/>
          </a:xfrm>
        </p:spPr>
        <p:txBody>
          <a:bodyPr/>
          <a:lstStyle/>
          <a:p>
            <a:pPr eaLnBrk="1" hangingPunct="1">
              <a:buFont typeface="Wingdings" panose="05000000000000000000" pitchFamily="2" charset="2"/>
              <a:buNone/>
            </a:pPr>
            <a:r>
              <a:rPr lang="en-US" altLang="en-US" sz="2800"/>
              <a:t>	</a:t>
            </a:r>
          </a:p>
          <a:p>
            <a:pPr algn="ctr" eaLnBrk="1" hangingPunct="1">
              <a:buFont typeface="Wingdings" panose="05000000000000000000" pitchFamily="2" charset="2"/>
              <a:buNone/>
            </a:pPr>
            <a:r>
              <a:rPr lang="en-US" altLang="en-US" sz="2800"/>
              <a:t>Learn more about Medicaid and other assistance offered by the Department of Health and Welfare at:</a:t>
            </a:r>
          </a:p>
          <a:p>
            <a:pPr algn="ctr" eaLnBrk="1" hangingPunct="1">
              <a:buFont typeface="Wingdings" panose="05000000000000000000" pitchFamily="2" charset="2"/>
              <a:buNone/>
            </a:pPr>
            <a:r>
              <a:rPr lang="en-US" altLang="en-US" sz="2800">
                <a:hlinkClick r:id="rId2"/>
              </a:rPr>
              <a:t>http://www.healthandwelfare.idaho.gov</a:t>
            </a:r>
            <a:endParaRPr lang="en-US" altLang="en-US" sz="2800"/>
          </a:p>
          <a:p>
            <a:pPr algn="ctr" eaLnBrk="1" hangingPunct="1">
              <a:buFont typeface="Wingdings" panose="05000000000000000000" pitchFamily="2" charset="2"/>
              <a:buNone/>
            </a:pPr>
            <a:r>
              <a:rPr lang="en-US" altLang="en-US" sz="2800"/>
              <a:t>or call:</a:t>
            </a:r>
          </a:p>
          <a:p>
            <a:pPr algn="ctr" eaLnBrk="1" hangingPunct="1">
              <a:buFont typeface="Wingdings" panose="05000000000000000000" pitchFamily="2" charset="2"/>
              <a:buNone/>
            </a:pPr>
            <a:r>
              <a:rPr lang="en-US" altLang="en-US" sz="2800"/>
              <a:t>The Idaho Care Line by dialing 211</a:t>
            </a:r>
          </a:p>
          <a:p>
            <a:pPr eaLnBrk="1" hangingPunct="1"/>
            <a:endParaRPr lang="en-US" altLang="en-US" sz="2800"/>
          </a:p>
        </p:txBody>
      </p:sp>
      <p:pic>
        <p:nvPicPr>
          <p:cNvPr id="37891" name="Picture 4" descr="Idaho Department of Health and Welfare">
            <a:extLst>
              <a:ext uri="{FF2B5EF4-FFF2-40B4-BE49-F238E27FC236}">
                <a16:creationId xmlns:a16="http://schemas.microsoft.com/office/drawing/2014/main" id="{A7818B90-AFAD-44EC-A0EE-833CAF46166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7938"/>
            <a:ext cx="7391400" cy="1219201"/>
          </a:xfrm>
          <a:blipFill dpi="0" rotWithShape="0">
            <a:blip r:embed="rId4"/>
            <a:srcRect/>
            <a:tile tx="0" ty="0" sx="100000" sy="100000" flip="none" algn="tl"/>
          </a:blipFill>
        </p:spPr>
      </p:pic>
      <p:sp>
        <p:nvSpPr>
          <p:cNvPr id="37892" name="Slide Number Placeholder 1">
            <a:extLst>
              <a:ext uri="{FF2B5EF4-FFF2-40B4-BE49-F238E27FC236}">
                <a16:creationId xmlns:a16="http://schemas.microsoft.com/office/drawing/2014/main" id="{C6F4E28E-A627-497A-B2A9-6B653FEFB72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E05F05CE-637C-47D0-805A-8A727C169AA0}"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49</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37893" name="Picture 2">
            <a:extLst>
              <a:ext uri="{FF2B5EF4-FFF2-40B4-BE49-F238E27FC236}">
                <a16:creationId xmlns:a16="http://schemas.microsoft.com/office/drawing/2014/main" id="{98CC978E-63EB-42EA-B998-21377AA84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5443538"/>
            <a:ext cx="16764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6F8D-BF48-456E-9B5F-5D7380FB7DE6}"/>
              </a:ext>
            </a:extLst>
          </p:cNvPr>
          <p:cNvSpPr>
            <a:spLocks noGrp="1"/>
          </p:cNvSpPr>
          <p:nvPr>
            <p:ph type="title"/>
          </p:nvPr>
        </p:nvSpPr>
        <p:spPr/>
        <p:txBody>
          <a:bodyPr>
            <a:normAutofit fontScale="90000"/>
          </a:bodyPr>
          <a:lstStyle/>
          <a:p>
            <a:r>
              <a:rPr lang="en-US" dirty="0"/>
              <a:t>Social Security Check will get a 2.8% boost in 2019</a:t>
            </a:r>
          </a:p>
        </p:txBody>
      </p:sp>
      <p:sp>
        <p:nvSpPr>
          <p:cNvPr id="3" name="Content Placeholder 2">
            <a:extLst>
              <a:ext uri="{FF2B5EF4-FFF2-40B4-BE49-F238E27FC236}">
                <a16:creationId xmlns:a16="http://schemas.microsoft.com/office/drawing/2014/main" id="{27209118-5A5A-48F9-8911-2662C76957D2}"/>
              </a:ext>
            </a:extLst>
          </p:cNvPr>
          <p:cNvSpPr>
            <a:spLocks noGrp="1"/>
          </p:cNvSpPr>
          <p:nvPr>
            <p:ph idx="1"/>
          </p:nvPr>
        </p:nvSpPr>
        <p:spPr>
          <a:xfrm>
            <a:off x="228600" y="1600200"/>
            <a:ext cx="8610600" cy="4191000"/>
          </a:xfrm>
        </p:spPr>
        <p:txBody>
          <a:bodyPr>
            <a:normAutofit fontScale="92500" lnSpcReduction="10000"/>
          </a:bodyPr>
          <a:lstStyle/>
          <a:p>
            <a:r>
              <a:rPr lang="en-US" dirty="0"/>
              <a:t>The Social Security Administration announced that the cost-of-living adjustment for 2019 will be 2.8 %.  </a:t>
            </a:r>
            <a:r>
              <a:rPr lang="en-US" dirty="0">
                <a:solidFill>
                  <a:srgbClr val="C00000"/>
                </a:solidFill>
              </a:rPr>
              <a:t>*$35 approx.</a:t>
            </a:r>
          </a:p>
          <a:p>
            <a:pPr marL="228600" lvl="0" indent="-228600">
              <a:lnSpc>
                <a:spcPct val="90000"/>
              </a:lnSpc>
              <a:spcBef>
                <a:spcPts val="1000"/>
              </a:spcBef>
            </a:pPr>
            <a:r>
              <a:rPr lang="en-US" altLang="en-US" sz="2200" dirty="0">
                <a:latin typeface="Trebuchet MS" panose="020B0603020202020204"/>
              </a:rPr>
              <a:t>In 12 years/2030 – 1 in 5 Americans will be of retirement age/65.</a:t>
            </a:r>
          </a:p>
          <a:p>
            <a:pPr marL="228600" lvl="0" indent="-228600">
              <a:lnSpc>
                <a:spcPct val="90000"/>
              </a:lnSpc>
              <a:spcBef>
                <a:spcPts val="1000"/>
              </a:spcBef>
            </a:pPr>
            <a:r>
              <a:rPr lang="en-US" altLang="en-US" sz="2200" dirty="0">
                <a:latin typeface="Trebuchet MS" panose="020B0603020202020204"/>
              </a:rPr>
              <a:t>By 2035, those over 65 and older will outnumber those under 18 by about 2 mil.</a:t>
            </a:r>
          </a:p>
          <a:p>
            <a:pPr marL="228600" lvl="0" indent="-228600">
              <a:lnSpc>
                <a:spcPct val="90000"/>
              </a:lnSpc>
              <a:spcBef>
                <a:spcPts val="1000"/>
              </a:spcBef>
            </a:pPr>
            <a:r>
              <a:rPr lang="en-US" sz="2400" b="1" dirty="0">
                <a:solidFill>
                  <a:srgbClr val="C00000"/>
                </a:solidFill>
                <a:latin typeface="Trebuchet MS" panose="020B0603020202020204"/>
              </a:rPr>
              <a:t>Only about ½/50% of all employees are covered by a retirement plan.</a:t>
            </a:r>
          </a:p>
          <a:p>
            <a:pPr marL="228600" lvl="0" indent="-228600">
              <a:lnSpc>
                <a:spcPct val="90000"/>
              </a:lnSpc>
              <a:spcBef>
                <a:spcPts val="1000"/>
              </a:spcBef>
            </a:pPr>
            <a:r>
              <a:rPr lang="en-US" sz="2400" dirty="0">
                <a:latin typeface="Trebuchet MS" panose="020B0603020202020204"/>
              </a:rPr>
              <a:t>Recent study by Bankrate.com:</a:t>
            </a:r>
          </a:p>
          <a:p>
            <a:pPr marL="685800" lvl="1" indent="-228600">
              <a:lnSpc>
                <a:spcPct val="90000"/>
              </a:lnSpc>
              <a:spcBef>
                <a:spcPts val="500"/>
              </a:spcBef>
              <a:buFont typeface="Arial" panose="020B0604020202020204" pitchFamily="34" charset="0"/>
              <a:buChar char="•"/>
            </a:pPr>
            <a:r>
              <a:rPr lang="en-US" sz="2000" dirty="0">
                <a:latin typeface="Trebuchet MS" panose="020B0603020202020204"/>
              </a:rPr>
              <a:t>70 % of non-retired Americans plan to work as long as possible during retirement.</a:t>
            </a:r>
          </a:p>
          <a:p>
            <a:pPr marL="228600" lvl="0" indent="-228600">
              <a:lnSpc>
                <a:spcPct val="90000"/>
              </a:lnSpc>
              <a:spcBef>
                <a:spcPts val="1000"/>
              </a:spcBef>
            </a:pPr>
            <a:endParaRPr lang="en-US" dirty="0"/>
          </a:p>
        </p:txBody>
      </p:sp>
      <p:sp>
        <p:nvSpPr>
          <p:cNvPr id="4" name="Slide Number Placeholder 3">
            <a:extLst>
              <a:ext uri="{FF2B5EF4-FFF2-40B4-BE49-F238E27FC236}">
                <a16:creationId xmlns:a16="http://schemas.microsoft.com/office/drawing/2014/main" id="{F7DC7BC3-F68A-426D-87DF-E6C0996E30D0}"/>
              </a:ext>
            </a:extLst>
          </p:cNvPr>
          <p:cNvSpPr>
            <a:spLocks noGrp="1"/>
          </p:cNvSpPr>
          <p:nvPr>
            <p:ph type="sldNum" sz="quarter" idx="12"/>
          </p:nvPr>
        </p:nvSpPr>
        <p:spPr/>
        <p:txBody>
          <a:bodyPr/>
          <a:lstStyle/>
          <a:p>
            <a:fld id="{9221CDAF-7AA6-4807-B601-63BF3B41F162}" type="slidenum">
              <a:rPr lang="en-US" smtClean="0"/>
              <a:t>5</a:t>
            </a:fld>
            <a:endParaRPr lang="en-US"/>
          </a:p>
        </p:txBody>
      </p:sp>
    </p:spTree>
    <p:extLst>
      <p:ext uri="{BB962C8B-B14F-4D97-AF65-F5344CB8AC3E}">
        <p14:creationId xmlns:p14="http://schemas.microsoft.com/office/powerpoint/2010/main" val="1702286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5B83B16F-CC36-4DF8-BD93-654A722FB1C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00" y="469900"/>
            <a:ext cx="8560859" cy="589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376CADD1-4024-4125-929F-09FEC598E27D}"/>
              </a:ext>
            </a:extLst>
          </p:cNvPr>
          <p:cNvSpPr>
            <a:spLocks noChangeArrowheads="1"/>
          </p:cNvSpPr>
          <p:nvPr/>
        </p:nvSpPr>
        <p:spPr bwMode="auto">
          <a:xfrm>
            <a:off x="987425" y="4465109"/>
            <a:ext cx="3690408" cy="73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09630" fontAlgn="base">
              <a:lnSpc>
                <a:spcPts val="3183"/>
              </a:lnSpc>
              <a:spcBef>
                <a:spcPct val="0"/>
              </a:spcBef>
              <a:spcAft>
                <a:spcPts val="283"/>
              </a:spcAft>
            </a:pPr>
            <a:r>
              <a:rPr lang="en-US" altLang="en-US" sz="2867" b="1">
                <a:solidFill>
                  <a:srgbClr val="57585A"/>
                </a:solidFill>
                <a:latin typeface="Arial" panose="020B0604020202020204" pitchFamily="34" charset="0"/>
              </a:rPr>
              <a:t>What Happens After the Paychecks Stop?</a:t>
            </a:r>
          </a:p>
        </p:txBody>
      </p:sp>
      <p:sp>
        <p:nvSpPr>
          <p:cNvPr id="1028" name="Rectangle 3">
            <a:extLst>
              <a:ext uri="{FF2B5EF4-FFF2-40B4-BE49-F238E27FC236}">
                <a16:creationId xmlns:a16="http://schemas.microsoft.com/office/drawing/2014/main" id="{A09F2B26-3BC7-4E3F-8E7D-A2E3243EC733}"/>
              </a:ext>
            </a:extLst>
          </p:cNvPr>
          <p:cNvSpPr>
            <a:spLocks noChangeArrowheads="1"/>
          </p:cNvSpPr>
          <p:nvPr/>
        </p:nvSpPr>
        <p:spPr bwMode="auto">
          <a:xfrm>
            <a:off x="958850" y="5383742"/>
            <a:ext cx="3824817" cy="24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ts val="283"/>
              </a:spcBef>
              <a:spcAft>
                <a:spcPct val="0"/>
              </a:spcAft>
            </a:pPr>
            <a:r>
              <a:rPr lang="en-US" altLang="en-US" sz="2200">
                <a:solidFill>
                  <a:srgbClr val="3F3E40"/>
                </a:solidFill>
                <a:latin typeface="Arial" panose="020B0604020202020204" pitchFamily="34" charset="0"/>
              </a:rPr>
              <a:t>A Retirement Income Primer</a:t>
            </a:r>
          </a:p>
        </p:txBody>
      </p:sp>
      <p:sp>
        <p:nvSpPr>
          <p:cNvPr id="5" name="Rectangle 4">
            <a:extLst>
              <a:ext uri="{FF2B5EF4-FFF2-40B4-BE49-F238E27FC236}">
                <a16:creationId xmlns:a16="http://schemas.microsoft.com/office/drawing/2014/main" id="{20571992-2642-49D5-83CD-89C4A39F87E7}"/>
              </a:ext>
            </a:extLst>
          </p:cNvPr>
          <p:cNvSpPr/>
          <p:nvPr/>
        </p:nvSpPr>
        <p:spPr>
          <a:xfrm>
            <a:off x="7047442" y="5822950"/>
            <a:ext cx="1422400" cy="373592"/>
          </a:xfrm>
          <a:prstGeom prst="rect">
            <a:avLst/>
          </a:prstGeom>
        </p:spPr>
        <p:txBody>
          <a:bodyPr lIns="0" tIns="0" rIns="0" bIns="0"/>
          <a:lstStyle/>
          <a:p>
            <a:pPr defTabSz="609630">
              <a:spcAft>
                <a:spcPts val="280"/>
              </a:spcAft>
              <a:defRPr/>
            </a:pPr>
            <a:r>
              <a:rPr lang="en-US" b="1" spc="-67">
                <a:solidFill>
                  <a:prstClr val="black"/>
                </a:solidFill>
                <a:latin typeface="Constantia"/>
              </a:rPr>
              <a:t>Edward </a:t>
            </a:r>
            <a:r>
              <a:rPr lang="en-US" sz="1733" b="1" spc="-33">
                <a:solidFill>
                  <a:prstClr val="black"/>
                </a:solidFill>
                <a:latin typeface="Tahoma"/>
              </a:rPr>
              <a:t>Jones</a:t>
            </a:r>
          </a:p>
          <a:p>
            <a:pPr defTabSz="609630">
              <a:defRPr/>
            </a:pPr>
            <a:r>
              <a:rPr lang="en-US" sz="700" b="1">
                <a:solidFill>
                  <a:prstClr val="black"/>
                </a:solidFill>
                <a:latin typeface="Arial"/>
              </a:rPr>
              <a:t>MAKING SENSE OF INVESTING</a:t>
            </a:r>
          </a:p>
        </p:txBody>
      </p:sp>
      <p:sp>
        <p:nvSpPr>
          <p:cNvPr id="6" name="Rectangle 5">
            <a:extLst>
              <a:ext uri="{FF2B5EF4-FFF2-40B4-BE49-F238E27FC236}">
                <a16:creationId xmlns:a16="http://schemas.microsoft.com/office/drawing/2014/main" id="{A7372C45-A23D-4B30-B2CA-53227D172F7F}"/>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DD539882-64D9-4F76-A194-C753728E4C39}"/>
              </a:ext>
            </a:extLst>
          </p:cNvPr>
          <p:cNvSpPr>
            <a:spLocks noChangeArrowheads="1"/>
          </p:cNvSpPr>
          <p:nvPr/>
        </p:nvSpPr>
        <p:spPr bwMode="auto">
          <a:xfrm>
            <a:off x="2501900" y="2888192"/>
            <a:ext cx="4140200" cy="847725"/>
          </a:xfrm>
          <a:prstGeom prst="rect">
            <a:avLst/>
          </a:prstGeom>
          <a:solidFill>
            <a:srgbClr val="FEF5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09630" fontAlgn="base">
              <a:lnSpc>
                <a:spcPts val="3634"/>
              </a:lnSpc>
              <a:spcBef>
                <a:spcPct val="0"/>
              </a:spcBef>
              <a:spcAft>
                <a:spcPct val="0"/>
              </a:spcAft>
            </a:pPr>
            <a:r>
              <a:rPr lang="en-US" altLang="en-US" sz="3267" b="1">
                <a:solidFill>
                  <a:srgbClr val="656566"/>
                </a:solidFill>
                <a:latin typeface="Arial" panose="020B0604020202020204" pitchFamily="34" charset="0"/>
              </a:rPr>
              <a:t>What happens after the paychecks stop?</a:t>
            </a:r>
          </a:p>
        </p:txBody>
      </p:sp>
      <p:sp>
        <p:nvSpPr>
          <p:cNvPr id="3" name="Rectangle 2">
            <a:extLst>
              <a:ext uri="{FF2B5EF4-FFF2-40B4-BE49-F238E27FC236}">
                <a16:creationId xmlns:a16="http://schemas.microsoft.com/office/drawing/2014/main" id="{E6FB871F-6BE5-4D49-A5F3-8D8B8D663BA9}"/>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03DCE074-2034-46B7-A310-36A1EFC665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7800"/>
            <a:ext cx="9144000" cy="63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a:extLst>
              <a:ext uri="{FF2B5EF4-FFF2-40B4-BE49-F238E27FC236}">
                <a16:creationId xmlns:a16="http://schemas.microsoft.com/office/drawing/2014/main" id="{61F07A82-4BA2-4624-8C36-3D8B40961F06}"/>
              </a:ext>
            </a:extLst>
          </p:cNvPr>
          <p:cNvSpPr>
            <a:spLocks noChangeArrowheads="1"/>
          </p:cNvSpPr>
          <p:nvPr/>
        </p:nvSpPr>
        <p:spPr bwMode="auto">
          <a:xfrm>
            <a:off x="874183" y="1054100"/>
            <a:ext cx="3843867"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ts val="1259"/>
              </a:spcAft>
            </a:pPr>
            <a:r>
              <a:rPr lang="en-US" altLang="en-US" sz="3267" b="1">
                <a:solidFill>
                  <a:srgbClr val="656566"/>
                </a:solidFill>
                <a:latin typeface="Arial" panose="020B0604020202020204" pitchFamily="34" charset="0"/>
              </a:rPr>
              <a:t>Themes</a:t>
            </a:r>
          </a:p>
          <a:p>
            <a:pPr defTabSz="609630" fontAlgn="base">
              <a:lnSpc>
                <a:spcPts val="2692"/>
              </a:lnSpc>
              <a:spcBef>
                <a:spcPct val="0"/>
              </a:spcBef>
              <a:spcAft>
                <a:spcPts val="559"/>
              </a:spcAft>
            </a:pPr>
            <a:r>
              <a:rPr lang="en-US" altLang="en-US" sz="2200">
                <a:solidFill>
                  <a:srgbClr val="3F3E40"/>
                </a:solidFill>
                <a:latin typeface="Arial" panose="020B0604020202020204" pitchFamily="34" charset="0"/>
              </a:rPr>
              <a:t>What does retirement look like for you?</a:t>
            </a:r>
          </a:p>
          <a:p>
            <a:pPr defTabSz="609630" fontAlgn="base">
              <a:lnSpc>
                <a:spcPts val="2692"/>
              </a:lnSpc>
              <a:spcBef>
                <a:spcPct val="0"/>
              </a:spcBef>
              <a:spcAft>
                <a:spcPts val="559"/>
              </a:spcAft>
            </a:pPr>
            <a:r>
              <a:rPr lang="en-US" altLang="en-US" sz="2200">
                <a:solidFill>
                  <a:srgbClr val="3F3E40"/>
                </a:solidFill>
                <a:latin typeface="Arial" panose="020B0604020202020204" pitchFamily="34" charset="0"/>
              </a:rPr>
              <a:t>Where will your retirement income come from?</a:t>
            </a:r>
          </a:p>
          <a:p>
            <a:pPr defTabSz="609630" fontAlgn="base">
              <a:lnSpc>
                <a:spcPts val="2659"/>
              </a:lnSpc>
              <a:spcBef>
                <a:spcPct val="0"/>
              </a:spcBef>
              <a:spcAft>
                <a:spcPts val="559"/>
              </a:spcAft>
            </a:pPr>
            <a:r>
              <a:rPr lang="en-US" altLang="en-US" sz="2200">
                <a:solidFill>
                  <a:srgbClr val="3F3E40"/>
                </a:solidFill>
                <a:latin typeface="Arial" panose="020B0604020202020204" pitchFamily="34" charset="0"/>
              </a:rPr>
              <a:t>What are some of the potential risks?</a:t>
            </a:r>
          </a:p>
          <a:p>
            <a:pPr defTabSz="609630" fontAlgn="base">
              <a:lnSpc>
                <a:spcPts val="2675"/>
              </a:lnSpc>
              <a:spcBef>
                <a:spcPct val="0"/>
              </a:spcBef>
              <a:spcAft>
                <a:spcPct val="0"/>
              </a:spcAft>
            </a:pPr>
            <a:r>
              <a:rPr lang="en-US" altLang="en-US" sz="2200">
                <a:solidFill>
                  <a:srgbClr val="3F3E40"/>
                </a:solidFill>
                <a:latin typeface="Arial" panose="020B0604020202020204" pitchFamily="34" charset="0"/>
              </a:rPr>
              <a:t>How can you address those risks?</a:t>
            </a:r>
          </a:p>
        </p:txBody>
      </p:sp>
      <p:graphicFrame>
        <p:nvGraphicFramePr>
          <p:cNvPr id="4" name="Table 3">
            <a:extLst>
              <a:ext uri="{FF2B5EF4-FFF2-40B4-BE49-F238E27FC236}">
                <a16:creationId xmlns:a16="http://schemas.microsoft.com/office/drawing/2014/main" id="{BD8A74AA-EE38-4B8B-8BC0-DFDA076BCAFE}"/>
              </a:ext>
            </a:extLst>
          </p:cNvPr>
          <p:cNvGraphicFramePr>
            <a:graphicFrameLocks noGrp="1"/>
          </p:cNvGraphicFramePr>
          <p:nvPr/>
        </p:nvGraphicFramePr>
        <p:xfrm>
          <a:off x="5550959" y="4402667"/>
          <a:ext cx="715434" cy="899480"/>
        </p:xfrm>
        <a:graphic>
          <a:graphicData uri="http://schemas.openxmlformats.org/drawingml/2006/table">
            <a:tbl>
              <a:tblPr/>
              <a:tblGrid>
                <a:gridCol w="256093">
                  <a:extLst>
                    <a:ext uri="{9D8B030D-6E8A-4147-A177-3AD203B41FA5}">
                      <a16:colId xmlns:a16="http://schemas.microsoft.com/office/drawing/2014/main" val="20000"/>
                    </a:ext>
                  </a:extLst>
                </a:gridCol>
                <a:gridCol w="459341">
                  <a:extLst>
                    <a:ext uri="{9D8B030D-6E8A-4147-A177-3AD203B41FA5}">
                      <a16:colId xmlns:a16="http://schemas.microsoft.com/office/drawing/2014/main" val="20001"/>
                    </a:ext>
                  </a:extLst>
                </a:gridCol>
              </a:tblGrid>
              <a:tr h="387793">
                <a:tc>
                  <a:txBody>
                    <a:bodyPr/>
                    <a:lstStyle/>
                    <a:p>
                      <a:pPr indent="0" algn="just">
                        <a:lnSpc>
                          <a:spcPts val="2232"/>
                        </a:lnSpc>
                      </a:pPr>
                      <a:r>
                        <a:rPr lang="en-US" sz="300">
                          <a:solidFill>
                            <a:srgbClr val="3F3E40"/>
                          </a:solidFill>
                          <a:latin typeface="Arial"/>
                        </a:rPr>
                        <a:t>ft </a:t>
                      </a:r>
                      <a:r>
                        <a:rPr lang="en-US" sz="300" i="1">
                          <a:solidFill>
                            <a:srgbClr val="656566"/>
                          </a:solidFill>
                          <a:latin typeface="Arial"/>
                        </a:rPr>
                        <a:t>9 •</a:t>
                      </a:r>
                      <a:r>
                        <a:rPr lang="en-US" sz="300">
                          <a:solidFill>
                            <a:srgbClr val="656566"/>
                          </a:solidFill>
                          <a:latin typeface="Arial"/>
                        </a:rPr>
                        <a:t> fl </a:t>
                      </a:r>
                      <a:r>
                        <a:rPr lang="en-US" sz="900" spc="-50">
                          <a:solidFill>
                            <a:srgbClr val="3F3E40"/>
                          </a:solidFill>
                          <a:latin typeface="Times New Roman"/>
                        </a:rPr>
                        <a:t>1 ™</a:t>
                      </a:r>
                    </a:p>
                  </a:txBody>
                  <a:tcPr marL="0" marR="0" marT="0" marB="0" anchor="ctr">
                    <a:solidFill>
                      <a:srgbClr val="AB9EA1"/>
                    </a:solidFill>
                  </a:tcPr>
                </a:tc>
                <a:tc>
                  <a:txBody>
                    <a:bodyPr/>
                    <a:lstStyle/>
                    <a:p>
                      <a:endParaRPr sz="1900"/>
                    </a:p>
                  </a:txBody>
                  <a:tcPr marL="0" marR="0" marT="0" marB="0">
                    <a:solidFill>
                      <a:srgbClr val="AB9EA1"/>
                    </a:solidFill>
                  </a:tcPr>
                </a:tc>
                <a:extLst>
                  <a:ext uri="{0D108BD9-81ED-4DB2-BD59-A6C34878D82A}">
                    <a16:rowId xmlns:a16="http://schemas.microsoft.com/office/drawing/2014/main" val="10000"/>
                  </a:ext>
                </a:extLst>
              </a:tr>
              <a:tr h="383733">
                <a:tc>
                  <a:txBody>
                    <a:bodyPr/>
                    <a:lstStyle/>
                    <a:p>
                      <a:pPr indent="0"/>
                      <a:r>
                        <a:rPr lang="en-US" sz="900" spc="-50">
                          <a:solidFill>
                            <a:srgbClr val="3F3E40"/>
                          </a:solidFill>
                          <a:latin typeface="Times New Roman"/>
                        </a:rPr>
                        <a:t>YiJ</a:t>
                      </a:r>
                    </a:p>
                  </a:txBody>
                  <a:tcPr marL="0" marR="0" marT="0" marB="0" anchor="ctr">
                    <a:solidFill>
                      <a:srgbClr val="997869"/>
                    </a:solidFill>
                  </a:tcPr>
                </a:tc>
                <a:tc>
                  <a:txBody>
                    <a:bodyPr/>
                    <a:lstStyle/>
                    <a:p>
                      <a:pPr marL="127000" indent="0"/>
                      <a:r>
                        <a:rPr lang="en-US" sz="900" spc="200">
                          <a:solidFill>
                            <a:srgbClr val="57585A"/>
                          </a:solidFill>
                          <a:latin typeface="Times New Roman"/>
                        </a:rPr>
                        <a:t>v’Sd</a:t>
                      </a:r>
                    </a:p>
                  </a:txBody>
                  <a:tcPr marL="0" marR="0" marT="0" marB="0">
                    <a:solidFill>
                      <a:srgbClr val="AB9EA1"/>
                    </a:solidFill>
                  </a:tcPr>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612BB390-471F-4D38-893F-E08CF92CA8AD}"/>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CDAA88A5-C7AB-42EF-90E4-73218307DC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00" y="468842"/>
            <a:ext cx="8560859"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341FBC2-256F-4929-8290-EE616A041EE5}"/>
              </a:ext>
            </a:extLst>
          </p:cNvPr>
          <p:cNvSpPr/>
          <p:nvPr/>
        </p:nvSpPr>
        <p:spPr>
          <a:xfrm>
            <a:off x="841375" y="946150"/>
            <a:ext cx="4165600" cy="3750733"/>
          </a:xfrm>
          <a:prstGeom prst="rect">
            <a:avLst/>
          </a:prstGeom>
        </p:spPr>
        <p:txBody>
          <a:bodyPr lIns="0" tIns="0" rIns="0" bIns="0"/>
          <a:lstStyle/>
          <a:p>
            <a:pPr defTabSz="609630">
              <a:lnSpc>
                <a:spcPts val="3456"/>
              </a:lnSpc>
              <a:spcAft>
                <a:spcPts val="420"/>
              </a:spcAft>
              <a:defRPr/>
            </a:pPr>
            <a:r>
              <a:rPr lang="en-US" sz="3267" b="1" cap="small">
                <a:solidFill>
                  <a:srgbClr val="656566"/>
                </a:solidFill>
                <a:latin typeface="Arial"/>
              </a:rPr>
              <a:t>How</a:t>
            </a:r>
            <a:r>
              <a:rPr lang="en-US" sz="3267" b="1">
                <a:solidFill>
                  <a:srgbClr val="656566"/>
                </a:solidFill>
                <a:latin typeface="Arial"/>
              </a:rPr>
              <a:t> do you expect to spend retirement?</a:t>
            </a:r>
          </a:p>
          <a:p>
            <a:pPr defTabSz="609630">
              <a:lnSpc>
                <a:spcPts val="4176"/>
              </a:lnSpc>
              <a:defRPr/>
            </a:pPr>
            <a:r>
              <a:rPr lang="en-US" sz="2200">
                <a:solidFill>
                  <a:srgbClr val="3F3E40"/>
                </a:solidFill>
                <a:latin typeface="Arial"/>
              </a:rPr>
              <a:t>Where would you like to be? What would you like to do? What's important to you?</a:t>
            </a:r>
          </a:p>
          <a:p>
            <a:pPr defTabSz="609630">
              <a:lnSpc>
                <a:spcPts val="2864"/>
              </a:lnSpc>
              <a:defRPr/>
            </a:pPr>
            <a:r>
              <a:rPr lang="en-US" sz="2200">
                <a:solidFill>
                  <a:srgbClr val="3F3E40"/>
                </a:solidFill>
                <a:latin typeface="Arial"/>
              </a:rPr>
              <a:t>Who would like to share what they envision their life being like when they retire?</a:t>
            </a:r>
          </a:p>
        </p:txBody>
      </p:sp>
      <p:sp>
        <p:nvSpPr>
          <p:cNvPr id="4" name="Rectangle 3">
            <a:extLst>
              <a:ext uri="{FF2B5EF4-FFF2-40B4-BE49-F238E27FC236}">
                <a16:creationId xmlns:a16="http://schemas.microsoft.com/office/drawing/2014/main" id="{7C4C0D97-01F5-41DC-954B-6C2581857E83}"/>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57758BF0-B109-4035-8AE7-D70B3A51FB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00" y="561976"/>
            <a:ext cx="5084233" cy="580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383FB1F-AA7F-489A-8B84-5824D77C8C7B}"/>
              </a:ext>
            </a:extLst>
          </p:cNvPr>
          <p:cNvSpPr/>
          <p:nvPr/>
        </p:nvSpPr>
        <p:spPr>
          <a:xfrm>
            <a:off x="5216525" y="1054101"/>
            <a:ext cx="3031067" cy="2339975"/>
          </a:xfrm>
          <a:prstGeom prst="rect">
            <a:avLst/>
          </a:prstGeom>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lnSpc>
                <a:spcPts val="3476"/>
              </a:lnSpc>
              <a:spcBef>
                <a:spcPct val="0"/>
              </a:spcBef>
              <a:spcAft>
                <a:spcPct val="0"/>
              </a:spcAft>
            </a:pPr>
            <a:r>
              <a:rPr lang="en-US" altLang="en-US" sz="3267" b="1">
                <a:solidFill>
                  <a:srgbClr val="656566"/>
                </a:solidFill>
                <a:latin typeface="Arial" panose="020B0604020202020204" pitchFamily="34" charset="0"/>
              </a:rPr>
              <a:t>Sources of income</a:t>
            </a:r>
          </a:p>
          <a:p>
            <a:pPr defTabSz="609630" fontAlgn="base">
              <a:lnSpc>
                <a:spcPts val="2675"/>
              </a:lnSpc>
              <a:spcBef>
                <a:spcPct val="0"/>
              </a:spcBef>
              <a:spcAft>
                <a:spcPts val="559"/>
              </a:spcAft>
            </a:pPr>
            <a:r>
              <a:rPr lang="en-US" altLang="en-US" sz="2200">
                <a:solidFill>
                  <a:srgbClr val="3F3E40"/>
                </a:solidFill>
                <a:latin typeface="Arial" panose="020B0604020202020204" pitchFamily="34" charset="0"/>
              </a:rPr>
              <a:t>1.    Outside sources of income</a:t>
            </a:r>
          </a:p>
          <a:p>
            <a:pPr defTabSz="609630" fontAlgn="base">
              <a:lnSpc>
                <a:spcPts val="2692"/>
              </a:lnSpc>
              <a:spcBef>
                <a:spcPct val="0"/>
              </a:spcBef>
              <a:spcAft>
                <a:spcPct val="0"/>
              </a:spcAft>
            </a:pPr>
            <a:r>
              <a:rPr lang="en-US" altLang="en-US" sz="2200">
                <a:solidFill>
                  <a:srgbClr val="3F3E40"/>
                </a:solidFill>
                <a:latin typeface="Arial" panose="020B0604020202020204" pitchFamily="34" charset="0"/>
              </a:rPr>
              <a:t>2.    Savings and investment income</a:t>
            </a:r>
          </a:p>
        </p:txBody>
      </p:sp>
      <p:sp>
        <p:nvSpPr>
          <p:cNvPr id="4" name="Rectangle 3">
            <a:extLst>
              <a:ext uri="{FF2B5EF4-FFF2-40B4-BE49-F238E27FC236}">
                <a16:creationId xmlns:a16="http://schemas.microsoft.com/office/drawing/2014/main" id="{8D18F880-DA9D-4CD6-BA86-EDA170C3C984}"/>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5D5D797E-B77B-48A9-9615-C57E533ED1B6}"/>
              </a:ext>
            </a:extLst>
          </p:cNvPr>
          <p:cNvSpPr>
            <a:spLocks noChangeArrowheads="1"/>
          </p:cNvSpPr>
          <p:nvPr/>
        </p:nvSpPr>
        <p:spPr bwMode="auto">
          <a:xfrm>
            <a:off x="2102909" y="3223684"/>
            <a:ext cx="4945591" cy="324909"/>
          </a:xfrm>
          <a:prstGeom prst="rect">
            <a:avLst/>
          </a:prstGeom>
          <a:solidFill>
            <a:srgbClr val="FEF5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ct val="0"/>
              </a:spcAft>
            </a:pPr>
            <a:r>
              <a:rPr lang="en-US" altLang="en-US" sz="3267" b="1">
                <a:solidFill>
                  <a:srgbClr val="656566"/>
                </a:solidFill>
                <a:latin typeface="Arial" panose="020B0604020202020204" pitchFamily="34" charset="0"/>
              </a:rPr>
              <a:t>Outside income Sources</a:t>
            </a:r>
          </a:p>
        </p:txBody>
      </p:sp>
      <p:sp>
        <p:nvSpPr>
          <p:cNvPr id="3" name="Rectangle 2">
            <a:extLst>
              <a:ext uri="{FF2B5EF4-FFF2-40B4-BE49-F238E27FC236}">
                <a16:creationId xmlns:a16="http://schemas.microsoft.com/office/drawing/2014/main" id="{64053336-4F68-4A8F-A581-C6E9D70743AF}"/>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D276FCB9-A0A8-4912-AC89-9C2ADA25A6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0167" y="2468034"/>
            <a:ext cx="5468409" cy="250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a:extLst>
              <a:ext uri="{FF2B5EF4-FFF2-40B4-BE49-F238E27FC236}">
                <a16:creationId xmlns:a16="http://schemas.microsoft.com/office/drawing/2014/main" id="{98C4D4BB-C3FC-4CB7-A855-64394E78FDAF}"/>
              </a:ext>
            </a:extLst>
          </p:cNvPr>
          <p:cNvSpPr>
            <a:spLocks noChangeArrowheads="1"/>
          </p:cNvSpPr>
          <p:nvPr/>
        </p:nvSpPr>
        <p:spPr bwMode="auto">
          <a:xfrm>
            <a:off x="1477434" y="1006476"/>
            <a:ext cx="6201833" cy="9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lnSpc>
                <a:spcPts val="2659"/>
              </a:lnSpc>
              <a:spcBef>
                <a:spcPct val="0"/>
              </a:spcBef>
              <a:spcAft>
                <a:spcPct val="0"/>
              </a:spcAft>
            </a:pPr>
            <a:r>
              <a:rPr lang="en-US" altLang="en-US" sz="2333" b="1">
                <a:solidFill>
                  <a:srgbClr val="656566"/>
                </a:solidFill>
                <a:latin typeface="Arial" panose="020B0604020202020204" pitchFamily="34" charset="0"/>
              </a:rPr>
              <a:t>Monthly Benefit Amounts Differ Based on Age You Start Receiving Benefits</a:t>
            </a:r>
          </a:p>
          <a:p>
            <a:pPr algn="r" defTabSz="609630" fontAlgn="base">
              <a:spcBef>
                <a:spcPct val="0"/>
              </a:spcBef>
              <a:spcAft>
                <a:spcPts val="2659"/>
              </a:spcAft>
            </a:pPr>
            <a:r>
              <a:rPr lang="en-US" altLang="en-US" sz="1400" b="1">
                <a:solidFill>
                  <a:srgbClr val="57585A"/>
                </a:solidFill>
                <a:latin typeface="Arial" panose="020B0604020202020204" pitchFamily="34" charset="0"/>
              </a:rPr>
              <a:t>(Assumes $1,000 Monthly Benefit at Full Retirement Age of 66)</a:t>
            </a:r>
          </a:p>
        </p:txBody>
      </p:sp>
      <p:sp>
        <p:nvSpPr>
          <p:cNvPr id="7172" name="Rectangle 3">
            <a:extLst>
              <a:ext uri="{FF2B5EF4-FFF2-40B4-BE49-F238E27FC236}">
                <a16:creationId xmlns:a16="http://schemas.microsoft.com/office/drawing/2014/main" id="{5687AC8F-0C14-47D7-A505-8DB24966CE53}"/>
              </a:ext>
            </a:extLst>
          </p:cNvPr>
          <p:cNvSpPr>
            <a:spLocks noChangeArrowheads="1"/>
          </p:cNvSpPr>
          <p:nvPr/>
        </p:nvSpPr>
        <p:spPr bwMode="auto">
          <a:xfrm>
            <a:off x="1515534" y="2918884"/>
            <a:ext cx="123825" cy="522817"/>
          </a:xfrm>
          <a:prstGeom prst="rect">
            <a:avLst/>
          </a:prstGeom>
          <a:solidFill>
            <a:srgbClr val="FFEFB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defTabSz="609630" fontAlgn="base">
              <a:spcBef>
                <a:spcPts val="2383"/>
              </a:spcBef>
              <a:spcAft>
                <a:spcPct val="0"/>
              </a:spcAft>
            </a:pPr>
            <a:r>
              <a:rPr lang="en-US" altLang="en-US" sz="933" b="1">
                <a:solidFill>
                  <a:prstClr val="black"/>
                </a:solidFill>
                <a:latin typeface="Constantia" panose="02030602050306030303" pitchFamily="18" charset="0"/>
              </a:rPr>
              <a:t>£</a:t>
            </a:r>
          </a:p>
          <a:p>
            <a:pPr algn="r" defTabSz="609630" fontAlgn="base">
              <a:spcBef>
                <a:spcPct val="0"/>
              </a:spcBef>
              <a:spcAft>
                <a:spcPct val="0"/>
              </a:spcAft>
            </a:pPr>
            <a:r>
              <a:rPr lang="en-US" altLang="en-US" sz="800">
                <a:solidFill>
                  <a:prstClr val="black"/>
                </a:solidFill>
                <a:latin typeface="Arial" panose="020B0604020202020204" pitchFamily="34" charset="0"/>
              </a:rPr>
              <a:t>3</a:t>
            </a:r>
          </a:p>
          <a:p>
            <a:pPr algn="r" defTabSz="609630" fontAlgn="base">
              <a:spcBef>
                <a:spcPct val="0"/>
              </a:spcBef>
              <a:spcAft>
                <a:spcPct val="0"/>
              </a:spcAft>
            </a:pPr>
            <a:r>
              <a:rPr lang="en-US" altLang="en-US" sz="800">
                <a:solidFill>
                  <a:prstClr val="black"/>
                </a:solidFill>
                <a:latin typeface="Arial" panose="020B0604020202020204" pitchFamily="34" charset="0"/>
              </a:rPr>
              <a:t>O</a:t>
            </a:r>
          </a:p>
          <a:p>
            <a:pPr algn="r" defTabSz="609630" fontAlgn="base">
              <a:spcBef>
                <a:spcPct val="0"/>
              </a:spcBef>
              <a:spcAft>
                <a:spcPct val="0"/>
              </a:spcAft>
            </a:pPr>
            <a:r>
              <a:rPr lang="en-US" altLang="en-US" sz="800">
                <a:solidFill>
                  <a:prstClr val="black"/>
                </a:solidFill>
                <a:latin typeface="Arial" panose="020B0604020202020204" pitchFamily="34" charset="0"/>
              </a:rPr>
              <a:t>E</a:t>
            </a:r>
          </a:p>
          <a:p>
            <a:pPr algn="r" defTabSz="609630" fontAlgn="base">
              <a:spcBef>
                <a:spcPct val="0"/>
              </a:spcBef>
              <a:spcAft>
                <a:spcPts val="983"/>
              </a:spcAft>
            </a:pPr>
            <a:r>
              <a:rPr lang="en-US" altLang="en-US" sz="800">
                <a:solidFill>
                  <a:prstClr val="black"/>
                </a:solidFill>
                <a:latin typeface="Arial" panose="020B0604020202020204" pitchFamily="34" charset="0"/>
              </a:rPr>
              <a:t>&lt;</a:t>
            </a:r>
          </a:p>
        </p:txBody>
      </p:sp>
      <p:sp>
        <p:nvSpPr>
          <p:cNvPr id="5" name="Rectangle 4">
            <a:extLst>
              <a:ext uri="{FF2B5EF4-FFF2-40B4-BE49-F238E27FC236}">
                <a16:creationId xmlns:a16="http://schemas.microsoft.com/office/drawing/2014/main" id="{5B04A336-875A-4099-82C0-238B2E51B02A}"/>
              </a:ext>
            </a:extLst>
          </p:cNvPr>
          <p:cNvSpPr/>
          <p:nvPr/>
        </p:nvSpPr>
        <p:spPr>
          <a:xfrm>
            <a:off x="1515533" y="3621617"/>
            <a:ext cx="144992" cy="496359"/>
          </a:xfrm>
          <a:prstGeom prst="rect">
            <a:avLst/>
          </a:prstGeom>
          <a:solidFill>
            <a:srgbClr val="FFEFB1"/>
          </a:solidFill>
        </p:spPr>
        <p:txBody>
          <a:bodyPr lIns="0" tIns="0" rIns="0" bIns="0"/>
          <a:lstStyle/>
          <a:p>
            <a:pPr algn="r" defTabSz="609630">
              <a:lnSpc>
                <a:spcPts val="672"/>
              </a:lnSpc>
              <a:spcBef>
                <a:spcPts val="980"/>
              </a:spcBef>
              <a:defRPr/>
            </a:pPr>
            <a:r>
              <a:rPr lang="en-US" sz="700" b="1">
                <a:solidFill>
                  <a:prstClr val="black"/>
                </a:solidFill>
                <a:latin typeface="Arial"/>
              </a:rPr>
              <a:t>CD</a:t>
            </a:r>
          </a:p>
          <a:p>
            <a:pPr algn="r" defTabSz="609630">
              <a:lnSpc>
                <a:spcPts val="672"/>
              </a:lnSpc>
              <a:defRPr/>
            </a:pPr>
            <a:r>
              <a:rPr lang="en-US" sz="933" b="1">
                <a:solidFill>
                  <a:prstClr val="black"/>
                </a:solidFill>
                <a:latin typeface="Constantia"/>
              </a:rPr>
              <a:t>£</a:t>
            </a:r>
          </a:p>
          <a:p>
            <a:pPr algn="r" defTabSz="609630">
              <a:lnSpc>
                <a:spcPts val="672"/>
              </a:lnSpc>
              <a:defRPr/>
            </a:pPr>
            <a:r>
              <a:rPr lang="en-US" sz="700" b="1">
                <a:solidFill>
                  <a:prstClr val="black"/>
                </a:solidFill>
                <a:latin typeface="Arial"/>
              </a:rPr>
              <a:t>CD</a:t>
            </a:r>
          </a:p>
          <a:p>
            <a:pPr algn="r" defTabSz="609630">
              <a:spcAft>
                <a:spcPts val="140"/>
              </a:spcAft>
              <a:defRPr/>
            </a:pPr>
            <a:r>
              <a:rPr lang="en-US" sz="800">
                <a:solidFill>
                  <a:prstClr val="black"/>
                </a:solidFill>
                <a:latin typeface="Arial"/>
              </a:rPr>
              <a:t>m</a:t>
            </a:r>
          </a:p>
          <a:p>
            <a:pPr algn="r" defTabSz="609630">
              <a:spcAft>
                <a:spcPts val="980"/>
              </a:spcAft>
              <a:defRPr/>
            </a:pPr>
            <a:r>
              <a:rPr lang="en-US" sz="800">
                <a:solidFill>
                  <a:prstClr val="black"/>
                </a:solidFill>
                <a:latin typeface="Arial"/>
              </a:rPr>
              <a:t>&gt;*</a:t>
            </a:r>
          </a:p>
        </p:txBody>
      </p:sp>
      <p:sp>
        <p:nvSpPr>
          <p:cNvPr id="7174" name="Rectangle 5">
            <a:extLst>
              <a:ext uri="{FF2B5EF4-FFF2-40B4-BE49-F238E27FC236}">
                <a16:creationId xmlns:a16="http://schemas.microsoft.com/office/drawing/2014/main" id="{FF626770-5C72-4A88-BDD1-9C901075AEA3}"/>
              </a:ext>
            </a:extLst>
          </p:cNvPr>
          <p:cNvSpPr>
            <a:spLocks noChangeArrowheads="1"/>
          </p:cNvSpPr>
          <p:nvPr/>
        </p:nvSpPr>
        <p:spPr bwMode="auto">
          <a:xfrm>
            <a:off x="1515534" y="4292600"/>
            <a:ext cx="123825" cy="304800"/>
          </a:xfrm>
          <a:prstGeom prst="rect">
            <a:avLst/>
          </a:prstGeom>
          <a:solidFill>
            <a:srgbClr val="FFEFB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defTabSz="609630" fontAlgn="base">
              <a:spcBef>
                <a:spcPts val="983"/>
              </a:spcBef>
              <a:spcAft>
                <a:spcPct val="0"/>
              </a:spcAft>
            </a:pPr>
            <a:r>
              <a:rPr lang="en-US" altLang="en-US" sz="933" b="1">
                <a:solidFill>
                  <a:prstClr val="black"/>
                </a:solidFill>
                <a:latin typeface="Constantia" panose="02030602050306030303" pitchFamily="18" charset="0"/>
              </a:rPr>
              <a:t>£</a:t>
            </a:r>
          </a:p>
          <a:p>
            <a:pPr algn="r" defTabSz="609630" fontAlgn="base">
              <a:spcBef>
                <a:spcPct val="0"/>
              </a:spcBef>
              <a:spcAft>
                <a:spcPct val="0"/>
              </a:spcAft>
            </a:pPr>
            <a:r>
              <a:rPr lang="en-US" altLang="en-US" sz="800">
                <a:solidFill>
                  <a:prstClr val="black"/>
                </a:solidFill>
                <a:latin typeface="Arial" panose="020B0604020202020204" pitchFamily="34" charset="0"/>
              </a:rPr>
              <a:t>O</a:t>
            </a:r>
          </a:p>
          <a:p>
            <a:pPr algn="r" defTabSz="609630" fontAlgn="base">
              <a:spcBef>
                <a:spcPct val="0"/>
              </a:spcBef>
              <a:spcAft>
                <a:spcPts val="2100"/>
              </a:spcAft>
            </a:pPr>
            <a:r>
              <a:rPr lang="en-US" altLang="en-US" sz="933" b="1">
                <a:solidFill>
                  <a:prstClr val="black"/>
                </a:solidFill>
                <a:latin typeface="Arial" panose="020B0604020202020204" pitchFamily="34" charset="0"/>
              </a:rPr>
              <a:t>Z</a:t>
            </a:r>
          </a:p>
        </p:txBody>
      </p:sp>
      <p:sp>
        <p:nvSpPr>
          <p:cNvPr id="7175" name="Rectangle 6">
            <a:extLst>
              <a:ext uri="{FF2B5EF4-FFF2-40B4-BE49-F238E27FC236}">
                <a16:creationId xmlns:a16="http://schemas.microsoft.com/office/drawing/2014/main" id="{85A1B03B-595E-4BAF-B03D-D8C115782971}"/>
              </a:ext>
            </a:extLst>
          </p:cNvPr>
          <p:cNvSpPr>
            <a:spLocks noChangeArrowheads="1"/>
          </p:cNvSpPr>
          <p:nvPr/>
        </p:nvSpPr>
        <p:spPr bwMode="auto">
          <a:xfrm>
            <a:off x="1784350" y="2404533"/>
            <a:ext cx="355600" cy="2641600"/>
          </a:xfrm>
          <a:prstGeom prst="rect">
            <a:avLst/>
          </a:prstGeom>
          <a:solidFill>
            <a:srgbClr val="FFEFB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defTabSz="609630" fontAlgn="base">
              <a:lnSpc>
                <a:spcPts val="2833"/>
              </a:lnSpc>
              <a:spcBef>
                <a:spcPct val="0"/>
              </a:spcBef>
              <a:spcAft>
                <a:spcPct val="0"/>
              </a:spcAft>
            </a:pPr>
            <a:r>
              <a:rPr lang="en-US" altLang="en-US" sz="800">
                <a:solidFill>
                  <a:prstClr val="black"/>
                </a:solidFill>
                <a:latin typeface="Arial" panose="020B0604020202020204" pitchFamily="34" charset="0"/>
              </a:rPr>
              <a:t>$1,400</a:t>
            </a:r>
          </a:p>
          <a:p>
            <a:pPr algn="r" defTabSz="609630" fontAlgn="base">
              <a:lnSpc>
                <a:spcPts val="2833"/>
              </a:lnSpc>
              <a:spcBef>
                <a:spcPct val="0"/>
              </a:spcBef>
              <a:spcAft>
                <a:spcPct val="0"/>
              </a:spcAft>
            </a:pPr>
            <a:r>
              <a:rPr lang="en-US" altLang="en-US" sz="800">
                <a:solidFill>
                  <a:prstClr val="black"/>
                </a:solidFill>
                <a:latin typeface="Arial" panose="020B0604020202020204" pitchFamily="34" charset="0"/>
              </a:rPr>
              <a:t>$1,200</a:t>
            </a:r>
          </a:p>
          <a:p>
            <a:pPr algn="r" defTabSz="609630" fontAlgn="base">
              <a:lnSpc>
                <a:spcPts val="2833"/>
              </a:lnSpc>
              <a:spcBef>
                <a:spcPct val="0"/>
              </a:spcBef>
              <a:spcAft>
                <a:spcPct val="0"/>
              </a:spcAft>
            </a:pPr>
            <a:r>
              <a:rPr lang="en-US" altLang="en-US" sz="800">
                <a:solidFill>
                  <a:prstClr val="black"/>
                </a:solidFill>
                <a:latin typeface="Arial" panose="020B0604020202020204" pitchFamily="34" charset="0"/>
              </a:rPr>
              <a:t>$1,000</a:t>
            </a:r>
          </a:p>
          <a:p>
            <a:pPr algn="r" defTabSz="609630" fontAlgn="base">
              <a:lnSpc>
                <a:spcPts val="2833"/>
              </a:lnSpc>
              <a:spcBef>
                <a:spcPct val="0"/>
              </a:spcBef>
              <a:spcAft>
                <a:spcPct val="0"/>
              </a:spcAft>
            </a:pPr>
            <a:r>
              <a:rPr lang="en-US" altLang="en-US" sz="800">
                <a:solidFill>
                  <a:prstClr val="black"/>
                </a:solidFill>
                <a:latin typeface="Arial" panose="020B0604020202020204" pitchFamily="34" charset="0"/>
              </a:rPr>
              <a:t>$800</a:t>
            </a:r>
          </a:p>
          <a:p>
            <a:pPr algn="r" defTabSz="609630" fontAlgn="base">
              <a:lnSpc>
                <a:spcPts val="2833"/>
              </a:lnSpc>
              <a:spcBef>
                <a:spcPct val="0"/>
              </a:spcBef>
              <a:spcAft>
                <a:spcPct val="0"/>
              </a:spcAft>
            </a:pPr>
            <a:r>
              <a:rPr lang="en-US" altLang="en-US" sz="800">
                <a:solidFill>
                  <a:prstClr val="black"/>
                </a:solidFill>
                <a:latin typeface="Arial" panose="020B0604020202020204" pitchFamily="34" charset="0"/>
              </a:rPr>
              <a:t>$600</a:t>
            </a:r>
          </a:p>
          <a:p>
            <a:pPr algn="r" defTabSz="609630" fontAlgn="base">
              <a:lnSpc>
                <a:spcPts val="2833"/>
              </a:lnSpc>
              <a:spcBef>
                <a:spcPct val="0"/>
              </a:spcBef>
              <a:spcAft>
                <a:spcPct val="0"/>
              </a:spcAft>
            </a:pPr>
            <a:r>
              <a:rPr lang="en-US" altLang="en-US" sz="800">
                <a:solidFill>
                  <a:prstClr val="black"/>
                </a:solidFill>
                <a:latin typeface="Arial" panose="020B0604020202020204" pitchFamily="34" charset="0"/>
              </a:rPr>
              <a:t>$400</a:t>
            </a:r>
          </a:p>
          <a:p>
            <a:pPr algn="r" defTabSz="609630" fontAlgn="base">
              <a:lnSpc>
                <a:spcPts val="2833"/>
              </a:lnSpc>
              <a:spcBef>
                <a:spcPct val="0"/>
              </a:spcBef>
              <a:spcAft>
                <a:spcPct val="0"/>
              </a:spcAft>
            </a:pPr>
            <a:r>
              <a:rPr lang="en-US" altLang="en-US" sz="800">
                <a:solidFill>
                  <a:prstClr val="black"/>
                </a:solidFill>
                <a:latin typeface="Arial" panose="020B0604020202020204" pitchFamily="34" charset="0"/>
              </a:rPr>
              <a:t>$200</a:t>
            </a:r>
          </a:p>
          <a:p>
            <a:pPr algn="r" defTabSz="609630" fontAlgn="base">
              <a:lnSpc>
                <a:spcPts val="2833"/>
              </a:lnSpc>
              <a:spcBef>
                <a:spcPct val="0"/>
              </a:spcBef>
              <a:spcAft>
                <a:spcPct val="0"/>
              </a:spcAft>
            </a:pPr>
            <a:r>
              <a:rPr lang="en-US" altLang="en-US" sz="800">
                <a:solidFill>
                  <a:prstClr val="black"/>
                </a:solidFill>
                <a:latin typeface="Arial" panose="020B0604020202020204" pitchFamily="34" charset="0"/>
              </a:rPr>
              <a:t>$0</a:t>
            </a:r>
          </a:p>
        </p:txBody>
      </p:sp>
      <p:sp>
        <p:nvSpPr>
          <p:cNvPr id="7176" name="Rectangle 7">
            <a:extLst>
              <a:ext uri="{FF2B5EF4-FFF2-40B4-BE49-F238E27FC236}">
                <a16:creationId xmlns:a16="http://schemas.microsoft.com/office/drawing/2014/main" id="{EEFE008B-2250-4263-B6AE-8E14BC152E92}"/>
              </a:ext>
            </a:extLst>
          </p:cNvPr>
          <p:cNvSpPr>
            <a:spLocks noChangeArrowheads="1"/>
          </p:cNvSpPr>
          <p:nvPr/>
        </p:nvSpPr>
        <p:spPr bwMode="auto">
          <a:xfrm>
            <a:off x="2414059" y="5056717"/>
            <a:ext cx="5013325" cy="99483"/>
          </a:xfrm>
          <a:prstGeom prst="rect">
            <a:avLst/>
          </a:prstGeom>
          <a:solidFill>
            <a:srgbClr val="FFEFB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09630" fontAlgn="base">
              <a:spcBef>
                <a:spcPct val="0"/>
              </a:spcBef>
              <a:spcAft>
                <a:spcPct val="0"/>
              </a:spcAft>
            </a:pPr>
            <a:r>
              <a:rPr lang="en-US" altLang="en-US" sz="800">
                <a:solidFill>
                  <a:prstClr val="black"/>
                </a:solidFill>
                <a:latin typeface="Arial" panose="020B0604020202020204" pitchFamily="34" charset="0"/>
              </a:rPr>
              <a:t>62    63    64    65    66    67    68    69    70</a:t>
            </a:r>
          </a:p>
        </p:txBody>
      </p:sp>
      <p:sp>
        <p:nvSpPr>
          <p:cNvPr id="9" name="Rectangle 8">
            <a:extLst>
              <a:ext uri="{FF2B5EF4-FFF2-40B4-BE49-F238E27FC236}">
                <a16:creationId xmlns:a16="http://schemas.microsoft.com/office/drawing/2014/main" id="{CFA948C1-DBDF-4421-9C4A-6F3866D9721F}"/>
              </a:ext>
            </a:extLst>
          </p:cNvPr>
          <p:cNvSpPr/>
          <p:nvPr/>
        </p:nvSpPr>
        <p:spPr>
          <a:xfrm>
            <a:off x="3907367" y="5239809"/>
            <a:ext cx="1996017" cy="130175"/>
          </a:xfrm>
          <a:prstGeom prst="rect">
            <a:avLst/>
          </a:prstGeom>
          <a:solidFill>
            <a:srgbClr val="FFEFB1"/>
          </a:solidFill>
        </p:spPr>
        <p:txBody>
          <a:bodyPr wrap="none" lIns="0" tIns="0" rIns="0" bIns="0"/>
          <a:lstStyle/>
          <a:p>
            <a:pPr defTabSz="609630">
              <a:spcBef>
                <a:spcPts val="420"/>
              </a:spcBef>
              <a:spcAft>
                <a:spcPts val="4200"/>
              </a:spcAft>
              <a:defRPr/>
            </a:pPr>
            <a:r>
              <a:rPr lang="en-US" sz="933" b="1">
                <a:solidFill>
                  <a:prstClr val="black"/>
                </a:solidFill>
                <a:latin typeface="Arial"/>
              </a:rPr>
              <a:t>Age </a:t>
            </a:r>
            <a:r>
              <a:rPr lang="en-US" sz="700" b="1" cap="small">
                <a:solidFill>
                  <a:prstClr val="black"/>
                </a:solidFill>
                <a:latin typeface="Arial"/>
              </a:rPr>
              <a:t>You </a:t>
            </a:r>
            <a:r>
              <a:rPr lang="en-US" sz="933" b="1">
                <a:solidFill>
                  <a:prstClr val="black"/>
                </a:solidFill>
                <a:latin typeface="Arial"/>
              </a:rPr>
              <a:t>Start Receiving Benefits</a:t>
            </a:r>
          </a:p>
        </p:txBody>
      </p:sp>
      <p:sp>
        <p:nvSpPr>
          <p:cNvPr id="7178" name="Rectangle 9">
            <a:extLst>
              <a:ext uri="{FF2B5EF4-FFF2-40B4-BE49-F238E27FC236}">
                <a16:creationId xmlns:a16="http://schemas.microsoft.com/office/drawing/2014/main" id="{F3E5BBB4-C673-4F03-A13F-1CE2096F476A}"/>
              </a:ext>
            </a:extLst>
          </p:cNvPr>
          <p:cNvSpPr>
            <a:spLocks noChangeArrowheads="1"/>
          </p:cNvSpPr>
          <p:nvPr/>
        </p:nvSpPr>
        <p:spPr bwMode="auto">
          <a:xfrm>
            <a:off x="1298576" y="6101292"/>
            <a:ext cx="5645150" cy="11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ts val="4200"/>
              </a:spcBef>
              <a:spcAft>
                <a:spcPct val="0"/>
              </a:spcAft>
            </a:pPr>
            <a:r>
              <a:rPr lang="en-US" altLang="en-US" sz="800">
                <a:solidFill>
                  <a:srgbClr val="656566"/>
                </a:solidFill>
                <a:latin typeface="Arial" panose="020B0604020202020204" pitchFamily="34" charset="0"/>
              </a:rPr>
              <a:t>Source: Social Security Administration. Example does not include any potential cost-of-living adjustments (COLAs).</a:t>
            </a:r>
          </a:p>
        </p:txBody>
      </p:sp>
      <p:sp>
        <p:nvSpPr>
          <p:cNvPr id="11" name="Rectangle 10">
            <a:extLst>
              <a:ext uri="{FF2B5EF4-FFF2-40B4-BE49-F238E27FC236}">
                <a16:creationId xmlns:a16="http://schemas.microsoft.com/office/drawing/2014/main" id="{143E029A-83E1-4F5D-AC87-05984E4557CB}"/>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1F49B6-5ABF-4194-ACF3-DE3B733F0E11}"/>
              </a:ext>
            </a:extLst>
          </p:cNvPr>
          <p:cNvSpPr/>
          <p:nvPr/>
        </p:nvSpPr>
        <p:spPr>
          <a:xfrm>
            <a:off x="2572809" y="1271059"/>
            <a:ext cx="5413375" cy="3844925"/>
          </a:xfrm>
          <a:prstGeom prst="rect">
            <a:avLst/>
          </a:prstGeom>
          <a:solidFill>
            <a:srgbClr val="FFDD4D"/>
          </a:solidFill>
        </p:spPr>
        <p:txBody>
          <a:bodyPr lIns="0" tIns="0" rIns="0" bIns="0"/>
          <a:lstStyle/>
          <a:p>
            <a:pPr algn="ctr" defTabSz="609630">
              <a:spcAft>
                <a:spcPts val="4900"/>
              </a:spcAft>
              <a:defRPr/>
            </a:pPr>
            <a:r>
              <a:rPr lang="en-US" sz="3267" b="1">
                <a:solidFill>
                  <a:srgbClr val="656566"/>
                </a:solidFill>
                <a:latin typeface="Arial"/>
              </a:rPr>
              <a:t>The income Gap</a:t>
            </a:r>
          </a:p>
          <a:p>
            <a:pPr marL="1708320" algn="r" defTabSz="609630">
              <a:lnSpc>
                <a:spcPts val="6784"/>
              </a:lnSpc>
              <a:spcAft>
                <a:spcPts val="1400"/>
              </a:spcAft>
              <a:defRPr/>
            </a:pPr>
            <a:r>
              <a:rPr lang="en-US" sz="5867">
                <a:solidFill>
                  <a:srgbClr val="3F3E40"/>
                </a:solidFill>
                <a:latin typeface="Arial"/>
              </a:rPr>
              <a:t>Expenses — Income</a:t>
            </a:r>
          </a:p>
          <a:p>
            <a:pPr defTabSz="609630">
              <a:defRPr/>
            </a:pPr>
            <a:r>
              <a:rPr lang="en-US" sz="7800">
                <a:solidFill>
                  <a:srgbClr val="3F3E40"/>
                </a:solidFill>
                <a:latin typeface="Arial"/>
              </a:rPr>
              <a:t>Income Gap</a:t>
            </a:r>
          </a:p>
        </p:txBody>
      </p:sp>
      <p:sp>
        <p:nvSpPr>
          <p:cNvPr id="3" name="Rectangle 2">
            <a:extLst>
              <a:ext uri="{FF2B5EF4-FFF2-40B4-BE49-F238E27FC236}">
                <a16:creationId xmlns:a16="http://schemas.microsoft.com/office/drawing/2014/main" id="{E27E77C1-AFE9-45DD-956D-A61056FA201C}"/>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C376E00B-1A7B-4E2D-97BE-F6CFA62E1A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01" y="468842"/>
            <a:ext cx="7966075" cy="399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a:extLst>
              <a:ext uri="{FF2B5EF4-FFF2-40B4-BE49-F238E27FC236}">
                <a16:creationId xmlns:a16="http://schemas.microsoft.com/office/drawing/2014/main" id="{EC7BAA4E-CF90-412B-985F-D9475E9BF63B}"/>
              </a:ext>
            </a:extLst>
          </p:cNvPr>
          <p:cNvSpPr>
            <a:spLocks noChangeArrowheads="1"/>
          </p:cNvSpPr>
          <p:nvPr/>
        </p:nvSpPr>
        <p:spPr bwMode="auto">
          <a:xfrm>
            <a:off x="942976" y="4736042"/>
            <a:ext cx="6949017" cy="76305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09630" fontAlgn="base">
              <a:lnSpc>
                <a:spcPts val="3500"/>
              </a:lnSpc>
              <a:spcBef>
                <a:spcPts val="1400"/>
              </a:spcBef>
              <a:spcAft>
                <a:spcPct val="0"/>
              </a:spcAft>
            </a:pPr>
            <a:r>
              <a:rPr lang="en-US" altLang="en-US" sz="3267" b="1">
                <a:solidFill>
                  <a:srgbClr val="656566"/>
                </a:solidFill>
                <a:latin typeface="Arial" panose="020B0604020202020204" pitchFamily="34" charset="0"/>
              </a:rPr>
              <a:t>Savings and    </a:t>
            </a:r>
            <a:r>
              <a:rPr lang="en-US" altLang="en-US" sz="2200">
                <a:solidFill>
                  <a:srgbClr val="3F3E40"/>
                </a:solidFill>
                <a:latin typeface="Arial" panose="020B0604020202020204" pitchFamily="34" charset="0"/>
              </a:rPr>
              <a:t>• Withdrawal rate</a:t>
            </a:r>
          </a:p>
          <a:p>
            <a:pPr algn="just" defTabSz="609630" fontAlgn="base">
              <a:lnSpc>
                <a:spcPts val="3500"/>
              </a:lnSpc>
              <a:spcBef>
                <a:spcPct val="0"/>
              </a:spcBef>
              <a:spcAft>
                <a:spcPct val="0"/>
              </a:spcAft>
            </a:pPr>
            <a:r>
              <a:rPr lang="en-US" altLang="en-US" sz="3267" b="1">
                <a:solidFill>
                  <a:srgbClr val="656566"/>
                </a:solidFill>
                <a:latin typeface="Arial" panose="020B0604020202020204" pitchFamily="34" charset="0"/>
              </a:rPr>
              <a:t>investment income </a:t>
            </a:r>
            <a:r>
              <a:rPr lang="en-US" altLang="en-US" sz="2200">
                <a:solidFill>
                  <a:srgbClr val="3F3E40"/>
                </a:solidFill>
                <a:latin typeface="Arial" panose="020B0604020202020204" pitchFamily="34" charset="0"/>
              </a:rPr>
              <a:t>• Reliance rate</a:t>
            </a:r>
          </a:p>
        </p:txBody>
      </p:sp>
      <p:sp>
        <p:nvSpPr>
          <p:cNvPr id="4" name="Rectangle 3">
            <a:extLst>
              <a:ext uri="{FF2B5EF4-FFF2-40B4-BE49-F238E27FC236}">
                <a16:creationId xmlns:a16="http://schemas.microsoft.com/office/drawing/2014/main" id="{274A6EE8-D66D-40C0-911A-2039E0D83671}"/>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D92A1D9-1B69-4F21-8720-B92B5C8DC37B}"/>
              </a:ext>
            </a:extLst>
          </p:cNvPr>
          <p:cNvGraphicFramePr>
            <a:graphicFrameLocks noGrp="1"/>
          </p:cNvGraphicFramePr>
          <p:nvPr/>
        </p:nvGraphicFramePr>
        <p:xfrm>
          <a:off x="292100" y="469900"/>
          <a:ext cx="8559800" cy="5892800"/>
        </p:xfrm>
        <a:graphic>
          <a:graphicData uri="http://schemas.openxmlformats.org/drawingml/2006/table">
            <a:tbl>
              <a:tblPr/>
              <a:tblGrid>
                <a:gridCol w="2341142">
                  <a:extLst>
                    <a:ext uri="{9D8B030D-6E8A-4147-A177-3AD203B41FA5}">
                      <a16:colId xmlns:a16="http://schemas.microsoft.com/office/drawing/2014/main" val="20000"/>
                    </a:ext>
                  </a:extLst>
                </a:gridCol>
                <a:gridCol w="4210804">
                  <a:extLst>
                    <a:ext uri="{9D8B030D-6E8A-4147-A177-3AD203B41FA5}">
                      <a16:colId xmlns:a16="http://schemas.microsoft.com/office/drawing/2014/main" val="20001"/>
                    </a:ext>
                  </a:extLst>
                </a:gridCol>
                <a:gridCol w="2007854">
                  <a:extLst>
                    <a:ext uri="{9D8B030D-6E8A-4147-A177-3AD203B41FA5}">
                      <a16:colId xmlns:a16="http://schemas.microsoft.com/office/drawing/2014/main" val="20002"/>
                    </a:ext>
                  </a:extLst>
                </a:gridCol>
              </a:tblGrid>
              <a:tr h="621792">
                <a:tc gridSpan="3">
                  <a:txBody>
                    <a:bodyPr/>
                    <a:lstStyle/>
                    <a:p>
                      <a:endParaRPr sz="3000"/>
                    </a:p>
                  </a:txBody>
                  <a:tcPr marL="0" marR="0" marT="0" marB="0"/>
                </a:tc>
                <a:tc hMerge="1">
                  <a:txBody>
                    <a:bodyPr/>
                    <a:lstStyle/>
                    <a:p>
                      <a:endParaRPr sz="4500"/>
                    </a:p>
                  </a:txBody>
                  <a:tcPr marL="0" marR="0" marT="0" marB="0"/>
                </a:tc>
                <a:tc hMerge="1">
                  <a:txBody>
                    <a:bodyPr/>
                    <a:lstStyle/>
                    <a:p>
                      <a:endParaRPr sz="4500"/>
                    </a:p>
                  </a:txBody>
                  <a:tcPr marL="0" marR="0" marT="0" marB="0"/>
                </a:tc>
                <a:extLst>
                  <a:ext uri="{0D108BD9-81ED-4DB2-BD59-A6C34878D82A}">
                    <a16:rowId xmlns:a16="http://schemas.microsoft.com/office/drawing/2014/main" val="10000"/>
                  </a:ext>
                </a:extLst>
              </a:tr>
              <a:tr h="721360">
                <a:tc gridSpan="3">
                  <a:txBody>
                    <a:bodyPr/>
                    <a:lstStyle/>
                    <a:p>
                      <a:pPr indent="0" algn="ctr"/>
                      <a:r>
                        <a:rPr lang="en-US" sz="3300" b="1">
                          <a:solidFill>
                            <a:srgbClr val="656566"/>
                          </a:solidFill>
                          <a:latin typeface="Arial"/>
                        </a:rPr>
                        <a:t>Withdrawal Rate</a:t>
                      </a:r>
                    </a:p>
                  </a:txBody>
                  <a:tcPr marL="0" marR="0" marT="0" marB="0" anchor="b">
                    <a:solidFill>
                      <a:srgbClr val="FFD94F"/>
                    </a:solidFill>
                  </a:tcPr>
                </a:tc>
                <a:tc hMerge="1">
                  <a:txBody>
                    <a:bodyPr/>
                    <a:lstStyle/>
                    <a:p>
                      <a:endParaRPr sz="5200"/>
                    </a:p>
                  </a:txBody>
                  <a:tcPr marL="0" marR="0" marT="0" marB="0"/>
                </a:tc>
                <a:tc hMerge="1">
                  <a:txBody>
                    <a:bodyPr/>
                    <a:lstStyle/>
                    <a:p>
                      <a:endParaRPr sz="5200"/>
                    </a:p>
                  </a:txBody>
                  <a:tcPr marL="0" marR="0" marT="0" marB="0"/>
                </a:tc>
                <a:extLst>
                  <a:ext uri="{0D108BD9-81ED-4DB2-BD59-A6C34878D82A}">
                    <a16:rowId xmlns:a16="http://schemas.microsoft.com/office/drawing/2014/main" val="10001"/>
                  </a:ext>
                </a:extLst>
              </a:tr>
              <a:tr h="1078992">
                <a:tc gridSpan="2">
                  <a:txBody>
                    <a:bodyPr/>
                    <a:lstStyle/>
                    <a:p>
                      <a:pPr indent="0" algn="r"/>
                      <a:r>
                        <a:rPr lang="en-US" sz="1800">
                          <a:latin typeface="Arial"/>
                        </a:rPr>
                        <a:t>The percentage of your portfolio you use every year</a:t>
                      </a:r>
                    </a:p>
                  </a:txBody>
                  <a:tcPr marL="0" marR="0" marT="0" marB="0"/>
                </a:tc>
                <a:tc hMerge="1">
                  <a:txBody>
                    <a:bodyPr/>
                    <a:lstStyle/>
                    <a:p>
                      <a:endParaRPr sz="7700"/>
                    </a:p>
                  </a:txBody>
                  <a:tcPr marL="0" marR="0" marT="0" marB="0"/>
                </a:tc>
                <a:tc>
                  <a:txBody>
                    <a:bodyPr/>
                    <a:lstStyle/>
                    <a:p>
                      <a:endParaRPr sz="5100"/>
                    </a:p>
                  </a:txBody>
                  <a:tcPr marL="0" marR="0" marT="0" marB="0"/>
                </a:tc>
                <a:extLst>
                  <a:ext uri="{0D108BD9-81ED-4DB2-BD59-A6C34878D82A}">
                    <a16:rowId xmlns:a16="http://schemas.microsoft.com/office/drawing/2014/main" val="10002"/>
                  </a:ext>
                </a:extLst>
              </a:tr>
              <a:tr h="1005840">
                <a:tc>
                  <a:txBody>
                    <a:bodyPr/>
                    <a:lstStyle/>
                    <a:p>
                      <a:endParaRPr sz="4800"/>
                    </a:p>
                  </a:txBody>
                  <a:tcPr marL="0" marR="0" marT="0" marB="0"/>
                </a:tc>
                <a:tc>
                  <a:txBody>
                    <a:bodyPr/>
                    <a:lstStyle/>
                    <a:p>
                      <a:pPr indent="0" algn="ctr">
                        <a:spcAft>
                          <a:spcPts val="210"/>
                        </a:spcAft>
                      </a:pPr>
                      <a:r>
                        <a:rPr lang="en-US" sz="1600" b="1">
                          <a:latin typeface="Arial"/>
                        </a:rPr>
                        <a:t>$ Withdrawn from Portfolio</a:t>
                      </a:r>
                    </a:p>
                    <a:p>
                      <a:pPr indent="0" algn="ctr">
                        <a:spcAft>
                          <a:spcPts val="2310"/>
                        </a:spcAft>
                      </a:pPr>
                      <a:r>
                        <a:rPr lang="en-US" sz="1600" b="1">
                          <a:latin typeface="Arial"/>
                        </a:rPr>
                        <a:t>(pretax)</a:t>
                      </a:r>
                    </a:p>
                    <a:p>
                      <a:pPr indent="0" algn="ctr"/>
                      <a:r>
                        <a:rPr lang="en-US" sz="400">
                          <a:solidFill>
                            <a:srgbClr val="7B7779"/>
                          </a:solidFill>
                          <a:latin typeface="Arial"/>
                        </a:rPr>
                        <a:t>■</a:t>
                      </a:r>
                    </a:p>
                  </a:txBody>
                  <a:tcPr marL="0" marR="0" marT="0" marB="0" anchor="b"/>
                </a:tc>
                <a:tc>
                  <a:txBody>
                    <a:bodyPr/>
                    <a:lstStyle/>
                    <a:p>
                      <a:endParaRPr sz="4800"/>
                    </a:p>
                  </a:txBody>
                  <a:tcPr marL="0" marR="0" marT="0" marB="0"/>
                </a:tc>
                <a:extLst>
                  <a:ext uri="{0D108BD9-81ED-4DB2-BD59-A6C34878D82A}">
                    <a16:rowId xmlns:a16="http://schemas.microsoft.com/office/drawing/2014/main" val="10003"/>
                  </a:ext>
                </a:extLst>
              </a:tr>
              <a:tr h="1016000">
                <a:tc>
                  <a:txBody>
                    <a:bodyPr/>
                    <a:lstStyle/>
                    <a:p>
                      <a:endParaRPr sz="4800"/>
                    </a:p>
                  </a:txBody>
                  <a:tcPr marL="0" marR="0" marT="0" marB="0"/>
                </a:tc>
                <a:tc>
                  <a:txBody>
                    <a:bodyPr/>
                    <a:lstStyle/>
                    <a:p>
                      <a:pPr indent="0" algn="ctr">
                        <a:spcAft>
                          <a:spcPts val="2520"/>
                        </a:spcAft>
                      </a:pPr>
                      <a:r>
                        <a:rPr lang="en-US" sz="400">
                          <a:solidFill>
                            <a:srgbClr val="7B7779"/>
                          </a:solidFill>
                          <a:latin typeface="Arial"/>
                        </a:rPr>
                        <a:t>■</a:t>
                      </a:r>
                    </a:p>
                    <a:p>
                      <a:pPr indent="0" algn="ctr"/>
                      <a:r>
                        <a:rPr lang="en-US" sz="1600" b="1">
                          <a:latin typeface="Arial"/>
                        </a:rPr>
                        <a:t>Total Portfolio Size</a:t>
                      </a:r>
                    </a:p>
                  </a:txBody>
                  <a:tcPr marL="0" marR="0" marT="0" marB="0"/>
                </a:tc>
                <a:tc rowSpan="2">
                  <a:txBody>
                    <a:bodyPr/>
                    <a:lstStyle/>
                    <a:p>
                      <a:endParaRPr sz="4800"/>
                    </a:p>
                  </a:txBody>
                  <a:tcPr marL="0" marR="0" marT="0" marB="0"/>
                </a:tc>
                <a:extLst>
                  <a:ext uri="{0D108BD9-81ED-4DB2-BD59-A6C34878D82A}">
                    <a16:rowId xmlns:a16="http://schemas.microsoft.com/office/drawing/2014/main" val="10004"/>
                  </a:ext>
                </a:extLst>
              </a:tr>
              <a:tr h="820928">
                <a:tc>
                  <a:txBody>
                    <a:bodyPr/>
                    <a:lstStyle/>
                    <a:p>
                      <a:endParaRPr sz="3900"/>
                    </a:p>
                  </a:txBody>
                  <a:tcPr marL="0" marR="0" marT="0" marB="0"/>
                </a:tc>
                <a:tc>
                  <a:txBody>
                    <a:bodyPr/>
                    <a:lstStyle/>
                    <a:p>
                      <a:pPr indent="0" algn="ctr"/>
                      <a:r>
                        <a:rPr lang="en-US" sz="1600" b="1">
                          <a:latin typeface="Arial"/>
                        </a:rPr>
                        <a:t>Withdrawal Rate (%)</a:t>
                      </a:r>
                    </a:p>
                  </a:txBody>
                  <a:tcPr marL="0" marR="0" marT="0" marB="0" anchor="ctr"/>
                </a:tc>
                <a:tc vMerge="1">
                  <a:txBody>
                    <a:bodyPr/>
                    <a:lstStyle/>
                    <a:p>
                      <a:endParaRPr sz="5900"/>
                    </a:p>
                  </a:txBody>
                  <a:tcPr marL="0" marR="0" marT="0" marB="0"/>
                </a:tc>
                <a:extLst>
                  <a:ext uri="{0D108BD9-81ED-4DB2-BD59-A6C34878D82A}">
                    <a16:rowId xmlns:a16="http://schemas.microsoft.com/office/drawing/2014/main" val="10005"/>
                  </a:ext>
                </a:extLst>
              </a:tr>
              <a:tr h="213360">
                <a:tc>
                  <a:txBody>
                    <a:bodyPr/>
                    <a:lstStyle/>
                    <a:p>
                      <a:endParaRPr sz="1100"/>
                    </a:p>
                  </a:txBody>
                  <a:tcPr marL="0" marR="0" marT="0" marB="0"/>
                </a:tc>
                <a:tc>
                  <a:txBody>
                    <a:bodyPr/>
                    <a:lstStyle/>
                    <a:p>
                      <a:endParaRPr sz="1100"/>
                    </a:p>
                  </a:txBody>
                  <a:tcPr marL="0" marR="0" marT="0" marB="0"/>
                </a:tc>
                <a:tc>
                  <a:txBody>
                    <a:bodyPr/>
                    <a:lstStyle/>
                    <a:p>
                      <a:endParaRPr sz="1100"/>
                    </a:p>
                  </a:txBody>
                  <a:tcPr marL="0" marR="0" marT="0" marB="0"/>
                </a:tc>
                <a:extLst>
                  <a:ext uri="{0D108BD9-81ED-4DB2-BD59-A6C34878D82A}">
                    <a16:rowId xmlns:a16="http://schemas.microsoft.com/office/drawing/2014/main" val="10006"/>
                  </a:ext>
                </a:extLst>
              </a:tr>
              <a:tr h="414528">
                <a:tc>
                  <a:txBody>
                    <a:bodyPr/>
                    <a:lstStyle/>
                    <a:p>
                      <a:endParaRPr sz="2000"/>
                    </a:p>
                  </a:txBody>
                  <a:tcPr marL="0" marR="0" marT="0" marB="0"/>
                </a:tc>
                <a:tc>
                  <a:txBody>
                    <a:bodyPr/>
                    <a:lstStyle/>
                    <a:p>
                      <a:endParaRPr sz="2000"/>
                    </a:p>
                  </a:txBody>
                  <a:tcPr marL="0" marR="0" marT="0" marB="0"/>
                </a:tc>
                <a:tc>
                  <a:txBody>
                    <a:bodyPr/>
                    <a:lstStyle/>
                    <a:p>
                      <a:endParaRPr sz="2000"/>
                    </a:p>
                  </a:txBody>
                  <a:tcPr marL="0" marR="0" marT="0" marB="0"/>
                </a:tc>
                <a:extLst>
                  <a:ext uri="{0D108BD9-81ED-4DB2-BD59-A6C34878D82A}">
                    <a16:rowId xmlns:a16="http://schemas.microsoft.com/office/drawing/2014/main" val="10007"/>
                  </a:ext>
                </a:extLst>
              </a:tr>
            </a:tbl>
          </a:graphicData>
        </a:graphic>
      </p:graphicFrame>
      <p:sp>
        <p:nvSpPr>
          <p:cNvPr id="3" name="Rectangle 2">
            <a:extLst>
              <a:ext uri="{FF2B5EF4-FFF2-40B4-BE49-F238E27FC236}">
                <a16:creationId xmlns:a16="http://schemas.microsoft.com/office/drawing/2014/main" id="{85FAF902-BC46-41EA-9CF6-747457D4570A}"/>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1138773"/>
          </a:xfrm>
          <a:prstGeom prst="rect">
            <a:avLst/>
          </a:prstGeom>
          <a:noFill/>
          <a:ln>
            <a:noFill/>
          </a:ln>
        </p:spPr>
        <p:txBody>
          <a:bodyPr wrap="square" rtlCol="0">
            <a:spAutoFit/>
          </a:bodyPr>
          <a:lstStyle/>
          <a:p>
            <a:pPr algn="ctr"/>
            <a:r>
              <a:rPr lang="en-US" sz="4800" b="1" dirty="0">
                <a:solidFill>
                  <a:srgbClr val="003366"/>
                </a:solidFill>
                <a:latin typeface="Times"/>
              </a:rPr>
              <a:t>Who Pays for Social Security?</a:t>
            </a:r>
          </a:p>
          <a:p>
            <a:pPr algn="ctr"/>
            <a:r>
              <a:rPr lang="en-US" sz="2000" b="1" dirty="0">
                <a:solidFill>
                  <a:srgbClr val="003366"/>
                </a:solidFill>
                <a:latin typeface="Times"/>
              </a:rPr>
              <a:t>Today’s workers help pay for current retirees; not their own future benefits.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81200"/>
            <a:ext cx="9144000" cy="3886200"/>
          </a:xfrm>
          <a:prstGeom prst="rect">
            <a:avLst/>
          </a:prstGeom>
        </p:spPr>
      </p:pic>
      <p:sp>
        <p:nvSpPr>
          <p:cNvPr id="4" name="Slide Number Placeholder 3"/>
          <p:cNvSpPr>
            <a:spLocks noGrp="1"/>
          </p:cNvSpPr>
          <p:nvPr>
            <p:ph type="sldNum" sz="quarter" idx="12"/>
          </p:nvPr>
        </p:nvSpPr>
        <p:spPr>
          <a:xfrm>
            <a:off x="3505200" y="6494934"/>
            <a:ext cx="2133600" cy="365125"/>
          </a:xfrm>
        </p:spPr>
        <p:txBody>
          <a:bodyPr/>
          <a:lstStyle/>
          <a:p>
            <a:pPr algn="ctr"/>
            <a:r>
              <a:rPr lang="en-US" sz="1800" dirty="0">
                <a:solidFill>
                  <a:srgbClr val="002060"/>
                </a:solidFill>
              </a:rPr>
              <a:t>3</a:t>
            </a:r>
          </a:p>
        </p:txBody>
      </p:sp>
    </p:spTree>
    <p:extLst>
      <p:ext uri="{BB962C8B-B14F-4D97-AF65-F5344CB8AC3E}">
        <p14:creationId xmlns:p14="http://schemas.microsoft.com/office/powerpoint/2010/main" val="226539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4E557283-0251-4FEB-BC4C-93639A06F377}"/>
              </a:ext>
            </a:extLst>
          </p:cNvPr>
          <p:cNvSpPr>
            <a:spLocks noChangeArrowheads="1"/>
          </p:cNvSpPr>
          <p:nvPr/>
        </p:nvSpPr>
        <p:spPr bwMode="auto">
          <a:xfrm>
            <a:off x="697443" y="1281643"/>
            <a:ext cx="7383991" cy="1237191"/>
          </a:xfrm>
          <a:prstGeom prst="rect">
            <a:avLst/>
          </a:prstGeom>
          <a:solidFill>
            <a:srgbClr val="FFDD4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spcBef>
                <a:spcPct val="0"/>
              </a:spcBef>
              <a:spcAft>
                <a:spcPts val="2242"/>
              </a:spcAft>
            </a:pPr>
            <a:r>
              <a:rPr lang="en-US" altLang="en-US" sz="3267" b="1">
                <a:solidFill>
                  <a:srgbClr val="656566"/>
                </a:solidFill>
                <a:latin typeface="Arial" panose="020B0604020202020204" pitchFamily="34" charset="0"/>
              </a:rPr>
              <a:t>Reliance Rate</a:t>
            </a:r>
          </a:p>
          <a:p>
            <a:pPr defTabSz="609630" fontAlgn="base">
              <a:lnSpc>
                <a:spcPts val="2209"/>
              </a:lnSpc>
              <a:spcBef>
                <a:spcPct val="0"/>
              </a:spcBef>
              <a:spcAft>
                <a:spcPts val="2942"/>
              </a:spcAft>
            </a:pPr>
            <a:r>
              <a:rPr lang="en-US" altLang="en-US">
                <a:solidFill>
                  <a:prstClr val="black"/>
                </a:solidFill>
                <a:latin typeface="Arial" panose="020B0604020202020204" pitchFamily="34" charset="0"/>
              </a:rPr>
              <a:t>The percentage of your income that comes from your portfolio (how much you </a:t>
            </a:r>
            <a:r>
              <a:rPr lang="en-US" altLang="en-US" b="1" i="1">
                <a:solidFill>
                  <a:prstClr val="black"/>
                </a:solidFill>
                <a:latin typeface="Arial" panose="020B0604020202020204" pitchFamily="34" charset="0"/>
              </a:rPr>
              <a:t>rely</a:t>
            </a:r>
            <a:r>
              <a:rPr lang="en-US" altLang="en-US">
                <a:solidFill>
                  <a:prstClr val="black"/>
                </a:solidFill>
                <a:latin typeface="Arial" panose="020B0604020202020204" pitchFamily="34" charset="0"/>
              </a:rPr>
              <a:t> on your portfolio for income).</a:t>
            </a:r>
          </a:p>
        </p:txBody>
      </p:sp>
      <p:sp>
        <p:nvSpPr>
          <p:cNvPr id="11267" name="Rectangle 2">
            <a:extLst>
              <a:ext uri="{FF2B5EF4-FFF2-40B4-BE49-F238E27FC236}">
                <a16:creationId xmlns:a16="http://schemas.microsoft.com/office/drawing/2014/main" id="{FEB6851E-A01F-4ACA-91D1-42711A16BED9}"/>
              </a:ext>
            </a:extLst>
          </p:cNvPr>
          <p:cNvSpPr>
            <a:spLocks noChangeArrowheads="1"/>
          </p:cNvSpPr>
          <p:nvPr/>
        </p:nvSpPr>
        <p:spPr bwMode="auto">
          <a:xfrm>
            <a:off x="3191934" y="3144309"/>
            <a:ext cx="3072342" cy="39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lnSpc>
                <a:spcPts val="1500"/>
              </a:lnSpc>
              <a:spcBef>
                <a:spcPts val="2942"/>
              </a:spcBef>
              <a:spcAft>
                <a:spcPts val="4059"/>
              </a:spcAft>
            </a:pPr>
            <a:r>
              <a:rPr lang="en-US" altLang="en-US" sz="1600" b="1">
                <a:solidFill>
                  <a:prstClr val="black"/>
                </a:solidFill>
                <a:latin typeface="Arial" panose="020B0604020202020204" pitchFamily="34" charset="0"/>
              </a:rPr>
              <a:t>income from Outside Sources (e.g., Social Security, pension)</a:t>
            </a:r>
          </a:p>
        </p:txBody>
      </p:sp>
      <p:sp>
        <p:nvSpPr>
          <p:cNvPr id="11268" name="Rectangle 3">
            <a:extLst>
              <a:ext uri="{FF2B5EF4-FFF2-40B4-BE49-F238E27FC236}">
                <a16:creationId xmlns:a16="http://schemas.microsoft.com/office/drawing/2014/main" id="{1C04B892-89A5-4AAD-914F-A8B3B116B4D5}"/>
              </a:ext>
            </a:extLst>
          </p:cNvPr>
          <p:cNvSpPr>
            <a:spLocks noChangeArrowheads="1"/>
          </p:cNvSpPr>
          <p:nvPr/>
        </p:nvSpPr>
        <p:spPr bwMode="auto">
          <a:xfrm>
            <a:off x="3617383" y="4257676"/>
            <a:ext cx="2218267" cy="19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ts val="4059"/>
              </a:spcBef>
              <a:spcAft>
                <a:spcPts val="4617"/>
              </a:spcAft>
            </a:pPr>
            <a:r>
              <a:rPr lang="en-US" altLang="en-US" sz="1600" b="1">
                <a:solidFill>
                  <a:prstClr val="black"/>
                </a:solidFill>
                <a:latin typeface="Arial" panose="020B0604020202020204" pitchFamily="34" charset="0"/>
              </a:rPr>
              <a:t>Total income Needed</a:t>
            </a:r>
          </a:p>
        </p:txBody>
      </p:sp>
      <p:sp>
        <p:nvSpPr>
          <p:cNvPr id="11269" name="Rectangle 4">
            <a:extLst>
              <a:ext uri="{FF2B5EF4-FFF2-40B4-BE49-F238E27FC236}">
                <a16:creationId xmlns:a16="http://schemas.microsoft.com/office/drawing/2014/main" id="{C61F56A6-D6CC-48BD-A82B-9E7085EB962E}"/>
              </a:ext>
            </a:extLst>
          </p:cNvPr>
          <p:cNvSpPr>
            <a:spLocks noChangeArrowheads="1"/>
          </p:cNvSpPr>
          <p:nvPr/>
        </p:nvSpPr>
        <p:spPr bwMode="auto">
          <a:xfrm>
            <a:off x="3832226" y="5300134"/>
            <a:ext cx="1800225" cy="20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ts val="4617"/>
              </a:spcBef>
              <a:spcAft>
                <a:spcPct val="0"/>
              </a:spcAft>
            </a:pPr>
            <a:r>
              <a:rPr lang="en-US" altLang="en-US" sz="1600" b="1">
                <a:solidFill>
                  <a:prstClr val="black"/>
                </a:solidFill>
                <a:latin typeface="Arial" panose="020B0604020202020204" pitchFamily="34" charset="0"/>
              </a:rPr>
              <a:t>Reliance Rate (%)</a:t>
            </a:r>
          </a:p>
        </p:txBody>
      </p:sp>
      <p:sp>
        <p:nvSpPr>
          <p:cNvPr id="6" name="Rectangle 5">
            <a:extLst>
              <a:ext uri="{FF2B5EF4-FFF2-40B4-BE49-F238E27FC236}">
                <a16:creationId xmlns:a16="http://schemas.microsoft.com/office/drawing/2014/main" id="{B5133159-BE78-4175-AAAA-48E4DF117B42}"/>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FED15E64-6AD9-4515-AFEE-C84BA86065E1}"/>
              </a:ext>
            </a:extLst>
          </p:cNvPr>
          <p:cNvSpPr>
            <a:spLocks noChangeArrowheads="1"/>
          </p:cNvSpPr>
          <p:nvPr/>
        </p:nvSpPr>
        <p:spPr bwMode="auto">
          <a:xfrm>
            <a:off x="2557992" y="3033184"/>
            <a:ext cx="4025900" cy="782109"/>
          </a:xfrm>
          <a:prstGeom prst="rect">
            <a:avLst/>
          </a:prstGeom>
          <a:solidFill>
            <a:srgbClr val="FEF5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09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53978" defTabSz="609630" fontAlgn="base">
              <a:lnSpc>
                <a:spcPts val="3617"/>
              </a:lnSpc>
              <a:spcBef>
                <a:spcPct val="0"/>
              </a:spcBef>
              <a:spcAft>
                <a:spcPct val="0"/>
              </a:spcAft>
            </a:pPr>
            <a:r>
              <a:rPr lang="en-US" altLang="en-US" sz="3267" b="1">
                <a:solidFill>
                  <a:srgbClr val="656566"/>
                </a:solidFill>
                <a:latin typeface="Arial" panose="020B0604020202020204" pitchFamily="34" charset="0"/>
              </a:rPr>
              <a:t>Addressing Risks to Retirement income</a:t>
            </a:r>
          </a:p>
        </p:txBody>
      </p:sp>
      <p:sp>
        <p:nvSpPr>
          <p:cNvPr id="3" name="Rectangle 2">
            <a:extLst>
              <a:ext uri="{FF2B5EF4-FFF2-40B4-BE49-F238E27FC236}">
                <a16:creationId xmlns:a16="http://schemas.microsoft.com/office/drawing/2014/main" id="{33988C77-43F5-47AC-B08A-65387FECEA08}"/>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9442876-1D50-4E16-AD5B-8D4CF039DA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00" y="564092"/>
            <a:ext cx="8560859"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a:extLst>
              <a:ext uri="{FF2B5EF4-FFF2-40B4-BE49-F238E27FC236}">
                <a16:creationId xmlns:a16="http://schemas.microsoft.com/office/drawing/2014/main" id="{BA2EF3E7-6CA9-4C64-9B6F-767DA33EEF0C}"/>
              </a:ext>
            </a:extLst>
          </p:cNvPr>
          <p:cNvSpPr>
            <a:spLocks noChangeArrowheads="1"/>
          </p:cNvSpPr>
          <p:nvPr/>
        </p:nvSpPr>
        <p:spPr bwMode="auto">
          <a:xfrm>
            <a:off x="1011767" y="1181100"/>
            <a:ext cx="2356909" cy="1170517"/>
          </a:xfrm>
          <a:prstGeom prst="rect">
            <a:avLst/>
          </a:prstGeom>
          <a:solidFill>
            <a:srgbClr val="E9DB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lnSpc>
                <a:spcPts val="3459"/>
              </a:lnSpc>
              <a:spcBef>
                <a:spcPct val="0"/>
              </a:spcBef>
              <a:spcAft>
                <a:spcPct val="0"/>
              </a:spcAft>
            </a:pPr>
            <a:r>
              <a:rPr lang="en-US" altLang="en-US" sz="3267" b="1">
                <a:solidFill>
                  <a:srgbClr val="005494"/>
                </a:solidFill>
                <a:latin typeface="Arial" panose="020B0604020202020204" pitchFamily="34" charset="0"/>
              </a:rPr>
              <a:t>incorporate </a:t>
            </a:r>
            <a:r>
              <a:rPr lang="en-US" altLang="en-US" sz="3267" b="1">
                <a:solidFill>
                  <a:srgbClr val="656566"/>
                </a:solidFill>
                <a:latin typeface="Arial" panose="020B0604020202020204" pitchFamily="34" charset="0"/>
              </a:rPr>
              <a:t>versus </a:t>
            </a:r>
            <a:r>
              <a:rPr lang="en-US" altLang="en-US" sz="3267" b="1">
                <a:solidFill>
                  <a:srgbClr val="B15C12"/>
                </a:solidFill>
                <a:latin typeface="Arial" panose="020B0604020202020204" pitchFamily="34" charset="0"/>
              </a:rPr>
              <a:t>insure</a:t>
            </a:r>
          </a:p>
        </p:txBody>
      </p:sp>
      <p:sp>
        <p:nvSpPr>
          <p:cNvPr id="4" name="Rectangle 3">
            <a:extLst>
              <a:ext uri="{FF2B5EF4-FFF2-40B4-BE49-F238E27FC236}">
                <a16:creationId xmlns:a16="http://schemas.microsoft.com/office/drawing/2014/main" id="{AF7CF067-4221-45B7-9B63-A2C82C992185}"/>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C3F359F6-65E3-44B1-8F4E-113F323430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150" y="3278717"/>
            <a:ext cx="694267"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a:extLst>
              <a:ext uri="{FF2B5EF4-FFF2-40B4-BE49-F238E27FC236}">
                <a16:creationId xmlns:a16="http://schemas.microsoft.com/office/drawing/2014/main" id="{3D2FB4A9-482F-4FAB-AA30-E80A5925E95E}"/>
              </a:ext>
            </a:extLst>
          </p:cNvPr>
          <p:cNvSpPr>
            <a:spLocks noChangeArrowheads="1"/>
          </p:cNvSpPr>
          <p:nvPr/>
        </p:nvSpPr>
        <p:spPr bwMode="auto">
          <a:xfrm>
            <a:off x="2230967" y="2059517"/>
            <a:ext cx="4714875" cy="991659"/>
          </a:xfrm>
          <a:prstGeom prst="rect">
            <a:avLst/>
          </a:prstGeom>
          <a:solidFill>
            <a:srgbClr val="FFD94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lnSpc>
                <a:spcPts val="4384"/>
              </a:lnSpc>
              <a:spcBef>
                <a:spcPct val="0"/>
              </a:spcBef>
              <a:spcAft>
                <a:spcPts val="1117"/>
              </a:spcAft>
            </a:pPr>
            <a:r>
              <a:rPr lang="en-US" altLang="en-US" sz="4000" b="1">
                <a:solidFill>
                  <a:srgbClr val="57585A"/>
                </a:solidFill>
                <a:latin typeface="Arial" panose="020B0604020202020204" pitchFamily="34" charset="0"/>
              </a:rPr>
              <a:t>Outliving Your Retirement Savings</a:t>
            </a:r>
          </a:p>
        </p:txBody>
      </p:sp>
      <p:sp>
        <p:nvSpPr>
          <p:cNvPr id="14340" name="Rectangle 3">
            <a:extLst>
              <a:ext uri="{FF2B5EF4-FFF2-40B4-BE49-F238E27FC236}">
                <a16:creationId xmlns:a16="http://schemas.microsoft.com/office/drawing/2014/main" id="{EB99DEE1-80BC-4A38-8573-11C6891454B8}"/>
              </a:ext>
            </a:extLst>
          </p:cNvPr>
          <p:cNvSpPr>
            <a:spLocks noChangeArrowheads="1"/>
          </p:cNvSpPr>
          <p:nvPr/>
        </p:nvSpPr>
        <p:spPr bwMode="auto">
          <a:xfrm>
            <a:off x="2482850" y="3441700"/>
            <a:ext cx="4739217" cy="389467"/>
          </a:xfrm>
          <a:prstGeom prst="rect">
            <a:avLst/>
          </a:prstGeom>
          <a:solidFill>
            <a:srgbClr val="FFD94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ct val="0"/>
              </a:spcAft>
            </a:pPr>
            <a:r>
              <a:rPr lang="en-US" altLang="en-US" sz="3734">
                <a:solidFill>
                  <a:srgbClr val="005494"/>
                </a:solidFill>
                <a:latin typeface="Arial" panose="020B0604020202020204" pitchFamily="34" charset="0"/>
              </a:rPr>
              <a:t>Incorporate </a:t>
            </a:r>
            <a:r>
              <a:rPr lang="en-US" altLang="en-US" sz="3734">
                <a:solidFill>
                  <a:srgbClr val="656566"/>
                </a:solidFill>
                <a:latin typeface="Arial" panose="020B0604020202020204" pitchFamily="34" charset="0"/>
              </a:rPr>
              <a:t>or </a:t>
            </a:r>
            <a:r>
              <a:rPr lang="en-US" altLang="en-US" sz="3734">
                <a:solidFill>
                  <a:srgbClr val="B15C12"/>
                </a:solidFill>
                <a:latin typeface="Arial" panose="020B0604020202020204" pitchFamily="34" charset="0"/>
              </a:rPr>
              <a:t>Insure</a:t>
            </a:r>
            <a:r>
              <a:rPr lang="en-US" altLang="en-US" sz="3734">
                <a:solidFill>
                  <a:srgbClr val="656566"/>
                </a:solidFill>
                <a:latin typeface="Arial" panose="020B0604020202020204" pitchFamily="34" charset="0"/>
              </a:rPr>
              <a:t>?</a:t>
            </a:r>
          </a:p>
        </p:txBody>
      </p:sp>
      <p:sp>
        <p:nvSpPr>
          <p:cNvPr id="5" name="Rectangle 4">
            <a:extLst>
              <a:ext uri="{FF2B5EF4-FFF2-40B4-BE49-F238E27FC236}">
                <a16:creationId xmlns:a16="http://schemas.microsoft.com/office/drawing/2014/main" id="{8362B107-B79D-420D-B8D1-6920DE9A51AC}"/>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2B5CD8AD-3542-4CD0-AB23-8F3D3348DFB9}"/>
              </a:ext>
            </a:extLst>
          </p:cNvPr>
          <p:cNvSpPr>
            <a:spLocks noChangeArrowheads="1"/>
          </p:cNvSpPr>
          <p:nvPr/>
        </p:nvSpPr>
        <p:spPr bwMode="auto">
          <a:xfrm>
            <a:off x="1588559" y="1187450"/>
            <a:ext cx="5728758" cy="38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spcBef>
                <a:spcPct val="0"/>
              </a:spcBef>
              <a:spcAft>
                <a:spcPts val="1817"/>
              </a:spcAft>
            </a:pPr>
            <a:r>
              <a:rPr lang="en-US" altLang="en-US" sz="3267" b="1">
                <a:solidFill>
                  <a:srgbClr val="656566"/>
                </a:solidFill>
                <a:latin typeface="Arial" panose="020B0604020202020204" pitchFamily="34" charset="0"/>
              </a:rPr>
              <a:t>Rising Withdrawal Guidance</a:t>
            </a:r>
          </a:p>
        </p:txBody>
      </p:sp>
      <p:graphicFrame>
        <p:nvGraphicFramePr>
          <p:cNvPr id="3" name="Table 2">
            <a:extLst>
              <a:ext uri="{FF2B5EF4-FFF2-40B4-BE49-F238E27FC236}">
                <a16:creationId xmlns:a16="http://schemas.microsoft.com/office/drawing/2014/main" id="{235962A4-EA73-4B6D-AB36-8AA06AABCC1A}"/>
              </a:ext>
            </a:extLst>
          </p:cNvPr>
          <p:cNvGraphicFramePr>
            <a:graphicFrameLocks noGrp="1"/>
          </p:cNvGraphicFramePr>
          <p:nvPr/>
        </p:nvGraphicFramePr>
        <p:xfrm>
          <a:off x="1056217" y="1860551"/>
          <a:ext cx="6775450" cy="4315991"/>
        </p:xfrm>
        <a:graphic>
          <a:graphicData uri="http://schemas.openxmlformats.org/drawingml/2006/table">
            <a:tbl>
              <a:tblPr/>
              <a:tblGrid>
                <a:gridCol w="443026">
                  <a:extLst>
                    <a:ext uri="{9D8B030D-6E8A-4147-A177-3AD203B41FA5}">
                      <a16:colId xmlns:a16="http://schemas.microsoft.com/office/drawing/2014/main" val="20000"/>
                    </a:ext>
                  </a:extLst>
                </a:gridCol>
                <a:gridCol w="1440850">
                  <a:extLst>
                    <a:ext uri="{9D8B030D-6E8A-4147-A177-3AD203B41FA5}">
                      <a16:colId xmlns:a16="http://schemas.microsoft.com/office/drawing/2014/main" val="20001"/>
                    </a:ext>
                  </a:extLst>
                </a:gridCol>
                <a:gridCol w="2444771">
                  <a:extLst>
                    <a:ext uri="{9D8B030D-6E8A-4147-A177-3AD203B41FA5}">
                      <a16:colId xmlns:a16="http://schemas.microsoft.com/office/drawing/2014/main" val="20002"/>
                    </a:ext>
                  </a:extLst>
                </a:gridCol>
                <a:gridCol w="2446803">
                  <a:extLst>
                    <a:ext uri="{9D8B030D-6E8A-4147-A177-3AD203B41FA5}">
                      <a16:colId xmlns:a16="http://schemas.microsoft.com/office/drawing/2014/main" val="20003"/>
                    </a:ext>
                  </a:extLst>
                </a:gridCol>
              </a:tblGrid>
              <a:tr h="658391">
                <a:tc gridSpan="2">
                  <a:txBody>
                    <a:bodyPr/>
                    <a:lstStyle/>
                    <a:p>
                      <a:endParaRPr sz="3100"/>
                    </a:p>
                  </a:txBody>
                  <a:tcPr marL="0" marR="0" marT="0" marB="0">
                    <a:solidFill>
                      <a:srgbClr val="FFD932"/>
                    </a:solidFill>
                  </a:tcPr>
                </a:tc>
                <a:tc hMerge="1">
                  <a:txBody>
                    <a:bodyPr/>
                    <a:lstStyle/>
                    <a:p>
                      <a:endParaRPr sz="4700"/>
                    </a:p>
                  </a:txBody>
                  <a:tcPr marL="0" marR="0" marT="0" marB="0"/>
                </a:tc>
                <a:tc>
                  <a:txBody>
                    <a:bodyPr/>
                    <a:lstStyle/>
                    <a:p>
                      <a:pPr indent="0" algn="ctr">
                        <a:spcAft>
                          <a:spcPts val="840"/>
                        </a:spcAft>
                      </a:pPr>
                      <a:r>
                        <a:rPr lang="en-US" sz="1600" b="1">
                          <a:latin typeface="Arial"/>
                        </a:rPr>
                        <a:t>More</a:t>
                      </a:r>
                    </a:p>
                    <a:p>
                      <a:pPr indent="0" algn="ctr"/>
                      <a:r>
                        <a:rPr lang="en-US" sz="1600" b="1">
                          <a:latin typeface="Arial"/>
                        </a:rPr>
                        <a:t>Conservative</a:t>
                      </a:r>
                    </a:p>
                  </a:txBody>
                  <a:tcPr marL="0" marR="0" marT="0" marB="0" anchor="b">
                    <a:solidFill>
                      <a:srgbClr val="FFD932"/>
                    </a:solidFill>
                  </a:tcPr>
                </a:tc>
                <a:tc>
                  <a:txBody>
                    <a:bodyPr/>
                    <a:lstStyle/>
                    <a:p>
                      <a:pPr indent="0" algn="ctr">
                        <a:spcAft>
                          <a:spcPts val="840"/>
                        </a:spcAft>
                      </a:pPr>
                      <a:r>
                        <a:rPr lang="en-US" sz="1600" b="1">
                          <a:latin typeface="Arial"/>
                        </a:rPr>
                        <a:t>Less</a:t>
                      </a:r>
                    </a:p>
                    <a:p>
                      <a:pPr indent="0" algn="ctr"/>
                      <a:r>
                        <a:rPr lang="en-US" sz="1600" b="1">
                          <a:latin typeface="Arial"/>
                        </a:rPr>
                        <a:t>Conservative</a:t>
                      </a:r>
                    </a:p>
                  </a:txBody>
                  <a:tcPr marL="0" marR="0" marT="0" marB="0" anchor="b">
                    <a:solidFill>
                      <a:srgbClr val="FFD932"/>
                    </a:solidFill>
                  </a:tcPr>
                </a:tc>
                <a:extLst>
                  <a:ext uri="{0D108BD9-81ED-4DB2-BD59-A6C34878D82A}">
                    <a16:rowId xmlns:a16="http://schemas.microsoft.com/office/drawing/2014/main" val="10000"/>
                  </a:ext>
                </a:extLst>
              </a:tr>
              <a:tr h="512082">
                <a:tc rowSpan="5">
                  <a:txBody>
                    <a:bodyPr/>
                    <a:lstStyle/>
                    <a:p>
                      <a:pPr marL="381000" indent="0"/>
                      <a:r>
                        <a:rPr lang="en-US" sz="1600" b="1">
                          <a:latin typeface="Arial"/>
                        </a:rPr>
                        <a:t>Age in Retirement</a:t>
                      </a:r>
                    </a:p>
                  </a:txBody>
                  <a:tcPr marL="0" marR="0" marT="0" marB="0">
                    <a:solidFill>
                      <a:srgbClr val="FEE690"/>
                    </a:solidFill>
                  </a:tcPr>
                </a:tc>
                <a:tc>
                  <a:txBody>
                    <a:bodyPr/>
                    <a:lstStyle/>
                    <a:p>
                      <a:pPr marL="254000" indent="0"/>
                      <a:r>
                        <a:rPr lang="en-US" sz="1800">
                          <a:latin typeface="Arial"/>
                        </a:rPr>
                        <a:t>Early 60s</a:t>
                      </a:r>
                    </a:p>
                  </a:txBody>
                  <a:tcPr marL="0" marR="0" marT="0" marB="0" anchor="ctr"/>
                </a:tc>
                <a:tc>
                  <a:txBody>
                    <a:bodyPr/>
                    <a:lstStyle/>
                    <a:p>
                      <a:pPr indent="0" algn="ctr"/>
                      <a:r>
                        <a:rPr lang="en-US" sz="1800">
                          <a:latin typeface="Arial"/>
                        </a:rPr>
                        <a:t>3.0%</a:t>
                      </a:r>
                    </a:p>
                  </a:txBody>
                  <a:tcPr marL="0" marR="0" marT="0" marB="0" anchor="ctr">
                    <a:solidFill>
                      <a:srgbClr val="D7E5E2"/>
                    </a:solidFill>
                  </a:tcPr>
                </a:tc>
                <a:tc>
                  <a:txBody>
                    <a:bodyPr/>
                    <a:lstStyle/>
                    <a:p>
                      <a:pPr indent="0" algn="ctr"/>
                      <a:r>
                        <a:rPr lang="en-US" sz="1800">
                          <a:latin typeface="Arial"/>
                        </a:rPr>
                        <a:t>4.0%</a:t>
                      </a:r>
                    </a:p>
                  </a:txBody>
                  <a:tcPr marL="0" marR="0" marT="0" marB="0" anchor="ctr">
                    <a:solidFill>
                      <a:srgbClr val="B4D0CA"/>
                    </a:solidFill>
                  </a:tcPr>
                </a:tc>
                <a:extLst>
                  <a:ext uri="{0D108BD9-81ED-4DB2-BD59-A6C34878D82A}">
                    <a16:rowId xmlns:a16="http://schemas.microsoft.com/office/drawing/2014/main" val="10001"/>
                  </a:ext>
                </a:extLst>
              </a:tr>
              <a:tr h="514114">
                <a:tc vMerge="1">
                  <a:txBody>
                    <a:bodyPr/>
                    <a:lstStyle/>
                    <a:p>
                      <a:endParaRPr sz="3700"/>
                    </a:p>
                  </a:txBody>
                  <a:tcPr marL="0" marR="0" marT="0" marB="0"/>
                </a:tc>
                <a:tc>
                  <a:txBody>
                    <a:bodyPr/>
                    <a:lstStyle/>
                    <a:p>
                      <a:pPr marL="254000" indent="0"/>
                      <a:r>
                        <a:rPr lang="en-US" sz="1800">
                          <a:latin typeface="Arial"/>
                        </a:rPr>
                        <a:t>Late 60s</a:t>
                      </a:r>
                    </a:p>
                  </a:txBody>
                  <a:tcPr marL="0" marR="0" marT="0" marB="0" anchor="ctr"/>
                </a:tc>
                <a:tc>
                  <a:txBody>
                    <a:bodyPr/>
                    <a:lstStyle/>
                    <a:p>
                      <a:pPr indent="0" algn="ctr"/>
                      <a:r>
                        <a:rPr lang="en-US" sz="1800">
                          <a:latin typeface="Arial"/>
                        </a:rPr>
                        <a:t>3.5%</a:t>
                      </a:r>
                    </a:p>
                  </a:txBody>
                  <a:tcPr marL="0" marR="0" marT="0" marB="0" anchor="ctr">
                    <a:solidFill>
                      <a:srgbClr val="D7E5E2"/>
                    </a:solidFill>
                  </a:tcPr>
                </a:tc>
                <a:tc>
                  <a:txBody>
                    <a:bodyPr/>
                    <a:lstStyle/>
                    <a:p>
                      <a:pPr indent="0" algn="ctr"/>
                      <a:r>
                        <a:rPr lang="en-US" sz="1800">
                          <a:latin typeface="Arial"/>
                        </a:rPr>
                        <a:t>4.5%</a:t>
                      </a:r>
                    </a:p>
                  </a:txBody>
                  <a:tcPr marL="0" marR="0" marT="0" marB="0" anchor="ctr">
                    <a:solidFill>
                      <a:srgbClr val="B4D0CA"/>
                    </a:solidFill>
                  </a:tcPr>
                </a:tc>
                <a:extLst>
                  <a:ext uri="{0D108BD9-81ED-4DB2-BD59-A6C34878D82A}">
                    <a16:rowId xmlns:a16="http://schemas.microsoft.com/office/drawing/2014/main" val="10002"/>
                  </a:ext>
                </a:extLst>
              </a:tr>
              <a:tr h="512082">
                <a:tc vMerge="1">
                  <a:txBody>
                    <a:bodyPr/>
                    <a:lstStyle/>
                    <a:p>
                      <a:endParaRPr sz="3700"/>
                    </a:p>
                  </a:txBody>
                  <a:tcPr marL="0" marR="0" marT="0" marB="0"/>
                </a:tc>
                <a:tc>
                  <a:txBody>
                    <a:bodyPr/>
                    <a:lstStyle/>
                    <a:p>
                      <a:pPr marL="254000" indent="0"/>
                      <a:r>
                        <a:rPr lang="en-US" sz="1800">
                          <a:latin typeface="Arial"/>
                        </a:rPr>
                        <a:t>Early 70s</a:t>
                      </a:r>
                    </a:p>
                  </a:txBody>
                  <a:tcPr marL="0" marR="0" marT="0" marB="0" anchor="ctr"/>
                </a:tc>
                <a:tc>
                  <a:txBody>
                    <a:bodyPr/>
                    <a:lstStyle/>
                    <a:p>
                      <a:pPr indent="0" algn="ctr"/>
                      <a:r>
                        <a:rPr lang="en-US" sz="1800">
                          <a:latin typeface="Arial"/>
                        </a:rPr>
                        <a:t>4.0%</a:t>
                      </a:r>
                    </a:p>
                  </a:txBody>
                  <a:tcPr marL="0" marR="0" marT="0" marB="0" anchor="ctr">
                    <a:solidFill>
                      <a:srgbClr val="D7E5E2"/>
                    </a:solidFill>
                  </a:tcPr>
                </a:tc>
                <a:tc>
                  <a:txBody>
                    <a:bodyPr/>
                    <a:lstStyle/>
                    <a:p>
                      <a:pPr indent="0" algn="ctr"/>
                      <a:r>
                        <a:rPr lang="en-US" sz="1800">
                          <a:latin typeface="Arial"/>
                        </a:rPr>
                        <a:t>5.5%</a:t>
                      </a:r>
                    </a:p>
                  </a:txBody>
                  <a:tcPr marL="0" marR="0" marT="0" marB="0" anchor="ctr">
                    <a:solidFill>
                      <a:srgbClr val="B4D0CA"/>
                    </a:solidFill>
                  </a:tcPr>
                </a:tc>
                <a:extLst>
                  <a:ext uri="{0D108BD9-81ED-4DB2-BD59-A6C34878D82A}">
                    <a16:rowId xmlns:a16="http://schemas.microsoft.com/office/drawing/2014/main" val="10003"/>
                  </a:ext>
                </a:extLst>
              </a:tr>
              <a:tr h="512082">
                <a:tc vMerge="1">
                  <a:txBody>
                    <a:bodyPr/>
                    <a:lstStyle/>
                    <a:p>
                      <a:endParaRPr sz="3700"/>
                    </a:p>
                  </a:txBody>
                  <a:tcPr marL="0" marR="0" marT="0" marB="0"/>
                </a:tc>
                <a:tc>
                  <a:txBody>
                    <a:bodyPr/>
                    <a:lstStyle/>
                    <a:p>
                      <a:pPr marL="254000" indent="0"/>
                      <a:r>
                        <a:rPr lang="en-US" sz="1800">
                          <a:latin typeface="Arial"/>
                        </a:rPr>
                        <a:t>Late 70s</a:t>
                      </a:r>
                    </a:p>
                  </a:txBody>
                  <a:tcPr marL="0" marR="0" marT="0" marB="0" anchor="ctr"/>
                </a:tc>
                <a:tc>
                  <a:txBody>
                    <a:bodyPr/>
                    <a:lstStyle/>
                    <a:p>
                      <a:pPr indent="0" algn="ctr"/>
                      <a:r>
                        <a:rPr lang="en-US" sz="1800">
                          <a:latin typeface="Arial"/>
                        </a:rPr>
                        <a:t>5.0%</a:t>
                      </a:r>
                    </a:p>
                  </a:txBody>
                  <a:tcPr marL="0" marR="0" marT="0" marB="0" anchor="ctr">
                    <a:solidFill>
                      <a:srgbClr val="D7E5E2"/>
                    </a:solidFill>
                  </a:tcPr>
                </a:tc>
                <a:tc>
                  <a:txBody>
                    <a:bodyPr/>
                    <a:lstStyle/>
                    <a:p>
                      <a:pPr indent="0" algn="ctr"/>
                      <a:r>
                        <a:rPr lang="en-US" sz="1800">
                          <a:latin typeface="Arial"/>
                        </a:rPr>
                        <a:t>7.0%</a:t>
                      </a:r>
                    </a:p>
                  </a:txBody>
                  <a:tcPr marL="0" marR="0" marT="0" marB="0" anchor="ctr">
                    <a:solidFill>
                      <a:srgbClr val="B4D0CA"/>
                    </a:solidFill>
                  </a:tcPr>
                </a:tc>
                <a:extLst>
                  <a:ext uri="{0D108BD9-81ED-4DB2-BD59-A6C34878D82A}">
                    <a16:rowId xmlns:a16="http://schemas.microsoft.com/office/drawing/2014/main" val="10004"/>
                  </a:ext>
                </a:extLst>
              </a:tr>
              <a:tr h="875823">
                <a:tc vMerge="1">
                  <a:txBody>
                    <a:bodyPr/>
                    <a:lstStyle/>
                    <a:p>
                      <a:endParaRPr sz="3700"/>
                    </a:p>
                  </a:txBody>
                  <a:tcPr marL="0" marR="0" marT="0" marB="0"/>
                </a:tc>
                <a:tc>
                  <a:txBody>
                    <a:bodyPr/>
                    <a:lstStyle/>
                    <a:p>
                      <a:pPr marL="254000" indent="0"/>
                      <a:r>
                        <a:rPr lang="en-US" sz="1800">
                          <a:latin typeface="Arial"/>
                        </a:rPr>
                        <a:t>80s+</a:t>
                      </a:r>
                    </a:p>
                  </a:txBody>
                  <a:tcPr marL="0" marR="0" marT="0" marB="0" anchor="ctr"/>
                </a:tc>
                <a:tc>
                  <a:txBody>
                    <a:bodyPr/>
                    <a:lstStyle/>
                    <a:p>
                      <a:pPr indent="0" algn="ctr"/>
                      <a:r>
                        <a:rPr lang="en-US" sz="1800">
                          <a:latin typeface="Arial"/>
                        </a:rPr>
                        <a:t>6.0%</a:t>
                      </a:r>
                    </a:p>
                  </a:txBody>
                  <a:tcPr marL="0" marR="0" marT="0" marB="0" anchor="ctr">
                    <a:solidFill>
                      <a:srgbClr val="D7E5E2"/>
                    </a:solidFill>
                  </a:tcPr>
                </a:tc>
                <a:tc>
                  <a:txBody>
                    <a:bodyPr/>
                    <a:lstStyle/>
                    <a:p>
                      <a:pPr indent="0" algn="ctr"/>
                      <a:r>
                        <a:rPr lang="en-US" sz="1800">
                          <a:latin typeface="Arial"/>
                        </a:rPr>
                        <a:t>8.0%</a:t>
                      </a:r>
                    </a:p>
                  </a:txBody>
                  <a:tcPr marL="0" marR="0" marT="0" marB="0" anchor="ctr">
                    <a:solidFill>
                      <a:srgbClr val="B4D0CA"/>
                    </a:solidFill>
                  </a:tcPr>
                </a:tc>
                <a:extLst>
                  <a:ext uri="{0D108BD9-81ED-4DB2-BD59-A6C34878D82A}">
                    <a16:rowId xmlns:a16="http://schemas.microsoft.com/office/drawing/2014/main" val="10005"/>
                  </a:ext>
                </a:extLst>
              </a:tr>
            </a:tbl>
          </a:graphicData>
        </a:graphic>
      </p:graphicFrame>
      <p:sp>
        <p:nvSpPr>
          <p:cNvPr id="15395" name="Rectangle 3">
            <a:extLst>
              <a:ext uri="{FF2B5EF4-FFF2-40B4-BE49-F238E27FC236}">
                <a16:creationId xmlns:a16="http://schemas.microsoft.com/office/drawing/2014/main" id="{E6E5A736-C474-4F95-A792-8554E64DC462}"/>
              </a:ext>
            </a:extLst>
          </p:cNvPr>
          <p:cNvSpPr>
            <a:spLocks noChangeArrowheads="1"/>
          </p:cNvSpPr>
          <p:nvPr/>
        </p:nvSpPr>
        <p:spPr bwMode="auto">
          <a:xfrm>
            <a:off x="1053042" y="5319183"/>
            <a:ext cx="6735233" cy="4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lnSpc>
                <a:spcPts val="800"/>
              </a:lnSpc>
              <a:spcBef>
                <a:spcPts val="1259"/>
              </a:spcBef>
              <a:spcAft>
                <a:spcPct val="0"/>
              </a:spcAft>
            </a:pPr>
            <a:r>
              <a:rPr lang="en-US" altLang="en-US" sz="800">
                <a:solidFill>
                  <a:srgbClr val="656566"/>
                </a:solidFill>
                <a:latin typeface="Arial" panose="020B0604020202020204" pitchFamily="34" charset="0"/>
              </a:rPr>
              <a:t>The above withdrawal rates can include the withdrawal of principal. If preservation of principal is a high priority, you will likely need to use a lower withdrawal rate. In general, the higher your withdrawal rate, the greater the risk that your money may not last throughout your time horizon. The above withdrawal rates are based on estimates and assume a diversified portfolio - 50% equities, 50% income - and a life expectancy to at least age 90. Assumes increased withdrawals each year to combat inflation, which is based on a 3% annual rate.</a:t>
            </a:r>
          </a:p>
        </p:txBody>
      </p:sp>
      <p:sp>
        <p:nvSpPr>
          <p:cNvPr id="5" name="Rectangle 4">
            <a:extLst>
              <a:ext uri="{FF2B5EF4-FFF2-40B4-BE49-F238E27FC236}">
                <a16:creationId xmlns:a16="http://schemas.microsoft.com/office/drawing/2014/main" id="{2662B925-B045-46E8-9374-C0CD83D50F8F}"/>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67E84D82-3A88-4383-B614-DC17A66E466D}"/>
              </a:ext>
            </a:extLst>
          </p:cNvPr>
          <p:cNvSpPr>
            <a:spLocks noChangeArrowheads="1"/>
          </p:cNvSpPr>
          <p:nvPr/>
        </p:nvSpPr>
        <p:spPr bwMode="auto">
          <a:xfrm>
            <a:off x="1485900" y="1043517"/>
            <a:ext cx="6178550" cy="349250"/>
          </a:xfrm>
          <a:prstGeom prst="rect">
            <a:avLst/>
          </a:prstGeom>
          <a:solidFill>
            <a:srgbClr val="FFD94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spcBef>
                <a:spcPct val="0"/>
              </a:spcBef>
              <a:spcAft>
                <a:spcPts val="3083"/>
              </a:spcAft>
            </a:pPr>
            <a:r>
              <a:rPr lang="en-US" altLang="en-US" sz="3067">
                <a:solidFill>
                  <a:srgbClr val="57585A"/>
                </a:solidFill>
                <a:latin typeface="Arial" panose="020B0604020202020204" pitchFamily="34" charset="0"/>
              </a:rPr>
              <a:t>Outliving Your Retirement Savings</a:t>
            </a:r>
          </a:p>
        </p:txBody>
      </p:sp>
      <p:sp>
        <p:nvSpPr>
          <p:cNvPr id="3" name="Rectangle 2">
            <a:extLst>
              <a:ext uri="{FF2B5EF4-FFF2-40B4-BE49-F238E27FC236}">
                <a16:creationId xmlns:a16="http://schemas.microsoft.com/office/drawing/2014/main" id="{D64C98BA-1FE2-466F-A825-137F8D5EF900}"/>
              </a:ext>
            </a:extLst>
          </p:cNvPr>
          <p:cNvSpPr/>
          <p:nvPr/>
        </p:nvSpPr>
        <p:spPr>
          <a:xfrm>
            <a:off x="965201" y="1884893"/>
            <a:ext cx="6823075" cy="3573991"/>
          </a:xfrm>
          <a:prstGeom prst="rect">
            <a:avLst/>
          </a:prstGeom>
          <a:solidFill>
            <a:srgbClr val="4577AC"/>
          </a:solidFill>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ts val="3083"/>
              </a:spcBef>
              <a:spcAft>
                <a:spcPts val="1817"/>
              </a:spcAft>
            </a:pPr>
            <a:r>
              <a:rPr lang="en-US" altLang="en-US" sz="3934" b="1">
                <a:solidFill>
                  <a:srgbClr val="FFFFFF"/>
                </a:solidFill>
                <a:latin typeface="Arial" panose="020B0604020202020204" pitchFamily="34" charset="0"/>
              </a:rPr>
              <a:t>incorporate</a:t>
            </a:r>
          </a:p>
          <a:p>
            <a:pPr algn="just" defTabSz="609630" fontAlgn="base">
              <a:spcBef>
                <a:spcPct val="0"/>
              </a:spcBef>
              <a:spcAft>
                <a:spcPts val="2100"/>
              </a:spcAft>
            </a:pPr>
            <a:r>
              <a:rPr lang="en-US" altLang="en-US" sz="2200">
                <a:solidFill>
                  <a:srgbClr val="FFFFFF"/>
                </a:solidFill>
                <a:latin typeface="Arial" panose="020B0604020202020204" pitchFamily="34" charset="0"/>
              </a:rPr>
              <a:t>•    Age plays a role.</a:t>
            </a:r>
          </a:p>
          <a:p>
            <a:pPr defTabSz="609630" fontAlgn="base">
              <a:lnSpc>
                <a:spcPts val="2783"/>
              </a:lnSpc>
              <a:spcBef>
                <a:spcPct val="0"/>
              </a:spcBef>
              <a:spcAft>
                <a:spcPts val="1400"/>
              </a:spcAft>
            </a:pPr>
            <a:r>
              <a:rPr lang="en-US" altLang="en-US" sz="2200">
                <a:solidFill>
                  <a:srgbClr val="FFFFFF"/>
                </a:solidFill>
                <a:latin typeface="Arial" panose="020B0604020202020204" pitchFamily="34" charset="0"/>
              </a:rPr>
              <a:t>•    Allow expense flexibility, reliance rate and risk tolerance to influence withdrawal rate.</a:t>
            </a:r>
          </a:p>
          <a:p>
            <a:pPr algn="just" defTabSz="609630" fontAlgn="base">
              <a:spcBef>
                <a:spcPct val="0"/>
              </a:spcBef>
              <a:spcAft>
                <a:spcPts val="2100"/>
              </a:spcAft>
            </a:pPr>
            <a:r>
              <a:rPr lang="en-US" altLang="en-US" sz="2200">
                <a:solidFill>
                  <a:srgbClr val="FFFFFF"/>
                </a:solidFill>
                <a:latin typeface="Arial" panose="020B0604020202020204" pitchFamily="34" charset="0"/>
              </a:rPr>
              <a:t>•    Asset allocation is critical.</a:t>
            </a:r>
          </a:p>
          <a:p>
            <a:pPr defTabSz="609630" fontAlgn="base">
              <a:lnSpc>
                <a:spcPts val="2783"/>
              </a:lnSpc>
              <a:spcBef>
                <a:spcPct val="0"/>
              </a:spcBef>
              <a:spcAft>
                <a:spcPct val="0"/>
              </a:spcAft>
            </a:pPr>
            <a:r>
              <a:rPr lang="en-US" altLang="en-US" sz="2200">
                <a:solidFill>
                  <a:srgbClr val="FFFFFF"/>
                </a:solidFill>
                <a:latin typeface="Arial" panose="020B0604020202020204" pitchFamily="34" charset="0"/>
              </a:rPr>
              <a:t>•    Desire to leave a legacy should be considered, as appropriate.</a:t>
            </a:r>
          </a:p>
        </p:txBody>
      </p:sp>
      <p:sp>
        <p:nvSpPr>
          <p:cNvPr id="4" name="Rectangle 3">
            <a:extLst>
              <a:ext uri="{FF2B5EF4-FFF2-40B4-BE49-F238E27FC236}">
                <a16:creationId xmlns:a16="http://schemas.microsoft.com/office/drawing/2014/main" id="{C136893F-7259-46D7-A5FE-3F10869DBF52}"/>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0AE037B4-6F3A-456B-A073-D34930485EF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334" y="1490134"/>
            <a:ext cx="8551333"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a:extLst>
              <a:ext uri="{FF2B5EF4-FFF2-40B4-BE49-F238E27FC236}">
                <a16:creationId xmlns:a16="http://schemas.microsoft.com/office/drawing/2014/main" id="{17C000F7-2CD0-441F-8789-98BB1D857267}"/>
              </a:ext>
            </a:extLst>
          </p:cNvPr>
          <p:cNvSpPr>
            <a:spLocks noChangeArrowheads="1"/>
          </p:cNvSpPr>
          <p:nvPr/>
        </p:nvSpPr>
        <p:spPr bwMode="auto">
          <a:xfrm>
            <a:off x="1485900" y="1051984"/>
            <a:ext cx="6178550" cy="349250"/>
          </a:xfrm>
          <a:prstGeom prst="rect">
            <a:avLst/>
          </a:prstGeom>
          <a:solidFill>
            <a:srgbClr val="FFD94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spcBef>
                <a:spcPct val="0"/>
              </a:spcBef>
              <a:spcAft>
                <a:spcPts val="4900"/>
              </a:spcAft>
            </a:pPr>
            <a:r>
              <a:rPr lang="en-US" altLang="en-US" sz="3067">
                <a:solidFill>
                  <a:srgbClr val="57585A"/>
                </a:solidFill>
                <a:latin typeface="Arial" panose="020B0604020202020204" pitchFamily="34" charset="0"/>
              </a:rPr>
              <a:t>Outliving Your Retirement Savings</a:t>
            </a:r>
          </a:p>
        </p:txBody>
      </p:sp>
      <p:sp>
        <p:nvSpPr>
          <p:cNvPr id="17412" name="Rectangle 3">
            <a:extLst>
              <a:ext uri="{FF2B5EF4-FFF2-40B4-BE49-F238E27FC236}">
                <a16:creationId xmlns:a16="http://schemas.microsoft.com/office/drawing/2014/main" id="{74154B00-938F-4137-8A5A-E6D0C12D4172}"/>
              </a:ext>
            </a:extLst>
          </p:cNvPr>
          <p:cNvSpPr>
            <a:spLocks noChangeArrowheads="1"/>
          </p:cNvSpPr>
          <p:nvPr/>
        </p:nvSpPr>
        <p:spPr bwMode="auto">
          <a:xfrm>
            <a:off x="1304926" y="2236259"/>
            <a:ext cx="1502833" cy="38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1063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70912" defTabSz="609630" fontAlgn="base">
              <a:spcBef>
                <a:spcPts val="4900"/>
              </a:spcBef>
              <a:spcAft>
                <a:spcPts val="1817"/>
              </a:spcAft>
            </a:pPr>
            <a:r>
              <a:rPr lang="en-US" altLang="en-US" sz="3934" b="1">
                <a:solidFill>
                  <a:srgbClr val="B15C12"/>
                </a:solidFill>
                <a:latin typeface="Arial" panose="020B0604020202020204" pitchFamily="34" charset="0"/>
              </a:rPr>
              <a:t>insure</a:t>
            </a:r>
          </a:p>
        </p:txBody>
      </p:sp>
      <p:sp>
        <p:nvSpPr>
          <p:cNvPr id="17413" name="Rectangle 4">
            <a:extLst>
              <a:ext uri="{FF2B5EF4-FFF2-40B4-BE49-F238E27FC236}">
                <a16:creationId xmlns:a16="http://schemas.microsoft.com/office/drawing/2014/main" id="{C7BC54FA-1D1E-4613-B93D-5856E397D153}"/>
              </a:ext>
            </a:extLst>
          </p:cNvPr>
          <p:cNvSpPr>
            <a:spLocks noChangeArrowheads="1"/>
          </p:cNvSpPr>
          <p:nvPr/>
        </p:nvSpPr>
        <p:spPr bwMode="auto">
          <a:xfrm>
            <a:off x="1382184" y="2953809"/>
            <a:ext cx="2419350" cy="134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lnSpc>
                <a:spcPts val="2783"/>
              </a:lnSpc>
              <a:spcBef>
                <a:spcPts val="1817"/>
              </a:spcBef>
              <a:spcAft>
                <a:spcPts val="7700"/>
              </a:spcAft>
            </a:pPr>
            <a:r>
              <a:rPr lang="en-US" altLang="en-US" sz="2200">
                <a:solidFill>
                  <a:srgbClr val="57585A"/>
                </a:solidFill>
                <a:latin typeface="Arial" panose="020B0604020202020204" pitchFamily="34" charset="0"/>
              </a:rPr>
              <a:t>Consider Social Security and/or other investment options.</a:t>
            </a:r>
          </a:p>
        </p:txBody>
      </p:sp>
      <p:sp>
        <p:nvSpPr>
          <p:cNvPr id="17414" name="Rectangle 5">
            <a:extLst>
              <a:ext uri="{FF2B5EF4-FFF2-40B4-BE49-F238E27FC236}">
                <a16:creationId xmlns:a16="http://schemas.microsoft.com/office/drawing/2014/main" id="{39DAD9CA-9C73-43CE-9640-231BDDC061F5}"/>
              </a:ext>
            </a:extLst>
          </p:cNvPr>
          <p:cNvSpPr>
            <a:spLocks noChangeArrowheads="1"/>
          </p:cNvSpPr>
          <p:nvPr/>
        </p:nvSpPr>
        <p:spPr bwMode="auto">
          <a:xfrm>
            <a:off x="693209" y="5938309"/>
            <a:ext cx="7675033" cy="31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09630" fontAlgn="base">
              <a:lnSpc>
                <a:spcPts val="800"/>
              </a:lnSpc>
              <a:spcBef>
                <a:spcPts val="7700"/>
              </a:spcBef>
              <a:spcAft>
                <a:spcPct val="0"/>
              </a:spcAft>
            </a:pPr>
            <a:r>
              <a:rPr lang="en-US" altLang="en-US" sz="800">
                <a:solidFill>
                  <a:srgbClr val="656566"/>
                </a:solidFill>
                <a:latin typeface="Arial" panose="020B0604020202020204" pitchFamily="34" charset="0"/>
              </a:rPr>
              <a:t>Edward Jones is a licensed insurance producer in all states and Washington, D.C., through Edward D. Jones &amp; Co., L.P. and in California, New Mexico and Massachusetts through Edward Jones Insurance Agency of California, L.L.C.; Edward Jones Insurance Agency of New Mexico, L.L.C.; and Edward Jones Insurance Agency of Massachusetts, L.L.C.</a:t>
            </a:r>
          </a:p>
        </p:txBody>
      </p:sp>
      <p:sp>
        <p:nvSpPr>
          <p:cNvPr id="7" name="Rectangle 6">
            <a:extLst>
              <a:ext uri="{FF2B5EF4-FFF2-40B4-BE49-F238E27FC236}">
                <a16:creationId xmlns:a16="http://schemas.microsoft.com/office/drawing/2014/main" id="{51B491B6-32AF-43C6-A81A-B9C76D67293D}"/>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A418C81F-9293-4336-BFCD-BFC765FE4B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150" y="3038476"/>
            <a:ext cx="694267" cy="68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a:extLst>
              <a:ext uri="{FF2B5EF4-FFF2-40B4-BE49-F238E27FC236}">
                <a16:creationId xmlns:a16="http://schemas.microsoft.com/office/drawing/2014/main" id="{587D955D-FE25-4C35-B5A5-74A4CAEE2519}"/>
              </a:ext>
            </a:extLst>
          </p:cNvPr>
          <p:cNvSpPr>
            <a:spLocks noChangeArrowheads="1"/>
          </p:cNvSpPr>
          <p:nvPr/>
        </p:nvSpPr>
        <p:spPr bwMode="auto">
          <a:xfrm>
            <a:off x="2628900" y="2258484"/>
            <a:ext cx="3906309" cy="455083"/>
          </a:xfrm>
          <a:prstGeom prst="rect">
            <a:avLst/>
          </a:prstGeom>
          <a:solidFill>
            <a:srgbClr val="FFD94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spcBef>
                <a:spcPct val="0"/>
              </a:spcBef>
              <a:spcAft>
                <a:spcPts val="2659"/>
              </a:spcAft>
            </a:pPr>
            <a:r>
              <a:rPr lang="en-US" altLang="en-US" sz="4000" b="1">
                <a:solidFill>
                  <a:srgbClr val="57585A"/>
                </a:solidFill>
                <a:latin typeface="Arial" panose="020B0604020202020204" pitchFamily="34" charset="0"/>
              </a:rPr>
              <a:t>Market Declines</a:t>
            </a:r>
          </a:p>
        </p:txBody>
      </p:sp>
      <p:sp>
        <p:nvSpPr>
          <p:cNvPr id="18436" name="Rectangle 3">
            <a:extLst>
              <a:ext uri="{FF2B5EF4-FFF2-40B4-BE49-F238E27FC236}">
                <a16:creationId xmlns:a16="http://schemas.microsoft.com/office/drawing/2014/main" id="{680FDA67-D6C4-4B74-99F5-9649FD576A81}"/>
              </a:ext>
            </a:extLst>
          </p:cNvPr>
          <p:cNvSpPr>
            <a:spLocks noChangeArrowheads="1"/>
          </p:cNvSpPr>
          <p:nvPr/>
        </p:nvSpPr>
        <p:spPr bwMode="auto">
          <a:xfrm>
            <a:off x="2446867" y="3136900"/>
            <a:ext cx="479530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ts val="2659"/>
              </a:spcBef>
              <a:spcAft>
                <a:spcPct val="0"/>
              </a:spcAft>
            </a:pPr>
            <a:r>
              <a:rPr lang="en-US" altLang="en-US" sz="3734">
                <a:solidFill>
                  <a:srgbClr val="005494"/>
                </a:solidFill>
                <a:latin typeface="Arial" panose="020B0604020202020204" pitchFamily="34" charset="0"/>
              </a:rPr>
              <a:t>Incorporate </a:t>
            </a:r>
            <a:r>
              <a:rPr lang="en-US" altLang="en-US" sz="3734">
                <a:solidFill>
                  <a:srgbClr val="656566"/>
                </a:solidFill>
                <a:latin typeface="Arial" panose="020B0604020202020204" pitchFamily="34" charset="0"/>
              </a:rPr>
              <a:t>or </a:t>
            </a:r>
            <a:r>
              <a:rPr lang="en-US" altLang="en-US" sz="3734">
                <a:solidFill>
                  <a:srgbClr val="B15C12"/>
                </a:solidFill>
                <a:latin typeface="Arial" panose="020B0604020202020204" pitchFamily="34" charset="0"/>
              </a:rPr>
              <a:t>Insure</a:t>
            </a:r>
            <a:r>
              <a:rPr lang="en-US" altLang="en-US" sz="3734">
                <a:solidFill>
                  <a:srgbClr val="656566"/>
                </a:solidFill>
                <a:latin typeface="Arial" panose="020B0604020202020204" pitchFamily="34" charset="0"/>
              </a:rPr>
              <a:t>?</a:t>
            </a:r>
          </a:p>
        </p:txBody>
      </p:sp>
      <p:sp>
        <p:nvSpPr>
          <p:cNvPr id="5" name="Rectangle 4">
            <a:extLst>
              <a:ext uri="{FF2B5EF4-FFF2-40B4-BE49-F238E27FC236}">
                <a16:creationId xmlns:a16="http://schemas.microsoft.com/office/drawing/2014/main" id="{2DFD13B3-9A61-47BB-A53D-61861764662A}"/>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1A985C9B-3850-49FB-8889-25B6BD6AB88E}"/>
              </a:ext>
            </a:extLst>
          </p:cNvPr>
          <p:cNvSpPr>
            <a:spLocks noChangeArrowheads="1"/>
          </p:cNvSpPr>
          <p:nvPr/>
        </p:nvSpPr>
        <p:spPr bwMode="auto">
          <a:xfrm>
            <a:off x="2332567" y="1494367"/>
            <a:ext cx="447463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lnSpc>
                <a:spcPts val="3459"/>
              </a:lnSpc>
              <a:spcBef>
                <a:spcPct val="0"/>
              </a:spcBef>
              <a:spcAft>
                <a:spcPts val="1683"/>
              </a:spcAft>
            </a:pPr>
            <a:r>
              <a:rPr lang="en-US" altLang="en-US" sz="3267" b="1">
                <a:solidFill>
                  <a:srgbClr val="656566"/>
                </a:solidFill>
                <a:latin typeface="Arial" panose="020B0604020202020204" pitchFamily="34" charset="0"/>
              </a:rPr>
              <a:t>Sequence of Returns and Withdrawal Rates</a:t>
            </a:r>
          </a:p>
        </p:txBody>
      </p:sp>
      <p:graphicFrame>
        <p:nvGraphicFramePr>
          <p:cNvPr id="3" name="Table 2">
            <a:extLst>
              <a:ext uri="{FF2B5EF4-FFF2-40B4-BE49-F238E27FC236}">
                <a16:creationId xmlns:a16="http://schemas.microsoft.com/office/drawing/2014/main" id="{920A2ED1-3CB3-4531-8460-04F087971ED4}"/>
              </a:ext>
            </a:extLst>
          </p:cNvPr>
          <p:cNvGraphicFramePr>
            <a:graphicFrameLocks noGrp="1"/>
          </p:cNvGraphicFramePr>
          <p:nvPr/>
        </p:nvGraphicFramePr>
        <p:xfrm>
          <a:off x="446617" y="2578100"/>
          <a:ext cx="8248650" cy="2089196"/>
        </p:xfrm>
        <a:graphic>
          <a:graphicData uri="http://schemas.openxmlformats.org/drawingml/2006/table">
            <a:tbl>
              <a:tblPr/>
              <a:tblGrid>
                <a:gridCol w="1075027">
                  <a:extLst>
                    <a:ext uri="{9D8B030D-6E8A-4147-A177-3AD203B41FA5}">
                      <a16:colId xmlns:a16="http://schemas.microsoft.com/office/drawing/2014/main" val="20000"/>
                    </a:ext>
                  </a:extLst>
                </a:gridCol>
                <a:gridCol w="508047">
                  <a:extLst>
                    <a:ext uri="{9D8B030D-6E8A-4147-A177-3AD203B41FA5}">
                      <a16:colId xmlns:a16="http://schemas.microsoft.com/office/drawing/2014/main" val="20001"/>
                    </a:ext>
                  </a:extLst>
                </a:gridCol>
                <a:gridCol w="508047">
                  <a:extLst>
                    <a:ext uri="{9D8B030D-6E8A-4147-A177-3AD203B41FA5}">
                      <a16:colId xmlns:a16="http://schemas.microsoft.com/office/drawing/2014/main" val="20002"/>
                    </a:ext>
                  </a:extLst>
                </a:gridCol>
                <a:gridCol w="508047">
                  <a:extLst>
                    <a:ext uri="{9D8B030D-6E8A-4147-A177-3AD203B41FA5}">
                      <a16:colId xmlns:a16="http://schemas.microsoft.com/office/drawing/2014/main" val="20003"/>
                    </a:ext>
                  </a:extLst>
                </a:gridCol>
                <a:gridCol w="508047">
                  <a:extLst>
                    <a:ext uri="{9D8B030D-6E8A-4147-A177-3AD203B41FA5}">
                      <a16:colId xmlns:a16="http://schemas.microsoft.com/office/drawing/2014/main" val="20004"/>
                    </a:ext>
                  </a:extLst>
                </a:gridCol>
                <a:gridCol w="506015">
                  <a:extLst>
                    <a:ext uri="{9D8B030D-6E8A-4147-A177-3AD203B41FA5}">
                      <a16:colId xmlns:a16="http://schemas.microsoft.com/office/drawing/2014/main" val="20005"/>
                    </a:ext>
                  </a:extLst>
                </a:gridCol>
                <a:gridCol w="508047">
                  <a:extLst>
                    <a:ext uri="{9D8B030D-6E8A-4147-A177-3AD203B41FA5}">
                      <a16:colId xmlns:a16="http://schemas.microsoft.com/office/drawing/2014/main" val="20006"/>
                    </a:ext>
                  </a:extLst>
                </a:gridCol>
                <a:gridCol w="508047">
                  <a:extLst>
                    <a:ext uri="{9D8B030D-6E8A-4147-A177-3AD203B41FA5}">
                      <a16:colId xmlns:a16="http://schemas.microsoft.com/office/drawing/2014/main" val="20007"/>
                    </a:ext>
                  </a:extLst>
                </a:gridCol>
                <a:gridCol w="508047">
                  <a:extLst>
                    <a:ext uri="{9D8B030D-6E8A-4147-A177-3AD203B41FA5}">
                      <a16:colId xmlns:a16="http://schemas.microsoft.com/office/drawing/2014/main" val="20008"/>
                    </a:ext>
                  </a:extLst>
                </a:gridCol>
                <a:gridCol w="755974">
                  <a:extLst>
                    <a:ext uri="{9D8B030D-6E8A-4147-A177-3AD203B41FA5}">
                      <a16:colId xmlns:a16="http://schemas.microsoft.com/office/drawing/2014/main" val="20009"/>
                    </a:ext>
                  </a:extLst>
                </a:gridCol>
                <a:gridCol w="1119735">
                  <a:extLst>
                    <a:ext uri="{9D8B030D-6E8A-4147-A177-3AD203B41FA5}">
                      <a16:colId xmlns:a16="http://schemas.microsoft.com/office/drawing/2014/main" val="20010"/>
                    </a:ext>
                  </a:extLst>
                </a:gridCol>
                <a:gridCol w="1235570">
                  <a:extLst>
                    <a:ext uri="{9D8B030D-6E8A-4147-A177-3AD203B41FA5}">
                      <a16:colId xmlns:a16="http://schemas.microsoft.com/office/drawing/2014/main" val="20011"/>
                    </a:ext>
                  </a:extLst>
                </a:gridCol>
              </a:tblGrid>
              <a:tr h="264007">
                <a:tc gridSpan="10">
                  <a:txBody>
                    <a:bodyPr/>
                    <a:lstStyle/>
                    <a:p>
                      <a:pPr marL="203200" indent="0"/>
                      <a:r>
                        <a:rPr lang="en-US" sz="1400" b="1">
                          <a:latin typeface="Arial"/>
                        </a:rPr>
                        <a:t>Beginning Portfolio Value: $500,000</a:t>
                      </a:r>
                    </a:p>
                  </a:txBody>
                  <a:tcPr marL="0" marR="0" marT="0" marB="0" anchor="b">
                    <a:solidFill>
                      <a:srgbClr val="FFD94F"/>
                    </a:solidFill>
                  </a:tcPr>
                </a:tc>
                <a:tc hMerge="1">
                  <a:txBody>
                    <a:bodyPr/>
                    <a:lstStyle/>
                    <a:p>
                      <a:endParaRPr sz="1900"/>
                    </a:p>
                  </a:txBody>
                  <a:tcPr marL="0" marR="0" marT="0" marB="0"/>
                </a:tc>
                <a:tc hMerge="1">
                  <a:txBody>
                    <a:bodyPr/>
                    <a:lstStyle/>
                    <a:p>
                      <a:endParaRPr sz="1900"/>
                    </a:p>
                  </a:txBody>
                  <a:tcPr marL="0" marR="0" marT="0" marB="0"/>
                </a:tc>
                <a:tc hMerge="1">
                  <a:txBody>
                    <a:bodyPr/>
                    <a:lstStyle/>
                    <a:p>
                      <a:endParaRPr sz="1900"/>
                    </a:p>
                  </a:txBody>
                  <a:tcPr marL="0" marR="0" marT="0" marB="0"/>
                </a:tc>
                <a:tc hMerge="1">
                  <a:txBody>
                    <a:bodyPr/>
                    <a:lstStyle/>
                    <a:p>
                      <a:endParaRPr sz="1900"/>
                    </a:p>
                  </a:txBody>
                  <a:tcPr marL="0" marR="0" marT="0" marB="0"/>
                </a:tc>
                <a:tc hMerge="1">
                  <a:txBody>
                    <a:bodyPr/>
                    <a:lstStyle/>
                    <a:p>
                      <a:endParaRPr sz="1900"/>
                    </a:p>
                  </a:txBody>
                  <a:tcPr marL="0" marR="0" marT="0" marB="0"/>
                </a:tc>
                <a:tc hMerge="1">
                  <a:txBody>
                    <a:bodyPr/>
                    <a:lstStyle/>
                    <a:p>
                      <a:endParaRPr sz="1900"/>
                    </a:p>
                  </a:txBody>
                  <a:tcPr marL="0" marR="0" marT="0" marB="0"/>
                </a:tc>
                <a:tc hMerge="1">
                  <a:txBody>
                    <a:bodyPr/>
                    <a:lstStyle/>
                    <a:p>
                      <a:endParaRPr sz="1900"/>
                    </a:p>
                  </a:txBody>
                  <a:tcPr marL="0" marR="0" marT="0" marB="0"/>
                </a:tc>
                <a:tc hMerge="1">
                  <a:txBody>
                    <a:bodyPr/>
                    <a:lstStyle/>
                    <a:p>
                      <a:endParaRPr sz="1900"/>
                    </a:p>
                  </a:txBody>
                  <a:tcPr marL="0" marR="0" marT="0" marB="0"/>
                </a:tc>
                <a:tc hMerge="1">
                  <a:txBody>
                    <a:bodyPr/>
                    <a:lstStyle/>
                    <a:p>
                      <a:endParaRPr sz="1900"/>
                    </a:p>
                  </a:txBody>
                  <a:tcPr marL="0" marR="0" marT="0" marB="0"/>
                </a:tc>
                <a:tc gridSpan="2">
                  <a:txBody>
                    <a:bodyPr/>
                    <a:lstStyle/>
                    <a:p>
                      <a:pPr marL="342900" indent="0"/>
                      <a:r>
                        <a:rPr lang="en-US" sz="1400" b="1">
                          <a:latin typeface="Arial"/>
                        </a:rPr>
                        <a:t>Ending Portfolio Value</a:t>
                      </a:r>
                    </a:p>
                  </a:txBody>
                  <a:tcPr marL="0" marR="0" marT="0" marB="0" anchor="b">
                    <a:solidFill>
                      <a:srgbClr val="FFC526"/>
                    </a:solidFill>
                  </a:tcPr>
                </a:tc>
                <a:tc hMerge="1">
                  <a:txBody>
                    <a:bodyPr/>
                    <a:lstStyle/>
                    <a:p>
                      <a:endParaRPr sz="1900"/>
                    </a:p>
                  </a:txBody>
                  <a:tcPr marL="0" marR="0" marT="0" marB="0"/>
                </a:tc>
                <a:extLst>
                  <a:ext uri="{0D108BD9-81ED-4DB2-BD59-A6C34878D82A}">
                    <a16:rowId xmlns:a16="http://schemas.microsoft.com/office/drawing/2014/main" val="10000"/>
                  </a:ext>
                </a:extLst>
              </a:tr>
              <a:tr h="286345">
                <a:tc gridSpan="9">
                  <a:txBody>
                    <a:bodyPr/>
                    <a:lstStyle/>
                    <a:p>
                      <a:pPr indent="0" algn="ctr"/>
                      <a:r>
                        <a:rPr lang="en-US" sz="1400" b="1">
                          <a:latin typeface="Arial"/>
                        </a:rPr>
                        <a:t>Annual Portfolio Returns</a:t>
                      </a:r>
                    </a:p>
                  </a:txBody>
                  <a:tcPr marL="0" marR="0" marT="0" marB="0" anchor="b">
                    <a:solidFill>
                      <a:srgbClr val="FEE690"/>
                    </a:solidFill>
                  </a:tcPr>
                </a:tc>
                <a:tc hMerge="1">
                  <a:txBody>
                    <a:bodyPr/>
                    <a:lstStyle/>
                    <a:p>
                      <a:endParaRPr sz="2100"/>
                    </a:p>
                  </a:txBody>
                  <a:tcPr marL="0" marR="0" marT="0" marB="0"/>
                </a:tc>
                <a:tc hMerge="1">
                  <a:txBody>
                    <a:bodyPr/>
                    <a:lstStyle/>
                    <a:p>
                      <a:endParaRPr sz="2100"/>
                    </a:p>
                  </a:txBody>
                  <a:tcPr marL="0" marR="0" marT="0" marB="0"/>
                </a:tc>
                <a:tc hMerge="1">
                  <a:txBody>
                    <a:bodyPr/>
                    <a:lstStyle/>
                    <a:p>
                      <a:endParaRPr sz="2100"/>
                    </a:p>
                  </a:txBody>
                  <a:tcPr marL="0" marR="0" marT="0" marB="0"/>
                </a:tc>
                <a:tc hMerge="1">
                  <a:txBody>
                    <a:bodyPr/>
                    <a:lstStyle/>
                    <a:p>
                      <a:endParaRPr sz="2100"/>
                    </a:p>
                  </a:txBody>
                  <a:tcPr marL="0" marR="0" marT="0" marB="0"/>
                </a:tc>
                <a:tc hMerge="1">
                  <a:txBody>
                    <a:bodyPr/>
                    <a:lstStyle/>
                    <a:p>
                      <a:endParaRPr sz="2100"/>
                    </a:p>
                  </a:txBody>
                  <a:tcPr marL="0" marR="0" marT="0" marB="0"/>
                </a:tc>
                <a:tc hMerge="1">
                  <a:txBody>
                    <a:bodyPr/>
                    <a:lstStyle/>
                    <a:p>
                      <a:endParaRPr sz="2100"/>
                    </a:p>
                  </a:txBody>
                  <a:tcPr marL="0" marR="0" marT="0" marB="0"/>
                </a:tc>
                <a:tc hMerge="1">
                  <a:txBody>
                    <a:bodyPr/>
                    <a:lstStyle/>
                    <a:p>
                      <a:endParaRPr sz="2100"/>
                    </a:p>
                  </a:txBody>
                  <a:tcPr marL="0" marR="0" marT="0" marB="0"/>
                </a:tc>
                <a:tc hMerge="1">
                  <a:txBody>
                    <a:bodyPr/>
                    <a:lstStyle/>
                    <a:p>
                      <a:endParaRPr sz="2100"/>
                    </a:p>
                  </a:txBody>
                  <a:tcPr marL="0" marR="0" marT="0" marB="0"/>
                </a:tc>
                <a:tc rowSpan="2">
                  <a:txBody>
                    <a:bodyPr/>
                    <a:lstStyle/>
                    <a:p>
                      <a:pPr indent="0">
                        <a:spcAft>
                          <a:spcPts val="420"/>
                        </a:spcAft>
                      </a:pPr>
                      <a:r>
                        <a:rPr lang="en-US" sz="1400" b="1">
                          <a:latin typeface="Arial"/>
                        </a:rPr>
                        <a:t>Average</a:t>
                      </a:r>
                    </a:p>
                    <a:p>
                      <a:pPr marL="165100" indent="0"/>
                      <a:r>
                        <a:rPr lang="en-US" sz="1400" b="1">
                          <a:latin typeface="Arial"/>
                        </a:rPr>
                        <a:t>Return</a:t>
                      </a:r>
                    </a:p>
                  </a:txBody>
                  <a:tcPr marL="0" marR="0" marT="0" marB="0" anchor="ctr">
                    <a:solidFill>
                      <a:srgbClr val="FEE690"/>
                    </a:solidFill>
                  </a:tcPr>
                </a:tc>
                <a:tc rowSpan="2">
                  <a:txBody>
                    <a:bodyPr/>
                    <a:lstStyle/>
                    <a:p>
                      <a:pPr indent="0" algn="ctr">
                        <a:lnSpc>
                          <a:spcPts val="2424"/>
                        </a:lnSpc>
                      </a:pPr>
                      <a:r>
                        <a:rPr lang="en-US" sz="1400" b="1">
                          <a:latin typeface="Arial"/>
                        </a:rPr>
                        <a:t>4%</a:t>
                      </a:r>
                    </a:p>
                    <a:p>
                      <a:pPr marL="177800" indent="0">
                        <a:lnSpc>
                          <a:spcPts val="2424"/>
                        </a:lnSpc>
                      </a:pPr>
                      <a:r>
                        <a:rPr lang="en-US" sz="1400" b="1">
                          <a:latin typeface="Arial"/>
                        </a:rPr>
                        <a:t>Withdrawal</a:t>
                      </a:r>
                    </a:p>
                    <a:p>
                      <a:pPr indent="0" algn="ctr">
                        <a:lnSpc>
                          <a:spcPts val="2424"/>
                        </a:lnSpc>
                      </a:pPr>
                      <a:r>
                        <a:rPr lang="en-US" sz="1400" b="1">
                          <a:latin typeface="Arial"/>
                        </a:rPr>
                        <a:t>Rate</a:t>
                      </a:r>
                    </a:p>
                  </a:txBody>
                  <a:tcPr marL="0" marR="0" marT="0" marB="0" anchor="b">
                    <a:solidFill>
                      <a:srgbClr val="FFD94F"/>
                    </a:solidFill>
                  </a:tcPr>
                </a:tc>
                <a:tc rowSpan="2">
                  <a:txBody>
                    <a:bodyPr/>
                    <a:lstStyle/>
                    <a:p>
                      <a:pPr indent="0" algn="ctr">
                        <a:lnSpc>
                          <a:spcPts val="2424"/>
                        </a:lnSpc>
                      </a:pPr>
                      <a:r>
                        <a:rPr lang="en-US" sz="1400" b="1">
                          <a:latin typeface="Arial"/>
                        </a:rPr>
                        <a:t>6%</a:t>
                      </a:r>
                    </a:p>
                    <a:p>
                      <a:pPr marL="254000" indent="0">
                        <a:lnSpc>
                          <a:spcPts val="2424"/>
                        </a:lnSpc>
                      </a:pPr>
                      <a:r>
                        <a:rPr lang="en-US" sz="1400" b="1">
                          <a:latin typeface="Arial"/>
                        </a:rPr>
                        <a:t>Withdrawal</a:t>
                      </a:r>
                    </a:p>
                    <a:p>
                      <a:pPr indent="0" algn="ctr">
                        <a:lnSpc>
                          <a:spcPts val="2424"/>
                        </a:lnSpc>
                      </a:pPr>
                      <a:r>
                        <a:rPr lang="en-US" sz="1400" b="1">
                          <a:latin typeface="Arial"/>
                        </a:rPr>
                        <a:t>Rate</a:t>
                      </a:r>
                    </a:p>
                  </a:txBody>
                  <a:tcPr marL="0" marR="0" marT="0" marB="0" anchor="b">
                    <a:solidFill>
                      <a:srgbClr val="FFD94F"/>
                    </a:solidFill>
                  </a:tcPr>
                </a:tc>
                <a:extLst>
                  <a:ext uri="{0D108BD9-81ED-4DB2-BD59-A6C34878D82A}">
                    <a16:rowId xmlns:a16="http://schemas.microsoft.com/office/drawing/2014/main" val="10001"/>
                  </a:ext>
                </a:extLst>
              </a:tr>
              <a:tr h="410225">
                <a:tc>
                  <a:txBody>
                    <a:bodyPr/>
                    <a:lstStyle/>
                    <a:p>
                      <a:pPr marL="165100" indent="0"/>
                      <a:r>
                        <a:rPr lang="en-US" sz="1400" b="1">
                          <a:latin typeface="Arial"/>
                        </a:rPr>
                        <a:t>Year</a:t>
                      </a:r>
                    </a:p>
                  </a:txBody>
                  <a:tcPr marL="0" marR="0" marT="0" marB="0" anchor="ctr">
                    <a:solidFill>
                      <a:srgbClr val="FEE690"/>
                    </a:solidFill>
                  </a:tcPr>
                </a:tc>
                <a:tc gridSpan="8">
                  <a:txBody>
                    <a:bodyPr/>
                    <a:lstStyle/>
                    <a:p>
                      <a:pPr marL="342900" indent="0"/>
                      <a:r>
                        <a:rPr lang="en-US" sz="1400" b="1">
                          <a:latin typeface="Arial"/>
                        </a:rPr>
                        <a:t>1 2 3 4 5 6 7 8</a:t>
                      </a:r>
                    </a:p>
                  </a:txBody>
                  <a:tcPr marL="0" marR="0" marT="0" marB="0" anchor="ctr">
                    <a:solidFill>
                      <a:srgbClr val="FEE690"/>
                    </a:solidFill>
                  </a:tcPr>
                </a:tc>
                <a:tc hMerge="1">
                  <a:txBody>
                    <a:bodyPr/>
                    <a:lstStyle/>
                    <a:p>
                      <a:endParaRPr sz="3000"/>
                    </a:p>
                  </a:txBody>
                  <a:tcPr marL="0" marR="0" marT="0" marB="0"/>
                </a:tc>
                <a:tc hMerge="1">
                  <a:txBody>
                    <a:bodyPr/>
                    <a:lstStyle/>
                    <a:p>
                      <a:endParaRPr sz="3000"/>
                    </a:p>
                  </a:txBody>
                  <a:tcPr marL="0" marR="0" marT="0" marB="0"/>
                </a:tc>
                <a:tc hMerge="1">
                  <a:txBody>
                    <a:bodyPr/>
                    <a:lstStyle/>
                    <a:p>
                      <a:endParaRPr sz="3000"/>
                    </a:p>
                  </a:txBody>
                  <a:tcPr marL="0" marR="0" marT="0" marB="0"/>
                </a:tc>
                <a:tc hMerge="1">
                  <a:txBody>
                    <a:bodyPr/>
                    <a:lstStyle/>
                    <a:p>
                      <a:endParaRPr sz="3000"/>
                    </a:p>
                  </a:txBody>
                  <a:tcPr marL="0" marR="0" marT="0" marB="0"/>
                </a:tc>
                <a:tc hMerge="1">
                  <a:txBody>
                    <a:bodyPr/>
                    <a:lstStyle/>
                    <a:p>
                      <a:endParaRPr sz="3000"/>
                    </a:p>
                  </a:txBody>
                  <a:tcPr marL="0" marR="0" marT="0" marB="0"/>
                </a:tc>
                <a:tc hMerge="1">
                  <a:txBody>
                    <a:bodyPr/>
                    <a:lstStyle/>
                    <a:p>
                      <a:endParaRPr sz="3000"/>
                    </a:p>
                  </a:txBody>
                  <a:tcPr marL="0" marR="0" marT="0" marB="0"/>
                </a:tc>
                <a:tc hMerge="1">
                  <a:txBody>
                    <a:bodyPr/>
                    <a:lstStyle/>
                    <a:p>
                      <a:endParaRPr sz="3000"/>
                    </a:p>
                  </a:txBody>
                  <a:tcPr marL="0" marR="0" marT="0" marB="0"/>
                </a:tc>
                <a:tc vMerge="1">
                  <a:txBody>
                    <a:bodyPr/>
                    <a:lstStyle/>
                    <a:p>
                      <a:endParaRPr sz="3000"/>
                    </a:p>
                  </a:txBody>
                  <a:tcPr marL="0" marR="0" marT="0" marB="0"/>
                </a:tc>
                <a:tc vMerge="1">
                  <a:txBody>
                    <a:bodyPr/>
                    <a:lstStyle/>
                    <a:p>
                      <a:endParaRPr sz="3000"/>
                    </a:p>
                  </a:txBody>
                  <a:tcPr marL="0" marR="0" marT="0" marB="0"/>
                </a:tc>
                <a:tc vMerge="1">
                  <a:txBody>
                    <a:bodyPr/>
                    <a:lstStyle/>
                    <a:p>
                      <a:endParaRPr sz="3000"/>
                    </a:p>
                  </a:txBody>
                  <a:tcPr marL="0" marR="0" marT="0" marB="0"/>
                </a:tc>
                <a:extLst>
                  <a:ext uri="{0D108BD9-81ED-4DB2-BD59-A6C34878D82A}">
                    <a16:rowId xmlns:a16="http://schemas.microsoft.com/office/drawing/2014/main" val="10002"/>
                  </a:ext>
                </a:extLst>
              </a:tr>
              <a:tr h="316808">
                <a:tc>
                  <a:txBody>
                    <a:bodyPr/>
                    <a:lstStyle/>
                    <a:p>
                      <a:pPr marL="165100" indent="0"/>
                      <a:r>
                        <a:rPr lang="en-US" sz="1400" b="1">
                          <a:latin typeface="Arial"/>
                        </a:rPr>
                        <a:t>Scenario 1</a:t>
                      </a:r>
                    </a:p>
                  </a:txBody>
                  <a:tcPr marL="0" marR="0" marT="0" marB="0" anchor="ctr">
                    <a:solidFill>
                      <a:srgbClr val="D7E5E2"/>
                    </a:solidFill>
                  </a:tcPr>
                </a:tc>
                <a:tc>
                  <a:txBody>
                    <a:bodyPr/>
                    <a:lstStyle/>
                    <a:p>
                      <a:pPr marL="127000" indent="0"/>
                      <a:r>
                        <a:rPr lang="en-US" sz="1300">
                          <a:latin typeface="Arial"/>
                        </a:rPr>
                        <a:t>25</a:t>
                      </a:r>
                      <a:r>
                        <a:rPr lang="en-US" sz="1200">
                          <a:latin typeface="Arial"/>
                        </a:rPr>
                        <a:t>%</a:t>
                      </a:r>
                    </a:p>
                  </a:txBody>
                  <a:tcPr marL="0" marR="0" marT="0" marB="0" anchor="ctr"/>
                </a:tc>
                <a:tc>
                  <a:txBody>
                    <a:bodyPr/>
                    <a:lstStyle/>
                    <a:p>
                      <a:pPr marL="177800" indent="0"/>
                      <a:r>
                        <a:rPr lang="en-US" sz="1300">
                          <a:latin typeface="Arial"/>
                        </a:rPr>
                        <a:t>16</a:t>
                      </a:r>
                      <a:r>
                        <a:rPr lang="en-US" sz="1200">
                          <a:latin typeface="Arial"/>
                        </a:rPr>
                        <a:t>%</a:t>
                      </a:r>
                    </a:p>
                  </a:txBody>
                  <a:tcPr marL="0" marR="0" marT="0" marB="0" anchor="ctr"/>
                </a:tc>
                <a:tc>
                  <a:txBody>
                    <a:bodyPr/>
                    <a:lstStyle/>
                    <a:p>
                      <a:pPr marL="165100" indent="0"/>
                      <a:r>
                        <a:rPr lang="en-US" sz="1300">
                          <a:latin typeface="Arial"/>
                        </a:rPr>
                        <a:t>8</a:t>
                      </a:r>
                      <a:r>
                        <a:rPr lang="en-US" sz="1200">
                          <a:latin typeface="Arial"/>
                        </a:rPr>
                        <a:t>%</a:t>
                      </a:r>
                    </a:p>
                  </a:txBody>
                  <a:tcPr marL="0" marR="0" marT="0" marB="0" anchor="ctr"/>
                </a:tc>
                <a:tc>
                  <a:txBody>
                    <a:bodyPr/>
                    <a:lstStyle/>
                    <a:p>
                      <a:pPr marL="165100" indent="0"/>
                      <a:r>
                        <a:rPr lang="en-US" sz="1300">
                          <a:latin typeface="Arial"/>
                        </a:rPr>
                        <a:t>15</a:t>
                      </a:r>
                      <a:r>
                        <a:rPr lang="en-US" sz="1200">
                          <a:latin typeface="Arial"/>
                        </a:rPr>
                        <a:t>%</a:t>
                      </a:r>
                    </a:p>
                  </a:txBody>
                  <a:tcPr marL="0" marR="0" marT="0" marB="0" anchor="ctr"/>
                </a:tc>
                <a:tc>
                  <a:txBody>
                    <a:bodyPr/>
                    <a:lstStyle/>
                    <a:p>
                      <a:pPr marL="152400" indent="0"/>
                      <a:r>
                        <a:rPr lang="en-US" sz="1300">
                          <a:latin typeface="Arial"/>
                        </a:rPr>
                        <a:t>0</a:t>
                      </a:r>
                      <a:r>
                        <a:rPr lang="en-US" sz="1200">
                          <a:latin typeface="Arial"/>
                        </a:rPr>
                        <a:t>%</a:t>
                      </a:r>
                    </a:p>
                  </a:txBody>
                  <a:tcPr marL="0" marR="0" marT="0" marB="0" anchor="ctr"/>
                </a:tc>
                <a:tc>
                  <a:txBody>
                    <a:bodyPr/>
                    <a:lstStyle/>
                    <a:p>
                      <a:pPr marL="165100" indent="0"/>
                      <a:r>
                        <a:rPr lang="en-US" sz="1200">
                          <a:latin typeface="Arial"/>
                        </a:rPr>
                        <a:t>-</a:t>
                      </a:r>
                      <a:r>
                        <a:rPr lang="en-US" sz="1300">
                          <a:latin typeface="Arial"/>
                        </a:rPr>
                        <a:t>8</a:t>
                      </a:r>
                      <a:r>
                        <a:rPr lang="en-US" sz="1200">
                          <a:latin typeface="Arial"/>
                        </a:rPr>
                        <a:t>%</a:t>
                      </a:r>
                    </a:p>
                  </a:txBody>
                  <a:tcPr marL="0" marR="0" marT="0" marB="0" anchor="ctr"/>
                </a:tc>
                <a:tc>
                  <a:txBody>
                    <a:bodyPr/>
                    <a:lstStyle/>
                    <a:p>
                      <a:pPr marL="165100" indent="0"/>
                      <a:r>
                        <a:rPr lang="en-US" sz="1300">
                          <a:latin typeface="Arial"/>
                        </a:rPr>
                        <a:t>4</a:t>
                      </a:r>
                      <a:r>
                        <a:rPr lang="en-US" sz="1200">
                          <a:latin typeface="Arial"/>
                        </a:rPr>
                        <a:t>%</a:t>
                      </a:r>
                    </a:p>
                  </a:txBody>
                  <a:tcPr marL="0" marR="0" marT="0" marB="0" anchor="ctr"/>
                </a:tc>
                <a:tc>
                  <a:txBody>
                    <a:bodyPr/>
                    <a:lstStyle/>
                    <a:p>
                      <a:pPr marL="114300" indent="0"/>
                      <a:r>
                        <a:rPr lang="en-US" sz="1200">
                          <a:latin typeface="Arial"/>
                        </a:rPr>
                        <a:t>-</a:t>
                      </a:r>
                      <a:r>
                        <a:rPr lang="en-US" sz="1300">
                          <a:latin typeface="Arial"/>
                        </a:rPr>
                        <a:t>12</a:t>
                      </a:r>
                      <a:r>
                        <a:rPr lang="en-US" sz="1200">
                          <a:latin typeface="Arial"/>
                        </a:rPr>
                        <a:t>%</a:t>
                      </a:r>
                    </a:p>
                  </a:txBody>
                  <a:tcPr marL="0" marR="0" marT="0" marB="0" anchor="ctr"/>
                </a:tc>
                <a:tc>
                  <a:txBody>
                    <a:bodyPr/>
                    <a:lstStyle/>
                    <a:p>
                      <a:pPr indent="0" algn="ctr"/>
                      <a:r>
                        <a:rPr lang="en-US" sz="1300">
                          <a:latin typeface="Arial"/>
                        </a:rPr>
                        <a:t>6</a:t>
                      </a:r>
                      <a:r>
                        <a:rPr lang="en-US" sz="1200">
                          <a:latin typeface="Arial"/>
                        </a:rPr>
                        <a:t>%</a:t>
                      </a:r>
                    </a:p>
                  </a:txBody>
                  <a:tcPr marL="0" marR="0" marT="0" marB="0" anchor="ctr"/>
                </a:tc>
                <a:tc>
                  <a:txBody>
                    <a:bodyPr/>
                    <a:lstStyle/>
                    <a:p>
                      <a:pPr marL="177800" indent="0"/>
                      <a:r>
                        <a:rPr lang="en-US" sz="1200">
                          <a:latin typeface="Arial"/>
                        </a:rPr>
                        <a:t>$</a:t>
                      </a:r>
                      <a:r>
                        <a:rPr lang="en-US" sz="1300">
                          <a:latin typeface="Arial"/>
                        </a:rPr>
                        <a:t>590,000</a:t>
                      </a:r>
                    </a:p>
                  </a:txBody>
                  <a:tcPr marL="0" marR="0" marT="0" marB="0" anchor="ctr">
                    <a:solidFill>
                      <a:srgbClr val="FFEFB1"/>
                    </a:solidFill>
                  </a:tcPr>
                </a:tc>
                <a:tc>
                  <a:txBody>
                    <a:bodyPr/>
                    <a:lstStyle/>
                    <a:p>
                      <a:pPr marL="254000" indent="0"/>
                      <a:r>
                        <a:rPr lang="en-US" sz="1200">
                          <a:latin typeface="Arial"/>
                        </a:rPr>
                        <a:t>$</a:t>
                      </a:r>
                      <a:r>
                        <a:rPr lang="en-US" sz="1300">
                          <a:latin typeface="Arial"/>
                        </a:rPr>
                        <a:t>500,000</a:t>
                      </a:r>
                    </a:p>
                  </a:txBody>
                  <a:tcPr marL="0" marR="0" marT="0" marB="0" anchor="ctr">
                    <a:solidFill>
                      <a:srgbClr val="FFEFB1"/>
                    </a:solidFill>
                  </a:tcPr>
                </a:tc>
                <a:extLst>
                  <a:ext uri="{0D108BD9-81ED-4DB2-BD59-A6C34878D82A}">
                    <a16:rowId xmlns:a16="http://schemas.microsoft.com/office/drawing/2014/main" val="10003"/>
                  </a:ext>
                </a:extLst>
              </a:tr>
              <a:tr h="324931">
                <a:tc>
                  <a:txBody>
                    <a:bodyPr/>
                    <a:lstStyle/>
                    <a:p>
                      <a:pPr marL="165100" indent="0"/>
                      <a:r>
                        <a:rPr lang="en-US" sz="1400" b="1">
                          <a:latin typeface="Arial"/>
                        </a:rPr>
                        <a:t>Scenario 2</a:t>
                      </a:r>
                    </a:p>
                  </a:txBody>
                  <a:tcPr marL="0" marR="0" marT="0" marB="0" anchor="ctr">
                    <a:solidFill>
                      <a:srgbClr val="D7E5E2"/>
                    </a:solidFill>
                  </a:tcPr>
                </a:tc>
                <a:tc>
                  <a:txBody>
                    <a:bodyPr/>
                    <a:lstStyle/>
                    <a:p>
                      <a:pPr marL="127000" indent="0"/>
                      <a:r>
                        <a:rPr lang="en-US" sz="1200">
                          <a:latin typeface="Arial"/>
                        </a:rPr>
                        <a:t>-</a:t>
                      </a:r>
                      <a:r>
                        <a:rPr lang="en-US" sz="1300">
                          <a:latin typeface="Arial"/>
                        </a:rPr>
                        <a:t>12</a:t>
                      </a:r>
                      <a:r>
                        <a:rPr lang="en-US" sz="1200">
                          <a:latin typeface="Arial"/>
                        </a:rPr>
                        <a:t>%</a:t>
                      </a:r>
                    </a:p>
                  </a:txBody>
                  <a:tcPr marL="0" marR="0" marT="0" marB="0" anchor="ctr"/>
                </a:tc>
                <a:tc>
                  <a:txBody>
                    <a:bodyPr/>
                    <a:lstStyle/>
                    <a:p>
                      <a:pPr marL="177800" indent="0"/>
                      <a:r>
                        <a:rPr lang="en-US" sz="1300">
                          <a:latin typeface="Arial"/>
                        </a:rPr>
                        <a:t>4</a:t>
                      </a:r>
                      <a:r>
                        <a:rPr lang="en-US" sz="1200">
                          <a:latin typeface="Arial"/>
                        </a:rPr>
                        <a:t>%</a:t>
                      </a:r>
                    </a:p>
                  </a:txBody>
                  <a:tcPr marL="0" marR="0" marT="0" marB="0" anchor="ctr"/>
                </a:tc>
                <a:tc>
                  <a:txBody>
                    <a:bodyPr/>
                    <a:lstStyle/>
                    <a:p>
                      <a:pPr marL="165100" indent="0"/>
                      <a:r>
                        <a:rPr lang="en-US" sz="1200">
                          <a:latin typeface="Arial"/>
                        </a:rPr>
                        <a:t>-</a:t>
                      </a:r>
                      <a:r>
                        <a:rPr lang="en-US" sz="1300">
                          <a:latin typeface="Arial"/>
                        </a:rPr>
                        <a:t>8</a:t>
                      </a:r>
                      <a:r>
                        <a:rPr lang="en-US" sz="1200">
                          <a:latin typeface="Arial"/>
                        </a:rPr>
                        <a:t>%</a:t>
                      </a:r>
                    </a:p>
                  </a:txBody>
                  <a:tcPr marL="0" marR="0" marT="0" marB="0" anchor="ctr"/>
                </a:tc>
                <a:tc>
                  <a:txBody>
                    <a:bodyPr/>
                    <a:lstStyle/>
                    <a:p>
                      <a:pPr marL="165100" indent="0"/>
                      <a:r>
                        <a:rPr lang="en-US" sz="1300">
                          <a:latin typeface="Arial"/>
                        </a:rPr>
                        <a:t>0</a:t>
                      </a:r>
                      <a:r>
                        <a:rPr lang="en-US" sz="1200">
                          <a:latin typeface="Arial"/>
                        </a:rPr>
                        <a:t>%</a:t>
                      </a:r>
                    </a:p>
                  </a:txBody>
                  <a:tcPr marL="0" marR="0" marT="0" marB="0" anchor="ctr"/>
                </a:tc>
                <a:tc>
                  <a:txBody>
                    <a:bodyPr/>
                    <a:lstStyle/>
                    <a:p>
                      <a:pPr marL="152400" indent="0"/>
                      <a:r>
                        <a:rPr lang="en-US" sz="1300">
                          <a:latin typeface="Arial"/>
                        </a:rPr>
                        <a:t>15</a:t>
                      </a:r>
                      <a:r>
                        <a:rPr lang="en-US" sz="1200">
                          <a:latin typeface="Arial"/>
                        </a:rPr>
                        <a:t>%</a:t>
                      </a:r>
                    </a:p>
                  </a:txBody>
                  <a:tcPr marL="0" marR="0" marT="0" marB="0" anchor="ctr"/>
                </a:tc>
                <a:tc>
                  <a:txBody>
                    <a:bodyPr/>
                    <a:lstStyle/>
                    <a:p>
                      <a:pPr marL="165100" indent="0"/>
                      <a:r>
                        <a:rPr lang="en-US" sz="1300">
                          <a:latin typeface="Arial"/>
                        </a:rPr>
                        <a:t>8</a:t>
                      </a:r>
                      <a:r>
                        <a:rPr lang="en-US" sz="1200">
                          <a:latin typeface="Arial"/>
                        </a:rPr>
                        <a:t>%</a:t>
                      </a:r>
                    </a:p>
                  </a:txBody>
                  <a:tcPr marL="0" marR="0" marT="0" marB="0" anchor="ctr"/>
                </a:tc>
                <a:tc>
                  <a:txBody>
                    <a:bodyPr/>
                    <a:lstStyle/>
                    <a:p>
                      <a:pPr marL="165100" indent="0"/>
                      <a:r>
                        <a:rPr lang="en-US" sz="1300">
                          <a:latin typeface="Arial"/>
                        </a:rPr>
                        <a:t>16</a:t>
                      </a:r>
                      <a:r>
                        <a:rPr lang="en-US" sz="1200">
                          <a:latin typeface="Arial"/>
                        </a:rPr>
                        <a:t>%</a:t>
                      </a:r>
                    </a:p>
                  </a:txBody>
                  <a:tcPr marL="0" marR="0" marT="0" marB="0" anchor="ctr"/>
                </a:tc>
                <a:tc>
                  <a:txBody>
                    <a:bodyPr/>
                    <a:lstStyle/>
                    <a:p>
                      <a:pPr marL="114300" indent="0"/>
                      <a:r>
                        <a:rPr lang="en-US" sz="1300">
                          <a:latin typeface="Arial"/>
                        </a:rPr>
                        <a:t>25</a:t>
                      </a:r>
                      <a:r>
                        <a:rPr lang="en-US" sz="1200">
                          <a:latin typeface="Arial"/>
                        </a:rPr>
                        <a:t>%</a:t>
                      </a:r>
                    </a:p>
                  </a:txBody>
                  <a:tcPr marL="0" marR="0" marT="0" marB="0" anchor="ctr"/>
                </a:tc>
                <a:tc>
                  <a:txBody>
                    <a:bodyPr/>
                    <a:lstStyle/>
                    <a:p>
                      <a:pPr indent="0" algn="ctr"/>
                      <a:r>
                        <a:rPr lang="en-US" sz="1300">
                          <a:latin typeface="Arial"/>
                        </a:rPr>
                        <a:t>6</a:t>
                      </a:r>
                      <a:r>
                        <a:rPr lang="en-US" sz="1200">
                          <a:latin typeface="Arial"/>
                        </a:rPr>
                        <a:t>%</a:t>
                      </a:r>
                    </a:p>
                  </a:txBody>
                  <a:tcPr marL="0" marR="0" marT="0" marB="0" anchor="ctr"/>
                </a:tc>
                <a:tc>
                  <a:txBody>
                    <a:bodyPr/>
                    <a:lstStyle/>
                    <a:p>
                      <a:pPr marL="177800" indent="0"/>
                      <a:r>
                        <a:rPr lang="en-US" sz="1200">
                          <a:latin typeface="Arial"/>
                        </a:rPr>
                        <a:t>$</a:t>
                      </a:r>
                      <a:r>
                        <a:rPr lang="en-US" sz="1300">
                          <a:latin typeface="Arial"/>
                        </a:rPr>
                        <a:t>490,000</a:t>
                      </a:r>
                    </a:p>
                  </a:txBody>
                  <a:tcPr marL="0" marR="0" marT="0" marB="0" anchor="ctr">
                    <a:solidFill>
                      <a:srgbClr val="FFEFB1"/>
                    </a:solidFill>
                  </a:tcPr>
                </a:tc>
                <a:tc>
                  <a:txBody>
                    <a:bodyPr/>
                    <a:lstStyle/>
                    <a:p>
                      <a:pPr marL="254000" indent="0"/>
                      <a:r>
                        <a:rPr lang="en-US" sz="1200">
                          <a:latin typeface="Arial"/>
                        </a:rPr>
                        <a:t>$</a:t>
                      </a:r>
                      <a:r>
                        <a:rPr lang="en-US" sz="1300">
                          <a:latin typeface="Arial"/>
                        </a:rPr>
                        <a:t>355,000</a:t>
                      </a:r>
                    </a:p>
                  </a:txBody>
                  <a:tcPr marL="0" marR="0" marT="0" marB="0" anchor="ctr">
                    <a:solidFill>
                      <a:srgbClr val="FFEFB1"/>
                    </a:solidFill>
                  </a:tcPr>
                </a:tc>
                <a:extLst>
                  <a:ext uri="{0D108BD9-81ED-4DB2-BD59-A6C34878D82A}">
                    <a16:rowId xmlns:a16="http://schemas.microsoft.com/office/drawing/2014/main" val="10004"/>
                  </a:ext>
                </a:extLst>
              </a:tr>
            </a:tbl>
          </a:graphicData>
        </a:graphic>
      </p:graphicFrame>
      <p:sp>
        <p:nvSpPr>
          <p:cNvPr id="19511" name="Rectangle 3">
            <a:extLst>
              <a:ext uri="{FF2B5EF4-FFF2-40B4-BE49-F238E27FC236}">
                <a16:creationId xmlns:a16="http://schemas.microsoft.com/office/drawing/2014/main" id="{19E54AA2-42AF-4994-BACD-0559C9388AB7}"/>
              </a:ext>
            </a:extLst>
          </p:cNvPr>
          <p:cNvSpPr>
            <a:spLocks noChangeArrowheads="1"/>
          </p:cNvSpPr>
          <p:nvPr/>
        </p:nvSpPr>
        <p:spPr bwMode="auto">
          <a:xfrm>
            <a:off x="443442" y="4420659"/>
            <a:ext cx="7446433"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09630" fontAlgn="base">
              <a:lnSpc>
                <a:spcPts val="800"/>
              </a:lnSpc>
              <a:spcBef>
                <a:spcPct val="0"/>
              </a:spcBef>
              <a:spcAft>
                <a:spcPct val="0"/>
              </a:spcAft>
            </a:pPr>
            <a:r>
              <a:rPr lang="en-US" altLang="en-US" sz="800">
                <a:solidFill>
                  <a:srgbClr val="656566"/>
                </a:solidFill>
                <a:latin typeface="Arial" panose="020B0604020202020204" pitchFamily="34" charset="0"/>
              </a:rPr>
              <a:t>Source: Edward Jones. Hypothetical Illustration. Examples assume withdrawals increased by 3% each year for inflation. “Ending Portfolio Value” rounded to nearest thousand.</a:t>
            </a:r>
          </a:p>
        </p:txBody>
      </p:sp>
      <p:sp>
        <p:nvSpPr>
          <p:cNvPr id="5" name="Rectangle 4">
            <a:extLst>
              <a:ext uri="{FF2B5EF4-FFF2-40B4-BE49-F238E27FC236}">
                <a16:creationId xmlns:a16="http://schemas.microsoft.com/office/drawing/2014/main" id="{2BB1E786-49A1-45FD-A9A2-148B2CDC3E9D}"/>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425F5D88-4B1A-4931-8679-60955C0734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00" y="2985559"/>
            <a:ext cx="77470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a:extLst>
              <a:ext uri="{FF2B5EF4-FFF2-40B4-BE49-F238E27FC236}">
                <a16:creationId xmlns:a16="http://schemas.microsoft.com/office/drawing/2014/main" id="{6437F49F-15DF-4D8C-93E1-5AB40D61A338}"/>
              </a:ext>
            </a:extLst>
          </p:cNvPr>
          <p:cNvSpPr>
            <a:spLocks noChangeArrowheads="1"/>
          </p:cNvSpPr>
          <p:nvPr/>
        </p:nvSpPr>
        <p:spPr bwMode="auto">
          <a:xfrm>
            <a:off x="3162300" y="1051984"/>
            <a:ext cx="2832100" cy="294217"/>
          </a:xfrm>
          <a:prstGeom prst="rect">
            <a:avLst/>
          </a:prstGeom>
          <a:solidFill>
            <a:srgbClr val="FFD94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spcBef>
                <a:spcPct val="0"/>
              </a:spcBef>
              <a:spcAft>
                <a:spcPts val="2242"/>
              </a:spcAft>
            </a:pPr>
            <a:r>
              <a:rPr lang="en-US" altLang="en-US" sz="3067">
                <a:solidFill>
                  <a:srgbClr val="57585A"/>
                </a:solidFill>
                <a:latin typeface="Arial" panose="020B0604020202020204" pitchFamily="34" charset="0"/>
              </a:rPr>
              <a:t>Market Declines</a:t>
            </a:r>
          </a:p>
        </p:txBody>
      </p:sp>
      <p:sp>
        <p:nvSpPr>
          <p:cNvPr id="20484" name="Rectangle 3">
            <a:extLst>
              <a:ext uri="{FF2B5EF4-FFF2-40B4-BE49-F238E27FC236}">
                <a16:creationId xmlns:a16="http://schemas.microsoft.com/office/drawing/2014/main" id="{5D3A9122-55C9-443B-A592-97EEB0C6EF55}"/>
              </a:ext>
            </a:extLst>
          </p:cNvPr>
          <p:cNvSpPr>
            <a:spLocks noChangeArrowheads="1"/>
          </p:cNvSpPr>
          <p:nvPr/>
        </p:nvSpPr>
        <p:spPr bwMode="auto">
          <a:xfrm>
            <a:off x="965200" y="1758951"/>
            <a:ext cx="6577542" cy="963083"/>
          </a:xfrm>
          <a:prstGeom prst="rect">
            <a:avLst/>
          </a:prstGeom>
          <a:solidFill>
            <a:srgbClr val="4577A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ts val="2242"/>
              </a:spcBef>
              <a:spcAft>
                <a:spcPts val="1683"/>
              </a:spcAft>
            </a:pPr>
            <a:r>
              <a:rPr lang="en-US" altLang="en-US" sz="3934" b="1">
                <a:solidFill>
                  <a:srgbClr val="FFFFFF"/>
                </a:solidFill>
                <a:latin typeface="Arial" panose="020B0604020202020204" pitchFamily="34" charset="0"/>
              </a:rPr>
              <a:t>incorporate</a:t>
            </a:r>
          </a:p>
          <a:p>
            <a:pPr defTabSz="609630" fontAlgn="base">
              <a:spcBef>
                <a:spcPct val="0"/>
              </a:spcBef>
              <a:spcAft>
                <a:spcPct val="0"/>
              </a:spcAft>
            </a:pPr>
            <a:r>
              <a:rPr lang="en-US" altLang="en-US" sz="2200">
                <a:solidFill>
                  <a:srgbClr val="FFFFFF"/>
                </a:solidFill>
                <a:latin typeface="Arial" panose="020B0604020202020204" pitchFamily="34" charset="0"/>
              </a:rPr>
              <a:t>• Have one year’s worth of your income needs</a:t>
            </a:r>
          </a:p>
        </p:txBody>
      </p:sp>
      <p:sp>
        <p:nvSpPr>
          <p:cNvPr id="5" name="Rectangle 4">
            <a:extLst>
              <a:ext uri="{FF2B5EF4-FFF2-40B4-BE49-F238E27FC236}">
                <a16:creationId xmlns:a16="http://schemas.microsoft.com/office/drawing/2014/main" id="{44283192-5019-4C2D-84D7-259A05CE9C66}"/>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Chart 5"/>
          <p:cNvGraphicFramePr/>
          <p:nvPr>
            <p:extLst/>
          </p:nvPr>
        </p:nvGraphicFramePr>
        <p:xfrm>
          <a:off x="-228600" y="2743200"/>
          <a:ext cx="3200400" cy="30480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457200" y="914400"/>
            <a:ext cx="5257800" cy="1569660"/>
          </a:xfrm>
          <a:prstGeom prst="rect">
            <a:avLst/>
          </a:prstGeom>
          <a:noFill/>
        </p:spPr>
        <p:txBody>
          <a:bodyPr wrap="square" rtlCol="0">
            <a:spAutoFit/>
          </a:bodyPr>
          <a:lstStyle/>
          <a:p>
            <a:r>
              <a:rPr lang="en-US" sz="3200" dirty="0">
                <a:solidFill>
                  <a:srgbClr val="003366"/>
                </a:solidFill>
              </a:rPr>
              <a:t>About </a:t>
            </a:r>
            <a:r>
              <a:rPr lang="en-US" sz="3200" b="1" dirty="0">
                <a:solidFill>
                  <a:srgbClr val="007D7D"/>
                </a:solidFill>
              </a:rPr>
              <a:t>173 million workers </a:t>
            </a:r>
            <a:r>
              <a:rPr lang="en-US" sz="3200" dirty="0">
                <a:solidFill>
                  <a:srgbClr val="003366"/>
                </a:solidFill>
              </a:rPr>
              <a:t>will pay Social Security taxes in 2017.</a:t>
            </a:r>
          </a:p>
        </p:txBody>
      </p:sp>
      <p:sp>
        <p:nvSpPr>
          <p:cNvPr id="8" name="TextBox 7"/>
          <p:cNvSpPr txBox="1"/>
          <p:nvPr/>
        </p:nvSpPr>
        <p:spPr>
          <a:xfrm>
            <a:off x="2438400" y="3429000"/>
            <a:ext cx="6217596" cy="1569660"/>
          </a:xfrm>
          <a:prstGeom prst="rect">
            <a:avLst/>
          </a:prstGeom>
          <a:noFill/>
        </p:spPr>
        <p:txBody>
          <a:bodyPr wrap="square" rtlCol="0">
            <a:spAutoFit/>
          </a:bodyPr>
          <a:lstStyle/>
          <a:p>
            <a:pPr algn="r"/>
            <a:r>
              <a:rPr lang="en-US" sz="3200" dirty="0">
                <a:solidFill>
                  <a:srgbClr val="003366"/>
                </a:solidFill>
              </a:rPr>
              <a:t>About </a:t>
            </a:r>
            <a:r>
              <a:rPr lang="en-US" sz="3200" b="1" dirty="0">
                <a:solidFill>
                  <a:srgbClr val="007D7D"/>
                </a:solidFill>
              </a:rPr>
              <a:t>94 percent </a:t>
            </a:r>
            <a:r>
              <a:rPr lang="en-US" sz="3200" dirty="0">
                <a:solidFill>
                  <a:srgbClr val="003366"/>
                </a:solidFill>
              </a:rPr>
              <a:t>of all workers are covered or eligible under Social Security.</a:t>
            </a:r>
          </a:p>
        </p:txBody>
      </p:sp>
      <p:sp>
        <p:nvSpPr>
          <p:cNvPr id="2" name="Slide Number Placeholder 1"/>
          <p:cNvSpPr>
            <a:spLocks noGrp="1"/>
          </p:cNvSpPr>
          <p:nvPr>
            <p:ph type="sldNum" sz="quarter" idx="12"/>
          </p:nvPr>
        </p:nvSpPr>
        <p:spPr>
          <a:xfrm>
            <a:off x="3587578" y="6492875"/>
            <a:ext cx="2133600" cy="365125"/>
          </a:xfrm>
        </p:spPr>
        <p:txBody>
          <a:bodyPr/>
          <a:lstStyle/>
          <a:p>
            <a:pPr algn="ctr"/>
            <a:fld id="{9221CDAF-7AA6-4807-B601-63BF3B41F162}" type="slidenum">
              <a:rPr lang="en-US" sz="1800" smtClean="0">
                <a:solidFill>
                  <a:srgbClr val="002060"/>
                </a:solidFill>
              </a:rPr>
              <a:pPr algn="ctr"/>
              <a:t>7</a:t>
            </a:fld>
            <a:endParaRPr lang="en-US" sz="1800" dirty="0">
              <a:solidFill>
                <a:srgbClr val="002060"/>
              </a:solidFill>
            </a:endParaRPr>
          </a:p>
        </p:txBody>
      </p:sp>
    </p:spTree>
    <p:extLst>
      <p:ext uri="{BB962C8B-B14F-4D97-AF65-F5344CB8AC3E}">
        <p14:creationId xmlns:p14="http://schemas.microsoft.com/office/powerpoint/2010/main" val="95786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6" name="Picture 1">
            <a:extLst>
              <a:ext uri="{FF2B5EF4-FFF2-40B4-BE49-F238E27FC236}">
                <a16:creationId xmlns:a16="http://schemas.microsoft.com/office/drawing/2014/main" id="{46F10753-D2C8-4BC1-9E4F-EDB5C28AB8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092" y="1522942"/>
            <a:ext cx="7761817" cy="444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a:extLst>
              <a:ext uri="{FF2B5EF4-FFF2-40B4-BE49-F238E27FC236}">
                <a16:creationId xmlns:a16="http://schemas.microsoft.com/office/drawing/2014/main" id="{4260176C-E810-4930-B18C-6298FBAE34BD}"/>
              </a:ext>
            </a:extLst>
          </p:cNvPr>
          <p:cNvSpPr>
            <a:spLocks noChangeArrowheads="1"/>
          </p:cNvSpPr>
          <p:nvPr/>
        </p:nvSpPr>
        <p:spPr bwMode="auto">
          <a:xfrm>
            <a:off x="3145367" y="974726"/>
            <a:ext cx="2873375" cy="345017"/>
          </a:xfrm>
          <a:prstGeom prst="rect">
            <a:avLst/>
          </a:prstGeom>
          <a:solidFill>
            <a:srgbClr val="FFD94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ct val="0"/>
              </a:spcAft>
            </a:pPr>
            <a:r>
              <a:rPr lang="en-US" altLang="en-US" sz="3067">
                <a:solidFill>
                  <a:srgbClr val="57585A"/>
                </a:solidFill>
                <a:latin typeface="Arial" panose="020B0604020202020204" pitchFamily="34" charset="0"/>
              </a:rPr>
              <a:t>Market Declines</a:t>
            </a:r>
          </a:p>
        </p:txBody>
      </p:sp>
      <p:sp>
        <p:nvSpPr>
          <p:cNvPr id="4" name="Rectangle 3">
            <a:extLst>
              <a:ext uri="{FF2B5EF4-FFF2-40B4-BE49-F238E27FC236}">
                <a16:creationId xmlns:a16="http://schemas.microsoft.com/office/drawing/2014/main" id="{A0BA0B80-06D6-456A-A2A1-F379BB660111}"/>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1B38F4BC-2FCE-4FB8-A96E-5D52F28375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150" y="3038476"/>
            <a:ext cx="694267" cy="73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0B1D8221-E35A-4F8C-BF7C-118F5A0D57F0}"/>
              </a:ext>
            </a:extLst>
          </p:cNvPr>
          <p:cNvSpPr>
            <a:spLocks noChangeArrowheads="1"/>
          </p:cNvSpPr>
          <p:nvPr/>
        </p:nvSpPr>
        <p:spPr bwMode="auto">
          <a:xfrm>
            <a:off x="3564467" y="2254250"/>
            <a:ext cx="2032000" cy="459317"/>
          </a:xfrm>
          <a:prstGeom prst="rect">
            <a:avLst/>
          </a:prstGeom>
          <a:solidFill>
            <a:srgbClr val="FFD94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spcBef>
                <a:spcPct val="0"/>
              </a:spcBef>
              <a:spcAft>
                <a:spcPts val="2659"/>
              </a:spcAft>
            </a:pPr>
            <a:r>
              <a:rPr lang="en-US" altLang="en-US" sz="4000" b="1">
                <a:solidFill>
                  <a:srgbClr val="57585A"/>
                </a:solidFill>
                <a:latin typeface="Arial" panose="020B0604020202020204" pitchFamily="34" charset="0"/>
              </a:rPr>
              <a:t>inflation</a:t>
            </a:r>
          </a:p>
        </p:txBody>
      </p:sp>
      <p:sp>
        <p:nvSpPr>
          <p:cNvPr id="22532" name="Rectangle 3">
            <a:extLst>
              <a:ext uri="{FF2B5EF4-FFF2-40B4-BE49-F238E27FC236}">
                <a16:creationId xmlns:a16="http://schemas.microsoft.com/office/drawing/2014/main" id="{94A27C24-92CA-49CE-BE91-7FEA3AE659C0}"/>
              </a:ext>
            </a:extLst>
          </p:cNvPr>
          <p:cNvSpPr>
            <a:spLocks noChangeArrowheads="1"/>
          </p:cNvSpPr>
          <p:nvPr/>
        </p:nvSpPr>
        <p:spPr bwMode="auto">
          <a:xfrm>
            <a:off x="2446867" y="3136900"/>
            <a:ext cx="479530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ts val="2659"/>
              </a:spcBef>
              <a:spcAft>
                <a:spcPct val="0"/>
              </a:spcAft>
            </a:pPr>
            <a:r>
              <a:rPr lang="en-US" altLang="en-US" sz="3734">
                <a:solidFill>
                  <a:srgbClr val="005494"/>
                </a:solidFill>
                <a:latin typeface="Arial" panose="020B0604020202020204" pitchFamily="34" charset="0"/>
              </a:rPr>
              <a:t>Incorporate </a:t>
            </a:r>
            <a:r>
              <a:rPr lang="en-US" altLang="en-US" sz="3734">
                <a:solidFill>
                  <a:srgbClr val="656566"/>
                </a:solidFill>
                <a:latin typeface="Arial" panose="020B0604020202020204" pitchFamily="34" charset="0"/>
              </a:rPr>
              <a:t>or </a:t>
            </a:r>
            <a:r>
              <a:rPr lang="en-US" altLang="en-US" sz="3734">
                <a:solidFill>
                  <a:srgbClr val="B15C12"/>
                </a:solidFill>
                <a:latin typeface="Arial" panose="020B0604020202020204" pitchFamily="34" charset="0"/>
              </a:rPr>
              <a:t>Insure</a:t>
            </a:r>
            <a:r>
              <a:rPr lang="en-US" altLang="en-US" sz="3734">
                <a:solidFill>
                  <a:srgbClr val="656566"/>
                </a:solidFill>
                <a:latin typeface="Arial" panose="020B0604020202020204" pitchFamily="34" charset="0"/>
              </a:rPr>
              <a:t>?</a:t>
            </a:r>
          </a:p>
        </p:txBody>
      </p:sp>
      <p:sp>
        <p:nvSpPr>
          <p:cNvPr id="5" name="Rectangle 4">
            <a:extLst>
              <a:ext uri="{FF2B5EF4-FFF2-40B4-BE49-F238E27FC236}">
                <a16:creationId xmlns:a16="http://schemas.microsoft.com/office/drawing/2014/main" id="{21D5CC47-6751-4252-88AF-CA2F9B9F194A}"/>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747BADD3-0C3D-458D-8659-DAB691F5353D}"/>
              </a:ext>
            </a:extLst>
          </p:cNvPr>
          <p:cNvSpPr>
            <a:spLocks noChangeArrowheads="1"/>
          </p:cNvSpPr>
          <p:nvPr/>
        </p:nvSpPr>
        <p:spPr bwMode="auto">
          <a:xfrm>
            <a:off x="2233083" y="1185334"/>
            <a:ext cx="4635500" cy="38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spcBef>
                <a:spcPct val="0"/>
              </a:spcBef>
              <a:spcAft>
                <a:spcPts val="1683"/>
              </a:spcAft>
            </a:pPr>
            <a:r>
              <a:rPr lang="en-US" altLang="en-US" sz="3267" b="1">
                <a:solidFill>
                  <a:srgbClr val="656566"/>
                </a:solidFill>
                <a:latin typeface="Arial" panose="020B0604020202020204" pitchFamily="34" charset="0"/>
              </a:rPr>
              <a:t>The impact of inflation</a:t>
            </a:r>
          </a:p>
        </p:txBody>
      </p:sp>
      <p:graphicFrame>
        <p:nvGraphicFramePr>
          <p:cNvPr id="3" name="Table 2">
            <a:extLst>
              <a:ext uri="{FF2B5EF4-FFF2-40B4-BE49-F238E27FC236}">
                <a16:creationId xmlns:a16="http://schemas.microsoft.com/office/drawing/2014/main" id="{B0496448-5BCB-4412-8061-C49292D8918E}"/>
              </a:ext>
            </a:extLst>
          </p:cNvPr>
          <p:cNvGraphicFramePr>
            <a:graphicFrameLocks noGrp="1"/>
          </p:cNvGraphicFramePr>
          <p:nvPr/>
        </p:nvGraphicFramePr>
        <p:xfrm>
          <a:off x="792692" y="1831976"/>
          <a:ext cx="7507817" cy="3112560"/>
        </p:xfrm>
        <a:graphic>
          <a:graphicData uri="http://schemas.openxmlformats.org/drawingml/2006/table">
            <a:tbl>
              <a:tblPr/>
              <a:tblGrid>
                <a:gridCol w="1912408">
                  <a:extLst>
                    <a:ext uri="{9D8B030D-6E8A-4147-A177-3AD203B41FA5}">
                      <a16:colId xmlns:a16="http://schemas.microsoft.com/office/drawing/2014/main" val="3630987203"/>
                    </a:ext>
                  </a:extLst>
                </a:gridCol>
                <a:gridCol w="1862667">
                  <a:extLst>
                    <a:ext uri="{9D8B030D-6E8A-4147-A177-3AD203B41FA5}">
                      <a16:colId xmlns:a16="http://schemas.microsoft.com/office/drawing/2014/main" val="2893217053"/>
                    </a:ext>
                  </a:extLst>
                </a:gridCol>
                <a:gridCol w="1863725">
                  <a:extLst>
                    <a:ext uri="{9D8B030D-6E8A-4147-A177-3AD203B41FA5}">
                      <a16:colId xmlns:a16="http://schemas.microsoft.com/office/drawing/2014/main" val="1016886114"/>
                    </a:ext>
                  </a:extLst>
                </a:gridCol>
                <a:gridCol w="1869017">
                  <a:extLst>
                    <a:ext uri="{9D8B030D-6E8A-4147-A177-3AD203B41FA5}">
                      <a16:colId xmlns:a16="http://schemas.microsoft.com/office/drawing/2014/main" val="2046924273"/>
                    </a:ext>
                  </a:extLst>
                </a:gridCol>
              </a:tblGrid>
              <a:tr h="57679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700" b="0" i="0" u="none" strike="noStrike" cap="none" normalizeH="0" baseline="0">
                        <a:ln>
                          <a:noFill/>
                        </a:ln>
                        <a:solidFill>
                          <a:schemeClr val="tx1"/>
                        </a:solidFill>
                        <a:effectLst/>
                        <a:latin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B3A6"/>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rPr>
                        <a:t>1991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B3A6"/>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rPr>
                        <a:t>2016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B3A6"/>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rPr>
                        <a:t>2041 (est.)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B3A6"/>
                    </a:solidFill>
                  </a:tcPr>
                </a:tc>
                <a:extLst>
                  <a:ext uri="{0D108BD9-81ED-4DB2-BD59-A6C34878D82A}">
                    <a16:rowId xmlns:a16="http://schemas.microsoft.com/office/drawing/2014/main" val="2645687877"/>
                  </a:ext>
                </a:extLst>
              </a:tr>
              <a:tr h="633942">
                <a:tc>
                  <a:txBody>
                    <a:bodyPr/>
                    <a:lstStyle>
                      <a:lvl1pPr marL="2540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25400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Car</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5CD"/>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$15,000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5CD"/>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$24,200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5CD"/>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$39,043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5CD"/>
                    </a:solidFill>
                  </a:tcPr>
                </a:tc>
                <a:extLst>
                  <a:ext uri="{0D108BD9-81ED-4DB2-BD59-A6C34878D82A}">
                    <a16:rowId xmlns:a16="http://schemas.microsoft.com/office/drawing/2014/main" val="3272106332"/>
                  </a:ext>
                </a:extLst>
              </a:tr>
              <a:tr h="631825">
                <a:tc>
                  <a:txBody>
                    <a:bodyPr/>
                    <a:lstStyle>
                      <a:lvl1pPr marL="2540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254000" marR="0" lvl="0" indent="0" algn="l" defTabSz="914400" rtl="0" eaLnBrk="1" fontAlgn="base" latinLnBrk="0" hangingPunct="1">
                        <a:lnSpc>
                          <a:spcPts val="245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Tank of Gas (17 Gallons)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$35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$63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13468635"/>
                  </a:ext>
                </a:extLst>
              </a:tr>
              <a:tr h="633942">
                <a:tc>
                  <a:txBody>
                    <a:bodyPr/>
                    <a:lstStyle>
                      <a:lvl1pPr marL="2540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25400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Monthly Groceries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5CD"/>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$211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5CD"/>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$625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5CD"/>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$1,851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5CD"/>
                    </a:solidFill>
                  </a:tcPr>
                </a:tc>
                <a:extLst>
                  <a:ext uri="{0D108BD9-81ED-4DB2-BD59-A6C34878D82A}">
                    <a16:rowId xmlns:a16="http://schemas.microsoft.com/office/drawing/2014/main" val="1644047200"/>
                  </a:ext>
                </a:extLst>
              </a:tr>
              <a:tr h="636059">
                <a:tc>
                  <a:txBody>
                    <a:bodyPr/>
                    <a:lstStyle>
                      <a:lvl1pPr marL="2540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25400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Health Care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$2,421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$6,350*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$18,051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42758677"/>
                  </a:ext>
                </a:extLst>
              </a:tr>
            </a:tbl>
          </a:graphicData>
        </a:graphic>
      </p:graphicFrame>
      <p:sp>
        <p:nvSpPr>
          <p:cNvPr id="23587" name="Rectangle 3">
            <a:extLst>
              <a:ext uri="{FF2B5EF4-FFF2-40B4-BE49-F238E27FC236}">
                <a16:creationId xmlns:a16="http://schemas.microsoft.com/office/drawing/2014/main" id="{BEBBBDB7-8844-4219-8BC3-169A3837AC92}"/>
              </a:ext>
            </a:extLst>
          </p:cNvPr>
          <p:cNvSpPr>
            <a:spLocks noChangeArrowheads="1"/>
          </p:cNvSpPr>
          <p:nvPr/>
        </p:nvSpPr>
        <p:spPr bwMode="auto">
          <a:xfrm>
            <a:off x="788459" y="5147734"/>
            <a:ext cx="7538508" cy="49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09630" fontAlgn="base">
              <a:lnSpc>
                <a:spcPts val="800"/>
              </a:lnSpc>
              <a:spcBef>
                <a:spcPts val="1117"/>
              </a:spcBef>
              <a:spcAft>
                <a:spcPts val="283"/>
              </a:spcAft>
            </a:pPr>
            <a:r>
              <a:rPr lang="en-US" altLang="en-US" sz="800">
                <a:solidFill>
                  <a:srgbClr val="656566"/>
                </a:solidFill>
                <a:latin typeface="Arial" panose="020B0604020202020204" pitchFamily="34" charset="0"/>
              </a:rPr>
              <a:t>The inflation rate used to calculate 2041 prices is based on historical inflation rates from 1991 to 2016: Car = 1.9%; Gas = 2.4%; Groceries = 4.4%; Health care = 4.1%. Car: MSRP for automatic transmission Toyota Camry; Gas: National average for unleaded regular gasoline; Groceries: Family of two with moderate cost plan. Health care: 2015 data. Median household expenditure for 65- to 74-year-old couple from Consumer Expenditure Survey.</a:t>
            </a:r>
          </a:p>
          <a:p>
            <a:pPr algn="just" defTabSz="609630" fontAlgn="base">
              <a:spcBef>
                <a:spcPct val="0"/>
              </a:spcBef>
              <a:spcAft>
                <a:spcPct val="0"/>
              </a:spcAft>
            </a:pPr>
            <a:r>
              <a:rPr lang="en-US" altLang="en-US" sz="800">
                <a:solidFill>
                  <a:srgbClr val="656566"/>
                </a:solidFill>
                <a:latin typeface="Arial" panose="020B0604020202020204" pitchFamily="34" charset="0"/>
              </a:rPr>
              <a:t>Sources: Bureau of Labor Statistics; U.S. Department of Agriculture; Federal Reserve</a:t>
            </a:r>
          </a:p>
        </p:txBody>
      </p:sp>
      <p:sp>
        <p:nvSpPr>
          <p:cNvPr id="5" name="Rectangle 4">
            <a:extLst>
              <a:ext uri="{FF2B5EF4-FFF2-40B4-BE49-F238E27FC236}">
                <a16:creationId xmlns:a16="http://schemas.microsoft.com/office/drawing/2014/main" id="{B6710BC5-F21A-48A1-B190-62BA33CA968B}"/>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FF724170-2588-4710-90D7-EA0A988864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742" y="1518709"/>
            <a:ext cx="7778750" cy="445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a:extLst>
              <a:ext uri="{FF2B5EF4-FFF2-40B4-BE49-F238E27FC236}">
                <a16:creationId xmlns:a16="http://schemas.microsoft.com/office/drawing/2014/main" id="{85FAE542-0C0C-47CC-8F93-64D0375E5E3E}"/>
              </a:ext>
            </a:extLst>
          </p:cNvPr>
          <p:cNvSpPr>
            <a:spLocks noChangeArrowheads="1"/>
          </p:cNvSpPr>
          <p:nvPr/>
        </p:nvSpPr>
        <p:spPr bwMode="auto">
          <a:xfrm>
            <a:off x="3862917" y="1025526"/>
            <a:ext cx="1428750" cy="296333"/>
          </a:xfrm>
          <a:prstGeom prst="rect">
            <a:avLst/>
          </a:prstGeom>
          <a:solidFill>
            <a:srgbClr val="FFD94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spcBef>
                <a:spcPct val="0"/>
              </a:spcBef>
              <a:spcAft>
                <a:spcPts val="4759"/>
              </a:spcAft>
            </a:pPr>
            <a:r>
              <a:rPr lang="en-US" altLang="en-US" sz="3067">
                <a:solidFill>
                  <a:srgbClr val="57585A"/>
                </a:solidFill>
                <a:latin typeface="Arial" panose="020B0604020202020204" pitchFamily="34" charset="0"/>
              </a:rPr>
              <a:t>Inflation</a:t>
            </a:r>
          </a:p>
        </p:txBody>
      </p:sp>
      <p:sp>
        <p:nvSpPr>
          <p:cNvPr id="4" name="Rectangle 3">
            <a:extLst>
              <a:ext uri="{FF2B5EF4-FFF2-40B4-BE49-F238E27FC236}">
                <a16:creationId xmlns:a16="http://schemas.microsoft.com/office/drawing/2014/main" id="{D9C5F7B3-5EFD-49D1-93B8-979398E3FB0E}"/>
              </a:ext>
            </a:extLst>
          </p:cNvPr>
          <p:cNvSpPr/>
          <p:nvPr/>
        </p:nvSpPr>
        <p:spPr>
          <a:xfrm>
            <a:off x="4783667" y="2079625"/>
            <a:ext cx="2970742" cy="1418167"/>
          </a:xfrm>
          <a:prstGeom prst="rect">
            <a:avLst/>
          </a:prstGeom>
        </p:spPr>
        <p:txBody>
          <a:bodyPr lIns="0" tIns="0" rIns="0" bIns="0"/>
          <a:lstStyle/>
          <a:p>
            <a:pPr defTabSz="609630">
              <a:spcBef>
                <a:spcPts val="4760"/>
              </a:spcBef>
              <a:spcAft>
                <a:spcPts val="1960"/>
              </a:spcAft>
              <a:defRPr/>
            </a:pPr>
            <a:r>
              <a:rPr lang="en-US" sz="3934" b="1">
                <a:solidFill>
                  <a:srgbClr val="005494"/>
                </a:solidFill>
                <a:latin typeface="Arial"/>
              </a:rPr>
              <a:t>incorporate</a:t>
            </a:r>
          </a:p>
          <a:p>
            <a:pPr marL="250626" indent="-237079" defTabSz="609630">
              <a:lnSpc>
                <a:spcPts val="2768"/>
              </a:lnSpc>
              <a:spcAft>
                <a:spcPts val="980"/>
              </a:spcAft>
              <a:defRPr/>
            </a:pPr>
            <a:r>
              <a:rPr lang="en-US" sz="2200">
                <a:solidFill>
                  <a:srgbClr val="57585A"/>
                </a:solidFill>
                <a:latin typeface="Arial"/>
              </a:rPr>
              <a:t>• Use a modest withdrawal rate</a:t>
            </a:r>
          </a:p>
        </p:txBody>
      </p:sp>
      <p:sp>
        <p:nvSpPr>
          <p:cNvPr id="24581" name="Rectangle 4">
            <a:extLst>
              <a:ext uri="{FF2B5EF4-FFF2-40B4-BE49-F238E27FC236}">
                <a16:creationId xmlns:a16="http://schemas.microsoft.com/office/drawing/2014/main" id="{DD87DCBD-E83B-4815-B0DE-7817B34D01EA}"/>
              </a:ext>
            </a:extLst>
          </p:cNvPr>
          <p:cNvSpPr>
            <a:spLocks noChangeArrowheads="1"/>
          </p:cNvSpPr>
          <p:nvPr/>
        </p:nvSpPr>
        <p:spPr bwMode="auto">
          <a:xfrm>
            <a:off x="5022850" y="3811059"/>
            <a:ext cx="285326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lnSpc>
                <a:spcPts val="2800"/>
              </a:lnSpc>
              <a:spcBef>
                <a:spcPts val="983"/>
              </a:spcBef>
              <a:spcAft>
                <a:spcPct val="0"/>
              </a:spcAft>
            </a:pPr>
            <a:r>
              <a:rPr lang="en-US" altLang="en-US" sz="2200">
                <a:solidFill>
                  <a:srgbClr val="57585A"/>
                </a:solidFill>
                <a:latin typeface="Arial" panose="020B0604020202020204" pitchFamily="34" charset="0"/>
              </a:rPr>
              <a:t>Include investments with the potential for rising income</a:t>
            </a:r>
          </a:p>
        </p:txBody>
      </p:sp>
      <p:sp>
        <p:nvSpPr>
          <p:cNvPr id="6" name="Rectangle 5">
            <a:extLst>
              <a:ext uri="{FF2B5EF4-FFF2-40B4-BE49-F238E27FC236}">
                <a16:creationId xmlns:a16="http://schemas.microsoft.com/office/drawing/2014/main" id="{BEE381EC-48A6-40FB-B420-09644A3C222D}"/>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F42664EE-9445-4096-A05C-51DB12FE77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742" y="1335617"/>
            <a:ext cx="777875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a:extLst>
              <a:ext uri="{FF2B5EF4-FFF2-40B4-BE49-F238E27FC236}">
                <a16:creationId xmlns:a16="http://schemas.microsoft.com/office/drawing/2014/main" id="{7F8C81EF-848E-45D9-870F-2AE2DFC5FF51}"/>
              </a:ext>
            </a:extLst>
          </p:cNvPr>
          <p:cNvSpPr>
            <a:spLocks noChangeArrowheads="1"/>
          </p:cNvSpPr>
          <p:nvPr/>
        </p:nvSpPr>
        <p:spPr bwMode="auto">
          <a:xfrm>
            <a:off x="3862917" y="1032933"/>
            <a:ext cx="1428750" cy="297392"/>
          </a:xfrm>
          <a:prstGeom prst="rect">
            <a:avLst/>
          </a:prstGeom>
          <a:solidFill>
            <a:srgbClr val="FFD94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ct val="0"/>
              </a:spcAft>
            </a:pPr>
            <a:r>
              <a:rPr lang="en-US" altLang="en-US" sz="3067">
                <a:solidFill>
                  <a:srgbClr val="57585A"/>
                </a:solidFill>
                <a:latin typeface="Arial" panose="020B0604020202020204" pitchFamily="34" charset="0"/>
              </a:rPr>
              <a:t>Inflation</a:t>
            </a:r>
          </a:p>
        </p:txBody>
      </p:sp>
      <p:sp>
        <p:nvSpPr>
          <p:cNvPr id="4" name="Rectangle 3">
            <a:extLst>
              <a:ext uri="{FF2B5EF4-FFF2-40B4-BE49-F238E27FC236}">
                <a16:creationId xmlns:a16="http://schemas.microsoft.com/office/drawing/2014/main" id="{0B5EDE47-8CE5-4F00-8E19-0773FFF56EB0}"/>
              </a:ext>
            </a:extLst>
          </p:cNvPr>
          <p:cNvSpPr/>
          <p:nvPr/>
        </p:nvSpPr>
        <p:spPr>
          <a:xfrm>
            <a:off x="6973359" y="4306359"/>
            <a:ext cx="350308" cy="175683"/>
          </a:xfrm>
          <a:prstGeom prst="rect">
            <a:avLst/>
          </a:prstGeom>
        </p:spPr>
        <p:txBody>
          <a:bodyPr wrap="none" lIns="0" tIns="0" rIns="0" bIns="0"/>
          <a:lstStyle/>
          <a:p>
            <a:pPr defTabSz="609630">
              <a:defRPr/>
            </a:pPr>
            <a:r>
              <a:rPr lang="en-US" sz="800" b="1" spc="-33">
                <a:solidFill>
                  <a:srgbClr val="57585A"/>
                </a:solidFill>
                <a:latin typeface="Times New Roman"/>
              </a:rPr>
              <a:t>laBi</a:t>
            </a:r>
          </a:p>
        </p:txBody>
      </p:sp>
      <p:sp>
        <p:nvSpPr>
          <p:cNvPr id="25605" name="Rectangle 4">
            <a:extLst>
              <a:ext uri="{FF2B5EF4-FFF2-40B4-BE49-F238E27FC236}">
                <a16:creationId xmlns:a16="http://schemas.microsoft.com/office/drawing/2014/main" id="{457FC496-2E0A-4219-98C6-9F3FD49890E7}"/>
              </a:ext>
            </a:extLst>
          </p:cNvPr>
          <p:cNvSpPr>
            <a:spLocks noChangeArrowheads="1"/>
          </p:cNvSpPr>
          <p:nvPr/>
        </p:nvSpPr>
        <p:spPr bwMode="auto">
          <a:xfrm>
            <a:off x="1239309" y="2019300"/>
            <a:ext cx="2458508" cy="202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ts val="2517"/>
              </a:spcBef>
              <a:spcAft>
                <a:spcPts val="1259"/>
              </a:spcAft>
            </a:pPr>
            <a:r>
              <a:rPr lang="en-US" altLang="en-US" sz="3934" b="1">
                <a:solidFill>
                  <a:srgbClr val="B15C12"/>
                </a:solidFill>
                <a:latin typeface="Arial" panose="020B0604020202020204" pitchFamily="34" charset="0"/>
              </a:rPr>
              <a:t>insure</a:t>
            </a:r>
          </a:p>
          <a:p>
            <a:pPr algn="just" defTabSz="609630" fontAlgn="base">
              <a:lnSpc>
                <a:spcPts val="2783"/>
              </a:lnSpc>
              <a:spcBef>
                <a:spcPct val="0"/>
              </a:spcBef>
              <a:spcAft>
                <a:spcPct val="0"/>
              </a:spcAft>
            </a:pPr>
            <a:r>
              <a:rPr lang="en-US" altLang="en-US" sz="2200">
                <a:solidFill>
                  <a:srgbClr val="3F3E40"/>
                </a:solidFill>
                <a:latin typeface="Arial" panose="020B0604020202020204" pitchFamily="34" charset="0"/>
              </a:rPr>
              <a:t>Consider Social Security and/or other investment</a:t>
            </a:r>
          </a:p>
          <a:p>
            <a:pPr algn="just" defTabSz="609630" fontAlgn="base">
              <a:lnSpc>
                <a:spcPts val="2783"/>
              </a:lnSpc>
              <a:spcBef>
                <a:spcPct val="0"/>
              </a:spcBef>
              <a:spcAft>
                <a:spcPct val="0"/>
              </a:spcAft>
            </a:pPr>
            <a:r>
              <a:rPr lang="en-US" altLang="en-US" sz="2200">
                <a:solidFill>
                  <a:srgbClr val="3F3E40"/>
                </a:solidFill>
                <a:latin typeface="Arial" panose="020B0604020202020204" pitchFamily="34" charset="0"/>
              </a:rPr>
              <a:t>options.</a:t>
            </a:r>
          </a:p>
        </p:txBody>
      </p:sp>
      <p:sp>
        <p:nvSpPr>
          <p:cNvPr id="25606" name="Rectangle 5">
            <a:extLst>
              <a:ext uri="{FF2B5EF4-FFF2-40B4-BE49-F238E27FC236}">
                <a16:creationId xmlns:a16="http://schemas.microsoft.com/office/drawing/2014/main" id="{873383E9-6736-4BC3-86FD-7F6546A1AD53}"/>
              </a:ext>
            </a:extLst>
          </p:cNvPr>
          <p:cNvSpPr>
            <a:spLocks noChangeArrowheads="1"/>
          </p:cNvSpPr>
          <p:nvPr/>
        </p:nvSpPr>
        <p:spPr bwMode="auto">
          <a:xfrm>
            <a:off x="7173384" y="1677459"/>
            <a:ext cx="1301750" cy="38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ct val="0"/>
              </a:spcAft>
            </a:pPr>
            <a:r>
              <a:rPr lang="en-US" altLang="en-US" sz="3534" b="1">
                <a:solidFill>
                  <a:srgbClr val="7B7779"/>
                </a:solidFill>
                <a:latin typeface="Consolas" panose="020B0609020204030204" pitchFamily="49" charset="0"/>
              </a:rPr>
              <a:t>LOBSTE</a:t>
            </a:r>
          </a:p>
        </p:txBody>
      </p:sp>
      <p:sp>
        <p:nvSpPr>
          <p:cNvPr id="25607" name="Rectangle 6">
            <a:extLst>
              <a:ext uri="{FF2B5EF4-FFF2-40B4-BE49-F238E27FC236}">
                <a16:creationId xmlns:a16="http://schemas.microsoft.com/office/drawing/2014/main" id="{D33AFFE8-C421-49B8-A2D8-1E80A0B228B0}"/>
              </a:ext>
            </a:extLst>
          </p:cNvPr>
          <p:cNvSpPr>
            <a:spLocks noChangeArrowheads="1"/>
          </p:cNvSpPr>
          <p:nvPr/>
        </p:nvSpPr>
        <p:spPr bwMode="auto">
          <a:xfrm>
            <a:off x="2966509" y="1522942"/>
            <a:ext cx="2032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ts val="2517"/>
              </a:spcAft>
            </a:pPr>
            <a:r>
              <a:rPr lang="en-US" altLang="en-US" sz="800">
                <a:solidFill>
                  <a:srgbClr val="7B7779"/>
                </a:solidFill>
                <a:latin typeface="Arial" panose="020B0604020202020204" pitchFamily="34" charset="0"/>
              </a:rPr>
              <a:t>Ef </a:t>
            </a:r>
            <a:r>
              <a:rPr lang="en-US" altLang="en-US" sz="600" b="1" i="1">
                <a:solidFill>
                  <a:srgbClr val="7B7779"/>
                </a:solidFill>
                <a:latin typeface="Arial" panose="020B0604020202020204" pitchFamily="34" charset="0"/>
              </a:rPr>
              <a:t>*</a:t>
            </a:r>
          </a:p>
        </p:txBody>
      </p:sp>
      <p:sp>
        <p:nvSpPr>
          <p:cNvPr id="25608" name="Rectangle 7">
            <a:extLst>
              <a:ext uri="{FF2B5EF4-FFF2-40B4-BE49-F238E27FC236}">
                <a16:creationId xmlns:a16="http://schemas.microsoft.com/office/drawing/2014/main" id="{B538D595-79B9-4C76-9CAB-36F4C5FB1DD0}"/>
              </a:ext>
            </a:extLst>
          </p:cNvPr>
          <p:cNvSpPr>
            <a:spLocks noChangeArrowheads="1"/>
          </p:cNvSpPr>
          <p:nvPr/>
        </p:nvSpPr>
        <p:spPr bwMode="auto">
          <a:xfrm>
            <a:off x="5771092" y="2095500"/>
            <a:ext cx="210608"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09630" fontAlgn="base">
              <a:spcBef>
                <a:spcPct val="0"/>
              </a:spcBef>
              <a:spcAft>
                <a:spcPct val="0"/>
              </a:spcAft>
            </a:pPr>
            <a:r>
              <a:rPr lang="en-US" altLang="en-US" sz="800">
                <a:solidFill>
                  <a:srgbClr val="939598"/>
                </a:solidFill>
                <a:latin typeface="Arial" panose="020B0604020202020204" pitchFamily="34" charset="0"/>
              </a:rPr>
              <a:t>AV</a:t>
            </a:r>
          </a:p>
        </p:txBody>
      </p:sp>
      <p:sp>
        <p:nvSpPr>
          <p:cNvPr id="25609" name="Rectangle 8">
            <a:extLst>
              <a:ext uri="{FF2B5EF4-FFF2-40B4-BE49-F238E27FC236}">
                <a16:creationId xmlns:a16="http://schemas.microsoft.com/office/drawing/2014/main" id="{7194F806-3892-4AD7-BADF-DD9D30F9BF78}"/>
              </a:ext>
            </a:extLst>
          </p:cNvPr>
          <p:cNvSpPr>
            <a:spLocks noChangeArrowheads="1"/>
          </p:cNvSpPr>
          <p:nvPr/>
        </p:nvSpPr>
        <p:spPr bwMode="auto">
          <a:xfrm>
            <a:off x="5230284" y="2380192"/>
            <a:ext cx="231775" cy="7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ct val="0"/>
              </a:spcAft>
            </a:pPr>
            <a:r>
              <a:rPr lang="en-US" altLang="en-US" sz="800">
                <a:solidFill>
                  <a:srgbClr val="AA8F9B"/>
                </a:solidFill>
                <a:latin typeface="Arial" panose="020B0604020202020204" pitchFamily="34" charset="0"/>
              </a:rPr>
              <a:t>■</a:t>
            </a:r>
          </a:p>
        </p:txBody>
      </p:sp>
      <p:sp>
        <p:nvSpPr>
          <p:cNvPr id="10" name="Rectangle 9">
            <a:extLst>
              <a:ext uri="{FF2B5EF4-FFF2-40B4-BE49-F238E27FC236}">
                <a16:creationId xmlns:a16="http://schemas.microsoft.com/office/drawing/2014/main" id="{0DFFF0D3-77A6-497C-B325-B65868A1DDAB}"/>
              </a:ext>
            </a:extLst>
          </p:cNvPr>
          <p:cNvSpPr/>
          <p:nvPr/>
        </p:nvSpPr>
        <p:spPr>
          <a:xfrm>
            <a:off x="7973483" y="5428192"/>
            <a:ext cx="483659" cy="178858"/>
          </a:xfrm>
          <a:prstGeom prst="rect">
            <a:avLst/>
          </a:prstGeom>
        </p:spPr>
        <p:txBody>
          <a:bodyPr wrap="none" lIns="0" tIns="0" rIns="0" bIns="0"/>
          <a:lstStyle/>
          <a:p>
            <a:pPr defTabSz="609630">
              <a:defRPr/>
            </a:pPr>
            <a:r>
              <a:rPr lang="en-US" sz="300">
                <a:solidFill>
                  <a:srgbClr val="5B526F"/>
                </a:solidFill>
                <a:latin typeface="Arial"/>
              </a:rPr>
              <a:t>■—</a:t>
            </a:r>
          </a:p>
        </p:txBody>
      </p:sp>
      <p:sp>
        <p:nvSpPr>
          <p:cNvPr id="11" name="Rectangle 10">
            <a:extLst>
              <a:ext uri="{FF2B5EF4-FFF2-40B4-BE49-F238E27FC236}">
                <a16:creationId xmlns:a16="http://schemas.microsoft.com/office/drawing/2014/main" id="{567134BE-1742-4A28-B31C-0015250C693E}"/>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E6DC12B5-315E-4F8C-843E-96B9BCB16E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150" y="3340100"/>
            <a:ext cx="69426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a:extLst>
              <a:ext uri="{FF2B5EF4-FFF2-40B4-BE49-F238E27FC236}">
                <a16:creationId xmlns:a16="http://schemas.microsoft.com/office/drawing/2014/main" id="{17D9DF42-B365-4C3A-B36B-6EF3A38F94EC}"/>
              </a:ext>
            </a:extLst>
          </p:cNvPr>
          <p:cNvSpPr>
            <a:spLocks noChangeArrowheads="1"/>
          </p:cNvSpPr>
          <p:nvPr/>
        </p:nvSpPr>
        <p:spPr bwMode="auto">
          <a:xfrm>
            <a:off x="1917700" y="2059517"/>
            <a:ext cx="5364692" cy="967317"/>
          </a:xfrm>
          <a:prstGeom prst="rect">
            <a:avLst/>
          </a:prstGeom>
          <a:solidFill>
            <a:srgbClr val="FFD94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lnSpc>
                <a:spcPts val="3459"/>
              </a:lnSpc>
              <a:spcBef>
                <a:spcPct val="0"/>
              </a:spcBef>
              <a:spcAft>
                <a:spcPts val="2383"/>
              </a:spcAft>
            </a:pPr>
            <a:r>
              <a:rPr lang="en-US" altLang="en-US" sz="4000" b="1">
                <a:solidFill>
                  <a:srgbClr val="57585A"/>
                </a:solidFill>
                <a:latin typeface="Arial" panose="020B0604020202020204" pitchFamily="34" charset="0"/>
              </a:rPr>
              <a:t>Health Care and Long-term Care Costs</a:t>
            </a:r>
          </a:p>
        </p:txBody>
      </p:sp>
      <p:sp>
        <p:nvSpPr>
          <p:cNvPr id="26628" name="Rectangle 3">
            <a:extLst>
              <a:ext uri="{FF2B5EF4-FFF2-40B4-BE49-F238E27FC236}">
                <a16:creationId xmlns:a16="http://schemas.microsoft.com/office/drawing/2014/main" id="{5F49DF8C-755B-4A16-9E5C-0B651B97F231}"/>
              </a:ext>
            </a:extLst>
          </p:cNvPr>
          <p:cNvSpPr>
            <a:spLocks noChangeArrowheads="1"/>
          </p:cNvSpPr>
          <p:nvPr/>
        </p:nvSpPr>
        <p:spPr bwMode="auto">
          <a:xfrm>
            <a:off x="2446867" y="3433234"/>
            <a:ext cx="479530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ts val="2383"/>
              </a:spcBef>
              <a:spcAft>
                <a:spcPct val="0"/>
              </a:spcAft>
            </a:pPr>
            <a:r>
              <a:rPr lang="en-US" altLang="en-US" sz="3734">
                <a:solidFill>
                  <a:srgbClr val="005494"/>
                </a:solidFill>
                <a:latin typeface="Arial" panose="020B0604020202020204" pitchFamily="34" charset="0"/>
              </a:rPr>
              <a:t>Incorporate </a:t>
            </a:r>
            <a:r>
              <a:rPr lang="en-US" altLang="en-US" sz="3734">
                <a:solidFill>
                  <a:srgbClr val="656566"/>
                </a:solidFill>
                <a:latin typeface="Arial" panose="020B0604020202020204" pitchFamily="34" charset="0"/>
              </a:rPr>
              <a:t>or </a:t>
            </a:r>
            <a:r>
              <a:rPr lang="en-US" altLang="en-US" sz="3734">
                <a:solidFill>
                  <a:srgbClr val="B15C12"/>
                </a:solidFill>
                <a:latin typeface="Arial" panose="020B0604020202020204" pitchFamily="34" charset="0"/>
              </a:rPr>
              <a:t>Insure</a:t>
            </a:r>
            <a:r>
              <a:rPr lang="en-US" altLang="en-US" sz="3734">
                <a:solidFill>
                  <a:srgbClr val="656566"/>
                </a:solidFill>
                <a:latin typeface="Arial" panose="020B0604020202020204" pitchFamily="34" charset="0"/>
              </a:rPr>
              <a:t>?</a:t>
            </a:r>
          </a:p>
        </p:txBody>
      </p:sp>
      <p:sp>
        <p:nvSpPr>
          <p:cNvPr id="5" name="Rectangle 4">
            <a:extLst>
              <a:ext uri="{FF2B5EF4-FFF2-40B4-BE49-F238E27FC236}">
                <a16:creationId xmlns:a16="http://schemas.microsoft.com/office/drawing/2014/main" id="{57167AB8-522A-4EE9-A01B-8EEACC7C0040}"/>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A4435E-8856-4083-896F-E1547C0AFAB8}"/>
              </a:ext>
            </a:extLst>
          </p:cNvPr>
          <p:cNvSpPr/>
          <p:nvPr/>
        </p:nvSpPr>
        <p:spPr>
          <a:xfrm>
            <a:off x="1064684" y="1840442"/>
            <a:ext cx="7154333" cy="2429933"/>
          </a:xfrm>
          <a:prstGeom prst="rect">
            <a:avLst/>
          </a:prstGeom>
        </p:spPr>
        <p:txBody>
          <a:bodyPr lIns="0" tIns="0" rIns="0" bIns="0"/>
          <a:lstStyle/>
          <a:p>
            <a:pPr marL="1363201" defTabSz="609630">
              <a:spcAft>
                <a:spcPts val="3920"/>
              </a:spcAft>
              <a:defRPr/>
            </a:pPr>
            <a:r>
              <a:rPr lang="en-US" sz="10534" b="1">
                <a:solidFill>
                  <a:srgbClr val="22593F"/>
                </a:solidFill>
                <a:latin typeface="Arial"/>
              </a:rPr>
              <a:t>Budget</a:t>
            </a:r>
          </a:p>
          <a:p>
            <a:pPr defTabSz="609630">
              <a:defRPr/>
            </a:pPr>
            <a:r>
              <a:rPr lang="en-US" sz="6734" b="1">
                <a:solidFill>
                  <a:srgbClr val="22593F"/>
                </a:solidFill>
                <a:latin typeface="Arial"/>
              </a:rPr>
              <a:t>$4,500 to $6,500</a:t>
            </a:r>
          </a:p>
        </p:txBody>
      </p:sp>
      <p:sp>
        <p:nvSpPr>
          <p:cNvPr id="3" name="Rectangle 2">
            <a:extLst>
              <a:ext uri="{FF2B5EF4-FFF2-40B4-BE49-F238E27FC236}">
                <a16:creationId xmlns:a16="http://schemas.microsoft.com/office/drawing/2014/main" id="{D1304C59-5FEC-4C31-AAC7-35873DDB9826}"/>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A7828B-13DB-44D0-9C31-71DAA3D382BD}"/>
              </a:ext>
            </a:extLst>
          </p:cNvPr>
          <p:cNvSpPr/>
          <p:nvPr/>
        </p:nvSpPr>
        <p:spPr>
          <a:xfrm>
            <a:off x="1254125" y="1275292"/>
            <a:ext cx="6654800" cy="388408"/>
          </a:xfrm>
          <a:prstGeom prst="rect">
            <a:avLst/>
          </a:prstGeom>
          <a:solidFill>
            <a:srgbClr val="FFD94F"/>
          </a:solidFill>
        </p:spPr>
        <p:txBody>
          <a:bodyPr wrap="none" lIns="0" tIns="0" rIns="0" bIns="0"/>
          <a:lstStyle/>
          <a:p>
            <a:pPr defTabSz="609630">
              <a:defRPr/>
            </a:pPr>
            <a:r>
              <a:rPr lang="en-US" sz="3267" b="1">
                <a:solidFill>
                  <a:srgbClr val="656566"/>
                </a:solidFill>
                <a:latin typeface="Arial"/>
              </a:rPr>
              <a:t>Can </a:t>
            </a:r>
            <a:r>
              <a:rPr lang="en-US" sz="2867" b="1" cap="small">
                <a:solidFill>
                  <a:srgbClr val="656566"/>
                </a:solidFill>
                <a:latin typeface="Arial"/>
              </a:rPr>
              <a:t>You </a:t>
            </a:r>
            <a:r>
              <a:rPr lang="en-US" sz="3267" b="1">
                <a:solidFill>
                  <a:srgbClr val="656566"/>
                </a:solidFill>
                <a:latin typeface="Arial"/>
              </a:rPr>
              <a:t>Afford Long-term Care?</a:t>
            </a:r>
          </a:p>
        </p:txBody>
      </p:sp>
      <p:sp>
        <p:nvSpPr>
          <p:cNvPr id="28675" name="Rectangle 2">
            <a:extLst>
              <a:ext uri="{FF2B5EF4-FFF2-40B4-BE49-F238E27FC236}">
                <a16:creationId xmlns:a16="http://schemas.microsoft.com/office/drawing/2014/main" id="{31919628-2153-4B9C-8F19-3092DC858165}"/>
              </a:ext>
            </a:extLst>
          </p:cNvPr>
          <p:cNvSpPr>
            <a:spLocks noChangeArrowheads="1"/>
          </p:cNvSpPr>
          <p:nvPr/>
        </p:nvSpPr>
        <p:spPr bwMode="auto">
          <a:xfrm>
            <a:off x="1645709" y="2534709"/>
            <a:ext cx="2009775" cy="510117"/>
          </a:xfrm>
          <a:prstGeom prst="rect">
            <a:avLst/>
          </a:prstGeom>
          <a:solidFill>
            <a:srgbClr val="D7E5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lnSpc>
                <a:spcPts val="2275"/>
              </a:lnSpc>
              <a:spcBef>
                <a:spcPct val="0"/>
              </a:spcBef>
              <a:spcAft>
                <a:spcPts val="1542"/>
              </a:spcAft>
            </a:pPr>
            <a:r>
              <a:rPr lang="en-US" altLang="en-US" sz="2200">
                <a:solidFill>
                  <a:prstClr val="black"/>
                </a:solidFill>
                <a:latin typeface="Arial" panose="020B0604020202020204" pitchFamily="34" charset="0"/>
              </a:rPr>
              <a:t>Cost of nursing home care</a:t>
            </a:r>
          </a:p>
        </p:txBody>
      </p:sp>
      <p:sp>
        <p:nvSpPr>
          <p:cNvPr id="28676" name="Rectangle 3">
            <a:extLst>
              <a:ext uri="{FF2B5EF4-FFF2-40B4-BE49-F238E27FC236}">
                <a16:creationId xmlns:a16="http://schemas.microsoft.com/office/drawing/2014/main" id="{667FD848-3904-4023-B88B-50A643248543}"/>
              </a:ext>
            </a:extLst>
          </p:cNvPr>
          <p:cNvSpPr>
            <a:spLocks noChangeArrowheads="1"/>
          </p:cNvSpPr>
          <p:nvPr/>
        </p:nvSpPr>
        <p:spPr bwMode="auto">
          <a:xfrm>
            <a:off x="1737783" y="3371850"/>
            <a:ext cx="2405592" cy="319617"/>
          </a:xfrm>
          <a:prstGeom prst="rect">
            <a:avLst/>
          </a:prstGeom>
          <a:solidFill>
            <a:srgbClr val="225A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ts val="1542"/>
              </a:spcBef>
              <a:spcAft>
                <a:spcPct val="0"/>
              </a:spcAft>
            </a:pPr>
            <a:r>
              <a:rPr lang="en-US" altLang="en-US" sz="2267" b="1">
                <a:solidFill>
                  <a:srgbClr val="FFFFFF"/>
                </a:solidFill>
                <a:latin typeface="Tahoma" panose="020B0604030504040204" pitchFamily="34" charset="0"/>
              </a:rPr>
              <a:t>$90,000+/year</a:t>
            </a:r>
          </a:p>
        </p:txBody>
      </p:sp>
      <p:sp>
        <p:nvSpPr>
          <p:cNvPr id="28677" name="Rectangle 4">
            <a:extLst>
              <a:ext uri="{FF2B5EF4-FFF2-40B4-BE49-F238E27FC236}">
                <a16:creationId xmlns:a16="http://schemas.microsoft.com/office/drawing/2014/main" id="{C00AEAF2-CAE7-4812-B044-553F99959A25}"/>
              </a:ext>
            </a:extLst>
          </p:cNvPr>
          <p:cNvSpPr>
            <a:spLocks noChangeArrowheads="1"/>
          </p:cNvSpPr>
          <p:nvPr/>
        </p:nvSpPr>
        <p:spPr bwMode="auto">
          <a:xfrm>
            <a:off x="1638300" y="4213226"/>
            <a:ext cx="2153709" cy="542925"/>
          </a:xfrm>
          <a:prstGeom prst="rect">
            <a:avLst/>
          </a:prstGeom>
          <a:solidFill>
            <a:srgbClr val="D7E5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lnSpc>
                <a:spcPts val="2175"/>
              </a:lnSpc>
              <a:spcBef>
                <a:spcPct val="0"/>
              </a:spcBef>
              <a:spcAft>
                <a:spcPts val="1683"/>
              </a:spcAft>
            </a:pPr>
            <a:r>
              <a:rPr lang="en-US" altLang="en-US" sz="2200">
                <a:solidFill>
                  <a:prstClr val="black"/>
                </a:solidFill>
                <a:latin typeface="Arial" panose="020B0604020202020204" pitchFamily="34" charset="0"/>
              </a:rPr>
              <a:t>Average nursing home stay</a:t>
            </a:r>
          </a:p>
        </p:txBody>
      </p:sp>
      <p:sp>
        <p:nvSpPr>
          <p:cNvPr id="28678" name="Rectangle 5">
            <a:extLst>
              <a:ext uri="{FF2B5EF4-FFF2-40B4-BE49-F238E27FC236}">
                <a16:creationId xmlns:a16="http://schemas.microsoft.com/office/drawing/2014/main" id="{9E715661-E37A-4EA1-A96C-FEE77542D34F}"/>
              </a:ext>
            </a:extLst>
          </p:cNvPr>
          <p:cNvSpPr>
            <a:spLocks noChangeArrowheads="1"/>
          </p:cNvSpPr>
          <p:nvPr/>
        </p:nvSpPr>
        <p:spPr bwMode="auto">
          <a:xfrm>
            <a:off x="2544234" y="5070476"/>
            <a:ext cx="1586442" cy="293158"/>
          </a:xfrm>
          <a:prstGeom prst="rect">
            <a:avLst/>
          </a:prstGeom>
          <a:solidFill>
            <a:srgbClr val="225A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defTabSz="609630" fontAlgn="base">
              <a:spcBef>
                <a:spcPts val="1683"/>
              </a:spcBef>
              <a:spcAft>
                <a:spcPct val="0"/>
              </a:spcAft>
            </a:pPr>
            <a:r>
              <a:rPr lang="en-US" altLang="en-US" sz="2267" b="1">
                <a:solidFill>
                  <a:srgbClr val="FFFFFF"/>
                </a:solidFill>
                <a:latin typeface="Tahoma" panose="020B0604030504040204" pitchFamily="34" charset="0"/>
              </a:rPr>
              <a:t>2.5 years+</a:t>
            </a:r>
          </a:p>
        </p:txBody>
      </p:sp>
      <p:sp>
        <p:nvSpPr>
          <p:cNvPr id="28679" name="Rectangle 6">
            <a:extLst>
              <a:ext uri="{FF2B5EF4-FFF2-40B4-BE49-F238E27FC236}">
                <a16:creationId xmlns:a16="http://schemas.microsoft.com/office/drawing/2014/main" id="{6F6F8DB9-ECE7-4813-A5EC-149943055BD5}"/>
              </a:ext>
            </a:extLst>
          </p:cNvPr>
          <p:cNvSpPr>
            <a:spLocks noChangeArrowheads="1"/>
          </p:cNvSpPr>
          <p:nvPr/>
        </p:nvSpPr>
        <p:spPr bwMode="auto">
          <a:xfrm>
            <a:off x="4711700" y="2640542"/>
            <a:ext cx="2142067" cy="1079500"/>
          </a:xfrm>
          <a:prstGeom prst="rect">
            <a:avLst/>
          </a:prstGeom>
          <a:solidFill>
            <a:srgbClr val="B4D0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ts val="842"/>
              </a:spcAft>
            </a:pPr>
            <a:r>
              <a:rPr lang="en-US" altLang="en-US" sz="4134">
                <a:solidFill>
                  <a:prstClr val="black"/>
                </a:solidFill>
                <a:latin typeface="Tahoma" panose="020B0604030504040204" pitchFamily="34" charset="0"/>
              </a:rPr>
              <a:t>Starting</a:t>
            </a:r>
          </a:p>
          <a:p>
            <a:pPr defTabSz="609630" fontAlgn="base">
              <a:spcBef>
                <a:spcPct val="0"/>
              </a:spcBef>
              <a:spcAft>
                <a:spcPct val="0"/>
              </a:spcAft>
            </a:pPr>
            <a:r>
              <a:rPr lang="en-US" altLang="en-US" sz="4134">
                <a:solidFill>
                  <a:prstClr val="black"/>
                </a:solidFill>
                <a:latin typeface="Tahoma" panose="020B0604030504040204" pitchFamily="34" charset="0"/>
              </a:rPr>
              <a:t>point</a:t>
            </a:r>
          </a:p>
        </p:txBody>
      </p:sp>
      <p:sp>
        <p:nvSpPr>
          <p:cNvPr id="28680" name="Rectangle 7">
            <a:extLst>
              <a:ext uri="{FF2B5EF4-FFF2-40B4-BE49-F238E27FC236}">
                <a16:creationId xmlns:a16="http://schemas.microsoft.com/office/drawing/2014/main" id="{622A316E-8539-4983-95E8-A4BD780915B5}"/>
              </a:ext>
            </a:extLst>
          </p:cNvPr>
          <p:cNvSpPr>
            <a:spLocks noChangeArrowheads="1"/>
          </p:cNvSpPr>
          <p:nvPr/>
        </p:nvSpPr>
        <p:spPr bwMode="auto">
          <a:xfrm>
            <a:off x="4610101" y="4575176"/>
            <a:ext cx="2771775" cy="538691"/>
          </a:xfrm>
          <a:prstGeom prst="rect">
            <a:avLst/>
          </a:prstGeom>
          <a:solidFill>
            <a:srgbClr val="789A8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ct val="0"/>
              </a:spcAft>
            </a:pPr>
            <a:r>
              <a:rPr lang="en-US" altLang="en-US" sz="4600" b="1">
                <a:solidFill>
                  <a:srgbClr val="FFFFFF"/>
                </a:solidFill>
                <a:latin typeface="Arial" panose="020B0604020202020204" pitchFamily="34" charset="0"/>
              </a:rPr>
              <a:t>$</a:t>
            </a:r>
            <a:r>
              <a:rPr lang="en-US" altLang="en-US" sz="4334" b="1">
                <a:solidFill>
                  <a:srgbClr val="FFFFFF"/>
                </a:solidFill>
                <a:latin typeface="Tahoma" panose="020B0604030504040204" pitchFamily="34" charset="0"/>
              </a:rPr>
              <a:t>225,000</a:t>
            </a:r>
          </a:p>
        </p:txBody>
      </p:sp>
      <p:sp>
        <p:nvSpPr>
          <p:cNvPr id="28681" name="Rectangle 8">
            <a:extLst>
              <a:ext uri="{FF2B5EF4-FFF2-40B4-BE49-F238E27FC236}">
                <a16:creationId xmlns:a16="http://schemas.microsoft.com/office/drawing/2014/main" id="{18C34516-F8C6-4435-A2D8-D60FC070DEDA}"/>
              </a:ext>
            </a:extLst>
          </p:cNvPr>
          <p:cNvSpPr>
            <a:spLocks noChangeArrowheads="1"/>
          </p:cNvSpPr>
          <p:nvPr/>
        </p:nvSpPr>
        <p:spPr bwMode="auto">
          <a:xfrm>
            <a:off x="1358900" y="5602817"/>
            <a:ext cx="5494867" cy="12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ct val="0"/>
              </a:spcAft>
            </a:pPr>
            <a:r>
              <a:rPr lang="en-US" altLang="en-US" sz="800">
                <a:solidFill>
                  <a:srgbClr val="656566"/>
                </a:solidFill>
                <a:latin typeface="Arial" panose="020B0604020202020204" pitchFamily="34" charset="0"/>
              </a:rPr>
              <a:t>Source: Genworth 2013 Cost of Care survey; Home Health Aide Services assumes $19/hr, 4 hrs/day, 5 days/week.</a:t>
            </a:r>
          </a:p>
        </p:txBody>
      </p:sp>
      <p:sp>
        <p:nvSpPr>
          <p:cNvPr id="10" name="Rectangle 9">
            <a:extLst>
              <a:ext uri="{FF2B5EF4-FFF2-40B4-BE49-F238E27FC236}">
                <a16:creationId xmlns:a16="http://schemas.microsoft.com/office/drawing/2014/main" id="{5D4C8BCF-4A74-4627-B109-3F65CE648756}"/>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4BC29B6B-A4D0-437D-AA93-0FA2E63DB9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742" y="1275292"/>
            <a:ext cx="777875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a:extLst>
              <a:ext uri="{FF2B5EF4-FFF2-40B4-BE49-F238E27FC236}">
                <a16:creationId xmlns:a16="http://schemas.microsoft.com/office/drawing/2014/main" id="{1B54A0CE-0211-4DBE-BCA9-0CC5E0D36717}"/>
              </a:ext>
            </a:extLst>
          </p:cNvPr>
          <p:cNvSpPr>
            <a:spLocks noChangeArrowheads="1"/>
          </p:cNvSpPr>
          <p:nvPr/>
        </p:nvSpPr>
        <p:spPr bwMode="auto">
          <a:xfrm>
            <a:off x="1080559" y="966259"/>
            <a:ext cx="6998758" cy="41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ct val="0"/>
              </a:spcAft>
            </a:pPr>
            <a:r>
              <a:rPr lang="en-US" altLang="en-US" sz="3067">
                <a:solidFill>
                  <a:srgbClr val="57585A"/>
                </a:solidFill>
                <a:latin typeface="Arial" panose="020B0604020202020204" pitchFamily="34" charset="0"/>
              </a:rPr>
              <a:t>Health Care and Long-term Care Costs</a:t>
            </a:r>
          </a:p>
        </p:txBody>
      </p:sp>
      <p:sp>
        <p:nvSpPr>
          <p:cNvPr id="29700" name="Rectangle 3">
            <a:extLst>
              <a:ext uri="{FF2B5EF4-FFF2-40B4-BE49-F238E27FC236}">
                <a16:creationId xmlns:a16="http://schemas.microsoft.com/office/drawing/2014/main" id="{DF39F9EE-E2F2-4D5D-8485-E1F716F86272}"/>
              </a:ext>
            </a:extLst>
          </p:cNvPr>
          <p:cNvSpPr>
            <a:spLocks noChangeArrowheads="1"/>
          </p:cNvSpPr>
          <p:nvPr/>
        </p:nvSpPr>
        <p:spPr bwMode="auto">
          <a:xfrm>
            <a:off x="3381376" y="1986492"/>
            <a:ext cx="125941" cy="14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09630" fontAlgn="base">
              <a:spcBef>
                <a:spcPct val="0"/>
              </a:spcBef>
              <a:spcAft>
                <a:spcPct val="0"/>
              </a:spcAft>
            </a:pPr>
            <a:r>
              <a:rPr lang="en-US" altLang="en-US" sz="1267" b="1">
                <a:solidFill>
                  <a:srgbClr val="90533F"/>
                </a:solidFill>
                <a:latin typeface="Arial" panose="020B0604020202020204" pitchFamily="34" charset="0"/>
              </a:rPr>
              <a:t>f </a:t>
            </a:r>
            <a:r>
              <a:rPr lang="en-US" altLang="en-US" sz="1267" b="1">
                <a:solidFill>
                  <a:srgbClr val="4664AB"/>
                </a:solidFill>
                <a:latin typeface="Arial" panose="020B0604020202020204" pitchFamily="34" charset="0"/>
              </a:rPr>
              <a:t>i</a:t>
            </a:r>
          </a:p>
        </p:txBody>
      </p:sp>
      <p:sp>
        <p:nvSpPr>
          <p:cNvPr id="29701" name="Rectangle 4">
            <a:extLst>
              <a:ext uri="{FF2B5EF4-FFF2-40B4-BE49-F238E27FC236}">
                <a16:creationId xmlns:a16="http://schemas.microsoft.com/office/drawing/2014/main" id="{B1459A4E-BA66-415C-A717-4D6EE77D0676}"/>
              </a:ext>
            </a:extLst>
          </p:cNvPr>
          <p:cNvSpPr>
            <a:spLocks noChangeArrowheads="1"/>
          </p:cNvSpPr>
          <p:nvPr/>
        </p:nvSpPr>
        <p:spPr bwMode="auto">
          <a:xfrm>
            <a:off x="3299884" y="4639734"/>
            <a:ext cx="2901950" cy="43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spcBef>
                <a:spcPct val="0"/>
              </a:spcBef>
              <a:spcAft>
                <a:spcPts val="842"/>
              </a:spcAft>
            </a:pPr>
            <a:r>
              <a:rPr lang="en-US" altLang="en-US" sz="3934" b="1">
                <a:solidFill>
                  <a:srgbClr val="005494"/>
                </a:solidFill>
                <a:latin typeface="Arial" panose="020B0604020202020204" pitchFamily="34" charset="0"/>
              </a:rPr>
              <a:t>incorporate</a:t>
            </a:r>
          </a:p>
        </p:txBody>
      </p:sp>
      <p:sp>
        <p:nvSpPr>
          <p:cNvPr id="29702" name="Rectangle 5">
            <a:extLst>
              <a:ext uri="{FF2B5EF4-FFF2-40B4-BE49-F238E27FC236}">
                <a16:creationId xmlns:a16="http://schemas.microsoft.com/office/drawing/2014/main" id="{93C30BE3-B4C5-4B0E-B30A-7947412D4659}"/>
              </a:ext>
            </a:extLst>
          </p:cNvPr>
          <p:cNvSpPr>
            <a:spLocks noChangeArrowheads="1"/>
          </p:cNvSpPr>
          <p:nvPr/>
        </p:nvSpPr>
        <p:spPr bwMode="auto">
          <a:xfrm>
            <a:off x="3263900" y="5176309"/>
            <a:ext cx="465666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defTabSz="609630" fontAlgn="base">
              <a:spcBef>
                <a:spcPts val="842"/>
              </a:spcBef>
              <a:spcAft>
                <a:spcPct val="0"/>
              </a:spcAft>
            </a:pPr>
            <a:r>
              <a:rPr lang="en-US" altLang="en-US" sz="2200">
                <a:solidFill>
                  <a:srgbClr val="3F3E40"/>
                </a:solidFill>
                <a:latin typeface="Arial" panose="020B0604020202020204" pitchFamily="34" charset="0"/>
              </a:rPr>
              <a:t>Saving toward the potential cost</a:t>
            </a:r>
          </a:p>
        </p:txBody>
      </p:sp>
      <p:sp>
        <p:nvSpPr>
          <p:cNvPr id="7" name="Rectangle 6">
            <a:extLst>
              <a:ext uri="{FF2B5EF4-FFF2-40B4-BE49-F238E27FC236}">
                <a16:creationId xmlns:a16="http://schemas.microsoft.com/office/drawing/2014/main" id="{F05ED9F8-54FC-4576-AECC-EAC5023462BE}"/>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05AC43C2-9BD5-4602-80E0-AC261C926D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1884" y="1522942"/>
            <a:ext cx="1340909"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a:extLst>
              <a:ext uri="{FF2B5EF4-FFF2-40B4-BE49-F238E27FC236}">
                <a16:creationId xmlns:a16="http://schemas.microsoft.com/office/drawing/2014/main" id="{A50158E1-1ADB-431E-A6E5-D5F3BC59D3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3492" y="2218267"/>
            <a:ext cx="1528233" cy="170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a:extLst>
              <a:ext uri="{FF2B5EF4-FFF2-40B4-BE49-F238E27FC236}">
                <a16:creationId xmlns:a16="http://schemas.microsoft.com/office/drawing/2014/main" id="{771CFF89-908F-43BD-9104-225372B5B3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0526" y="5704417"/>
            <a:ext cx="1889125" cy="26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a:extLst>
              <a:ext uri="{FF2B5EF4-FFF2-40B4-BE49-F238E27FC236}">
                <a16:creationId xmlns:a16="http://schemas.microsoft.com/office/drawing/2014/main" id="{44DD1C59-93DE-4807-9437-E3BF2F0FE8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1192" y="1522942"/>
            <a:ext cx="4421717" cy="444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5">
            <a:extLst>
              <a:ext uri="{FF2B5EF4-FFF2-40B4-BE49-F238E27FC236}">
                <a16:creationId xmlns:a16="http://schemas.microsoft.com/office/drawing/2014/main" id="{314D29D9-8D3B-4763-9390-843B29E43654}"/>
              </a:ext>
            </a:extLst>
          </p:cNvPr>
          <p:cNvSpPr>
            <a:spLocks noChangeArrowheads="1"/>
          </p:cNvSpPr>
          <p:nvPr/>
        </p:nvSpPr>
        <p:spPr bwMode="auto">
          <a:xfrm>
            <a:off x="1080559" y="966259"/>
            <a:ext cx="6998758" cy="414867"/>
          </a:xfrm>
          <a:prstGeom prst="rect">
            <a:avLst/>
          </a:prstGeom>
          <a:solidFill>
            <a:srgbClr val="FFD94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ts val="1117"/>
              </a:spcAft>
            </a:pPr>
            <a:r>
              <a:rPr lang="en-US" altLang="en-US" sz="3067">
                <a:solidFill>
                  <a:srgbClr val="57585A"/>
                </a:solidFill>
                <a:latin typeface="Arial" panose="020B0604020202020204" pitchFamily="34" charset="0"/>
              </a:rPr>
              <a:t>Health Care and Long-term Care Costs</a:t>
            </a:r>
          </a:p>
        </p:txBody>
      </p:sp>
      <p:sp>
        <p:nvSpPr>
          <p:cNvPr id="30727" name="Rectangle 6">
            <a:extLst>
              <a:ext uri="{FF2B5EF4-FFF2-40B4-BE49-F238E27FC236}">
                <a16:creationId xmlns:a16="http://schemas.microsoft.com/office/drawing/2014/main" id="{5A8D036E-581B-4C1D-8A62-14D8D5F5DC70}"/>
              </a:ext>
            </a:extLst>
          </p:cNvPr>
          <p:cNvSpPr>
            <a:spLocks noChangeArrowheads="1"/>
          </p:cNvSpPr>
          <p:nvPr/>
        </p:nvSpPr>
        <p:spPr bwMode="auto">
          <a:xfrm>
            <a:off x="3474509" y="1730375"/>
            <a:ext cx="240241"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ct val="0"/>
              </a:spcBef>
              <a:spcAft>
                <a:spcPct val="0"/>
              </a:spcAft>
            </a:pPr>
            <a:r>
              <a:rPr lang="en-US" altLang="en-US" sz="1267" b="1">
                <a:solidFill>
                  <a:srgbClr val="57585A"/>
                </a:solidFill>
                <a:latin typeface="Arial" panose="020B0604020202020204" pitchFamily="34" charset="0"/>
              </a:rPr>
              <a:t>CYY</a:t>
            </a:r>
          </a:p>
        </p:txBody>
      </p:sp>
      <p:sp>
        <p:nvSpPr>
          <p:cNvPr id="30728" name="Rectangle 7">
            <a:extLst>
              <a:ext uri="{FF2B5EF4-FFF2-40B4-BE49-F238E27FC236}">
                <a16:creationId xmlns:a16="http://schemas.microsoft.com/office/drawing/2014/main" id="{2B833D95-E114-4B0A-938F-E3D78E715F9B}"/>
              </a:ext>
            </a:extLst>
          </p:cNvPr>
          <p:cNvSpPr>
            <a:spLocks noChangeArrowheads="1"/>
          </p:cNvSpPr>
          <p:nvPr/>
        </p:nvSpPr>
        <p:spPr bwMode="auto">
          <a:xfrm>
            <a:off x="1389592" y="4091517"/>
            <a:ext cx="6344708" cy="139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09630" fontAlgn="base">
              <a:spcBef>
                <a:spcPts val="1259"/>
              </a:spcBef>
              <a:spcAft>
                <a:spcPts val="1117"/>
              </a:spcAft>
            </a:pPr>
            <a:r>
              <a:rPr lang="en-US" altLang="en-US" sz="3934" b="1">
                <a:solidFill>
                  <a:srgbClr val="B05F27"/>
                </a:solidFill>
                <a:latin typeface="Arial" panose="020B0604020202020204" pitchFamily="34" charset="0"/>
              </a:rPr>
              <a:t>insure</a:t>
            </a:r>
          </a:p>
          <a:p>
            <a:pPr algn="just" defTabSz="609630" fontAlgn="base">
              <a:spcBef>
                <a:spcPct val="0"/>
              </a:spcBef>
              <a:spcAft>
                <a:spcPts val="1259"/>
              </a:spcAft>
            </a:pPr>
            <a:r>
              <a:rPr lang="en-US" altLang="en-US" sz="2200">
                <a:solidFill>
                  <a:srgbClr val="57585A"/>
                </a:solidFill>
                <a:latin typeface="Arial" panose="020B0604020202020204" pitchFamily="34" charset="0"/>
              </a:rPr>
              <a:t>•    Long-term care insurance</a:t>
            </a:r>
          </a:p>
          <a:p>
            <a:pPr algn="just" defTabSz="609630" fontAlgn="base">
              <a:spcBef>
                <a:spcPct val="0"/>
              </a:spcBef>
              <a:spcAft>
                <a:spcPts val="1259"/>
              </a:spcAft>
            </a:pPr>
            <a:r>
              <a:rPr lang="en-US" altLang="en-US" sz="2200">
                <a:solidFill>
                  <a:srgbClr val="57585A"/>
                </a:solidFill>
                <a:latin typeface="Arial" panose="020B0604020202020204" pitchFamily="34" charset="0"/>
              </a:rPr>
              <a:t>•    Life insurance with long-term care benefits</a:t>
            </a:r>
          </a:p>
        </p:txBody>
      </p:sp>
      <p:sp>
        <p:nvSpPr>
          <p:cNvPr id="9" name="Rectangle 8">
            <a:extLst>
              <a:ext uri="{FF2B5EF4-FFF2-40B4-BE49-F238E27FC236}">
                <a16:creationId xmlns:a16="http://schemas.microsoft.com/office/drawing/2014/main" id="{63CE24D0-03ED-4212-AF96-B2AE07E3C430}"/>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264641" y="1752600"/>
            <a:ext cx="8610600" cy="3763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A U.S. federal payroll tax deducted from each paycheck</a:t>
            </a:r>
          </a:p>
          <a:p>
            <a:r>
              <a:rPr lang="en-US" sz="2400" dirty="0"/>
              <a:t>Stands for the Federal Insurance Contributions Act</a:t>
            </a:r>
          </a:p>
          <a:p>
            <a:r>
              <a:rPr lang="en-US" sz="2400" dirty="0"/>
              <a:t>Total deducted from your paycheck is 7.65% </a:t>
            </a:r>
            <a:r>
              <a:rPr lang="en-US" sz="2400" b="1" dirty="0">
                <a:solidFill>
                  <a:srgbClr val="FF0000"/>
                </a:solidFill>
              </a:rPr>
              <a:t>(6.2% to Social Security, 1.45% to Medicare) </a:t>
            </a:r>
          </a:p>
          <a:p>
            <a:r>
              <a:rPr lang="en-US" sz="2400" dirty="0"/>
              <a:t>Your employer matches this for a total of 15.3%</a:t>
            </a:r>
          </a:p>
          <a:p>
            <a:r>
              <a:rPr lang="en-US" sz="2400" dirty="0"/>
              <a:t>Helps fund both Social Security and Medicare programs, which provide benefits for:</a:t>
            </a:r>
          </a:p>
          <a:p>
            <a:pPr lvl="1"/>
            <a:r>
              <a:rPr lang="en-US" sz="2000" dirty="0"/>
              <a:t>Retirees</a:t>
            </a:r>
          </a:p>
          <a:p>
            <a:pPr lvl="1"/>
            <a:r>
              <a:rPr lang="en-US" sz="2000" dirty="0"/>
              <a:t>The Disabled</a:t>
            </a:r>
          </a:p>
          <a:p>
            <a:pPr lvl="1"/>
            <a:r>
              <a:rPr lang="en-US" sz="2000" dirty="0"/>
              <a:t>Children</a:t>
            </a:r>
          </a:p>
        </p:txBody>
      </p:sp>
      <p:sp>
        <p:nvSpPr>
          <p:cNvPr id="12" name="Title 1"/>
          <p:cNvSpPr txBox="1">
            <a:spLocks/>
          </p:cNvSpPr>
          <p:nvPr/>
        </p:nvSpPr>
        <p:spPr>
          <a:xfrm>
            <a:off x="266700" y="990600"/>
            <a:ext cx="8610600" cy="762000"/>
          </a:xfrm>
          <a:prstGeom prst="rect">
            <a:avLst/>
          </a:prstGeom>
        </p:spPr>
        <p:txBody>
          <a:bodyPr>
            <a:normAutofit lnSpcReduction="1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sz="4800" dirty="0"/>
              <a:t>What’s FICA?</a:t>
            </a:r>
          </a:p>
        </p:txBody>
      </p:sp>
      <p:sp>
        <p:nvSpPr>
          <p:cNvPr id="2" name="Slide Number Placeholder 1"/>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8</a:t>
            </a:fld>
            <a:endParaRPr lang="en-US" sz="1800" dirty="0">
              <a:solidFill>
                <a:srgbClr val="002060"/>
              </a:solidFill>
            </a:endParaRPr>
          </a:p>
        </p:txBody>
      </p:sp>
    </p:spTree>
    <p:extLst>
      <p:ext uri="{BB962C8B-B14F-4D97-AF65-F5344CB8AC3E}">
        <p14:creationId xmlns:p14="http://schemas.microsoft.com/office/powerpoint/2010/main" val="285176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79D5136A-28B0-468A-9186-5EF90B0F6ED1}"/>
              </a:ext>
            </a:extLst>
          </p:cNvPr>
          <p:cNvSpPr>
            <a:spLocks noChangeArrowheads="1"/>
          </p:cNvSpPr>
          <p:nvPr/>
        </p:nvSpPr>
        <p:spPr bwMode="auto">
          <a:xfrm>
            <a:off x="2875492" y="889000"/>
            <a:ext cx="3403600" cy="38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spcBef>
                <a:spcPct val="0"/>
              </a:spcBef>
              <a:spcAft>
                <a:spcPts val="3083"/>
              </a:spcAft>
            </a:pPr>
            <a:r>
              <a:rPr lang="en-US" altLang="en-US" sz="3267" b="1">
                <a:solidFill>
                  <a:srgbClr val="656566"/>
                </a:solidFill>
                <a:latin typeface="Arial" panose="020B0604020202020204" pitchFamily="34" charset="0"/>
              </a:rPr>
              <a:t>Staying on Track</a:t>
            </a:r>
          </a:p>
        </p:txBody>
      </p:sp>
      <p:graphicFrame>
        <p:nvGraphicFramePr>
          <p:cNvPr id="3" name="Table 2">
            <a:extLst>
              <a:ext uri="{FF2B5EF4-FFF2-40B4-BE49-F238E27FC236}">
                <a16:creationId xmlns:a16="http://schemas.microsoft.com/office/drawing/2014/main" id="{05653836-F532-44C4-B3B8-4433134B39F9}"/>
              </a:ext>
            </a:extLst>
          </p:cNvPr>
          <p:cNvGraphicFramePr>
            <a:graphicFrameLocks noGrp="1"/>
          </p:cNvGraphicFramePr>
          <p:nvPr/>
        </p:nvGraphicFramePr>
        <p:xfrm>
          <a:off x="2864909" y="1783292"/>
          <a:ext cx="3666067" cy="4272958"/>
        </p:xfrm>
        <a:graphic>
          <a:graphicData uri="http://schemas.openxmlformats.org/drawingml/2006/table">
            <a:tbl>
              <a:tblPr/>
              <a:tblGrid>
                <a:gridCol w="929217">
                  <a:extLst>
                    <a:ext uri="{9D8B030D-6E8A-4147-A177-3AD203B41FA5}">
                      <a16:colId xmlns:a16="http://schemas.microsoft.com/office/drawing/2014/main" val="3184914870"/>
                    </a:ext>
                  </a:extLst>
                </a:gridCol>
                <a:gridCol w="1601258">
                  <a:extLst>
                    <a:ext uri="{9D8B030D-6E8A-4147-A177-3AD203B41FA5}">
                      <a16:colId xmlns:a16="http://schemas.microsoft.com/office/drawing/2014/main" val="3490071522"/>
                    </a:ext>
                  </a:extLst>
                </a:gridCol>
                <a:gridCol w="1135592">
                  <a:extLst>
                    <a:ext uri="{9D8B030D-6E8A-4147-A177-3AD203B41FA5}">
                      <a16:colId xmlns:a16="http://schemas.microsoft.com/office/drawing/2014/main" val="1358048080"/>
                    </a:ext>
                  </a:extLst>
                </a:gridCol>
              </a:tblGrid>
              <a:tr h="375709">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E56020"/>
                          </a:solidFill>
                          <a:effectLst/>
                          <a:latin typeface="Arial" panose="020B0604020202020204" pitchFamily="34" charset="0"/>
                        </a:rPr>
                        <a:t>1</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FB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Arial" panose="020B0604020202020204" pitchFamily="34" charset="0"/>
                        </a:rPr>
                        <a:t>®</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68120005"/>
                  </a:ext>
                </a:extLst>
              </a:tr>
              <a:tr h="751417">
                <a:tc>
                  <a:txBody>
                    <a:bodyPr/>
                    <a:lstStyle>
                      <a:lvl1pPr marL="4953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95300" marR="0" lvl="0" indent="0" algn="l" defTabSz="914400" rtl="0" eaLnBrk="1" fontAlgn="base" latinLnBrk="0" hangingPunct="1">
                        <a:lnSpc>
                          <a:spcPct val="100000"/>
                        </a:lnSpc>
                        <a:spcBef>
                          <a:spcPct val="0"/>
                        </a:spcBef>
                        <a:spcAft>
                          <a:spcPts val="625"/>
                        </a:spcAft>
                        <a:buClrTx/>
                        <a:buSzTx/>
                        <a:buFontTx/>
                        <a:buNone/>
                        <a:tabLst/>
                      </a:pPr>
                      <a:r>
                        <a:rPr kumimoji="0" lang="en-US" altLang="en-US" sz="700" b="0" i="0" u="none" strike="noStrike" cap="none" normalizeH="0" baseline="0">
                          <a:ln>
                            <a:noFill/>
                          </a:ln>
                          <a:solidFill>
                            <a:srgbClr val="E56020"/>
                          </a:solidFill>
                          <a:effectLst/>
                          <a:latin typeface="Arial" panose="020B0604020202020204" pitchFamily="34" charset="0"/>
                        </a:rPr>
                        <a:t>5</a:t>
                      </a:r>
                    </a:p>
                    <a:p>
                      <a:pPr marL="49530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3F3E40"/>
                          </a:solidFill>
                          <a:effectLst/>
                          <a:latin typeface="Arial" panose="020B0604020202020204" pitchFamily="34" charset="0"/>
                        </a:rPr>
                        <a:t>HOW CAN</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978"/>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ts val="2375"/>
                        </a:lnSpc>
                        <a:spcBef>
                          <a:spcPct val="0"/>
                        </a:spcBef>
                        <a:spcAft>
                          <a:spcPct val="0"/>
                        </a:spcAft>
                        <a:buClrTx/>
                        <a:buSzTx/>
                        <a:buFontTx/>
                        <a:buNone/>
                        <a:tabLst/>
                      </a:pPr>
                      <a:r>
                        <a:rPr kumimoji="0" lang="en-US" altLang="en-US" sz="1300" b="1" i="0" u="none" strike="noStrike" cap="none" normalizeH="0" baseline="0">
                          <a:ln>
                            <a:noFill/>
                          </a:ln>
                          <a:solidFill>
                            <a:srgbClr val="3F3E40"/>
                          </a:solidFill>
                          <a:effectLst/>
                          <a:latin typeface="Arial" panose="020B0604020202020204" pitchFamily="34" charset="0"/>
                        </a:rPr>
                        <a:t>WHERE AM I TODAY?</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FB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3600" b="0" i="0" u="none" strike="noStrike" cap="none" normalizeH="0" baseline="0">
                        <a:ln>
                          <a:noFill/>
                        </a:ln>
                        <a:solidFill>
                          <a:schemeClr val="tx1"/>
                        </a:solidFill>
                        <a:effectLst/>
                        <a:latin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5CD"/>
                    </a:solidFill>
                  </a:tcPr>
                </a:tc>
                <a:extLst>
                  <a:ext uri="{0D108BD9-81ED-4DB2-BD59-A6C34878D82A}">
                    <a16:rowId xmlns:a16="http://schemas.microsoft.com/office/drawing/2014/main" val="2417483712"/>
                  </a:ext>
                </a:extLst>
              </a:tr>
              <a:tr h="2032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3F3E40"/>
                          </a:solidFill>
                          <a:effectLst/>
                          <a:latin typeface="Arial" panose="020B0604020202020204" pitchFamily="34" charset="0"/>
                        </a:rPr>
                        <a:t>I STAY ON</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E69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5CD"/>
                    </a:solidFill>
                  </a:tcPr>
                </a:tc>
                <a:extLst>
                  <a:ext uri="{0D108BD9-81ED-4DB2-BD59-A6C34878D82A}">
                    <a16:rowId xmlns:a16="http://schemas.microsoft.com/office/drawing/2014/main" val="3940688428"/>
                  </a:ext>
                </a:extLst>
              </a:tr>
              <a:tr h="41698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3F3E40"/>
                          </a:solidFill>
                          <a:effectLst/>
                          <a:latin typeface="Arial" panose="020B0604020202020204" pitchFamily="34" charset="0"/>
                        </a:rPr>
                        <a:t>TRACK?</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FB1"/>
                    </a:solidFill>
                  </a:tcPr>
                </a:tc>
                <a:tc>
                  <a:txBody>
                    <a:bodyPr/>
                    <a:lstStyle>
                      <a:lvl1pPr marL="1143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114300" marR="0" lvl="0" indent="0" algn="ctr"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E56020"/>
                          </a:solidFill>
                          <a:effectLst/>
                          <a:latin typeface="Arial" panose="020B0604020202020204" pitchFamily="34" charset="0"/>
                        </a:rPr>
                        <a:t>MY</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8580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E56020"/>
                          </a:solidFill>
                          <a:effectLst/>
                          <a:latin typeface="Arial" panose="020B0604020202020204" pitchFamily="34" charset="0"/>
                        </a:rPr>
                        <a:t>2</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FB1"/>
                    </a:solidFill>
                  </a:tcPr>
                </a:tc>
                <a:extLst>
                  <a:ext uri="{0D108BD9-81ED-4DB2-BD59-A6C34878D82A}">
                    <a16:rowId xmlns:a16="http://schemas.microsoft.com/office/drawing/2014/main" val="3912710021"/>
                  </a:ext>
                </a:extLst>
              </a:tr>
              <a:tr h="42439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100" b="0" i="0" u="none" strike="noStrike" cap="none" normalizeH="0" baseline="0">
                        <a:ln>
                          <a:noFill/>
                        </a:ln>
                        <a:solidFill>
                          <a:schemeClr val="tx1"/>
                        </a:solidFill>
                        <a:effectLst/>
                        <a:latin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94F"/>
                    </a:solidFill>
                  </a:tcPr>
                </a:tc>
                <a:tc>
                  <a:txBody>
                    <a:bodyPr/>
                    <a:lstStyle>
                      <a:lvl1pPr marL="1270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12700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E56020"/>
                          </a:solidFill>
                          <a:effectLst/>
                          <a:latin typeface="Arial" panose="020B0604020202020204" pitchFamily="34" charset="0"/>
                        </a:rPr>
                        <a:t>FINANCIAL</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191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19100" marR="0" lvl="0" indent="0" algn="l" defTabSz="914400" rtl="0" eaLnBrk="1" fontAlgn="base" latinLnBrk="0" hangingPunct="1">
                        <a:lnSpc>
                          <a:spcPts val="2400"/>
                        </a:lnSpc>
                        <a:spcBef>
                          <a:spcPct val="0"/>
                        </a:spcBef>
                        <a:spcAft>
                          <a:spcPct val="0"/>
                        </a:spcAft>
                        <a:buClrTx/>
                        <a:buSzTx/>
                        <a:buFontTx/>
                        <a:buNone/>
                        <a:tabLst/>
                      </a:pPr>
                      <a:r>
                        <a:rPr kumimoji="0" lang="en-US" altLang="en-US" sz="1300" b="1" i="0" u="none" strike="noStrike" cap="none" normalizeH="0" baseline="0">
                          <a:ln>
                            <a:noFill/>
                          </a:ln>
                          <a:solidFill>
                            <a:srgbClr val="3F3E40"/>
                          </a:solidFill>
                          <a:effectLst/>
                          <a:latin typeface="Arial" panose="020B0604020202020204" pitchFamily="34" charset="0"/>
                        </a:rPr>
                        <a:t>WHERE WOULD I</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E690"/>
                    </a:solidFill>
                  </a:tcPr>
                </a:tc>
                <a:extLst>
                  <a:ext uri="{0D108BD9-81ED-4DB2-BD59-A6C34878D82A}">
                    <a16:rowId xmlns:a16="http://schemas.microsoft.com/office/drawing/2014/main" val="1078348732"/>
                  </a:ext>
                </a:extLst>
              </a:tr>
              <a:tr h="327025">
                <a:tc>
                  <a:txBody>
                    <a:bodyPr/>
                    <a:lstStyle>
                      <a:lvl1pPr marL="317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1750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E56020"/>
                          </a:solidFill>
                          <a:effectLst/>
                          <a:latin typeface="Arial" panose="020B0604020202020204" pitchFamily="34" charset="0"/>
                        </a:rPr>
                        <a:t>4</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E665"/>
                    </a:solidFill>
                  </a:tcPr>
                </a:tc>
                <a:tc>
                  <a:txBody>
                    <a:bodyPr/>
                    <a:lstStyle>
                      <a:lvl1pPr marL="1143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114300" marR="0" lvl="0" indent="0" algn="ctr"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E56020"/>
                          </a:solidFill>
                          <a:effectLst/>
                          <a:latin typeface="Arial" panose="020B0604020202020204" pitchFamily="34" charset="0"/>
                        </a:rPr>
                        <a:t>NEEDS</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90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19050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3F3E40"/>
                          </a:solidFill>
                          <a:effectLst/>
                          <a:latin typeface="Arial" panose="020B0604020202020204" pitchFamily="34" charset="0"/>
                        </a:rPr>
                        <a:t>LIKE TO BE?</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E665"/>
                    </a:solidFill>
                  </a:tcPr>
                </a:tc>
                <a:extLst>
                  <a:ext uri="{0D108BD9-81ED-4DB2-BD59-A6C34878D82A}">
                    <a16:rowId xmlns:a16="http://schemas.microsoft.com/office/drawing/2014/main" val="2361222267"/>
                  </a:ext>
                </a:extLst>
              </a:tr>
              <a:tr h="762000">
                <a:tc>
                  <a:txBody>
                    <a:bodyPr/>
                    <a:lstStyle>
                      <a:lvl1pPr marL="76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76200" marR="0" lvl="0" indent="0" algn="ctr" defTabSz="914400" rtl="0" eaLnBrk="1" fontAlgn="base" latinLnBrk="0" hangingPunct="1">
                        <a:lnSpc>
                          <a:spcPts val="2400"/>
                        </a:lnSpc>
                        <a:spcBef>
                          <a:spcPct val="0"/>
                        </a:spcBef>
                        <a:spcAft>
                          <a:spcPct val="0"/>
                        </a:spcAft>
                        <a:buClrTx/>
                        <a:buSzTx/>
                        <a:buFontTx/>
                        <a:buNone/>
                        <a:tabLst/>
                      </a:pPr>
                      <a:r>
                        <a:rPr kumimoji="0" lang="en-US" altLang="en-US" sz="1300" b="1" i="0" u="none" strike="noStrike" cap="none" normalizeH="0" baseline="0">
                          <a:ln>
                            <a:noFill/>
                          </a:ln>
                          <a:solidFill>
                            <a:srgbClr val="3F3E40"/>
                          </a:solidFill>
                          <a:effectLst/>
                          <a:latin typeface="Arial" panose="020B0604020202020204" pitchFamily="34" charset="0"/>
                        </a:rPr>
                        <a:t>HOW DO I GET THERE?</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E69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E56020"/>
                          </a:solidFill>
                          <a:effectLst/>
                          <a:latin typeface="Arial" panose="020B0604020202020204" pitchFamily="34" charset="0"/>
                        </a:rPr>
                        <a:t>3</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3600" b="0" i="0" u="none" strike="noStrike" cap="none" normalizeH="0" baseline="0">
                        <a:ln>
                          <a:noFill/>
                        </a:ln>
                        <a:solidFill>
                          <a:schemeClr val="tx1"/>
                        </a:solidFill>
                        <a:effectLst/>
                        <a:latin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94F"/>
                    </a:solidFill>
                  </a:tcPr>
                </a:tc>
                <a:extLst>
                  <a:ext uri="{0D108BD9-81ED-4DB2-BD59-A6C34878D82A}">
                    <a16:rowId xmlns:a16="http://schemas.microsoft.com/office/drawing/2014/main" val="800964777"/>
                  </a:ext>
                </a:extLst>
              </a:tr>
              <a:tr h="42227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FB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en-US" sz="1300" b="1" i="0" u="none" strike="noStrike" cap="none" normalizeH="0" baseline="0">
                          <a:ln>
                            <a:noFill/>
                          </a:ln>
                          <a:solidFill>
                            <a:srgbClr val="3F3E40"/>
                          </a:solidFill>
                          <a:effectLst/>
                          <a:latin typeface="Arial" panose="020B0604020202020204" pitchFamily="34" charset="0"/>
                        </a:rPr>
                        <a:t>CAN I GET</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E69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2756284558"/>
                  </a:ext>
                </a:extLst>
              </a:tr>
              <a:tr h="26035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chemeClr val="tx1"/>
                        </a:solidFill>
                        <a:effectLst/>
                        <a:latin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3F3E40"/>
                          </a:solidFill>
                          <a:effectLst/>
                          <a:latin typeface="Arial" panose="020B0604020202020204" pitchFamily="34" charset="0"/>
                        </a:rPr>
                        <a:t>THERE?</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932"/>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chemeClr val="tx1"/>
                        </a:solidFill>
                        <a:effectLst/>
                        <a:latin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7490365"/>
                  </a:ext>
                </a:extLst>
              </a:tr>
            </a:tbl>
          </a:graphicData>
        </a:graphic>
      </p:graphicFrame>
      <p:sp>
        <p:nvSpPr>
          <p:cNvPr id="4" name="Rectangle 3">
            <a:extLst>
              <a:ext uri="{FF2B5EF4-FFF2-40B4-BE49-F238E27FC236}">
                <a16:creationId xmlns:a16="http://schemas.microsoft.com/office/drawing/2014/main" id="{0D341C0C-6A5F-4F7B-BD26-FCEDF57D4CB9}"/>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AC4EDA6-B45D-4A79-BD24-654A8AB834D1}"/>
              </a:ext>
            </a:extLst>
          </p:cNvPr>
          <p:cNvGraphicFramePr>
            <a:graphicFrameLocks noGrp="1"/>
          </p:cNvGraphicFramePr>
          <p:nvPr/>
        </p:nvGraphicFramePr>
        <p:xfrm>
          <a:off x="0" y="407459"/>
          <a:ext cx="9144000" cy="6022974"/>
        </p:xfrm>
        <a:graphic>
          <a:graphicData uri="http://schemas.openxmlformats.org/drawingml/2006/table">
            <a:tbl>
              <a:tblPr/>
              <a:tblGrid>
                <a:gridCol w="288544">
                  <a:extLst>
                    <a:ext uri="{9D8B030D-6E8A-4147-A177-3AD203B41FA5}">
                      <a16:colId xmlns:a16="http://schemas.microsoft.com/office/drawing/2014/main" val="20000"/>
                    </a:ext>
                  </a:extLst>
                </a:gridCol>
                <a:gridCol w="8564880">
                  <a:extLst>
                    <a:ext uri="{9D8B030D-6E8A-4147-A177-3AD203B41FA5}">
                      <a16:colId xmlns:a16="http://schemas.microsoft.com/office/drawing/2014/main" val="20001"/>
                    </a:ext>
                  </a:extLst>
                </a:gridCol>
                <a:gridCol w="290576">
                  <a:extLst>
                    <a:ext uri="{9D8B030D-6E8A-4147-A177-3AD203B41FA5}">
                      <a16:colId xmlns:a16="http://schemas.microsoft.com/office/drawing/2014/main" val="20002"/>
                    </a:ext>
                  </a:extLst>
                </a:gridCol>
              </a:tblGrid>
              <a:tr h="3129346">
                <a:tc rowSpan="3">
                  <a:txBody>
                    <a:bodyPr/>
                    <a:lstStyle/>
                    <a:p>
                      <a:endParaRPr sz="14800"/>
                    </a:p>
                  </a:txBody>
                  <a:tcPr marL="0" marR="0" marT="0" marB="0"/>
                </a:tc>
                <a:tc>
                  <a:txBody>
                    <a:bodyPr/>
                    <a:lstStyle/>
                    <a:p>
                      <a:pPr indent="0" algn="ctr"/>
                      <a:r>
                        <a:rPr lang="en-US" sz="6700" b="1" spc="-200">
                          <a:solidFill>
                            <a:srgbClr val="939598"/>
                          </a:solidFill>
                          <a:latin typeface="Arial"/>
                        </a:rPr>
                        <a:t>Thank </a:t>
                      </a:r>
                      <a:r>
                        <a:rPr lang="en-US" sz="6700" b="1" cap="small" spc="-200">
                          <a:solidFill>
                            <a:srgbClr val="939598"/>
                          </a:solidFill>
                          <a:latin typeface="Arial"/>
                        </a:rPr>
                        <a:t>You</a:t>
                      </a:r>
                    </a:p>
                  </a:txBody>
                  <a:tcPr marL="0" marR="0" marT="0" marB="0" anchor="ctr"/>
                </a:tc>
                <a:tc rowSpan="3">
                  <a:txBody>
                    <a:bodyPr/>
                    <a:lstStyle/>
                    <a:p>
                      <a:endParaRPr sz="14800"/>
                    </a:p>
                  </a:txBody>
                  <a:tcPr marL="0" marR="0" marT="0" marB="0"/>
                </a:tc>
                <a:extLst>
                  <a:ext uri="{0D108BD9-81ED-4DB2-BD59-A6C34878D82A}">
                    <a16:rowId xmlns:a16="http://schemas.microsoft.com/office/drawing/2014/main" val="10000"/>
                  </a:ext>
                </a:extLst>
              </a:tr>
              <a:tr h="552715">
                <a:tc vMerge="1">
                  <a:txBody>
                    <a:bodyPr/>
                    <a:lstStyle/>
                    <a:p>
                      <a:endParaRPr sz="4000"/>
                    </a:p>
                  </a:txBody>
                  <a:tcPr marL="0" marR="0" marT="0" marB="0"/>
                </a:tc>
                <a:tc>
                  <a:txBody>
                    <a:bodyPr/>
                    <a:lstStyle/>
                    <a:p>
                      <a:pPr indent="0" algn="ctr"/>
                      <a:r>
                        <a:rPr lang="en-US" sz="1600" b="1">
                          <a:solidFill>
                            <a:srgbClr val="57585A"/>
                          </a:solidFill>
                          <a:latin typeface="Arial"/>
                        </a:rPr>
                        <a:t>Please Complete Your Evaluation </a:t>
                      </a:r>
                      <a:r>
                        <a:rPr lang="en-US" sz="1600" b="1" cap="small">
                          <a:solidFill>
                            <a:srgbClr val="57585A"/>
                          </a:solidFill>
                          <a:latin typeface="Arial"/>
                        </a:rPr>
                        <a:t>Now</a:t>
                      </a:r>
                    </a:p>
                  </a:txBody>
                  <a:tcPr marL="0" marR="0" marT="0" marB="0" anchor="ctr">
                    <a:solidFill>
                      <a:srgbClr val="B4D0CA"/>
                    </a:solidFill>
                  </a:tcPr>
                </a:tc>
                <a:tc vMerge="1">
                  <a:txBody>
                    <a:bodyPr/>
                    <a:lstStyle/>
                    <a:p>
                      <a:endParaRPr sz="4000"/>
                    </a:p>
                  </a:txBody>
                  <a:tcPr marL="0" marR="0" marT="0" marB="0"/>
                </a:tc>
                <a:extLst>
                  <a:ext uri="{0D108BD9-81ED-4DB2-BD59-A6C34878D82A}">
                    <a16:rowId xmlns:a16="http://schemas.microsoft.com/office/drawing/2014/main" val="10001"/>
                  </a:ext>
                </a:extLst>
              </a:tr>
              <a:tr h="1672371">
                <a:tc vMerge="1">
                  <a:txBody>
                    <a:bodyPr/>
                    <a:lstStyle/>
                    <a:p>
                      <a:endParaRPr sz="11900"/>
                    </a:p>
                  </a:txBody>
                  <a:tcPr marL="0" marR="0" marT="0" marB="0"/>
                </a:tc>
                <a:tc>
                  <a:txBody>
                    <a:bodyPr/>
                    <a:lstStyle/>
                    <a:p>
                      <a:pPr indent="0" algn="ctr">
                        <a:spcAft>
                          <a:spcPts val="420"/>
                        </a:spcAft>
                      </a:pPr>
                      <a:r>
                        <a:rPr lang="en-US" sz="1700" b="1" spc="-100">
                          <a:latin typeface="Tahoma"/>
                        </a:rPr>
                        <a:t>Edwardjones</a:t>
                      </a:r>
                    </a:p>
                    <a:p>
                      <a:pPr indent="0" algn="ctr"/>
                      <a:r>
                        <a:rPr lang="en-US" sz="700" b="1">
                          <a:latin typeface="Arial"/>
                        </a:rPr>
                        <a:t>MAKING SENSE OF INVESTING</a:t>
                      </a:r>
                    </a:p>
                  </a:txBody>
                  <a:tcPr marL="0" marR="0" marT="0" marB="0" anchor="b"/>
                </a:tc>
                <a:tc vMerge="1">
                  <a:txBody>
                    <a:bodyPr/>
                    <a:lstStyle/>
                    <a:p>
                      <a:endParaRPr sz="11900"/>
                    </a:p>
                  </a:txBody>
                  <a:tcPr marL="0" marR="0" marT="0" marB="0"/>
                </a:tc>
                <a:extLst>
                  <a:ext uri="{0D108BD9-81ED-4DB2-BD59-A6C34878D82A}">
                    <a16:rowId xmlns:a16="http://schemas.microsoft.com/office/drawing/2014/main" val="10002"/>
                  </a:ext>
                </a:extLst>
              </a:tr>
              <a:tr h="668542">
                <a:tc>
                  <a:txBody>
                    <a:bodyPr/>
                    <a:lstStyle/>
                    <a:p>
                      <a:endParaRPr sz="3200"/>
                    </a:p>
                  </a:txBody>
                  <a:tcPr marL="0" marR="0" marT="0" marB="0"/>
                </a:tc>
                <a:tc>
                  <a:txBody>
                    <a:bodyPr/>
                    <a:lstStyle/>
                    <a:p>
                      <a:pPr indent="0" algn="ctr"/>
                      <a:r>
                        <a:rPr lang="en-US" sz="700" b="1">
                          <a:latin typeface="Arial"/>
                          <a:hlinkClick r:id="rId2"/>
                        </a:rPr>
                        <a:t>www.edwardjones.com</a:t>
                      </a:r>
                      <a:r>
                        <a:rPr lang="en-US" sz="700" b="1">
                          <a:latin typeface="Arial"/>
                        </a:rPr>
                        <a:t> </a:t>
                      </a:r>
                      <a:r>
                        <a:rPr lang="en-US" sz="400" spc="50">
                          <a:latin typeface="Arial"/>
                        </a:rPr>
                        <a:t>Member </a:t>
                      </a:r>
                      <a:r>
                        <a:rPr lang="en-US" sz="400" cap="small" spc="50">
                          <a:latin typeface="Arial"/>
                        </a:rPr>
                        <a:t>sipc</a:t>
                      </a:r>
                    </a:p>
                  </a:txBody>
                  <a:tcPr marL="0" marR="0" marT="0" marB="0" anchor="b"/>
                </a:tc>
                <a:tc>
                  <a:txBody>
                    <a:bodyPr/>
                    <a:lstStyle/>
                    <a:p>
                      <a:endParaRPr sz="3200"/>
                    </a:p>
                  </a:txBody>
                  <a:tcPr marL="0" marR="0" marT="0" marB="0"/>
                </a:tc>
                <a:extLst>
                  <a:ext uri="{0D108BD9-81ED-4DB2-BD59-A6C34878D82A}">
                    <a16:rowId xmlns:a16="http://schemas.microsoft.com/office/drawing/2014/main" val="10003"/>
                  </a:ext>
                </a:extLst>
              </a:tr>
            </a:tbl>
          </a:graphicData>
        </a:graphic>
      </p:graphicFrame>
      <p:sp>
        <p:nvSpPr>
          <p:cNvPr id="3" name="Rectangle 2">
            <a:extLst>
              <a:ext uri="{FF2B5EF4-FFF2-40B4-BE49-F238E27FC236}">
                <a16:creationId xmlns:a16="http://schemas.microsoft.com/office/drawing/2014/main" id="{4870CC5F-2A72-4B93-89D8-7F176CD2171D}"/>
              </a:ext>
            </a:extLst>
          </p:cNvPr>
          <p:cNvSpPr/>
          <p:nvPr/>
        </p:nvSpPr>
        <p:spPr>
          <a:xfrm>
            <a:off x="221192" y="6501342"/>
            <a:ext cx="3253317" cy="85725"/>
          </a:xfrm>
          <a:prstGeom prst="rect">
            <a:avLst/>
          </a:prstGeom>
        </p:spPr>
        <p:txBody>
          <a:bodyPr wrap="none" lIns="0" tIns="0" rIns="0" bIns="0"/>
          <a:lstStyle/>
          <a:p>
            <a:pPr defTabSz="609630">
              <a:defRPr/>
            </a:pPr>
            <a:r>
              <a:rPr lang="en-US" sz="500">
                <a:solidFill>
                  <a:srgbClr val="57585A"/>
                </a:solidFill>
                <a:latin typeface="Arial"/>
              </a:rPr>
              <a:t>MKD-8860B-A-SL EXP 28 FEB 2019 © 2017 EDWARD D. JONES &amp; CO., L.P. ALL RIGHTS RESERVED.</a:t>
            </a:r>
          </a:p>
        </p:txBody>
      </p:sp>
    </p:spTree>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4E5E9-92AE-422F-BFD9-D7CD552E448A}"/>
              </a:ext>
            </a:extLst>
          </p:cNvPr>
          <p:cNvSpPr>
            <a:spLocks noGrp="1"/>
          </p:cNvSpPr>
          <p:nvPr>
            <p:ph type="body" idx="1"/>
          </p:nvPr>
        </p:nvSpPr>
        <p:spPr>
          <a:xfrm>
            <a:off x="1286933" y="3430588"/>
            <a:ext cx="7123113" cy="1673225"/>
          </a:xfrm>
        </p:spPr>
        <p:txBody>
          <a:bodyPr/>
          <a:lstStyle/>
          <a:p>
            <a:r>
              <a:rPr lang="en-US" sz="4400" b="1" dirty="0"/>
              <a:t>Brady Workman, CPA</a:t>
            </a:r>
          </a:p>
          <a:p>
            <a:r>
              <a:rPr lang="en-US" sz="4400" b="1" dirty="0"/>
              <a:t>Workman and Associate</a:t>
            </a:r>
            <a:r>
              <a:rPr lang="en-US" dirty="0"/>
              <a:t>s</a:t>
            </a:r>
          </a:p>
        </p:txBody>
      </p:sp>
      <p:sp>
        <p:nvSpPr>
          <p:cNvPr id="3" name="Title 2">
            <a:extLst>
              <a:ext uri="{FF2B5EF4-FFF2-40B4-BE49-F238E27FC236}">
                <a16:creationId xmlns:a16="http://schemas.microsoft.com/office/drawing/2014/main" id="{4A6DE8B4-A83D-4479-8D27-72F988794B1E}"/>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A00A753E-5DF2-4008-A915-CA23C68D8016}"/>
              </a:ext>
            </a:extLst>
          </p:cNvPr>
          <p:cNvSpPr>
            <a:spLocks noGrp="1"/>
          </p:cNvSpPr>
          <p:nvPr>
            <p:ph type="sldNum" sz="quarter" idx="11"/>
          </p:nvPr>
        </p:nvSpPr>
        <p:spPr/>
        <p:txBody>
          <a:bodyPr/>
          <a:lstStyle/>
          <a:p>
            <a:fld id="{A74FC7E9-41FD-449A-8C90-C87C725E15C3}" type="slidenum">
              <a:rPr lang="en-US" altLang="en-US" smtClean="0"/>
              <a:pPr/>
              <a:t>82</a:t>
            </a:fld>
            <a:endParaRPr lang="en-US" altLang="en-US"/>
          </a:p>
        </p:txBody>
      </p:sp>
    </p:spTree>
    <p:extLst>
      <p:ext uri="{BB962C8B-B14F-4D97-AF65-F5344CB8AC3E}">
        <p14:creationId xmlns:p14="http://schemas.microsoft.com/office/powerpoint/2010/main" val="3199737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5334000"/>
            <a:ext cx="9144000" cy="58477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w Cen MT"/>
                <a:ea typeface="+mn-ea"/>
                <a:cs typeface="+mn-cs"/>
              </a:rPr>
              <a:t>Visit IRS.gov and search for Publication 554, </a:t>
            </a:r>
            <a:r>
              <a:rPr kumimoji="0" lang="en-US" sz="1600" b="0" i="1" u="none" strike="noStrike" kern="1200" cap="none" spc="0" normalizeH="0" baseline="0" noProof="0" dirty="0">
                <a:ln>
                  <a:noFill/>
                </a:ln>
                <a:solidFill>
                  <a:srgbClr val="FFFFFF"/>
                </a:solidFill>
                <a:effectLst/>
                <a:uLnTx/>
                <a:uFillTx/>
                <a:latin typeface="Tw Cen MT"/>
                <a:ea typeface="+mn-ea"/>
                <a:cs typeface="+mn-cs"/>
              </a:rPr>
              <a:t>Tax Guide for Seniors</a:t>
            </a:r>
            <a:r>
              <a:rPr kumimoji="0" lang="en-US" sz="1600" b="0" i="0" u="none" strike="noStrike" kern="1200" cap="none" spc="0" normalizeH="0" baseline="0" noProof="0" dirty="0">
                <a:ln>
                  <a:noFill/>
                </a:ln>
                <a:solidFill>
                  <a:srgbClr val="FFFFFF"/>
                </a:solidFill>
                <a:effectLst/>
                <a:uLnTx/>
                <a:uFillTx/>
                <a:latin typeface="Tw Cen MT"/>
                <a:ea typeface="+mn-ea"/>
                <a:cs typeface="+mn-cs"/>
              </a:rPr>
              <a:t>, and Publication 915,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Tw Cen MT"/>
                <a:ea typeface="+mn-ea"/>
                <a:cs typeface="+mn-cs"/>
              </a:rPr>
              <a:t>Social Security And Equivalent Railroad Retirement Benefits </a:t>
            </a:r>
            <a:endParaRPr kumimoji="0" lang="en-US" sz="16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5" name="TextBox 4"/>
          <p:cNvSpPr txBox="1"/>
          <p:nvPr/>
        </p:nvSpPr>
        <p:spPr>
          <a:xfrm>
            <a:off x="1219200" y="934283"/>
            <a:ext cx="7866646"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2B20"/>
                </a:solidFill>
                <a:effectLst/>
                <a:uLnTx/>
                <a:uFillTx/>
                <a:latin typeface="Tw Cen MT"/>
                <a:ea typeface="+mn-ea"/>
                <a:cs typeface="+mn-cs"/>
              </a:rPr>
              <a:t>If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F2B20"/>
                </a:solidFill>
                <a:effectLst/>
                <a:uLnTx/>
                <a:uFillTx/>
                <a:latin typeface="Tw Cen MT"/>
                <a:ea typeface="+mn-ea"/>
                <a:cs typeface="+mn-cs"/>
              </a:rPr>
              <a:t>file a federal tax return as an "individual"</a:t>
            </a:r>
            <a:r>
              <a:rPr kumimoji="0" lang="en-US" sz="2000" b="0" i="0" u="none" strike="noStrike" kern="1200" cap="none" spc="0" normalizeH="0" baseline="0" noProof="0" dirty="0">
                <a:ln>
                  <a:noFill/>
                </a:ln>
                <a:solidFill>
                  <a:srgbClr val="2F2B20"/>
                </a:solidFill>
                <a:effectLst/>
                <a:uLnTx/>
                <a:uFillTx/>
                <a:latin typeface="Tw Cen MT"/>
                <a:ea typeface="+mn-ea"/>
                <a:cs typeface="+mn-cs"/>
              </a:rPr>
              <a:t> and your </a:t>
            </a:r>
            <a:r>
              <a:rPr kumimoji="0" lang="en-US" sz="2000" b="0" i="1" u="none" strike="noStrike" kern="1200" cap="none" spc="0" normalizeH="0" baseline="0" noProof="0" dirty="0">
                <a:ln>
                  <a:noFill/>
                </a:ln>
                <a:solidFill>
                  <a:srgbClr val="2F2B20"/>
                </a:solidFill>
                <a:effectLst/>
                <a:uLnTx/>
                <a:uFillTx/>
                <a:latin typeface="Tw Cen MT"/>
                <a:ea typeface="+mn-ea"/>
                <a:cs typeface="+mn-cs"/>
              </a:rPr>
              <a:t>combined income</a:t>
            </a:r>
            <a:r>
              <a:rPr kumimoji="0" lang="en-US" sz="2000" b="1" i="1" u="none" strike="noStrike" kern="1200" cap="none" spc="0" normalizeH="0" baseline="0" noProof="0" dirty="0">
                <a:ln>
                  <a:noFill/>
                </a:ln>
                <a:solidFill>
                  <a:srgbClr val="2F2B20"/>
                </a:solidFill>
                <a:effectLst/>
                <a:uLnTx/>
                <a:uFillTx/>
                <a:latin typeface="Tw Cen MT"/>
                <a:ea typeface="+mn-ea"/>
                <a:cs typeface="+mn-cs"/>
              </a:rPr>
              <a:t>*</a:t>
            </a:r>
            <a:r>
              <a:rPr kumimoji="0" lang="en-US" sz="2000" b="0" i="0" u="none" strike="noStrike" kern="1200" cap="none" spc="0" normalizeH="0" baseline="0" noProof="0" dirty="0">
                <a:ln>
                  <a:noFill/>
                </a:ln>
                <a:solidFill>
                  <a:srgbClr val="2F2B20"/>
                </a:solidFill>
                <a:effectLst/>
                <a:uLnTx/>
                <a:uFillTx/>
                <a:latin typeface="Tw Cen MT"/>
                <a:ea typeface="+mn-ea"/>
                <a:cs typeface="+mn-cs"/>
              </a:rPr>
              <a:t> is </a:t>
            </a:r>
          </a:p>
          <a:p>
            <a:pPr marL="616894" marR="0" lvl="1" indent="-1682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F2B20"/>
                </a:solidFill>
                <a:effectLst/>
                <a:uLnTx/>
                <a:uFillTx/>
                <a:latin typeface="Tw Cen MT"/>
                <a:ea typeface="+mn-ea"/>
                <a:cs typeface="+mn-cs"/>
              </a:rPr>
              <a:t>between $25,000 and $34,000, you may have to pay income tax on up to 50 percent of your benefits. </a:t>
            </a:r>
          </a:p>
          <a:p>
            <a:pPr marL="616894" marR="0" lvl="1" indent="-1682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F2B20"/>
                </a:solidFill>
                <a:effectLst/>
                <a:uLnTx/>
                <a:uFillTx/>
                <a:latin typeface="Tw Cen MT"/>
                <a:ea typeface="+mn-ea"/>
                <a:cs typeface="+mn-cs"/>
              </a:rPr>
              <a:t>more than $34,000, up to 85 percent of your benefits may be taxable.</a:t>
            </a:r>
          </a:p>
          <a:p>
            <a:pPr marL="44865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F2B20"/>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F2B20"/>
                </a:solidFill>
                <a:effectLst/>
                <a:uLnTx/>
                <a:uFillTx/>
                <a:latin typeface="Tw Cen MT"/>
                <a:ea typeface="+mn-ea"/>
                <a:cs typeface="+mn-cs"/>
              </a:rPr>
              <a:t>file a joint return</a:t>
            </a:r>
            <a:r>
              <a:rPr kumimoji="0" lang="en-US" sz="2000" b="0" i="0" u="none" strike="noStrike" kern="1200" cap="none" spc="0" normalizeH="0" baseline="0" noProof="0" dirty="0">
                <a:ln>
                  <a:noFill/>
                </a:ln>
                <a:solidFill>
                  <a:srgbClr val="2F2B20"/>
                </a:solidFill>
                <a:effectLst/>
                <a:uLnTx/>
                <a:uFillTx/>
                <a:latin typeface="Tw Cen MT"/>
                <a:ea typeface="+mn-ea"/>
                <a:cs typeface="+mn-cs"/>
              </a:rPr>
              <a:t>, and you and your spouse have a </a:t>
            </a:r>
            <a:r>
              <a:rPr kumimoji="0" lang="en-US" sz="2000" b="0" i="1" u="none" strike="noStrike" kern="1200" cap="none" spc="0" normalizeH="0" baseline="0" noProof="0" dirty="0">
                <a:ln>
                  <a:noFill/>
                </a:ln>
                <a:solidFill>
                  <a:srgbClr val="2F2B20"/>
                </a:solidFill>
                <a:effectLst/>
                <a:uLnTx/>
                <a:uFillTx/>
                <a:latin typeface="Tw Cen MT"/>
                <a:ea typeface="+mn-ea"/>
                <a:cs typeface="+mn-cs"/>
              </a:rPr>
              <a:t>combined income</a:t>
            </a:r>
            <a:r>
              <a:rPr kumimoji="0" lang="en-US" sz="2000" b="1" i="1" u="none" strike="noStrike" kern="1200" cap="none" spc="0" normalizeH="0" baseline="0" noProof="0" dirty="0">
                <a:ln>
                  <a:noFill/>
                </a:ln>
                <a:solidFill>
                  <a:srgbClr val="2F2B20"/>
                </a:solidFill>
                <a:effectLst/>
                <a:uLnTx/>
                <a:uFillTx/>
                <a:latin typeface="Tw Cen MT"/>
                <a:ea typeface="+mn-ea"/>
                <a:cs typeface="+mn-cs"/>
              </a:rPr>
              <a:t>*</a:t>
            </a:r>
            <a:r>
              <a:rPr kumimoji="0" lang="en-US" sz="2000" b="0" i="0" u="none" strike="noStrike" kern="1200" cap="none" spc="0" normalizeH="0" baseline="0" noProof="0" dirty="0">
                <a:ln>
                  <a:noFill/>
                </a:ln>
                <a:solidFill>
                  <a:srgbClr val="2F2B20"/>
                </a:solidFill>
                <a:effectLst/>
                <a:uLnTx/>
                <a:uFillTx/>
                <a:latin typeface="Tw Cen MT"/>
                <a:ea typeface="+mn-ea"/>
                <a:cs typeface="+mn-cs"/>
              </a:rPr>
              <a:t> that is </a:t>
            </a:r>
          </a:p>
          <a:p>
            <a:pPr marL="616894" marR="0" lvl="1" indent="-1682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F2B20"/>
                </a:solidFill>
                <a:effectLst/>
                <a:uLnTx/>
                <a:uFillTx/>
                <a:latin typeface="Tw Cen MT"/>
                <a:ea typeface="+mn-ea"/>
                <a:cs typeface="+mn-cs"/>
              </a:rPr>
              <a:t>between $32,000 and $44,000, you may have to pay income tax on up to 50 percent of your benefits </a:t>
            </a:r>
          </a:p>
          <a:p>
            <a:pPr marL="616894" marR="0" lvl="1" indent="-1682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F2B20"/>
                </a:solidFill>
                <a:effectLst/>
                <a:uLnTx/>
                <a:uFillTx/>
                <a:latin typeface="Tw Cen MT"/>
                <a:ea typeface="+mn-ea"/>
                <a:cs typeface="+mn-cs"/>
              </a:rPr>
              <a:t>more than $44,000, up to 85 percent of your benefits may be taxable.</a:t>
            </a:r>
          </a:p>
          <a:p>
            <a:pPr marL="44865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F2B20"/>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F2B20"/>
                </a:solidFill>
                <a:effectLst/>
                <a:uLnTx/>
                <a:uFillTx/>
                <a:latin typeface="Tw Cen MT"/>
                <a:ea typeface="+mn-ea"/>
                <a:cs typeface="+mn-cs"/>
              </a:rPr>
              <a:t>are married and file a separate tax return</a:t>
            </a:r>
            <a:r>
              <a:rPr kumimoji="0" lang="en-US" sz="2000" b="0" i="0" u="none" strike="noStrike" kern="1200" cap="none" spc="0" normalizeH="0" baseline="0" noProof="0" dirty="0">
                <a:ln>
                  <a:noFill/>
                </a:ln>
                <a:solidFill>
                  <a:srgbClr val="2F2B20"/>
                </a:solidFill>
                <a:effectLst/>
                <a:uLnTx/>
                <a:uFillTx/>
                <a:latin typeface="Tw Cen MT"/>
                <a:ea typeface="+mn-ea"/>
                <a:cs typeface="+mn-cs"/>
              </a:rPr>
              <a:t>, you probably will pay taxes on your benefits.</a:t>
            </a:r>
            <a:r>
              <a:rPr kumimoji="0" lang="en-US" sz="1800" b="0" i="0" u="none" strike="noStrike" kern="1200" cap="none" spc="0" normalizeH="0" baseline="0" noProof="0" dirty="0">
                <a:ln>
                  <a:noFill/>
                </a:ln>
                <a:solidFill>
                  <a:srgbClr val="2F2B20"/>
                </a:solidFill>
                <a:effectLst/>
                <a:uLnTx/>
                <a:uFillTx/>
                <a:latin typeface="Tw Cen MT"/>
                <a:ea typeface="+mn-ea"/>
                <a:cs typeface="+mn-cs"/>
              </a:rPr>
              <a:t>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010483"/>
            <a:ext cx="1231933" cy="1231933"/>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171" y="1573460"/>
            <a:ext cx="407740" cy="407740"/>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048" y="3097460"/>
            <a:ext cx="407740" cy="407740"/>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9614" y="4696499"/>
            <a:ext cx="407740" cy="407740"/>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430" y="4697660"/>
            <a:ext cx="407740" cy="407740"/>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22" y="2724150"/>
            <a:ext cx="857250" cy="857250"/>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2734" y="4343401"/>
            <a:ext cx="825967" cy="825967"/>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7949" y="4343400"/>
            <a:ext cx="825967" cy="825967"/>
          </a:xfrm>
          <a:prstGeom prst="rect">
            <a:avLst/>
          </a:prstGeom>
        </p:spPr>
      </p:pic>
      <p:sp>
        <p:nvSpPr>
          <p:cNvPr id="3" name="Rectangle 2"/>
          <p:cNvSpPr/>
          <p:nvPr/>
        </p:nvSpPr>
        <p:spPr>
          <a:xfrm>
            <a:off x="322847" y="48161"/>
            <a:ext cx="859255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F2B20"/>
                </a:solidFill>
                <a:effectLst/>
                <a:uLnTx/>
                <a:uFillTx/>
                <a:latin typeface="Tw Cen MT"/>
                <a:ea typeface="+mn-ea"/>
                <a:cs typeface="+mn-cs"/>
              </a:rPr>
              <a:t>Taxation of Social Security Benefits</a:t>
            </a:r>
          </a:p>
        </p:txBody>
      </p:sp>
      <p:sp>
        <p:nvSpPr>
          <p:cNvPr id="2" name="Slide Number Placeholder 1"/>
          <p:cNvSpPr>
            <a:spLocks noGrp="1"/>
          </p:cNvSpPr>
          <p:nvPr>
            <p:ph type="sldNum" sz="quarter" idx="12"/>
          </p:nvPr>
        </p:nvSpPr>
        <p:spPr>
          <a:xfrm>
            <a:off x="3505200" y="6492875"/>
            <a:ext cx="2133600" cy="365125"/>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21CDAF-7AA6-4807-B601-63BF3B41F162}" type="slidenum">
              <a:rPr kumimoji="0" lang="en-US" sz="1800" b="1" i="0" u="none" strike="noStrike" kern="1200" cap="none" spc="0" normalizeH="0" baseline="0" noProof="0" smtClean="0">
                <a:ln>
                  <a:noFill/>
                </a:ln>
                <a:solidFill>
                  <a:srgbClr val="002060"/>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1800" b="1" i="0" u="none" strike="noStrike" kern="1200" cap="none" spc="0" normalizeH="0" baseline="0" noProof="0" dirty="0">
              <a:ln>
                <a:noFill/>
              </a:ln>
              <a:solidFill>
                <a:srgbClr val="002060"/>
              </a:solidFill>
              <a:effectLst/>
              <a:uLnTx/>
              <a:uFillTx/>
              <a:latin typeface="Tw Cen MT"/>
              <a:ea typeface="+mn-ea"/>
              <a:cs typeface="+mn-cs"/>
            </a:endParaRPr>
          </a:p>
        </p:txBody>
      </p:sp>
    </p:spTree>
    <p:extLst>
      <p:ext uri="{BB962C8B-B14F-4D97-AF65-F5344CB8AC3E}">
        <p14:creationId xmlns:p14="http://schemas.microsoft.com/office/powerpoint/2010/main" val="203766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8"/>
          <p:cNvSpPr>
            <a:spLocks noChangeArrowheads="1"/>
          </p:cNvSpPr>
          <p:nvPr/>
        </p:nvSpPr>
        <p:spPr bwMode="auto">
          <a:xfrm>
            <a:off x="838200" y="1371600"/>
            <a:ext cx="8077200" cy="4572000"/>
          </a:xfrm>
          <a:prstGeom prst="rect">
            <a:avLst/>
          </a:prstGeom>
          <a:noFill/>
          <a:ln w="12700">
            <a:noFill/>
            <a:miter lim="800000"/>
            <a:headEnd/>
            <a:tailEnd/>
          </a:ln>
        </p:spPr>
        <p:txBody>
          <a:bodyPr lIns="90488" tIns="44450" rIns="90488" bIns="44450"/>
          <a:lstStyle/>
          <a:p>
            <a:pPr marL="342900" marR="0" lvl="0" indent="-342900" algn="l" defTabSz="914400" rtl="0" eaLnBrk="1" fontAlgn="auto" latinLnBrk="0" hangingPunct="1">
              <a:lnSpc>
                <a:spcPct val="100000"/>
              </a:lnSpc>
              <a:spcBef>
                <a:spcPts val="1200"/>
              </a:spcBef>
              <a:spcAft>
                <a:spcPts val="0"/>
              </a:spcAft>
              <a:buClr>
                <a:srgbClr val="FF3300"/>
              </a:buClr>
              <a:buSzTx/>
              <a:buFont typeface="Wingdings" pitchFamily="2" charset="2"/>
              <a:buChar char="Ø"/>
              <a:tabLst/>
              <a:defRPr/>
            </a:pPr>
            <a:endParaRPr kumimoji="0" lang="en-US" sz="2800" b="0" i="0" u="none" strike="noStrike" kern="1200" cap="none" spc="0" normalizeH="0" baseline="0" noProof="0" dirty="0">
              <a:ln>
                <a:noFill/>
              </a:ln>
              <a:solidFill>
                <a:srgbClr val="002060"/>
              </a:solidFill>
              <a:effectLst/>
              <a:uLnTx/>
              <a:uFillTx/>
              <a:latin typeface="Tw Cen MT"/>
              <a:ea typeface="+mn-ea"/>
              <a:cs typeface="+mn-cs"/>
            </a:endParaRPr>
          </a:p>
        </p:txBody>
      </p:sp>
      <p:sp>
        <p:nvSpPr>
          <p:cNvPr id="6" name="TextBox 5"/>
          <p:cNvSpPr txBox="1"/>
          <p:nvPr/>
        </p:nvSpPr>
        <p:spPr>
          <a:xfrm>
            <a:off x="1066800" y="2286000"/>
            <a:ext cx="6385226" cy="1815882"/>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Tw Cen MT"/>
                <a:ea typeface="+mn-ea"/>
                <a:cs typeface="+mn-cs"/>
              </a:rPr>
              <a:t>Your adjusted gross income </a:t>
            </a:r>
            <a:br>
              <a:rPr kumimoji="0" lang="en-US" sz="2800" b="0" i="0" u="none" strike="noStrike" kern="1200" cap="none" spc="0" normalizeH="0" baseline="0" noProof="0" dirty="0">
                <a:ln>
                  <a:noFill/>
                </a:ln>
                <a:solidFill>
                  <a:srgbClr val="2F2B20"/>
                </a:solidFill>
                <a:effectLst/>
                <a:uLnTx/>
                <a:uFillTx/>
                <a:latin typeface="Tw Cen MT"/>
                <a:ea typeface="+mn-ea"/>
                <a:cs typeface="+mn-cs"/>
              </a:rPr>
            </a:br>
            <a:r>
              <a:rPr kumimoji="0" lang="en-US" sz="2800" b="0" i="0" u="none" strike="noStrike" kern="1200" cap="none" spc="0" normalizeH="0" baseline="0" noProof="0" dirty="0">
                <a:ln>
                  <a:noFill/>
                </a:ln>
                <a:solidFill>
                  <a:srgbClr val="2F2B20"/>
                </a:solidFill>
                <a:effectLst/>
                <a:uLnTx/>
                <a:uFillTx/>
                <a:latin typeface="Tw Cen MT"/>
                <a:ea typeface="+mn-ea"/>
                <a:cs typeface="+mn-cs"/>
              </a:rPr>
              <a:t>+ Nontaxable interest </a:t>
            </a:r>
            <a:br>
              <a:rPr kumimoji="0" lang="en-US" sz="2800" b="0" i="0" u="none" strike="noStrike" kern="1200" cap="none" spc="0" normalizeH="0" baseline="0" noProof="0" dirty="0">
                <a:ln>
                  <a:noFill/>
                </a:ln>
                <a:solidFill>
                  <a:srgbClr val="2F2B20"/>
                </a:solidFill>
                <a:effectLst/>
                <a:uLnTx/>
                <a:uFillTx/>
                <a:latin typeface="Tw Cen MT"/>
                <a:ea typeface="+mn-ea"/>
                <a:cs typeface="+mn-cs"/>
              </a:rPr>
            </a:br>
            <a:r>
              <a:rPr kumimoji="0" lang="en-US" sz="2800" b="0" i="0" u="none" strike="noStrike" kern="1200" cap="none" spc="0" normalizeH="0" baseline="0" noProof="0" dirty="0">
                <a:ln>
                  <a:noFill/>
                </a:ln>
                <a:solidFill>
                  <a:srgbClr val="2F2B20"/>
                </a:solidFill>
                <a:effectLst/>
                <a:uLnTx/>
                <a:uFillTx/>
                <a:latin typeface="Tw Cen MT"/>
                <a:ea typeface="+mn-ea"/>
                <a:cs typeface="+mn-cs"/>
              </a:rPr>
              <a:t>+ </a:t>
            </a:r>
            <a:r>
              <a:rPr kumimoji="0" lang="en-US" sz="2800" b="0" i="0" u="sng" strike="noStrike" kern="1200" cap="none" spc="0" normalizeH="0" baseline="0" noProof="0" dirty="0">
                <a:ln>
                  <a:noFill/>
                </a:ln>
                <a:solidFill>
                  <a:srgbClr val="2F2B20"/>
                </a:solidFill>
                <a:effectLst/>
                <a:uLnTx/>
                <a:uFillTx/>
                <a:latin typeface="Tw Cen MT"/>
                <a:ea typeface="+mn-ea"/>
                <a:cs typeface="+mn-cs"/>
              </a:rPr>
              <a:t>½ of your Social Security benefits</a:t>
            </a:r>
            <a:r>
              <a:rPr kumimoji="0" lang="en-US" sz="2800" b="0" i="0" u="none" strike="noStrike" kern="1200" cap="none" spc="0" normalizeH="0" baseline="0" noProof="0" dirty="0">
                <a:ln>
                  <a:noFill/>
                </a:ln>
                <a:solidFill>
                  <a:srgbClr val="2F2B20"/>
                </a:solidFill>
                <a:effectLst/>
                <a:uLnTx/>
                <a:uFillTx/>
                <a:latin typeface="Tw Cen MT"/>
                <a:ea typeface="+mn-ea"/>
                <a:cs typeface="+mn-cs"/>
              </a:rPr>
              <a:t> </a:t>
            </a:r>
            <a:br>
              <a:rPr kumimoji="0" lang="en-US" sz="2800" b="0" i="0" u="none" strike="noStrike" kern="1200" cap="none" spc="0" normalizeH="0" baseline="0" noProof="0" dirty="0">
                <a:ln>
                  <a:noFill/>
                </a:ln>
                <a:solidFill>
                  <a:srgbClr val="2F2B20"/>
                </a:solidFill>
                <a:effectLst/>
                <a:uLnTx/>
                <a:uFillTx/>
                <a:latin typeface="Tw Cen MT"/>
                <a:ea typeface="+mn-ea"/>
                <a:cs typeface="+mn-cs"/>
              </a:rPr>
            </a:br>
            <a:r>
              <a:rPr kumimoji="0" lang="en-US" sz="2800" b="0" i="0" u="none" strike="noStrike" kern="1200" cap="none" spc="0" normalizeH="0" baseline="0" noProof="0" dirty="0">
                <a:ln>
                  <a:noFill/>
                </a:ln>
                <a:solidFill>
                  <a:srgbClr val="2F2B20"/>
                </a:solidFill>
                <a:effectLst/>
                <a:uLnTx/>
                <a:uFillTx/>
                <a:latin typeface="Tw Cen MT"/>
                <a:ea typeface="+mn-ea"/>
                <a:cs typeface="+mn-cs"/>
              </a:rPr>
              <a:t>= Your "</a:t>
            </a:r>
            <a:r>
              <a:rPr kumimoji="0" lang="en-US" sz="2800" b="1" i="1" u="none" strike="noStrike" kern="1200" cap="none" spc="0" normalizeH="0" baseline="0" noProof="0" dirty="0">
                <a:ln>
                  <a:noFill/>
                </a:ln>
                <a:solidFill>
                  <a:srgbClr val="2F2B20"/>
                </a:solidFill>
                <a:effectLst/>
                <a:uLnTx/>
                <a:uFillTx/>
                <a:latin typeface="Tw Cen MT"/>
                <a:ea typeface="+mn-ea"/>
                <a:cs typeface="+mn-cs"/>
              </a:rPr>
              <a:t>combined income</a:t>
            </a:r>
            <a:r>
              <a:rPr kumimoji="0" lang="en-US" sz="2800" b="0" i="0" u="none" strike="noStrike" kern="1200" cap="none" spc="0" normalizeH="0" baseline="0" noProof="0" dirty="0">
                <a:ln>
                  <a:noFill/>
                </a:ln>
                <a:solidFill>
                  <a:srgbClr val="2F2B20"/>
                </a:solidFill>
                <a:effectLst/>
                <a:uLnTx/>
                <a:uFillTx/>
                <a:latin typeface="Tw Cen MT"/>
                <a:ea typeface="+mn-ea"/>
                <a:cs typeface="+mn-cs"/>
              </a:rPr>
              <a:t>“</a:t>
            </a:r>
          </a:p>
        </p:txBody>
      </p:sp>
      <p:sp>
        <p:nvSpPr>
          <p:cNvPr id="3" name="Rectangle 2"/>
          <p:cNvSpPr/>
          <p:nvPr/>
        </p:nvSpPr>
        <p:spPr>
          <a:xfrm>
            <a:off x="322847" y="1017657"/>
            <a:ext cx="859255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F2B20"/>
                </a:solidFill>
                <a:effectLst/>
                <a:uLnTx/>
                <a:uFillTx/>
                <a:latin typeface="Tw Cen MT"/>
                <a:ea typeface="+mn-ea"/>
                <a:cs typeface="+mn-cs"/>
              </a:rPr>
              <a:t>Taxation of Social Security Benefits</a:t>
            </a:r>
          </a:p>
        </p:txBody>
      </p:sp>
      <p:sp>
        <p:nvSpPr>
          <p:cNvPr id="2" name="TextBox 1"/>
          <p:cNvSpPr txBox="1"/>
          <p:nvPr/>
        </p:nvSpPr>
        <p:spPr>
          <a:xfrm>
            <a:off x="4158669" y="6488668"/>
            <a:ext cx="7181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2B20"/>
                </a:solidFill>
                <a:effectLst/>
                <a:uLnTx/>
                <a:uFillTx/>
                <a:latin typeface="Tw Cen MT"/>
                <a:ea typeface="+mn-ea"/>
                <a:cs typeface="+mn-cs"/>
              </a:rPr>
              <a:t>29</a:t>
            </a:r>
          </a:p>
        </p:txBody>
      </p:sp>
    </p:spTree>
    <p:extLst>
      <p:ext uri="{BB962C8B-B14F-4D97-AF65-F5344CB8AC3E}">
        <p14:creationId xmlns:p14="http://schemas.microsoft.com/office/powerpoint/2010/main" val="314115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5E35-5544-4655-B599-6E202646B631}"/>
              </a:ext>
            </a:extLst>
          </p:cNvPr>
          <p:cNvSpPr>
            <a:spLocks noGrp="1"/>
          </p:cNvSpPr>
          <p:nvPr>
            <p:ph type="title"/>
          </p:nvPr>
        </p:nvSpPr>
        <p:spPr/>
        <p:txBody>
          <a:bodyPr/>
          <a:lstStyle/>
          <a:p>
            <a:r>
              <a:rPr lang="en-US" dirty="0"/>
              <a:t>Social Security Reference on Income Taxes for Social Security Benefits</a:t>
            </a:r>
          </a:p>
        </p:txBody>
      </p:sp>
      <p:sp>
        <p:nvSpPr>
          <p:cNvPr id="3" name="Content Placeholder 2">
            <a:extLst>
              <a:ext uri="{FF2B5EF4-FFF2-40B4-BE49-F238E27FC236}">
                <a16:creationId xmlns:a16="http://schemas.microsoft.com/office/drawing/2014/main" id="{F4002AC7-95D4-4172-A4B6-6B2A9B6A3866}"/>
              </a:ext>
            </a:extLst>
          </p:cNvPr>
          <p:cNvSpPr>
            <a:spLocks noGrp="1"/>
          </p:cNvSpPr>
          <p:nvPr>
            <p:ph sz="quarter" idx="1"/>
          </p:nvPr>
        </p:nvSpPr>
        <p:spPr/>
        <p:txBody>
          <a:bodyPr/>
          <a:lstStyle/>
          <a:p>
            <a:r>
              <a:rPr lang="en-US" dirty="0">
                <a:hlinkClick r:id="rId2"/>
              </a:rPr>
              <a:t>https://www.ssa.gov/planners/taxwithold.html</a:t>
            </a:r>
            <a:endParaRPr lang="en-US" dirty="0"/>
          </a:p>
          <a:p>
            <a:r>
              <a:rPr lang="en-US" dirty="0"/>
              <a:t>Benefit Planner:  Withholding Income Tax from your Social Security Benefits.</a:t>
            </a:r>
          </a:p>
          <a:p>
            <a:pPr lvl="1"/>
            <a:r>
              <a:rPr lang="en-US" dirty="0"/>
              <a:t>Need W-4V for Voluntary Withholding Request</a:t>
            </a:r>
          </a:p>
          <a:p>
            <a:pPr lvl="1"/>
            <a:r>
              <a:rPr lang="en-US" dirty="0"/>
              <a:t>Then it is withheld from your monthly SS payment</a:t>
            </a:r>
          </a:p>
          <a:p>
            <a:pPr marL="366713" lvl="1" indent="0">
              <a:buNone/>
            </a:pPr>
            <a:endParaRPr lang="en-US" dirty="0"/>
          </a:p>
          <a:p>
            <a:pPr marL="366713" lvl="1" indent="0">
              <a:buNone/>
            </a:pPr>
            <a:r>
              <a:rPr lang="en-US" dirty="0">
                <a:hlinkClick r:id="rId3"/>
              </a:rPr>
              <a:t>https://www.ssa.gov/planners/taxes.html</a:t>
            </a:r>
            <a:endParaRPr lang="en-US" dirty="0"/>
          </a:p>
          <a:p>
            <a:pPr marL="366713" lvl="1" indent="0">
              <a:buNone/>
            </a:pPr>
            <a:r>
              <a:rPr lang="en-US" dirty="0"/>
              <a:t>Reference to help identify potential tax impact.</a:t>
            </a:r>
          </a:p>
          <a:p>
            <a:endParaRPr lang="en-US" dirty="0"/>
          </a:p>
          <a:p>
            <a:endParaRPr lang="en-US" dirty="0"/>
          </a:p>
        </p:txBody>
      </p:sp>
      <p:sp>
        <p:nvSpPr>
          <p:cNvPr id="4" name="Slide Number Placeholder 3">
            <a:extLst>
              <a:ext uri="{FF2B5EF4-FFF2-40B4-BE49-F238E27FC236}">
                <a16:creationId xmlns:a16="http://schemas.microsoft.com/office/drawing/2014/main" id="{6D3AB83B-D758-45E7-B317-500FC6B8AC1C}"/>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8F3219-5F97-48DF-AB6E-FF11C8F94CA0}" type="slidenum">
              <a:rPr kumimoji="0" lang="en-US" alt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altLang="en-US" sz="1400" b="1"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12308585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8"/>
          <p:cNvSpPr>
            <a:spLocks noChangeArrowheads="1"/>
          </p:cNvSpPr>
          <p:nvPr/>
        </p:nvSpPr>
        <p:spPr bwMode="auto">
          <a:xfrm>
            <a:off x="838200" y="1371600"/>
            <a:ext cx="8077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342900" marR="0" lvl="0" indent="-342900" algn="l" defTabSz="914400" rtl="0" eaLnBrk="1" fontAlgn="auto" latinLnBrk="0" hangingPunct="1">
              <a:lnSpc>
                <a:spcPct val="100000"/>
              </a:lnSpc>
              <a:spcBef>
                <a:spcPts val="1200"/>
              </a:spcBef>
              <a:spcAft>
                <a:spcPts val="0"/>
              </a:spcAft>
              <a:buClr>
                <a:srgbClr val="FF3300"/>
              </a:buClr>
              <a:buSzTx/>
              <a:buFont typeface="Wingdings" panose="05000000000000000000" pitchFamily="2" charset="2"/>
              <a:buChar char="Ø"/>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About 40 percent of people who get Social Security pay income taxes on their benefits.</a:t>
            </a:r>
          </a:p>
          <a:p>
            <a:pPr marL="342900" marR="0" lvl="0" indent="-342900" algn="l" defTabSz="914400" rtl="0" eaLnBrk="1" fontAlgn="auto" latinLnBrk="0" hangingPunct="1">
              <a:lnSpc>
                <a:spcPct val="100000"/>
              </a:lnSpc>
              <a:spcBef>
                <a:spcPts val="1200"/>
              </a:spcBef>
              <a:spcAft>
                <a:spcPts val="0"/>
              </a:spcAft>
              <a:buClr>
                <a:srgbClr val="FF3300"/>
              </a:buClr>
              <a:buSzTx/>
              <a:buFont typeface="Wingdings" panose="05000000000000000000" pitchFamily="2" charset="2"/>
              <a:buChar char="Ø"/>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At the end of each year, you’ll receive a </a:t>
            </a:r>
            <a:r>
              <a:rPr kumimoji="0" lang="en-US" altLang="en-US" sz="2800" b="1" i="1"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Social Security Benefit Statement </a:t>
            </a: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(Form SSA-1099). </a:t>
            </a:r>
            <a:b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Use this statement to complete your Federal income tax return to find out if you have to pay taxes on your benefit. </a:t>
            </a:r>
          </a:p>
          <a:p>
            <a:pPr marL="342900" marR="0" lvl="0" indent="-342900" algn="l" defTabSz="914400" rtl="0" eaLnBrk="1" fontAlgn="auto" latinLnBrk="0" hangingPunct="1">
              <a:lnSpc>
                <a:spcPct val="100000"/>
              </a:lnSpc>
              <a:spcBef>
                <a:spcPts val="1200"/>
              </a:spcBef>
              <a:spcAft>
                <a:spcPts val="0"/>
              </a:spcAft>
              <a:buClr>
                <a:srgbClr val="FF3300"/>
              </a:buClr>
              <a:buSzTx/>
              <a:buFont typeface="Wingdings" panose="05000000000000000000" pitchFamily="2" charset="2"/>
              <a:buChar char="Ø"/>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To get a replacement SSA-1099, go to </a:t>
            </a:r>
            <a:r>
              <a:rPr kumimoji="0" lang="en-US" altLang="en-US" sz="2800" b="1" i="1" u="none" strike="noStrike" kern="1200" cap="none" spc="0" normalizeH="0" baseline="0" noProof="0">
                <a:ln>
                  <a:noFill/>
                </a:ln>
                <a:solidFill>
                  <a:srgbClr val="D12229"/>
                </a:solidFill>
                <a:effectLst/>
                <a:uLnTx/>
                <a:uFillTx/>
                <a:latin typeface="Georgia" panose="02040502050405020303" pitchFamily="18" charset="0"/>
                <a:ea typeface="+mn-ea"/>
                <a:cs typeface="+mn-cs"/>
              </a:rPr>
              <a:t>my</a:t>
            </a:r>
            <a:r>
              <a:rPr kumimoji="0" lang="en-US" altLang="en-US" sz="2800" b="1" i="1" u="none" strike="noStrike" kern="1200" cap="none" spc="0" normalizeH="0" baseline="0" noProof="0">
                <a:ln>
                  <a:noFill/>
                </a:ln>
                <a:solidFill>
                  <a:srgbClr val="002060"/>
                </a:solidFill>
                <a:effectLst/>
                <a:uLnTx/>
                <a:uFillTx/>
                <a:latin typeface="Georgia" panose="02040502050405020303" pitchFamily="18" charset="0"/>
                <a:ea typeface="+mn-ea"/>
                <a:cs typeface="+mn-cs"/>
              </a:rPr>
              <a:t> </a:t>
            </a:r>
            <a:r>
              <a:rPr kumimoji="0" lang="en-US" altLang="en-US" sz="2800" b="1" i="0" u="none" strike="noStrike" kern="1200" cap="none" spc="0" normalizeH="0" baseline="0" noProof="0">
                <a:ln>
                  <a:noFill/>
                </a:ln>
                <a:solidFill>
                  <a:srgbClr val="0054A6"/>
                </a:solidFill>
                <a:effectLst/>
                <a:uLnTx/>
                <a:uFillTx/>
                <a:latin typeface="Georgia" panose="02040502050405020303" pitchFamily="18" charset="0"/>
                <a:ea typeface="+mn-ea"/>
                <a:cs typeface="+mn-cs"/>
              </a:rPr>
              <a:t>Social Security</a:t>
            </a:r>
            <a:r>
              <a:rPr kumimoji="0" lang="en-US" altLang="en-US" sz="2800" b="1" i="0" u="none" strike="noStrike" kern="1200" cap="none" spc="0" normalizeH="0" baseline="0" noProof="0">
                <a:ln>
                  <a:noFill/>
                </a:ln>
                <a:solidFill>
                  <a:srgbClr val="6089CC"/>
                </a:solidFill>
                <a:effectLst/>
                <a:uLnTx/>
                <a:uFillTx/>
                <a:latin typeface="Georgia" panose="02040502050405020303" pitchFamily="18" charset="0"/>
                <a:ea typeface="+mn-ea"/>
                <a:cs typeface="+mn-cs"/>
              </a:rPr>
              <a:t> </a:t>
            </a: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at www.socialsecurity.gov/myaccount.</a:t>
            </a:r>
          </a:p>
        </p:txBody>
      </p:sp>
      <p:sp>
        <p:nvSpPr>
          <p:cNvPr id="151555" name="Rectangle 10"/>
          <p:cNvSpPr>
            <a:spLocks noChangeArrowheads="1"/>
          </p:cNvSpPr>
          <p:nvPr/>
        </p:nvSpPr>
        <p:spPr bwMode="auto">
          <a:xfrm>
            <a:off x="685800" y="268288"/>
            <a:ext cx="8458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Your Benefits Can Be Taxable</a:t>
            </a:r>
            <a:endParaRPr kumimoji="0" lang="en-US" altLang="en-US" sz="12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3999240559"/>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31BCB-C1AF-4AF1-B03D-5243D37122BA}"/>
              </a:ext>
            </a:extLst>
          </p:cNvPr>
          <p:cNvSpPr>
            <a:spLocks noGrp="1"/>
          </p:cNvSpPr>
          <p:nvPr>
            <p:ph type="title"/>
          </p:nvPr>
        </p:nvSpPr>
        <p:spPr>
          <a:xfrm>
            <a:off x="0" y="1828800"/>
            <a:ext cx="9144000" cy="3733800"/>
          </a:xfrm>
        </p:spPr>
        <p:txBody>
          <a:bodyPr>
            <a:normAutofit/>
          </a:bodyPr>
          <a:lstStyle/>
          <a:p>
            <a:r>
              <a:rPr lang="en-US" dirty="0"/>
              <a:t>Time for Q&amp;A with </a:t>
            </a:r>
            <a:br>
              <a:rPr lang="en-US" dirty="0"/>
            </a:br>
            <a:r>
              <a:rPr lang="en-US" dirty="0"/>
              <a:t>Dynamic Faculty</a:t>
            </a:r>
            <a:br>
              <a:rPr lang="en-US" dirty="0"/>
            </a:br>
            <a:r>
              <a:rPr lang="en-US" dirty="0"/>
              <a:t>11:20-11:35 pm</a:t>
            </a:r>
            <a:br>
              <a:rPr lang="en-US" dirty="0"/>
            </a:br>
            <a:r>
              <a:rPr lang="en-US" dirty="0"/>
              <a:t>Write your questions and give to us</a:t>
            </a:r>
          </a:p>
        </p:txBody>
      </p:sp>
      <p:sp>
        <p:nvSpPr>
          <p:cNvPr id="3" name="Slide Number Placeholder 2">
            <a:extLst>
              <a:ext uri="{FF2B5EF4-FFF2-40B4-BE49-F238E27FC236}">
                <a16:creationId xmlns:a16="http://schemas.microsoft.com/office/drawing/2014/main" id="{87515475-D58B-49B6-82BC-7E36D5E54921}"/>
              </a:ext>
            </a:extLst>
          </p:cNvPr>
          <p:cNvSpPr>
            <a:spLocks noGrp="1"/>
          </p:cNvSpPr>
          <p:nvPr>
            <p:ph type="sldNum" sz="quarter" idx="12"/>
          </p:nvPr>
        </p:nvSpPr>
        <p:spPr/>
        <p:txBody>
          <a:bodyPr/>
          <a:lstStyle/>
          <a:p>
            <a:fld id="{9221CDAF-7AA6-4807-B601-63BF3B41F162}" type="slidenum">
              <a:rPr lang="en-US" smtClean="0"/>
              <a:t>87</a:t>
            </a:fld>
            <a:endParaRPr lang="en-US"/>
          </a:p>
        </p:txBody>
      </p:sp>
    </p:spTree>
    <p:extLst>
      <p:ext uri="{BB962C8B-B14F-4D97-AF65-F5344CB8AC3E}">
        <p14:creationId xmlns:p14="http://schemas.microsoft.com/office/powerpoint/2010/main" val="1233923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4712"/>
          <a:stretch/>
        </p:blipFill>
        <p:spPr>
          <a:xfrm>
            <a:off x="0" y="-274320"/>
            <a:ext cx="9144000" cy="6096000"/>
          </a:xfrm>
          <a:prstGeom prst="rect">
            <a:avLst/>
          </a:prstGeom>
        </p:spPr>
      </p:pic>
      <p:sp>
        <p:nvSpPr>
          <p:cNvPr id="12" name="Rectangle 11"/>
          <p:cNvSpPr/>
          <p:nvPr/>
        </p:nvSpPr>
        <p:spPr>
          <a:xfrm>
            <a:off x="204749" y="152400"/>
            <a:ext cx="8906365" cy="646331"/>
          </a:xfrm>
          <a:prstGeom prst="rect">
            <a:avLst/>
          </a:prstGeom>
        </p:spPr>
        <p:txBody>
          <a:bodyPr wrap="square">
            <a:spAutoFit/>
          </a:bodyPr>
          <a:lstStyle/>
          <a:p>
            <a:r>
              <a:rPr lang="en-US" sz="3600" dirty="0">
                <a:solidFill>
                  <a:schemeClr val="tx2">
                    <a:lumMod val="75000"/>
                  </a:schemeClr>
                </a:solidFill>
                <a:latin typeface="+mj-lt"/>
              </a:rPr>
              <a:t>We’ll Be Here For Your Family In The Future</a:t>
            </a:r>
          </a:p>
        </p:txBody>
      </p:sp>
      <p:sp>
        <p:nvSpPr>
          <p:cNvPr id="2" name="Slide Number Placeholder 1"/>
          <p:cNvSpPr>
            <a:spLocks noGrp="1"/>
          </p:cNvSpPr>
          <p:nvPr>
            <p:ph type="sldNum" sz="quarter" idx="12"/>
          </p:nvPr>
        </p:nvSpPr>
        <p:spPr>
          <a:xfrm>
            <a:off x="3505200" y="6492875"/>
            <a:ext cx="2133600" cy="365125"/>
          </a:xfrm>
        </p:spPr>
        <p:txBody>
          <a:bodyPr/>
          <a:lstStyle/>
          <a:p>
            <a:pPr algn="ctr"/>
            <a:r>
              <a:rPr lang="en-US" sz="1800" dirty="0">
                <a:solidFill>
                  <a:srgbClr val="002060"/>
                </a:solidFill>
              </a:rPr>
              <a:t>8</a:t>
            </a:r>
          </a:p>
        </p:txBody>
      </p:sp>
    </p:spTree>
    <p:extLst>
      <p:ext uri="{BB962C8B-B14F-4D97-AF65-F5344CB8AC3E}">
        <p14:creationId xmlns:p14="http://schemas.microsoft.com/office/powerpoint/2010/main" val="2313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edian">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Median">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2.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388FFBEC97244E835E6710D2B87BBC" ma:contentTypeVersion="0" ma:contentTypeDescription="Create a new document." ma:contentTypeScope="" ma:versionID="9f05b459943d3a09917e1cc552a3750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07D156-053D-4831-B32E-3C814154AA72}">
  <ds:schemaRefs>
    <ds:schemaRef ds:uri="http://schemas.microsoft.com/sharepoint/v3/contenttype/forms"/>
  </ds:schemaRefs>
</ds:datastoreItem>
</file>

<file path=customXml/itemProps2.xml><?xml version="1.0" encoding="utf-8"?>
<ds:datastoreItem xmlns:ds="http://schemas.openxmlformats.org/officeDocument/2006/customXml" ds:itemID="{8B10DF7B-3ED0-4A28-94E4-461E1F76C7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6C1D150-B45C-4469-AD4B-55248EA5D73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UPP Template</Template>
  <TotalTime>10936</TotalTime>
  <Words>8203</Words>
  <Application>Microsoft Office PowerPoint</Application>
  <PresentationFormat>On-screen Show (4:3)</PresentationFormat>
  <Paragraphs>1012</Paragraphs>
  <Slides>87</Slides>
  <Notes>36</Notes>
  <HiddenSlides>0</HiddenSlides>
  <MMClips>0</MMClips>
  <ScaleCrop>false</ScaleCrop>
  <HeadingPairs>
    <vt:vector size="8" baseType="variant">
      <vt:variant>
        <vt:lpstr>Fonts Used</vt:lpstr>
      </vt:variant>
      <vt:variant>
        <vt:i4>16</vt:i4>
      </vt:variant>
      <vt:variant>
        <vt:lpstr>Theme</vt:lpstr>
      </vt:variant>
      <vt:variant>
        <vt:i4>6</vt:i4>
      </vt:variant>
      <vt:variant>
        <vt:lpstr>Embedded OLE Servers</vt:lpstr>
      </vt:variant>
      <vt:variant>
        <vt:i4>1</vt:i4>
      </vt:variant>
      <vt:variant>
        <vt:lpstr>Slide Titles</vt:lpstr>
      </vt:variant>
      <vt:variant>
        <vt:i4>87</vt:i4>
      </vt:variant>
    </vt:vector>
  </HeadingPairs>
  <TitlesOfParts>
    <vt:vector size="110" baseType="lpstr">
      <vt:lpstr>Arial</vt:lpstr>
      <vt:lpstr>Calibri</vt:lpstr>
      <vt:lpstr>Consolas</vt:lpstr>
      <vt:lpstr>Constantia</vt:lpstr>
      <vt:lpstr>Courier New</vt:lpstr>
      <vt:lpstr>Georgia</vt:lpstr>
      <vt:lpstr>Helvetica</vt:lpstr>
      <vt:lpstr>Marlett</vt:lpstr>
      <vt:lpstr>Permanent Marker</vt:lpstr>
      <vt:lpstr>Tahoma</vt:lpstr>
      <vt:lpstr>Times</vt:lpstr>
      <vt:lpstr>Times New Roman</vt:lpstr>
      <vt:lpstr>Trebuchet MS</vt:lpstr>
      <vt:lpstr>Tw Cen MT</vt:lpstr>
      <vt:lpstr>Wingdings</vt:lpstr>
      <vt:lpstr>Wingdings 2</vt:lpstr>
      <vt:lpstr>UPP Template</vt:lpstr>
      <vt:lpstr>1_UPP Template</vt:lpstr>
      <vt:lpstr>1_Median</vt:lpstr>
      <vt:lpstr>Median</vt:lpstr>
      <vt:lpstr>1_Office Theme</vt:lpstr>
      <vt:lpstr>Office Theme</vt:lpstr>
      <vt:lpstr>Chart</vt:lpstr>
      <vt:lpstr>Social Security:  With You Through Life’s Journey…</vt:lpstr>
      <vt:lpstr>The Great Depression:   Oct 29-1929  thru 1939</vt:lpstr>
      <vt:lpstr>Report from Trust Fund, 6-18</vt:lpstr>
      <vt:lpstr>PowerPoint Presentation</vt:lpstr>
      <vt:lpstr>Social Security Check will get a 2.8% boost in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Applying for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Retirement Estimator</vt:lpstr>
      <vt:lpstr>PowerPoint Presentation</vt:lpstr>
      <vt:lpstr>Spousal Benefits</vt:lpstr>
      <vt:lpstr>Spousal Benefits Example </vt:lpstr>
      <vt:lpstr>PowerPoint Presentation</vt:lpstr>
      <vt:lpstr>PowerPoint Presentation</vt:lpstr>
      <vt:lpstr>PowerPoint Presentation</vt:lpstr>
      <vt:lpstr>Basic Eligibility Criteria</vt:lpstr>
      <vt:lpstr>Residence</vt:lpstr>
      <vt:lpstr>Citizenship</vt:lpstr>
      <vt:lpstr>Aged or Disabled</vt:lpstr>
      <vt:lpstr>Potential Income</vt:lpstr>
      <vt:lpstr>SSI and Medicaid</vt:lpstr>
      <vt:lpstr>Income and Resource Guidelines</vt:lpstr>
      <vt:lpstr>Estate Recovery</vt:lpstr>
      <vt:lpstr>Long Term Care Medicaid</vt:lpstr>
      <vt:lpstr>Over Income/Resource for Long-term Care Medicaid</vt:lpstr>
      <vt:lpstr>Snap Shot Date</vt:lpstr>
      <vt:lpstr>Resource Spend-down</vt:lpstr>
      <vt:lpstr>Asset Transfers</vt:lpstr>
      <vt:lpstr>Medicare Savings Programs</vt:lpstr>
      <vt:lpstr>QMB</vt:lpstr>
      <vt:lpstr>SLMB &amp; QI</vt:lpstr>
      <vt:lpstr>To Apply</vt:lpstr>
      <vt:lpstr>Eligibility Information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Security Reference on Income Taxes for Social Security Benefits</vt:lpstr>
      <vt:lpstr>PowerPoint Presentation</vt:lpstr>
      <vt:lpstr>Time for Q&amp;A with  Dynamic Faculty 11:20-11:35 pm Write your questions and give to us</vt:lpstr>
    </vt:vector>
  </TitlesOfParts>
  <Company>Social Security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889123</dc:creator>
  <cp:lastModifiedBy>Day</cp:lastModifiedBy>
  <cp:revision>521</cp:revision>
  <cp:lastPrinted>2017-06-02T20:06:21Z</cp:lastPrinted>
  <dcterms:created xsi:type="dcterms:W3CDTF">2016-09-26T18:33:45Z</dcterms:created>
  <dcterms:modified xsi:type="dcterms:W3CDTF">2018-10-23T16:39:11Z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0x01010058388FFBEC97244E835E6710D2B87BBC</vt:lpwstr>
  </property>
  <property fmtid="{D5CDD505-2E9C-101B-9397-08002B2CF9AE}" pid="4" name="_NewReviewCycle">
    <vt:lpwstr/>
  </property>
</Properties>
</file>