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62" r:id="rId2"/>
    <p:sldMasterId id="2147483776" r:id="rId3"/>
    <p:sldMasterId id="2147483828" r:id="rId4"/>
  </p:sldMasterIdLst>
  <p:notesMasterIdLst>
    <p:notesMasterId r:id="rId45"/>
  </p:notesMasterIdLst>
  <p:sldIdLst>
    <p:sldId id="511" r:id="rId5"/>
    <p:sldId id="282" r:id="rId6"/>
    <p:sldId id="512" r:id="rId7"/>
    <p:sldId id="513" r:id="rId8"/>
    <p:sldId id="514" r:id="rId9"/>
    <p:sldId id="515" r:id="rId10"/>
    <p:sldId id="516" r:id="rId11"/>
    <p:sldId id="517" r:id="rId12"/>
    <p:sldId id="518" r:id="rId13"/>
    <p:sldId id="266" r:id="rId14"/>
    <p:sldId id="519" r:id="rId15"/>
    <p:sldId id="520" r:id="rId16"/>
    <p:sldId id="272" r:id="rId17"/>
    <p:sldId id="277" r:id="rId18"/>
    <p:sldId id="278" r:id="rId19"/>
    <p:sldId id="521" r:id="rId20"/>
    <p:sldId id="280" r:id="rId21"/>
    <p:sldId id="281" r:id="rId22"/>
    <p:sldId id="283" r:id="rId23"/>
    <p:sldId id="522" r:id="rId24"/>
    <p:sldId id="523" r:id="rId25"/>
    <p:sldId id="286" r:id="rId26"/>
    <p:sldId id="524" r:id="rId27"/>
    <p:sldId id="261" r:id="rId28"/>
    <p:sldId id="267" r:id="rId29"/>
    <p:sldId id="262" r:id="rId30"/>
    <p:sldId id="265" r:id="rId31"/>
    <p:sldId id="263" r:id="rId32"/>
    <p:sldId id="264" r:id="rId33"/>
    <p:sldId id="256" r:id="rId34"/>
    <p:sldId id="257" r:id="rId35"/>
    <p:sldId id="258" r:id="rId36"/>
    <p:sldId id="259" r:id="rId37"/>
    <p:sldId id="260" r:id="rId38"/>
    <p:sldId id="268" r:id="rId39"/>
    <p:sldId id="269" r:id="rId40"/>
    <p:sldId id="270" r:id="rId41"/>
    <p:sldId id="366" r:id="rId42"/>
    <p:sldId id="367" r:id="rId43"/>
    <p:sldId id="36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y-Kinyon, Jamie" initials="KJ" lastIdx="1" clrIdx="0">
    <p:extLst>
      <p:ext uri="{19B8F6BF-5375-455C-9EA6-DF929625EA0E}">
        <p15:presenceInfo xmlns:p15="http://schemas.microsoft.com/office/powerpoint/2012/main" userId="S-1-5-21-1823944398-2898753305-4095703837-47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4660"/>
  </p:normalViewPr>
  <p:slideViewPr>
    <p:cSldViewPr snapToGrid="0">
      <p:cViewPr varScale="1">
        <p:scale>
          <a:sx n="68" d="100"/>
          <a:sy n="68" d="100"/>
        </p:scale>
        <p:origin x="508" y="5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431DE-8682-4A34-95E4-F1996B2C8D7D}"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6BA1E9DE-57BF-4412-9ED6-DCB58BC09CF5}">
      <dgm:prSet custT="1"/>
      <dgm:spPr/>
      <dgm:t>
        <a:bodyPr/>
        <a:lstStyle/>
        <a:p>
          <a:pPr rtl="0"/>
          <a:r>
            <a:rPr lang="en-US" sz="4400" b="1" dirty="0">
              <a:latin typeface="Tahoma" pitchFamily="34" charset="0"/>
              <a:ea typeface="Tahoma" pitchFamily="34" charset="0"/>
              <a:cs typeface="Tahoma" pitchFamily="34" charset="0"/>
            </a:rPr>
            <a:t>SMPs...</a:t>
          </a:r>
        </a:p>
      </dgm:t>
    </dgm:pt>
    <dgm:pt modelId="{DFE59598-98BF-47EE-9FB1-C1633471A4E0}" type="parTrans" cxnId="{BE52D52A-CC12-4672-8822-CE91294D3290}">
      <dgm:prSet/>
      <dgm:spPr/>
      <dgm:t>
        <a:bodyPr/>
        <a:lstStyle/>
        <a:p>
          <a:endParaRPr lang="en-US">
            <a:latin typeface="Arial" pitchFamily="34" charset="0"/>
            <a:cs typeface="Arial" pitchFamily="34" charset="0"/>
          </a:endParaRPr>
        </a:p>
      </dgm:t>
    </dgm:pt>
    <dgm:pt modelId="{CC4CAE1B-B55E-4A40-BBE8-473D6C8348C6}" type="sibTrans" cxnId="{BE52D52A-CC12-4672-8822-CE91294D3290}">
      <dgm:prSet/>
      <dgm:spPr/>
      <dgm:t>
        <a:bodyPr/>
        <a:lstStyle/>
        <a:p>
          <a:endParaRPr lang="en-US">
            <a:latin typeface="Arial" pitchFamily="34" charset="0"/>
            <a:cs typeface="Arial" pitchFamily="34" charset="0"/>
          </a:endParaRPr>
        </a:p>
      </dgm:t>
    </dgm:pt>
    <dgm:pt modelId="{1ED16D82-267B-4FD5-B58E-CFF4F5C5EB56}">
      <dgm:prSet/>
      <dgm:spPr/>
      <dgm:t>
        <a:bodyPr/>
        <a:lstStyle/>
        <a:p>
          <a:pPr rtl="0"/>
          <a:r>
            <a:rPr lang="en-US" b="0" dirty="0">
              <a:latin typeface="Arial" pitchFamily="34" charset="0"/>
              <a:cs typeface="Arial" pitchFamily="34" charset="0"/>
            </a:rPr>
            <a:t>Help preserve the integrity of the Medicare program</a:t>
          </a:r>
          <a:endParaRPr lang="en-US" dirty="0">
            <a:latin typeface="Arial" pitchFamily="34" charset="0"/>
            <a:cs typeface="Arial" pitchFamily="34" charset="0"/>
          </a:endParaRPr>
        </a:p>
      </dgm:t>
    </dgm:pt>
    <dgm:pt modelId="{68531C8E-88ED-4D2D-BEBE-9BDF25EAB2C8}" type="parTrans" cxnId="{12A8C045-7A32-4422-A431-A25F231C1CA0}">
      <dgm:prSet/>
      <dgm:spPr/>
      <dgm:t>
        <a:bodyPr/>
        <a:lstStyle/>
        <a:p>
          <a:endParaRPr lang="en-US">
            <a:latin typeface="Arial" pitchFamily="34" charset="0"/>
            <a:cs typeface="Arial" pitchFamily="34" charset="0"/>
          </a:endParaRPr>
        </a:p>
      </dgm:t>
    </dgm:pt>
    <dgm:pt modelId="{E863D527-CF63-40DD-BE75-589571FD5D09}" type="sibTrans" cxnId="{12A8C045-7A32-4422-A431-A25F231C1CA0}">
      <dgm:prSet/>
      <dgm:spPr/>
      <dgm:t>
        <a:bodyPr/>
        <a:lstStyle/>
        <a:p>
          <a:endParaRPr lang="en-US">
            <a:latin typeface="Arial" pitchFamily="34" charset="0"/>
            <a:cs typeface="Arial" pitchFamily="34" charset="0"/>
          </a:endParaRPr>
        </a:p>
      </dgm:t>
    </dgm:pt>
    <dgm:pt modelId="{AA9629D4-4780-4EF5-A611-5BAB774A93AC}">
      <dgm:prSet/>
      <dgm:spPr/>
      <dgm:t>
        <a:bodyPr/>
        <a:lstStyle/>
        <a:p>
          <a:pPr rtl="0"/>
          <a:r>
            <a:rPr lang="en-US" b="0" dirty="0">
              <a:latin typeface="Arial" pitchFamily="34" charset="0"/>
              <a:cs typeface="Arial" pitchFamily="34" charset="0"/>
            </a:rPr>
            <a:t>Rely on volunteers to help perform SMP work</a:t>
          </a:r>
          <a:endParaRPr lang="en-US" dirty="0">
            <a:latin typeface="Arial" pitchFamily="34" charset="0"/>
            <a:cs typeface="Arial" pitchFamily="34" charset="0"/>
          </a:endParaRPr>
        </a:p>
      </dgm:t>
    </dgm:pt>
    <dgm:pt modelId="{E995CEDB-2386-46C7-B312-994D465EC805}" type="parTrans" cxnId="{9BDA0BEF-8DF4-4688-B5DC-C8B955E9B137}">
      <dgm:prSet/>
      <dgm:spPr/>
      <dgm:t>
        <a:bodyPr/>
        <a:lstStyle/>
        <a:p>
          <a:endParaRPr lang="en-US">
            <a:latin typeface="Arial" pitchFamily="34" charset="0"/>
            <a:cs typeface="Arial" pitchFamily="34" charset="0"/>
          </a:endParaRPr>
        </a:p>
      </dgm:t>
    </dgm:pt>
    <dgm:pt modelId="{BEA23AD7-20A4-4114-AE61-39494FD4FF19}" type="sibTrans" cxnId="{9BDA0BEF-8DF4-4688-B5DC-C8B955E9B137}">
      <dgm:prSet/>
      <dgm:spPr/>
      <dgm:t>
        <a:bodyPr/>
        <a:lstStyle/>
        <a:p>
          <a:endParaRPr lang="en-US">
            <a:latin typeface="Arial" pitchFamily="34" charset="0"/>
            <a:cs typeface="Arial" pitchFamily="34" charset="0"/>
          </a:endParaRPr>
        </a:p>
      </dgm:t>
    </dgm:pt>
    <dgm:pt modelId="{2E2D28E7-1D06-4069-B9F2-7DCF3BB26937}">
      <dgm:prSet/>
      <dgm:spPr/>
      <dgm:t>
        <a:bodyPr/>
        <a:lstStyle/>
        <a:p>
          <a:pPr rtl="0"/>
          <a:r>
            <a:rPr lang="en-US" b="0" dirty="0">
              <a:latin typeface="Arial" pitchFamily="34" charset="0"/>
              <a:cs typeface="Arial" pitchFamily="34" charset="0"/>
            </a:rPr>
            <a:t>Help Medicare beneficiaries prevent, detect, and report health care fraud </a:t>
          </a:r>
          <a:endParaRPr lang="en-US" dirty="0">
            <a:latin typeface="Arial" pitchFamily="34" charset="0"/>
            <a:cs typeface="Arial" pitchFamily="34" charset="0"/>
          </a:endParaRPr>
        </a:p>
      </dgm:t>
    </dgm:pt>
    <dgm:pt modelId="{1A29DDE3-8F59-4E6E-A6C4-05A716761384}" type="parTrans" cxnId="{0F6DCA60-A022-4DC3-A068-EBCAD864F1F6}">
      <dgm:prSet/>
      <dgm:spPr/>
      <dgm:t>
        <a:bodyPr/>
        <a:lstStyle/>
        <a:p>
          <a:endParaRPr lang="en-US"/>
        </a:p>
      </dgm:t>
    </dgm:pt>
    <dgm:pt modelId="{BD4F8579-495D-4CB2-A187-523263097E89}" type="sibTrans" cxnId="{0F6DCA60-A022-4DC3-A068-EBCAD864F1F6}">
      <dgm:prSet/>
      <dgm:spPr/>
      <dgm:t>
        <a:bodyPr/>
        <a:lstStyle/>
        <a:p>
          <a:endParaRPr lang="en-US"/>
        </a:p>
      </dgm:t>
    </dgm:pt>
    <dgm:pt modelId="{1706F84D-5967-4E02-9BB9-72592C4B2E39}" type="pres">
      <dgm:prSet presAssocID="{FE9431DE-8682-4A34-95E4-F1996B2C8D7D}" presName="composite" presStyleCnt="0">
        <dgm:presLayoutVars>
          <dgm:chMax val="1"/>
          <dgm:dir/>
          <dgm:resizeHandles val="exact"/>
        </dgm:presLayoutVars>
      </dgm:prSet>
      <dgm:spPr/>
    </dgm:pt>
    <dgm:pt modelId="{34295E1D-0952-4A95-AA4E-9ADAEF91BC4E}" type="pres">
      <dgm:prSet presAssocID="{6BA1E9DE-57BF-4412-9ED6-DCB58BC09CF5}" presName="roof" presStyleLbl="dkBgShp" presStyleIdx="0" presStyleCnt="2" custLinFactNeighborX="1136"/>
      <dgm:spPr/>
    </dgm:pt>
    <dgm:pt modelId="{D2C98FD2-D5B1-48C6-B06A-5771E14C4F7B}" type="pres">
      <dgm:prSet presAssocID="{6BA1E9DE-57BF-4412-9ED6-DCB58BC09CF5}" presName="pillars" presStyleCnt="0"/>
      <dgm:spPr/>
    </dgm:pt>
    <dgm:pt modelId="{DC69CB14-4C29-499D-B472-2532509CEEA8}" type="pres">
      <dgm:prSet presAssocID="{6BA1E9DE-57BF-4412-9ED6-DCB58BC09CF5}" presName="pillar1" presStyleLbl="node1" presStyleIdx="0" presStyleCnt="3" custLinFactNeighborX="941" custLinFactNeighborY="730">
        <dgm:presLayoutVars>
          <dgm:bulletEnabled val="1"/>
        </dgm:presLayoutVars>
      </dgm:prSet>
      <dgm:spPr/>
    </dgm:pt>
    <dgm:pt modelId="{1AB6FDB0-0CAC-4C7A-AD49-1AE7893585D5}" type="pres">
      <dgm:prSet presAssocID="{1ED16D82-267B-4FD5-B58E-CFF4F5C5EB56}" presName="pillarX" presStyleLbl="node1" presStyleIdx="1" presStyleCnt="3">
        <dgm:presLayoutVars>
          <dgm:bulletEnabled val="1"/>
        </dgm:presLayoutVars>
      </dgm:prSet>
      <dgm:spPr/>
    </dgm:pt>
    <dgm:pt modelId="{74A209CA-2DBB-4744-ADAB-9C05B7B96C6E}" type="pres">
      <dgm:prSet presAssocID="{AA9629D4-4780-4EF5-A611-5BAB774A93AC}" presName="pillarX" presStyleLbl="node1" presStyleIdx="2" presStyleCnt="3">
        <dgm:presLayoutVars>
          <dgm:bulletEnabled val="1"/>
        </dgm:presLayoutVars>
      </dgm:prSet>
      <dgm:spPr/>
    </dgm:pt>
    <dgm:pt modelId="{927E685A-4DBC-473F-9285-9BBA97FF8221}" type="pres">
      <dgm:prSet presAssocID="{6BA1E9DE-57BF-4412-9ED6-DCB58BC09CF5}" presName="base" presStyleLbl="dkBgShp" presStyleIdx="1" presStyleCnt="2"/>
      <dgm:spPr/>
    </dgm:pt>
  </dgm:ptLst>
  <dgm:cxnLst>
    <dgm:cxn modelId="{15226C20-A71B-4CC6-A706-99765B5AE201}" type="presOf" srcId="{1ED16D82-267B-4FD5-B58E-CFF4F5C5EB56}" destId="{1AB6FDB0-0CAC-4C7A-AD49-1AE7893585D5}" srcOrd="0" destOrd="0" presId="urn:microsoft.com/office/officeart/2005/8/layout/hList3"/>
    <dgm:cxn modelId="{BE52D52A-CC12-4672-8822-CE91294D3290}" srcId="{FE9431DE-8682-4A34-95E4-F1996B2C8D7D}" destId="{6BA1E9DE-57BF-4412-9ED6-DCB58BC09CF5}" srcOrd="0" destOrd="0" parTransId="{DFE59598-98BF-47EE-9FB1-C1633471A4E0}" sibTransId="{CC4CAE1B-B55E-4A40-BBE8-473D6C8348C6}"/>
    <dgm:cxn modelId="{0F6DCA60-A022-4DC3-A068-EBCAD864F1F6}" srcId="{6BA1E9DE-57BF-4412-9ED6-DCB58BC09CF5}" destId="{2E2D28E7-1D06-4069-B9F2-7DCF3BB26937}" srcOrd="0" destOrd="0" parTransId="{1A29DDE3-8F59-4E6E-A6C4-05A716761384}" sibTransId="{BD4F8579-495D-4CB2-A187-523263097E89}"/>
    <dgm:cxn modelId="{12A8C045-7A32-4422-A431-A25F231C1CA0}" srcId="{6BA1E9DE-57BF-4412-9ED6-DCB58BC09CF5}" destId="{1ED16D82-267B-4FD5-B58E-CFF4F5C5EB56}" srcOrd="1" destOrd="0" parTransId="{68531C8E-88ED-4D2D-BEBE-9BDF25EAB2C8}" sibTransId="{E863D527-CF63-40DD-BE75-589571FD5D09}"/>
    <dgm:cxn modelId="{B9656F71-F720-4524-8C2E-102FDB8BCC26}" type="presOf" srcId="{6BA1E9DE-57BF-4412-9ED6-DCB58BC09CF5}" destId="{34295E1D-0952-4A95-AA4E-9ADAEF91BC4E}" srcOrd="0" destOrd="0" presId="urn:microsoft.com/office/officeart/2005/8/layout/hList3"/>
    <dgm:cxn modelId="{9125F7BE-98E6-4D85-86F0-D68BDF0FC4BB}" type="presOf" srcId="{FE9431DE-8682-4A34-95E4-F1996B2C8D7D}" destId="{1706F84D-5967-4E02-9BB9-72592C4B2E39}" srcOrd="0" destOrd="0" presId="urn:microsoft.com/office/officeart/2005/8/layout/hList3"/>
    <dgm:cxn modelId="{A95F19D1-5BCE-4D23-AAB2-094790D5EF58}" type="presOf" srcId="{AA9629D4-4780-4EF5-A611-5BAB774A93AC}" destId="{74A209CA-2DBB-4744-ADAB-9C05B7B96C6E}" srcOrd="0" destOrd="0" presId="urn:microsoft.com/office/officeart/2005/8/layout/hList3"/>
    <dgm:cxn modelId="{13E1F7D6-1748-4C39-94C3-CEAE0ED77BFD}" type="presOf" srcId="{2E2D28E7-1D06-4069-B9F2-7DCF3BB26937}" destId="{DC69CB14-4C29-499D-B472-2532509CEEA8}" srcOrd="0" destOrd="0" presId="urn:microsoft.com/office/officeart/2005/8/layout/hList3"/>
    <dgm:cxn modelId="{9BDA0BEF-8DF4-4688-B5DC-C8B955E9B137}" srcId="{6BA1E9DE-57BF-4412-9ED6-DCB58BC09CF5}" destId="{AA9629D4-4780-4EF5-A611-5BAB774A93AC}" srcOrd="2" destOrd="0" parTransId="{E995CEDB-2386-46C7-B312-994D465EC805}" sibTransId="{BEA23AD7-20A4-4114-AE61-39494FD4FF19}"/>
    <dgm:cxn modelId="{0151B081-C372-4D26-A5FB-560BD746C86F}" type="presParOf" srcId="{1706F84D-5967-4E02-9BB9-72592C4B2E39}" destId="{34295E1D-0952-4A95-AA4E-9ADAEF91BC4E}" srcOrd="0" destOrd="0" presId="urn:microsoft.com/office/officeart/2005/8/layout/hList3"/>
    <dgm:cxn modelId="{1697151D-B51E-44E3-94C7-2315EDC70845}" type="presParOf" srcId="{1706F84D-5967-4E02-9BB9-72592C4B2E39}" destId="{D2C98FD2-D5B1-48C6-B06A-5771E14C4F7B}" srcOrd="1" destOrd="0" presId="urn:microsoft.com/office/officeart/2005/8/layout/hList3"/>
    <dgm:cxn modelId="{172D9A23-A045-4532-8ACD-53A0478162BF}" type="presParOf" srcId="{D2C98FD2-D5B1-48C6-B06A-5771E14C4F7B}" destId="{DC69CB14-4C29-499D-B472-2532509CEEA8}" srcOrd="0" destOrd="0" presId="urn:microsoft.com/office/officeart/2005/8/layout/hList3"/>
    <dgm:cxn modelId="{A2DFE1CA-406A-434C-A229-F520C599E751}" type="presParOf" srcId="{D2C98FD2-D5B1-48C6-B06A-5771E14C4F7B}" destId="{1AB6FDB0-0CAC-4C7A-AD49-1AE7893585D5}" srcOrd="1" destOrd="0" presId="urn:microsoft.com/office/officeart/2005/8/layout/hList3"/>
    <dgm:cxn modelId="{DF224665-11FE-4B05-A9B0-8EC14C49448F}" type="presParOf" srcId="{D2C98FD2-D5B1-48C6-B06A-5771E14C4F7B}" destId="{74A209CA-2DBB-4744-ADAB-9C05B7B96C6E}" srcOrd="2" destOrd="0" presId="urn:microsoft.com/office/officeart/2005/8/layout/hList3"/>
    <dgm:cxn modelId="{6B5C88AD-9243-49D7-88F5-14CF93700F74}" type="presParOf" srcId="{1706F84D-5967-4E02-9BB9-72592C4B2E39}" destId="{927E685A-4DBC-473F-9285-9BBA97FF822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5DD0A7D4-5781-4819-AF33-C5CE25A2D297}">
      <dgm:prSet phldrT="[Text]" custT="1"/>
      <dgm:spPr>
        <a:solidFill>
          <a:srgbClr val="CC6600"/>
        </a:solidFill>
      </dgm:spPr>
      <dgm:t>
        <a:bodyPr lIns="73152" tIns="274320" rIns="73152"/>
        <a:lstStyle/>
        <a:p>
          <a:pPr algn="ctr"/>
          <a:r>
            <a:rPr lang="en-US" sz="2000" b="1" dirty="0">
              <a:latin typeface="Corbel" pitchFamily="34" charset="0"/>
            </a:rPr>
            <a:t>Lottery</a:t>
          </a:r>
        </a:p>
        <a:p>
          <a:pPr algn="ctr"/>
          <a:r>
            <a:rPr lang="en-US" sz="2000" b="1" dirty="0">
              <a:latin typeface="Corbel" pitchFamily="34" charset="0"/>
            </a:rPr>
            <a:t>Scams</a:t>
          </a: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dgm:t>
        <a:bodyPr lIns="73152" tIns="274320" rIns="73152"/>
        <a:lstStyle/>
        <a:p>
          <a:pPr algn="ctr"/>
          <a:r>
            <a:rPr lang="en-US" sz="2000" b="1" dirty="0">
              <a:latin typeface="Corbel" pitchFamily="34" charset="0"/>
            </a:rPr>
            <a:t>IRS</a:t>
          </a:r>
        </a:p>
        <a:p>
          <a:pPr algn="ctr"/>
          <a:r>
            <a:rPr lang="en-US" sz="2000" b="1" dirty="0">
              <a:latin typeface="Corbel" pitchFamily="34" charset="0"/>
            </a:rPr>
            <a:t>Scams</a:t>
          </a: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ctr"/>
          <a:r>
            <a:rPr lang="en-US" sz="2000" b="1" dirty="0">
              <a:latin typeface="Corbel" pitchFamily="34" charset="0"/>
            </a:rPr>
            <a:t>Romance </a:t>
          </a:r>
        </a:p>
        <a:p>
          <a:pPr algn="ctr"/>
          <a:r>
            <a:rPr lang="en-US" sz="2000" b="1" dirty="0">
              <a:latin typeface="Corbel" pitchFamily="34" charset="0"/>
            </a:rPr>
            <a:t>Scams</a:t>
          </a: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C20F2834-7A4B-463C-ABDE-12FFE93933A3}">
      <dgm:prSet phldrT="[Text]" custT="1"/>
      <dgm:spPr>
        <a:solidFill>
          <a:srgbClr val="99CC00"/>
        </a:solidFill>
      </dgm:spPr>
      <dgm:t>
        <a:bodyPr lIns="73152" tIns="274320" rIns="73152"/>
        <a:lstStyle/>
        <a:p>
          <a:pPr algn="ctr"/>
          <a:r>
            <a:rPr lang="en-US" sz="2000" b="1" dirty="0">
              <a:latin typeface="Corbel" pitchFamily="34" charset="0"/>
            </a:rPr>
            <a:t>Phone</a:t>
          </a:r>
        </a:p>
        <a:p>
          <a:pPr algn="ctr"/>
          <a:r>
            <a:rPr lang="en-US" sz="2000" b="1" dirty="0">
              <a:latin typeface="Corbel" pitchFamily="34" charset="0"/>
            </a:rPr>
            <a:t>Scams</a:t>
          </a:r>
        </a:p>
      </dgm:t>
    </dgm:pt>
    <dgm:pt modelId="{BCFE97E8-F389-4CB9-AF67-54F99688D24C}" type="parTrans" cxnId="{4C839C11-576D-4F8B-A506-F28B1DFFF881}">
      <dgm:prSet/>
      <dgm:spPr/>
      <dgm:t>
        <a:bodyPr/>
        <a:lstStyle/>
        <a:p>
          <a:endParaRPr lang="en-US"/>
        </a:p>
      </dgm:t>
    </dgm:pt>
    <dgm:pt modelId="{CAE5F0D1-5C6A-4BF8-ACC0-DB67084C99C7}" type="sibTrans" cxnId="{4C839C11-576D-4F8B-A506-F28B1DFFF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LinFactNeighborX="10354" custLinFactNeighborY="-3862"/>
      <dgm:spPr>
        <a:solidFill>
          <a:schemeClr val="bg1">
            <a:lumMod val="65000"/>
            <a:alpha val="90000"/>
          </a:schemeClr>
        </a:solidFill>
      </dgm:spPr>
    </dgm:pt>
    <dgm:pt modelId="{78248EF9-FFBB-4EB0-94C4-16A1D0A1A170}" type="pres">
      <dgm:prSet presAssocID="{AA690160-D328-4B69-A035-90D3C82FA0A6}" presName="linComp" presStyleCnt="0"/>
      <dgm:spPr/>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0" presStyleCnt="4" custLinFactX="128064" custLinFactNeighborX="200000">
        <dgm:presLayoutVars>
          <dgm:bulletEnabled val="1"/>
        </dgm:presLayoutVars>
      </dgm:prSet>
      <dgm:spPr/>
    </dgm:pt>
    <dgm:pt modelId="{BBFA0B92-8C45-4EAA-A200-A78384D846A7}" type="pres">
      <dgm:prSet presAssocID="{5DD0A7D4-5781-4819-AF33-C5CE25A2D297}" presName="invisiNode" presStyleLbl="node1" presStyleIdx="0" presStyleCnt="4"/>
      <dgm:spPr/>
    </dgm:pt>
    <dgm:pt modelId="{BF646D7A-C7D0-4489-A68F-61F32B7DB0C6}" type="pres">
      <dgm:prSet presAssocID="{5DD0A7D4-5781-4819-AF33-C5CE25A2D297}" presName="imagNode" presStyleLbl="fgImgPlace1" presStyleIdx="0" presStyleCnt="4" custLinFactX="129024" custLinFactNeighborX="200000" custLinFactNeighborY="-435"/>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CAAEED2F-AC44-4514-84C2-160FDC42F579}" type="pres">
      <dgm:prSet presAssocID="{FD53903F-8A86-4D24-917A-36748269F973}" presName="sibTrans" presStyleLbl="sibTrans2D1" presStyleIdx="0" presStyleCnt="0"/>
      <dgm:spPr/>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1" presStyleCnt="4" custLinFactX="-5946" custLinFactNeighborX="-100000">
        <dgm:presLayoutVars>
          <dgm:bulletEnabled val="1"/>
        </dgm:presLayoutVars>
      </dgm:prSet>
      <dgm:spPr/>
    </dgm:pt>
    <dgm:pt modelId="{9666B65F-B8AB-44AD-8F33-AF566667E781}" type="pres">
      <dgm:prSet presAssocID="{77AF15ED-F058-4A0B-B979-9880C6062DF0}" presName="invisiNode" presStyleLbl="node1" presStyleIdx="1" presStyleCnt="4"/>
      <dgm:spPr/>
    </dgm:pt>
    <dgm:pt modelId="{41BC1ABA-1F87-4B1E-94EC-41724CD12655}" type="pres">
      <dgm:prSet presAssocID="{77AF15ED-F058-4A0B-B979-9880C6062DF0}" presName="imagNode" presStyleLbl="fgImgPlace1" presStyleIdx="1" presStyleCnt="4" custScaleX="99999" custScaleY="117798" custLinFactX="-5967" custLinFactNeighborX="-100000" custLinFactNeighborY="-2940"/>
      <dgm:spPr>
        <a:blipFill rotWithShape="1">
          <a:blip xmlns:r="http://schemas.openxmlformats.org/officeDocument/2006/relationships" r:embed="rId2"/>
          <a:stretch>
            <a:fillRect/>
          </a:stretch>
        </a:blipFill>
      </dgm:spPr>
    </dgm:pt>
    <dgm:pt modelId="{A9D6457D-CBBF-4A28-8C38-C3F75EA43CF1}" type="pres">
      <dgm:prSet presAssocID="{E3B236AA-E864-46E4-BC91-F2D73633FEA4}" presName="sibTrans" presStyleLbl="sibTrans2D1" presStyleIdx="0" presStyleCnt="0"/>
      <dgm:spPr/>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2" presStyleCnt="4" custScaleX="97770" custLinFactNeighborX="1974">
        <dgm:presLayoutVars>
          <dgm:bulletEnabled val="1"/>
        </dgm:presLayoutVars>
      </dgm:prSet>
      <dgm:spPr/>
    </dgm:pt>
    <dgm:pt modelId="{928528D1-DD5F-4687-9BFE-878C43D23D5D}" type="pres">
      <dgm:prSet presAssocID="{5DF8D196-4D3D-4940-9F32-682169997D7A}" presName="invisiNode" presStyleLbl="node1" presStyleIdx="2" presStyleCnt="4"/>
      <dgm:spPr/>
    </dgm:pt>
    <dgm:pt modelId="{D88C7409-AB93-4FE3-A61D-F51EE8A4B008}" type="pres">
      <dgm:prSet presAssocID="{5DF8D196-4D3D-4940-9F32-682169997D7A}" presName="imagNode" presStyleLbl="fgImgPlace1" presStyleIdx="2" presStyleCnt="4" custLinFactNeighborX="0" custLinFactNeighborY="-2802"/>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 modelId="{CA6E58D0-F06D-4082-9183-0F2955E6C631}" type="pres">
      <dgm:prSet presAssocID="{90C1E242-23BD-452C-B222-DCFA2D4DAE3B}" presName="sibTrans" presStyleLbl="sibTrans2D1" presStyleIdx="0" presStyleCnt="0"/>
      <dgm:spPr/>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3" presStyleCnt="4" custLinFactX="-100000" custLinFactNeighborX="-115183" custLinFactNeighborY="1682">
        <dgm:presLayoutVars>
          <dgm:bulletEnabled val="1"/>
        </dgm:presLayoutVars>
      </dgm:prSet>
      <dgm:spPr/>
    </dgm:pt>
    <dgm:pt modelId="{AF8C36F4-A127-4733-8CAC-70994BB842F2}" type="pres">
      <dgm:prSet presAssocID="{C20F2834-7A4B-463C-ABDE-12FFE93933A3}" presName="invisiNode" presStyleLbl="node1" presStyleIdx="3" presStyleCnt="4"/>
      <dgm:spPr/>
    </dgm:pt>
    <dgm:pt modelId="{B68F94D2-D73D-420A-802B-DFDC9BE4ED4C}" type="pres">
      <dgm:prSet presAssocID="{C20F2834-7A4B-463C-ABDE-12FFE93933A3}" presName="imagNode" presStyleLbl="fgImgPlace1" presStyleIdx="3" presStyleCnt="4" custScaleY="119321" custLinFactX="-100000" custLinFactNeighborX="-116361"/>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8000" b="-18000"/>
          </a:stretch>
        </a:blipFill>
      </dgm:spPr>
    </dgm:pt>
  </dgm:ptLst>
  <dgm:cxnLst>
    <dgm:cxn modelId="{D6C2B20E-D8EE-4EC0-8F0F-74659E9D7331}" type="presOf" srcId="{5DD0A7D4-5781-4819-AF33-C5CE25A2D297}" destId="{E4B0666F-2CF1-4C21-A251-46E6EBFF7C1D}" srcOrd="0" destOrd="0" presId="urn:microsoft.com/office/officeart/2005/8/layout/pList2#1"/>
    <dgm:cxn modelId="{4C839C11-576D-4F8B-A506-F28B1DFFF881}" srcId="{AA690160-D328-4B69-A035-90D3C82FA0A6}" destId="{C20F2834-7A4B-463C-ABDE-12FFE93933A3}" srcOrd="3" destOrd="0" parTransId="{BCFE97E8-F389-4CB9-AF67-54F99688D24C}" sibTransId="{CAE5F0D1-5C6A-4BF8-ACC0-DB67084C99C7}"/>
    <dgm:cxn modelId="{2E4EDC28-B07B-4C37-B240-91344E6AC168}" type="presOf" srcId="{90C1E242-23BD-452C-B222-DCFA2D4DAE3B}" destId="{CA6E58D0-F06D-4082-9183-0F2955E6C631}" srcOrd="0" destOrd="0" presId="urn:microsoft.com/office/officeart/2005/8/layout/pList2#1"/>
    <dgm:cxn modelId="{6A4F3537-CF94-47D1-ABA7-58AF37683953}" type="presOf" srcId="{77AF15ED-F058-4A0B-B979-9880C6062DF0}" destId="{5284ED54-4761-44DA-8086-D5FD397A1C95}" srcOrd="0" destOrd="0" presId="urn:microsoft.com/office/officeart/2005/8/layout/pList2#1"/>
    <dgm:cxn modelId="{6CF0D760-DBF8-468A-A195-C86CFD4C4AF6}" type="presOf" srcId="{C20F2834-7A4B-463C-ABDE-12FFE93933A3}" destId="{9B706799-997B-4F74-B652-58B58A51EA58}" srcOrd="0" destOrd="0" presId="urn:microsoft.com/office/officeart/2005/8/layout/pList2#1"/>
    <dgm:cxn modelId="{B9B85342-AC50-4E97-8E9E-2FD870B1E881}" srcId="{AA690160-D328-4B69-A035-90D3C82FA0A6}" destId="{5DF8D196-4D3D-4940-9F32-682169997D7A}" srcOrd="2" destOrd="0" parTransId="{51CE1848-AB2A-4E28-8CF5-8442E546E0C5}" sibTransId="{90C1E242-23BD-452C-B222-DCFA2D4DAE3B}"/>
    <dgm:cxn modelId="{7417CC53-98FE-43F4-BF56-8508FB7DA803}" srcId="{AA690160-D328-4B69-A035-90D3C82FA0A6}" destId="{5DD0A7D4-5781-4819-AF33-C5CE25A2D297}" srcOrd="0" destOrd="0" parTransId="{05B7C26E-C389-4346-849B-05526EF2C457}" sibTransId="{FD53903F-8A86-4D24-917A-36748269F973}"/>
    <dgm:cxn modelId="{9D2D6E57-4563-4E9D-B64C-4CC5CA52CD21}" type="presOf" srcId="{AA690160-D328-4B69-A035-90D3C82FA0A6}" destId="{9E4DC8AD-1AC7-4E53-B32C-25202AFDB195}" srcOrd="0" destOrd="0" presId="urn:microsoft.com/office/officeart/2005/8/layout/pList2#1"/>
    <dgm:cxn modelId="{7646E28E-46FE-4619-A40D-8223AB09BDDF}" type="presOf" srcId="{E3B236AA-E864-46E4-BC91-F2D73633FEA4}" destId="{A9D6457D-CBBF-4A28-8C38-C3F75EA43CF1}" srcOrd="0" destOrd="0" presId="urn:microsoft.com/office/officeart/2005/8/layout/pList2#1"/>
    <dgm:cxn modelId="{D82F44E0-3E3D-4945-B44D-E0989771C1DC}" type="presOf" srcId="{5DF8D196-4D3D-4940-9F32-682169997D7A}" destId="{87B5BDBA-3C7A-41F1-8C33-F13937A84B36}" srcOrd="0" destOrd="0" presId="urn:microsoft.com/office/officeart/2005/8/layout/pList2#1"/>
    <dgm:cxn modelId="{CD3B69F4-72CF-49E2-8926-8FD63E771977}" srcId="{AA690160-D328-4B69-A035-90D3C82FA0A6}" destId="{77AF15ED-F058-4A0B-B979-9880C6062DF0}" srcOrd="1" destOrd="0" parTransId="{0DF2CDB2-0880-4047-8447-A17EAE7580E4}" sibTransId="{E3B236AA-E864-46E4-BC91-F2D73633FEA4}"/>
    <dgm:cxn modelId="{A22C2BFB-4080-48EB-A16D-3776A5A58E4A}" type="presOf" srcId="{FD53903F-8A86-4D24-917A-36748269F973}" destId="{CAAEED2F-AC44-4514-84C2-160FDC42F579}" srcOrd="0" destOrd="0" presId="urn:microsoft.com/office/officeart/2005/8/layout/pList2#1"/>
    <dgm:cxn modelId="{9BF6F6B0-BEB4-49F1-924E-275E9EBD4217}" type="presParOf" srcId="{9E4DC8AD-1AC7-4E53-B32C-25202AFDB195}" destId="{ACBF4AF3-FAB8-444C-81AB-52C89640E279}" srcOrd="0" destOrd="0" presId="urn:microsoft.com/office/officeart/2005/8/layout/pList2#1"/>
    <dgm:cxn modelId="{84171304-7FF2-4994-9F0C-39B3B49D5C7D}" type="presParOf" srcId="{9E4DC8AD-1AC7-4E53-B32C-25202AFDB195}" destId="{78248EF9-FFBB-4EB0-94C4-16A1D0A1A170}" srcOrd="1" destOrd="0" presId="urn:microsoft.com/office/officeart/2005/8/layout/pList2#1"/>
    <dgm:cxn modelId="{EA568BDF-2F77-4A97-B7B3-64BAC2B1A245}" type="presParOf" srcId="{78248EF9-FFBB-4EB0-94C4-16A1D0A1A170}" destId="{0C509E44-86D3-42D8-94FF-9B9788BAB857}" srcOrd="0" destOrd="0" presId="urn:microsoft.com/office/officeart/2005/8/layout/pList2#1"/>
    <dgm:cxn modelId="{1995A220-FDCC-49B1-AA51-3AABC75D0F44}" type="presParOf" srcId="{0C509E44-86D3-42D8-94FF-9B9788BAB857}" destId="{E4B0666F-2CF1-4C21-A251-46E6EBFF7C1D}" srcOrd="0" destOrd="0" presId="urn:microsoft.com/office/officeart/2005/8/layout/pList2#1"/>
    <dgm:cxn modelId="{F45B8C2F-85ED-4548-BB51-BD0B12D4AAD4}" type="presParOf" srcId="{0C509E44-86D3-42D8-94FF-9B9788BAB857}" destId="{BBFA0B92-8C45-4EAA-A200-A78384D846A7}" srcOrd="1" destOrd="0" presId="urn:microsoft.com/office/officeart/2005/8/layout/pList2#1"/>
    <dgm:cxn modelId="{2326CB72-CA4C-4D8D-92D7-C22178014557}" type="presParOf" srcId="{0C509E44-86D3-42D8-94FF-9B9788BAB857}" destId="{BF646D7A-C7D0-4489-A68F-61F32B7DB0C6}" srcOrd="2" destOrd="0" presId="urn:microsoft.com/office/officeart/2005/8/layout/pList2#1"/>
    <dgm:cxn modelId="{F78741FD-E94F-4C03-B4D6-84E5777A94D5}" type="presParOf" srcId="{78248EF9-FFBB-4EB0-94C4-16A1D0A1A170}" destId="{CAAEED2F-AC44-4514-84C2-160FDC42F579}" srcOrd="1" destOrd="0" presId="urn:microsoft.com/office/officeart/2005/8/layout/pList2#1"/>
    <dgm:cxn modelId="{4135BFAA-D0BA-447A-B014-C8AF0B493813}" type="presParOf" srcId="{78248EF9-FFBB-4EB0-94C4-16A1D0A1A170}" destId="{3617A269-0CD9-4948-9932-FA1AD12DE27E}" srcOrd="2" destOrd="0" presId="urn:microsoft.com/office/officeart/2005/8/layout/pList2#1"/>
    <dgm:cxn modelId="{35644B62-CEB3-4E1C-8E54-06F6FFF4CDF4}" type="presParOf" srcId="{3617A269-0CD9-4948-9932-FA1AD12DE27E}" destId="{5284ED54-4761-44DA-8086-D5FD397A1C95}" srcOrd="0" destOrd="0" presId="urn:microsoft.com/office/officeart/2005/8/layout/pList2#1"/>
    <dgm:cxn modelId="{E6014D90-8E5C-4F62-A1B2-E7BC9921C5AE}" type="presParOf" srcId="{3617A269-0CD9-4948-9932-FA1AD12DE27E}" destId="{9666B65F-B8AB-44AD-8F33-AF566667E781}" srcOrd="1" destOrd="0" presId="urn:microsoft.com/office/officeart/2005/8/layout/pList2#1"/>
    <dgm:cxn modelId="{E3F64436-9A93-445E-9422-B118E769FDCB}" type="presParOf" srcId="{3617A269-0CD9-4948-9932-FA1AD12DE27E}" destId="{41BC1ABA-1F87-4B1E-94EC-41724CD12655}" srcOrd="2" destOrd="0" presId="urn:microsoft.com/office/officeart/2005/8/layout/pList2#1"/>
    <dgm:cxn modelId="{3F41925C-F284-4B48-AB06-93C11AD20C1D}" type="presParOf" srcId="{78248EF9-FFBB-4EB0-94C4-16A1D0A1A170}" destId="{A9D6457D-CBBF-4A28-8C38-C3F75EA43CF1}" srcOrd="3" destOrd="0" presId="urn:microsoft.com/office/officeart/2005/8/layout/pList2#1"/>
    <dgm:cxn modelId="{CE48AF1F-081C-48D9-BCC5-24881243CD1D}" type="presParOf" srcId="{78248EF9-FFBB-4EB0-94C4-16A1D0A1A170}" destId="{CDFA4098-C274-4C84-9513-F0698696D98A}" srcOrd="4" destOrd="0" presId="urn:microsoft.com/office/officeart/2005/8/layout/pList2#1"/>
    <dgm:cxn modelId="{F16D78A1-2D52-4CA6-8799-14964B5E1E1D}" type="presParOf" srcId="{CDFA4098-C274-4C84-9513-F0698696D98A}" destId="{87B5BDBA-3C7A-41F1-8C33-F13937A84B36}" srcOrd="0" destOrd="0" presId="urn:microsoft.com/office/officeart/2005/8/layout/pList2#1"/>
    <dgm:cxn modelId="{4AD916A2-F505-4061-AA3F-CCE585FD5819}" type="presParOf" srcId="{CDFA4098-C274-4C84-9513-F0698696D98A}" destId="{928528D1-DD5F-4687-9BFE-878C43D23D5D}" srcOrd="1" destOrd="0" presId="urn:microsoft.com/office/officeart/2005/8/layout/pList2#1"/>
    <dgm:cxn modelId="{9E24D239-5AFC-4068-88EE-3B66C7B774AE}" type="presParOf" srcId="{CDFA4098-C274-4C84-9513-F0698696D98A}" destId="{D88C7409-AB93-4FE3-A61D-F51EE8A4B008}" srcOrd="2" destOrd="0" presId="urn:microsoft.com/office/officeart/2005/8/layout/pList2#1"/>
    <dgm:cxn modelId="{D16396F8-6D43-42C7-8837-D36E8CD94412}" type="presParOf" srcId="{78248EF9-FFBB-4EB0-94C4-16A1D0A1A170}" destId="{CA6E58D0-F06D-4082-9183-0F2955E6C631}" srcOrd="5" destOrd="0" presId="urn:microsoft.com/office/officeart/2005/8/layout/pList2#1"/>
    <dgm:cxn modelId="{43C31E3B-4290-41C3-8AE9-F98891C8D5D9}" type="presParOf" srcId="{78248EF9-FFBB-4EB0-94C4-16A1D0A1A170}" destId="{8AC8F713-1879-4B70-BB31-C5C195E24471}" srcOrd="6" destOrd="0" presId="urn:microsoft.com/office/officeart/2005/8/layout/pList2#1"/>
    <dgm:cxn modelId="{0CD61CF8-F0B5-4BAF-A625-C7DA6315C09F}" type="presParOf" srcId="{8AC8F713-1879-4B70-BB31-C5C195E24471}" destId="{9B706799-997B-4F74-B652-58B58A51EA58}" srcOrd="0" destOrd="0" presId="urn:microsoft.com/office/officeart/2005/8/layout/pList2#1"/>
    <dgm:cxn modelId="{5AC6560F-68C4-46FE-A491-3CFF3B045368}" type="presParOf" srcId="{8AC8F713-1879-4B70-BB31-C5C195E24471}" destId="{AF8C36F4-A127-4733-8CAC-70994BB842F2}" srcOrd="1" destOrd="0" presId="urn:microsoft.com/office/officeart/2005/8/layout/pList2#1"/>
    <dgm:cxn modelId="{177AF293-275E-4907-B258-2281FD4CCD6D}" type="presParOf" srcId="{8AC8F713-1879-4B70-BB31-C5C195E24471}" destId="{B68F94D2-D73D-420A-802B-DFDC9BE4ED4C}"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95E1D-0952-4A95-AA4E-9ADAEF91BC4E}">
      <dsp:nvSpPr>
        <dsp:cNvPr id="0" name=""/>
        <dsp:cNvSpPr/>
      </dsp:nvSpPr>
      <dsp:spPr>
        <a:xfrm>
          <a:off x="0" y="0"/>
          <a:ext cx="6705600" cy="137160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dirty="0">
              <a:latin typeface="Tahoma" pitchFamily="34" charset="0"/>
              <a:ea typeface="Tahoma" pitchFamily="34" charset="0"/>
              <a:cs typeface="Tahoma" pitchFamily="34" charset="0"/>
            </a:rPr>
            <a:t>SMPs...</a:t>
          </a:r>
        </a:p>
      </dsp:txBody>
      <dsp:txXfrm>
        <a:off x="0" y="0"/>
        <a:ext cx="6705600" cy="1371600"/>
      </dsp:txXfrm>
    </dsp:sp>
    <dsp:sp modelId="{DC69CB14-4C29-499D-B472-2532509CEEA8}">
      <dsp:nvSpPr>
        <dsp:cNvPr id="0" name=""/>
        <dsp:cNvSpPr/>
      </dsp:nvSpPr>
      <dsp:spPr>
        <a:xfrm>
          <a:off x="24286" y="1392626"/>
          <a:ext cx="2233017" cy="288036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latin typeface="Arial" pitchFamily="34" charset="0"/>
              <a:cs typeface="Arial" pitchFamily="34" charset="0"/>
            </a:rPr>
            <a:t>Help Medicare beneficiaries prevent, detect, and report health care fraud </a:t>
          </a:r>
          <a:endParaRPr lang="en-US" sz="2800" kern="1200" dirty="0">
            <a:latin typeface="Arial" pitchFamily="34" charset="0"/>
            <a:cs typeface="Arial" pitchFamily="34" charset="0"/>
          </a:endParaRPr>
        </a:p>
      </dsp:txBody>
      <dsp:txXfrm>
        <a:off x="24286" y="1392626"/>
        <a:ext cx="2233017" cy="2880360"/>
      </dsp:txXfrm>
    </dsp:sp>
    <dsp:sp modelId="{1AB6FDB0-0CAC-4C7A-AD49-1AE7893585D5}">
      <dsp:nvSpPr>
        <dsp:cNvPr id="0" name=""/>
        <dsp:cNvSpPr/>
      </dsp:nvSpPr>
      <dsp:spPr>
        <a:xfrm>
          <a:off x="2236291" y="1371600"/>
          <a:ext cx="2233017" cy="288036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latin typeface="Arial" pitchFamily="34" charset="0"/>
              <a:cs typeface="Arial" pitchFamily="34" charset="0"/>
            </a:rPr>
            <a:t>Help preserve the integrity of the Medicare program</a:t>
          </a:r>
          <a:endParaRPr lang="en-US" sz="2800" kern="1200" dirty="0">
            <a:latin typeface="Arial" pitchFamily="34" charset="0"/>
            <a:cs typeface="Arial" pitchFamily="34" charset="0"/>
          </a:endParaRPr>
        </a:p>
      </dsp:txBody>
      <dsp:txXfrm>
        <a:off x="2236291" y="1371600"/>
        <a:ext cx="2233017" cy="2880360"/>
      </dsp:txXfrm>
    </dsp:sp>
    <dsp:sp modelId="{74A209CA-2DBB-4744-ADAB-9C05B7B96C6E}">
      <dsp:nvSpPr>
        <dsp:cNvPr id="0" name=""/>
        <dsp:cNvSpPr/>
      </dsp:nvSpPr>
      <dsp:spPr>
        <a:xfrm>
          <a:off x="4469308" y="1371600"/>
          <a:ext cx="2233017" cy="2880360"/>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latin typeface="Arial" pitchFamily="34" charset="0"/>
              <a:cs typeface="Arial" pitchFamily="34" charset="0"/>
            </a:rPr>
            <a:t>Rely on volunteers to help perform SMP work</a:t>
          </a:r>
          <a:endParaRPr lang="en-US" sz="2800" kern="1200" dirty="0">
            <a:latin typeface="Arial" pitchFamily="34" charset="0"/>
            <a:cs typeface="Arial" pitchFamily="34" charset="0"/>
          </a:endParaRPr>
        </a:p>
      </dsp:txBody>
      <dsp:txXfrm>
        <a:off x="4469308" y="1371600"/>
        <a:ext cx="2233017" cy="2880360"/>
      </dsp:txXfrm>
    </dsp:sp>
    <dsp:sp modelId="{927E685A-4DBC-473F-9285-9BBA97FF8221}">
      <dsp:nvSpPr>
        <dsp:cNvPr id="0" name=""/>
        <dsp:cNvSpPr/>
      </dsp:nvSpPr>
      <dsp:spPr>
        <a:xfrm>
          <a:off x="0" y="4251960"/>
          <a:ext cx="6705600" cy="32004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0"/>
          <a:ext cx="10258425" cy="2153126"/>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646D7A-C7D0-4489-A68F-61F32B7DB0C6}">
      <dsp:nvSpPr>
        <dsp:cNvPr id="0" name=""/>
        <dsp:cNvSpPr/>
      </dsp:nvSpPr>
      <dsp:spPr>
        <a:xfrm>
          <a:off x="7684747" y="280215"/>
          <a:ext cx="2241225" cy="15789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7663231" y="2153126"/>
          <a:ext cx="2241225" cy="2631598"/>
        </a:xfrm>
        <a:prstGeom prst="round2SameRect">
          <a:avLst>
            <a:gd name="adj1" fmla="val 10500"/>
            <a:gd name="adj2" fmla="val 0"/>
          </a:avLst>
        </a:prstGeom>
        <a:solidFill>
          <a:srgbClr val="CC6600"/>
        </a:soli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orbel" pitchFamily="34" charset="0"/>
            </a:rPr>
            <a:t>Lottery</a:t>
          </a:r>
        </a:p>
        <a:p>
          <a:pPr marL="0" lvl="0" indent="0" algn="ctr" defTabSz="889000">
            <a:lnSpc>
              <a:spcPct val="90000"/>
            </a:lnSpc>
            <a:spcBef>
              <a:spcPct val="0"/>
            </a:spcBef>
            <a:spcAft>
              <a:spcPct val="35000"/>
            </a:spcAft>
            <a:buNone/>
          </a:pPr>
          <a:r>
            <a:rPr lang="en-US" sz="2000" b="1" kern="1200" dirty="0">
              <a:latin typeface="Corbel" pitchFamily="34" charset="0"/>
            </a:rPr>
            <a:t>Scams</a:t>
          </a:r>
        </a:p>
      </dsp:txBody>
      <dsp:txXfrm rot="10800000">
        <a:off x="7732156" y="2153126"/>
        <a:ext cx="2103375" cy="2562673"/>
      </dsp:txXfrm>
    </dsp:sp>
    <dsp:sp modelId="{41BC1ABA-1F87-4B1E-94EC-41724CD12655}">
      <dsp:nvSpPr>
        <dsp:cNvPr id="0" name=""/>
        <dsp:cNvSpPr/>
      </dsp:nvSpPr>
      <dsp:spPr>
        <a:xfrm>
          <a:off x="400977" y="100150"/>
          <a:ext cx="2241203" cy="1859982"/>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401437" y="2153126"/>
          <a:ext cx="2241225" cy="2631598"/>
        </a:xfrm>
        <a:prstGeom prst="round2SameRect">
          <a:avLst>
            <a:gd name="adj1" fmla="val 10500"/>
            <a:gd name="adj2" fmla="val 0"/>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orbel" pitchFamily="34" charset="0"/>
            </a:rPr>
            <a:t>IRS</a:t>
          </a:r>
        </a:p>
        <a:p>
          <a:pPr marL="0" lvl="0" indent="0" algn="ctr" defTabSz="889000">
            <a:lnSpc>
              <a:spcPct val="90000"/>
            </a:lnSpc>
            <a:spcBef>
              <a:spcPct val="0"/>
            </a:spcBef>
            <a:spcAft>
              <a:spcPct val="35000"/>
            </a:spcAft>
            <a:buNone/>
          </a:pPr>
          <a:r>
            <a:rPr lang="en-US" sz="2000" b="1" kern="1200" dirty="0">
              <a:latin typeface="Corbel" pitchFamily="34" charset="0"/>
            </a:rPr>
            <a:t>Scams</a:t>
          </a:r>
        </a:p>
      </dsp:txBody>
      <dsp:txXfrm rot="10800000">
        <a:off x="470362" y="2153126"/>
        <a:ext cx="2103375" cy="2562673"/>
      </dsp:txXfrm>
    </dsp:sp>
    <dsp:sp modelId="{D88C7409-AB93-4FE3-A61D-F51EE8A4B008}">
      <dsp:nvSpPr>
        <dsp:cNvPr id="0" name=""/>
        <dsp:cNvSpPr/>
      </dsp:nvSpPr>
      <dsp:spPr>
        <a:xfrm>
          <a:off x="5241273" y="242841"/>
          <a:ext cx="2241225" cy="157895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310505" y="2153126"/>
          <a:ext cx="2191246" cy="2631598"/>
        </a:xfrm>
        <a:prstGeom prst="round2SameRect">
          <a:avLst>
            <a:gd name="adj1" fmla="val 10500"/>
            <a:gd name="adj2" fmla="val 0"/>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orbel" pitchFamily="34" charset="0"/>
            </a:rPr>
            <a:t>Romance </a:t>
          </a:r>
        </a:p>
        <a:p>
          <a:pPr marL="0" lvl="0" indent="0" algn="ctr" defTabSz="889000">
            <a:lnSpc>
              <a:spcPct val="90000"/>
            </a:lnSpc>
            <a:spcBef>
              <a:spcPct val="0"/>
            </a:spcBef>
            <a:spcAft>
              <a:spcPct val="35000"/>
            </a:spcAft>
            <a:buNone/>
          </a:pPr>
          <a:r>
            <a:rPr lang="en-US" sz="2000" b="1" kern="1200" dirty="0">
              <a:latin typeface="Corbel" pitchFamily="34" charset="0"/>
            </a:rPr>
            <a:t>Scams</a:t>
          </a:r>
        </a:p>
      </dsp:txBody>
      <dsp:txXfrm rot="10800000">
        <a:off x="5377893" y="2153126"/>
        <a:ext cx="2056470" cy="2564210"/>
      </dsp:txXfrm>
    </dsp:sp>
    <dsp:sp modelId="{B68F94D2-D73D-420A-802B-DFDC9BE4ED4C}">
      <dsp:nvSpPr>
        <dsp:cNvPr id="0" name=""/>
        <dsp:cNvSpPr/>
      </dsp:nvSpPr>
      <dsp:spPr>
        <a:xfrm>
          <a:off x="2857483" y="134548"/>
          <a:ext cx="2241225" cy="188402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8000" b="-18000"/>
          </a:stretch>
        </a:blip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9B706799-997B-4F74-B652-58B58A51EA58}">
      <dsp:nvSpPr>
        <dsp:cNvPr id="0" name=""/>
        <dsp:cNvSpPr/>
      </dsp:nvSpPr>
      <dsp:spPr>
        <a:xfrm rot="10800000">
          <a:off x="2883885" y="2153126"/>
          <a:ext cx="2241225" cy="2631598"/>
        </a:xfrm>
        <a:prstGeom prst="round2SameRect">
          <a:avLst>
            <a:gd name="adj1" fmla="val 10500"/>
            <a:gd name="adj2" fmla="val 0"/>
          </a:avLst>
        </a:prstGeom>
        <a:solidFill>
          <a:srgbClr val="99CC00"/>
        </a:soli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4224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orbel" pitchFamily="34" charset="0"/>
            </a:rPr>
            <a:t>Phone</a:t>
          </a:r>
        </a:p>
        <a:p>
          <a:pPr marL="0" lvl="0" indent="0" algn="ctr" defTabSz="889000">
            <a:lnSpc>
              <a:spcPct val="90000"/>
            </a:lnSpc>
            <a:spcBef>
              <a:spcPct val="0"/>
            </a:spcBef>
            <a:spcAft>
              <a:spcPct val="35000"/>
            </a:spcAft>
            <a:buNone/>
          </a:pPr>
          <a:r>
            <a:rPr lang="en-US" sz="2000" b="1" kern="1200" dirty="0">
              <a:latin typeface="Corbel" pitchFamily="34" charset="0"/>
            </a:rPr>
            <a:t>Scams</a:t>
          </a:r>
        </a:p>
      </dsp:txBody>
      <dsp:txXfrm rot="10800000">
        <a:off x="2952810" y="2153126"/>
        <a:ext cx="2103375" cy="2562673"/>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E18C1-5801-4D51-97E7-5AE93ECEBEAA}"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48B0E-0C8C-43F8-9B9E-A6C9D6DEB248}" type="slidenum">
              <a:rPr lang="en-US" smtClean="0"/>
              <a:t>‹#›</a:t>
            </a:fld>
            <a:endParaRPr lang="en-US"/>
          </a:p>
        </p:txBody>
      </p:sp>
    </p:spTree>
    <p:extLst>
      <p:ext uri="{BB962C8B-B14F-4D97-AF65-F5344CB8AC3E}">
        <p14:creationId xmlns:p14="http://schemas.microsoft.com/office/powerpoint/2010/main" val="10534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571500" y="4356901"/>
            <a:ext cx="5786438" cy="42927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cs typeface="Arial" charset="0"/>
              </a:rPr>
              <a:t>The Senior Medicare Patrol</a:t>
            </a:r>
            <a:r>
              <a:rPr lang="en-US" altLang="en-US" baseline="0" dirty="0">
                <a:latin typeface="Arial" charset="0"/>
                <a:cs typeface="Arial" charset="0"/>
              </a:rPr>
              <a:t> is here to help you avoid these problems.</a:t>
            </a:r>
          </a:p>
          <a:p>
            <a:endParaRPr lang="en-US" altLang="en-US" dirty="0">
              <a:latin typeface="Arial" charset="0"/>
              <a:cs typeface="Arial" charset="0"/>
            </a:endParaRPr>
          </a:p>
          <a:p>
            <a:r>
              <a:rPr lang="en-US" altLang="en-US" dirty="0">
                <a:latin typeface="Arial" charset="0"/>
                <a:cs typeface="Arial" charset="0"/>
              </a:rPr>
              <a:t>Senior Medicare Patrol programs, or SMPs, help Medicare and Medicaid beneficiaries prevent, detect, and report health care fraud. By doing so, we help preserve the integrity of the Medicare and Medicaid programs. Because this work often requires face-to-face contact to be most effective, SMPs nationwide rely on approximately 5,000 volunteers who are active each year to help in this effort.</a:t>
            </a:r>
          </a:p>
          <a:p>
            <a:endParaRPr lang="en-US" altLang="en-US" dirty="0">
              <a:latin typeface="Arial" charset="0"/>
              <a:cs typeface="Arial" charset="0"/>
            </a:endParaRPr>
          </a:p>
          <a:p>
            <a:r>
              <a:rPr lang="en-US" altLang="en-US" b="1" i="1" dirty="0">
                <a:latin typeface="Arial" charset="0"/>
                <a:cs typeface="Arial" charset="0"/>
              </a:rPr>
              <a:t>Suggested Handout</a:t>
            </a:r>
            <a:r>
              <a:rPr lang="en-US" altLang="en-US" i="1" dirty="0">
                <a:latin typeface="Arial" charset="0"/>
                <a:cs typeface="Arial" charset="0"/>
              </a:rPr>
              <a:t>: </a:t>
            </a:r>
            <a:r>
              <a:rPr lang="en-US" altLang="en-US" b="1" i="1" dirty="0">
                <a:latin typeface="Arial" charset="0"/>
                <a:cs typeface="Arial" charset="0"/>
              </a:rPr>
              <a:t>SMP Brochure </a:t>
            </a:r>
            <a:r>
              <a:rPr lang="en-US" altLang="en-US" i="1" dirty="0">
                <a:latin typeface="Arial" charset="0"/>
                <a:cs typeface="Arial" charset="0"/>
              </a:rPr>
              <a:t>(available in multiple languages)</a:t>
            </a:r>
          </a:p>
          <a:p>
            <a:r>
              <a:rPr lang="en-US" altLang="en-US" i="1" dirty="0">
                <a:latin typeface="Arial" charset="0"/>
                <a:cs typeface="Arial" charset="0"/>
              </a:rPr>
              <a:t>www.smpresource.org &gt; Resources for SMPs &gt; SMP Resource Library</a:t>
            </a:r>
            <a:endParaRPr lang="en-US" altLang="en-US" i="1" dirty="0"/>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100">
                <a:solidFill>
                  <a:schemeClr val="tx1"/>
                </a:solidFill>
                <a:latin typeface="Times New Roman" pitchFamily="18" charset="0"/>
              </a:defRPr>
            </a:lvl1pPr>
            <a:lvl2pPr marL="706697" indent="-271806" eaLnBrk="0" hangingPunct="0">
              <a:defRPr sz="3100">
                <a:solidFill>
                  <a:schemeClr val="tx1"/>
                </a:solidFill>
                <a:latin typeface="Times New Roman" pitchFamily="18" charset="0"/>
              </a:defRPr>
            </a:lvl2pPr>
            <a:lvl3pPr marL="1087225" indent="-217445" eaLnBrk="0" hangingPunct="0">
              <a:defRPr sz="3100">
                <a:solidFill>
                  <a:schemeClr val="tx1"/>
                </a:solidFill>
                <a:latin typeface="Times New Roman" pitchFamily="18" charset="0"/>
              </a:defRPr>
            </a:lvl3pPr>
            <a:lvl4pPr marL="1522116" indent="-217445" eaLnBrk="0" hangingPunct="0">
              <a:defRPr sz="3100">
                <a:solidFill>
                  <a:schemeClr val="tx1"/>
                </a:solidFill>
                <a:latin typeface="Times New Roman" pitchFamily="18" charset="0"/>
              </a:defRPr>
            </a:lvl4pPr>
            <a:lvl5pPr marL="1957006" indent="-217445" eaLnBrk="0" hangingPunct="0">
              <a:defRPr sz="3100">
                <a:solidFill>
                  <a:schemeClr val="tx1"/>
                </a:solidFill>
                <a:latin typeface="Times New Roman" pitchFamily="18" charset="0"/>
              </a:defRPr>
            </a:lvl5pPr>
            <a:lvl6pPr marL="2391896" indent="-217445" eaLnBrk="0" fontAlgn="base" hangingPunct="0">
              <a:spcBef>
                <a:spcPct val="0"/>
              </a:spcBef>
              <a:spcAft>
                <a:spcPct val="0"/>
              </a:spcAft>
              <a:defRPr sz="3100">
                <a:solidFill>
                  <a:schemeClr val="tx1"/>
                </a:solidFill>
                <a:latin typeface="Times New Roman" pitchFamily="18" charset="0"/>
              </a:defRPr>
            </a:lvl6pPr>
            <a:lvl7pPr marL="2826787" indent="-217445" eaLnBrk="0" fontAlgn="base" hangingPunct="0">
              <a:spcBef>
                <a:spcPct val="0"/>
              </a:spcBef>
              <a:spcAft>
                <a:spcPct val="0"/>
              </a:spcAft>
              <a:defRPr sz="3100">
                <a:solidFill>
                  <a:schemeClr val="tx1"/>
                </a:solidFill>
                <a:latin typeface="Times New Roman" pitchFamily="18" charset="0"/>
              </a:defRPr>
            </a:lvl7pPr>
            <a:lvl8pPr marL="3261677" indent="-217445" eaLnBrk="0" fontAlgn="base" hangingPunct="0">
              <a:spcBef>
                <a:spcPct val="0"/>
              </a:spcBef>
              <a:spcAft>
                <a:spcPct val="0"/>
              </a:spcAft>
              <a:defRPr sz="3100">
                <a:solidFill>
                  <a:schemeClr val="tx1"/>
                </a:solidFill>
                <a:latin typeface="Times New Roman" pitchFamily="18" charset="0"/>
              </a:defRPr>
            </a:lvl8pPr>
            <a:lvl9pPr marL="3696567" indent="-217445" eaLnBrk="0" fontAlgn="base" hangingPunct="0">
              <a:spcBef>
                <a:spcPct val="0"/>
              </a:spcBef>
              <a:spcAft>
                <a:spcPct val="0"/>
              </a:spcAft>
              <a:defRPr sz="31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A9F08C-C532-4573-A72E-D9C47522D7EB}" type="slidenum">
              <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 name="Footer Placeholder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t>SMP Group Education PPT, 10-min: March 2015</a:t>
            </a:r>
          </a:p>
        </p:txBody>
      </p:sp>
    </p:spTree>
    <p:extLst>
      <p:ext uri="{BB962C8B-B14F-4D97-AF65-F5344CB8AC3E}">
        <p14:creationId xmlns:p14="http://schemas.microsoft.com/office/powerpoint/2010/main" val="100130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2-24 - MVA</a:t>
            </a:r>
          </a:p>
          <a:p>
            <a:r>
              <a:t>25-64 - Drug Overdose</a:t>
            </a:r>
          </a:p>
          <a:p>
            <a:r>
              <a:t>65 + - Falls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 Make sure all staircases have solid handrails, securely affixed flooring, adequate lighting, and safety gates if there are small children in the home.</a:t>
            </a:r>
          </a:p>
          <a:p>
            <a:r>
              <a:t>- Secure rugs to avoid slipping and water pooling on slick surfaces. Non-slip stickers are another good way to keep everyone in your home from slipping in the shower.</a:t>
            </a:r>
          </a:p>
          <a:p>
            <a:r>
              <a:t>- Provide an easy space for kids to stow toys and make sure every playdate ends without injury. Secure skateboards, bikes, and other mobile toys in a safe area where family members and visitors won’t trip on them.</a:t>
            </a:r>
          </a:p>
          <a:p>
            <a:r>
              <a:t>- Install safety rails to help family members old and young safely get in and out of the shower. Or use these Balance Assist Bars, which are small enough to fit in any shower, and more than one can be added to provide extra support to older family members and others who need additional help.</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2F200E-4A1B-4B10-8D47-4219D2DC9A60}"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405599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337324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7573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296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50946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2F200E-4A1B-4B10-8D47-4219D2DC9A60}"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02404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22F200E-4A1B-4B10-8D47-4219D2DC9A60}"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19994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F200E-4A1B-4B10-8D47-4219D2DC9A60}"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24446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F200E-4A1B-4B10-8D47-4219D2DC9A60}"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305305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0" y="6096000"/>
            <a:ext cx="2235200" cy="457200"/>
          </a:xfrm>
        </p:spPr>
        <p:txBody>
          <a:bodyPr/>
          <a:lstStyle>
            <a:lvl1pPr>
              <a:defRPr/>
            </a:lvl1pPr>
          </a:lstStyle>
          <a:p>
            <a:pPr>
              <a:defRPr/>
            </a:pPr>
            <a:fld id="{C5883ADF-84C3-45DD-9543-508059209324}" type="slidenum">
              <a:rPr lang="en-US"/>
              <a:pPr>
                <a:defRPr/>
              </a:pPr>
              <a:t>‹#›</a:t>
            </a:fld>
            <a:endParaRPr lang="en-US" dirty="0"/>
          </a:p>
        </p:txBody>
      </p:sp>
    </p:spTree>
    <p:extLst>
      <p:ext uri="{BB962C8B-B14F-4D97-AF65-F5344CB8AC3E}">
        <p14:creationId xmlns:p14="http://schemas.microsoft.com/office/powerpoint/2010/main" val="425822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52928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F200E-4A1B-4B10-8D47-4219D2DC9A60}"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501362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5917310" y="6500812"/>
            <a:ext cx="291747"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360534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175256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8562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5741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5951164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892969" y="276820"/>
            <a:ext cx="10406063" cy="1518047"/>
          </a:xfrm>
          <a:prstGeom prst="rect">
            <a:avLst/>
          </a:prstGeom>
        </p:spPr>
        <p:txBody>
          <a:bodyPr/>
          <a:lstStyle/>
          <a:p>
            <a:r>
              <a:t>Title Text</a:t>
            </a:r>
          </a:p>
        </p:txBody>
      </p:sp>
      <p:sp>
        <p:nvSpPr>
          <p:cNvPr id="67" name="Body Level One…"/>
          <p:cNvSpPr txBox="1">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1893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07174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half" idx="13"/>
          </p:nvPr>
        </p:nvSpPr>
        <p:spPr>
          <a:xfrm>
            <a:off x="892969" y="625078"/>
            <a:ext cx="5000625" cy="5607844"/>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298406" y="3580805"/>
            <a:ext cx="5000625" cy="2652117"/>
          </a:xfrm>
          <a:prstGeom prst="rect">
            <a:avLst/>
          </a:prstGeom>
        </p:spPr>
        <p:txBody>
          <a:bodyPr lIns="91439" tIns="45719" rIns="91439" bIns="45719" anchor="t">
            <a:noAutofit/>
          </a:bodyPr>
          <a:lstStyle/>
          <a:p>
            <a:endParaRPr/>
          </a:p>
        </p:txBody>
      </p:sp>
      <p:sp>
        <p:nvSpPr>
          <p:cNvPr id="85" name="Shape 85"/>
          <p:cNvSpPr>
            <a:spLocks noGrp="1"/>
          </p:cNvSpPr>
          <p:nvPr>
            <p:ph type="pic" sz="quarter" idx="15"/>
          </p:nvPr>
        </p:nvSpPr>
        <p:spPr>
          <a:xfrm>
            <a:off x="6304236" y="625078"/>
            <a:ext cx="5000627" cy="265211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869805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190625" y="4473774"/>
            <a:ext cx="9810750" cy="330398"/>
          </a:xfrm>
          <a:prstGeom prst="rect">
            <a:avLst/>
          </a:prstGeom>
        </p:spPr>
        <p:txBody>
          <a:bodyPr anchor="t"/>
          <a:lstStyle>
            <a:lvl1pPr marL="0" indent="0" algn="ctr">
              <a:spcBef>
                <a:spcPts val="0"/>
              </a:spcBef>
              <a:buSzTx/>
              <a:buNone/>
              <a:defRPr sz="1687">
                <a:latin typeface="+mj-lt"/>
                <a:ea typeface="+mj-ea"/>
                <a:cs typeface="+mj-cs"/>
                <a:sym typeface="Helvetica"/>
              </a:defRPr>
            </a:lvl1pPr>
            <a:lvl2pPr marL="520880" indent="-208352" algn="ctr">
              <a:spcBef>
                <a:spcPts val="0"/>
              </a:spcBef>
              <a:defRPr sz="1687">
                <a:latin typeface="+mj-lt"/>
                <a:ea typeface="+mj-ea"/>
                <a:cs typeface="+mj-cs"/>
                <a:sym typeface="Helvetica"/>
              </a:defRPr>
            </a:lvl2pPr>
            <a:lvl3pPr marL="833408" indent="-208352" algn="ctr">
              <a:spcBef>
                <a:spcPts val="0"/>
              </a:spcBef>
              <a:defRPr sz="1687">
                <a:latin typeface="+mj-lt"/>
                <a:ea typeface="+mj-ea"/>
                <a:cs typeface="+mj-cs"/>
                <a:sym typeface="Helvetica"/>
              </a:defRPr>
            </a:lvl3pPr>
            <a:lvl4pPr marL="1145936" indent="-208352" algn="ctr">
              <a:spcBef>
                <a:spcPts val="0"/>
              </a:spcBef>
              <a:defRPr sz="1687">
                <a:latin typeface="+mj-lt"/>
                <a:ea typeface="+mj-ea"/>
                <a:cs typeface="+mj-cs"/>
                <a:sym typeface="Helvetica"/>
              </a:defRPr>
            </a:lvl4pPr>
            <a:lvl5pPr marL="1458464" indent="-208352" algn="ctr">
              <a:spcBef>
                <a:spcPts val="0"/>
              </a:spcBef>
              <a:defRPr sz="1687">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1190625" y="3000375"/>
            <a:ext cx="9810750" cy="482203"/>
          </a:xfrm>
          <a:prstGeom prst="rect">
            <a:avLst/>
          </a:prstGeom>
        </p:spPr>
        <p:txBody>
          <a:bodyPr/>
          <a:lstStyle>
            <a:lvl1pPr marL="0" indent="0" algn="ctr">
              <a:spcBef>
                <a:spcPts val="0"/>
              </a:spcBef>
              <a:buSzTx/>
              <a:buNone/>
              <a:defRPr sz="3800"/>
            </a:lvl1pPr>
          </a:lstStyle>
          <a:p>
            <a:pPr marL="0" indent="0" algn="ctr">
              <a:spcBef>
                <a:spcPts val="0"/>
              </a:spcBef>
              <a:buSzTx/>
              <a:buNone/>
              <a:defRPr sz="3800"/>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547078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1" y="0"/>
            <a:ext cx="12186955"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417024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2F200E-4A1B-4B10-8D47-4219D2DC9A60}"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3697921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92702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le, Bullets &amp; Photo">
    <p:spTree>
      <p:nvGrpSpPr>
        <p:cNvPr id="1" name=""/>
        <p:cNvGrpSpPr/>
        <p:nvPr/>
      </p:nvGrpSpPr>
      <p:grpSpPr>
        <a:xfrm>
          <a:off x="0" y="0"/>
          <a:ext cx="0" cy="0"/>
          <a:chOff x="0" y="0"/>
          <a:chExt cx="0" cy="0"/>
        </a:xfrm>
      </p:grpSpPr>
      <p:sp>
        <p:nvSpPr>
          <p:cNvPr id="117" name="Image"/>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118" name="Title Text"/>
          <p:cNvSpPr txBox="1">
            <a:spLocks noGrp="1"/>
          </p:cNvSpPr>
          <p:nvPr>
            <p:ph type="title"/>
          </p:nvPr>
        </p:nvSpPr>
        <p:spPr>
          <a:xfrm>
            <a:off x="892969" y="276820"/>
            <a:ext cx="10406063" cy="1518047"/>
          </a:xfrm>
          <a:prstGeom prst="rect">
            <a:avLst/>
          </a:prstGeom>
        </p:spPr>
        <p:txBody>
          <a:bodyPr/>
          <a:lstStyle/>
          <a:p>
            <a:r>
              <a:t>Title Text</a:t>
            </a:r>
          </a:p>
        </p:txBody>
      </p:sp>
      <p:sp>
        <p:nvSpPr>
          <p:cNvPr id="119" name="Body Level One…"/>
          <p:cNvSpPr txBox="1">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627730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242050C-ABD0-44CD-8617-D0C4793348C5}"/>
              </a:ext>
            </a:extLst>
          </p:cNvPr>
          <p:cNvSpPr>
            <a:spLocks/>
          </p:cNvSpPr>
          <p:nvPr/>
        </p:nvSpPr>
        <p:spPr bwMode="auto">
          <a:xfrm>
            <a:off x="0" y="4324351"/>
            <a:ext cx="174413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6CF2726D-6894-4289-8347-765C282CB601}"/>
              </a:ext>
            </a:extLst>
          </p:cNvPr>
          <p:cNvSpPr>
            <a:spLocks noGrp="1"/>
          </p:cNvSpPr>
          <p:nvPr>
            <p:ph type="dt" sz="half" idx="10"/>
          </p:nvPr>
        </p:nvSpPr>
        <p:spPr/>
        <p:txBody>
          <a:bodyPr/>
          <a:lstStyle>
            <a:lvl1pPr>
              <a:defRPr/>
            </a:lvl1pPr>
          </a:lstStyle>
          <a:p>
            <a:pPr>
              <a:defRPr/>
            </a:pPr>
            <a:fld id="{833C94D0-062E-40A4-B8C3-67E359DB387E}" type="datetimeFigureOut">
              <a:rPr lang="en-US"/>
              <a:pPr>
                <a:defRPr/>
              </a:pPr>
              <a:t>10/26/2018</a:t>
            </a:fld>
            <a:endParaRPr lang="en-US"/>
          </a:p>
        </p:txBody>
      </p:sp>
      <p:sp>
        <p:nvSpPr>
          <p:cNvPr id="6" name="Footer Placeholder 4">
            <a:extLst>
              <a:ext uri="{FF2B5EF4-FFF2-40B4-BE49-F238E27FC236}">
                <a16:creationId xmlns:a16="http://schemas.microsoft.com/office/drawing/2014/main" id="{3D9D17D3-A93C-4127-B2FB-1B2048EBA4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257671-3425-434E-AEA6-F708A525A43B}"/>
              </a:ext>
            </a:extLst>
          </p:cNvPr>
          <p:cNvSpPr>
            <a:spLocks noGrp="1"/>
          </p:cNvSpPr>
          <p:nvPr>
            <p:ph type="sldNum" sz="quarter" idx="12"/>
          </p:nvPr>
        </p:nvSpPr>
        <p:spPr>
          <a:xfrm>
            <a:off x="531285" y="4529139"/>
            <a:ext cx="781049" cy="365125"/>
          </a:xfrm>
        </p:spPr>
        <p:txBody>
          <a:bodyPr/>
          <a:lstStyle>
            <a:lvl1pPr>
              <a:defRPr/>
            </a:lvl1pPr>
          </a:lstStyle>
          <a:p>
            <a:pPr>
              <a:defRPr/>
            </a:pPr>
            <a:fld id="{D3B8B572-BDEE-4D1A-B86D-BE9F9C2EA7EF}" type="slidenum">
              <a:rPr lang="en-US"/>
              <a:pPr>
                <a:defRPr/>
              </a:pPr>
              <a:t>‹#›</a:t>
            </a:fld>
            <a:endParaRPr lang="en-US"/>
          </a:p>
        </p:txBody>
      </p:sp>
    </p:spTree>
    <p:extLst>
      <p:ext uri="{BB962C8B-B14F-4D97-AF65-F5344CB8AC3E}">
        <p14:creationId xmlns:p14="http://schemas.microsoft.com/office/powerpoint/2010/main" val="962292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BF3132B-8682-4CC4-B914-3089B7C32850}"/>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F161119-F1F5-4BA5-95FB-9B6FEB5628EE}"/>
              </a:ext>
            </a:extLst>
          </p:cNvPr>
          <p:cNvSpPr>
            <a:spLocks noGrp="1"/>
          </p:cNvSpPr>
          <p:nvPr>
            <p:ph type="dt" sz="half" idx="10"/>
          </p:nvPr>
        </p:nvSpPr>
        <p:spPr/>
        <p:txBody>
          <a:bodyPr/>
          <a:lstStyle>
            <a:lvl1pPr>
              <a:defRPr/>
            </a:lvl1pPr>
          </a:lstStyle>
          <a:p>
            <a:pPr>
              <a:defRPr/>
            </a:pPr>
            <a:fld id="{318CAC09-A04C-45C8-BA5E-799D8D442817}" type="datetimeFigureOut">
              <a:rPr lang="en-US"/>
              <a:pPr>
                <a:defRPr/>
              </a:pPr>
              <a:t>10/26/2018</a:t>
            </a:fld>
            <a:endParaRPr lang="en-US"/>
          </a:p>
        </p:txBody>
      </p:sp>
      <p:sp>
        <p:nvSpPr>
          <p:cNvPr id="6" name="Footer Placeholder 4">
            <a:extLst>
              <a:ext uri="{FF2B5EF4-FFF2-40B4-BE49-F238E27FC236}">
                <a16:creationId xmlns:a16="http://schemas.microsoft.com/office/drawing/2014/main" id="{F508ACB0-DA72-4E97-9699-B0BD38478C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12976A-0564-495E-B902-4507CF2161B5}"/>
              </a:ext>
            </a:extLst>
          </p:cNvPr>
          <p:cNvSpPr>
            <a:spLocks noGrp="1"/>
          </p:cNvSpPr>
          <p:nvPr>
            <p:ph type="sldNum" sz="quarter" idx="12"/>
          </p:nvPr>
        </p:nvSpPr>
        <p:spPr/>
        <p:txBody>
          <a:bodyPr/>
          <a:lstStyle>
            <a:lvl1pPr>
              <a:defRPr/>
            </a:lvl1pPr>
          </a:lstStyle>
          <a:p>
            <a:pPr>
              <a:defRPr/>
            </a:pPr>
            <a:fld id="{1FFD4519-915F-4723-869B-8D926FCA7DA9}" type="slidenum">
              <a:rPr lang="en-US"/>
              <a:pPr>
                <a:defRPr/>
              </a:pPr>
              <a:t>‹#›</a:t>
            </a:fld>
            <a:endParaRPr lang="en-US"/>
          </a:p>
        </p:txBody>
      </p:sp>
    </p:spTree>
    <p:extLst>
      <p:ext uri="{BB962C8B-B14F-4D97-AF65-F5344CB8AC3E}">
        <p14:creationId xmlns:p14="http://schemas.microsoft.com/office/powerpoint/2010/main" val="3467723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AC34C68-1E1D-4665-A607-4940889CEFB8}"/>
              </a:ext>
            </a:extLst>
          </p:cNvPr>
          <p:cNvSpPr>
            <a:spLocks/>
          </p:cNvSpPr>
          <p:nvPr/>
        </p:nvSpPr>
        <p:spPr bwMode="auto">
          <a:xfrm flipV="1">
            <a:off x="-4233" y="31781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BF2F22A-8D5F-475D-A400-9AFBC8133A3E}"/>
              </a:ext>
            </a:extLst>
          </p:cNvPr>
          <p:cNvSpPr>
            <a:spLocks noGrp="1"/>
          </p:cNvSpPr>
          <p:nvPr>
            <p:ph type="dt" sz="half" idx="10"/>
          </p:nvPr>
        </p:nvSpPr>
        <p:spPr/>
        <p:txBody>
          <a:bodyPr/>
          <a:lstStyle>
            <a:lvl1pPr>
              <a:defRPr/>
            </a:lvl1pPr>
          </a:lstStyle>
          <a:p>
            <a:pPr>
              <a:defRPr/>
            </a:pPr>
            <a:fld id="{7DE7690C-E912-4E59-9E36-DDB81836EB68}" type="datetimeFigureOut">
              <a:rPr lang="en-US"/>
              <a:pPr>
                <a:defRPr/>
              </a:pPr>
              <a:t>10/26/2018</a:t>
            </a:fld>
            <a:endParaRPr lang="en-US"/>
          </a:p>
        </p:txBody>
      </p:sp>
      <p:sp>
        <p:nvSpPr>
          <p:cNvPr id="6" name="Footer Placeholder 4">
            <a:extLst>
              <a:ext uri="{FF2B5EF4-FFF2-40B4-BE49-F238E27FC236}">
                <a16:creationId xmlns:a16="http://schemas.microsoft.com/office/drawing/2014/main" id="{F098A550-571B-4A9C-91E2-64A50C726D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C75CF2-72C4-4C71-93DA-2AD4484897DC}"/>
              </a:ext>
            </a:extLst>
          </p:cNvPr>
          <p:cNvSpPr>
            <a:spLocks noGrp="1"/>
          </p:cNvSpPr>
          <p:nvPr>
            <p:ph type="sldNum" sz="quarter" idx="12"/>
          </p:nvPr>
        </p:nvSpPr>
        <p:spPr>
          <a:xfrm>
            <a:off x="531285" y="3244851"/>
            <a:ext cx="781049" cy="365125"/>
          </a:xfrm>
        </p:spPr>
        <p:txBody>
          <a:bodyPr/>
          <a:lstStyle>
            <a:lvl1pPr>
              <a:defRPr/>
            </a:lvl1pPr>
          </a:lstStyle>
          <a:p>
            <a:pPr>
              <a:defRPr/>
            </a:pPr>
            <a:fld id="{C356EB6C-D86C-4E3B-BC05-F7B419B0AFB2}" type="slidenum">
              <a:rPr lang="en-US"/>
              <a:pPr>
                <a:defRPr/>
              </a:pPr>
              <a:t>‹#›</a:t>
            </a:fld>
            <a:endParaRPr lang="en-US"/>
          </a:p>
        </p:txBody>
      </p:sp>
    </p:spTree>
    <p:extLst>
      <p:ext uri="{BB962C8B-B14F-4D97-AF65-F5344CB8AC3E}">
        <p14:creationId xmlns:p14="http://schemas.microsoft.com/office/powerpoint/2010/main" val="3463297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18B497C-7A89-4172-96A4-244F22D76E4A}"/>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328353D-1571-4B2C-A75C-695520054568}"/>
              </a:ext>
            </a:extLst>
          </p:cNvPr>
          <p:cNvSpPr>
            <a:spLocks noGrp="1"/>
          </p:cNvSpPr>
          <p:nvPr>
            <p:ph type="dt" sz="half" idx="10"/>
          </p:nvPr>
        </p:nvSpPr>
        <p:spPr/>
        <p:txBody>
          <a:bodyPr/>
          <a:lstStyle>
            <a:lvl1pPr>
              <a:defRPr/>
            </a:lvl1pPr>
          </a:lstStyle>
          <a:p>
            <a:pPr>
              <a:defRPr/>
            </a:pPr>
            <a:fld id="{D641F4BB-360D-4202-BFBA-86B1C3486481}" type="datetimeFigureOut">
              <a:rPr lang="en-US"/>
              <a:pPr>
                <a:defRPr/>
              </a:pPr>
              <a:t>10/26/2018</a:t>
            </a:fld>
            <a:endParaRPr lang="en-US"/>
          </a:p>
        </p:txBody>
      </p:sp>
      <p:sp>
        <p:nvSpPr>
          <p:cNvPr id="7" name="Footer Placeholder 5">
            <a:extLst>
              <a:ext uri="{FF2B5EF4-FFF2-40B4-BE49-F238E27FC236}">
                <a16:creationId xmlns:a16="http://schemas.microsoft.com/office/drawing/2014/main" id="{F242C713-7880-4EE8-91F5-3FEC46B1750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AC96F1D-5A3C-4355-9112-20D5DE355E67}"/>
              </a:ext>
            </a:extLst>
          </p:cNvPr>
          <p:cNvSpPr>
            <a:spLocks noGrp="1"/>
          </p:cNvSpPr>
          <p:nvPr>
            <p:ph type="sldNum" sz="quarter" idx="12"/>
          </p:nvPr>
        </p:nvSpPr>
        <p:spPr/>
        <p:txBody>
          <a:bodyPr/>
          <a:lstStyle>
            <a:lvl1pPr>
              <a:defRPr/>
            </a:lvl1pPr>
          </a:lstStyle>
          <a:p>
            <a:pPr>
              <a:defRPr/>
            </a:pPr>
            <a:fld id="{3597258B-8187-4AB2-9CEC-6A975C6A6C24}" type="slidenum">
              <a:rPr lang="en-US"/>
              <a:pPr>
                <a:defRPr/>
              </a:pPr>
              <a:t>‹#›</a:t>
            </a:fld>
            <a:endParaRPr lang="en-US"/>
          </a:p>
        </p:txBody>
      </p:sp>
    </p:spTree>
    <p:extLst>
      <p:ext uri="{BB962C8B-B14F-4D97-AF65-F5344CB8AC3E}">
        <p14:creationId xmlns:p14="http://schemas.microsoft.com/office/powerpoint/2010/main" val="2902305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28AD0B17-CFCE-4211-93FA-5145B5CAD84B}"/>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7166957" y="2545738"/>
            <a:ext cx="4338675" cy="335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8393461D-741E-4F0E-BF5E-73F74E4E4BDB}"/>
              </a:ext>
            </a:extLst>
          </p:cNvPr>
          <p:cNvSpPr>
            <a:spLocks noGrp="1"/>
          </p:cNvSpPr>
          <p:nvPr>
            <p:ph type="dt" sz="half" idx="10"/>
          </p:nvPr>
        </p:nvSpPr>
        <p:spPr/>
        <p:txBody>
          <a:bodyPr/>
          <a:lstStyle>
            <a:lvl1pPr>
              <a:defRPr/>
            </a:lvl1pPr>
          </a:lstStyle>
          <a:p>
            <a:pPr>
              <a:defRPr/>
            </a:pPr>
            <a:fld id="{D24A1C2F-8569-4E09-A316-3210D3A012F4}" type="datetimeFigureOut">
              <a:rPr lang="en-US"/>
              <a:pPr>
                <a:defRPr/>
              </a:pPr>
              <a:t>10/26/2018</a:t>
            </a:fld>
            <a:endParaRPr lang="en-US"/>
          </a:p>
        </p:txBody>
      </p:sp>
      <p:sp>
        <p:nvSpPr>
          <p:cNvPr id="9" name="Footer Placeholder 7">
            <a:extLst>
              <a:ext uri="{FF2B5EF4-FFF2-40B4-BE49-F238E27FC236}">
                <a16:creationId xmlns:a16="http://schemas.microsoft.com/office/drawing/2014/main" id="{3A2F9408-A487-4A47-9856-9F88AE31E698}"/>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BBD6131F-13E8-41E0-8214-2F97056E8FB1}"/>
              </a:ext>
            </a:extLst>
          </p:cNvPr>
          <p:cNvSpPr>
            <a:spLocks noGrp="1"/>
          </p:cNvSpPr>
          <p:nvPr>
            <p:ph type="sldNum" sz="quarter" idx="12"/>
          </p:nvPr>
        </p:nvSpPr>
        <p:spPr/>
        <p:txBody>
          <a:bodyPr/>
          <a:lstStyle>
            <a:lvl1pPr>
              <a:defRPr/>
            </a:lvl1pPr>
          </a:lstStyle>
          <a:p>
            <a:pPr>
              <a:defRPr/>
            </a:pPr>
            <a:fld id="{D62C0A1B-12C3-4D90-AA4F-DF9E7A588C86}" type="slidenum">
              <a:rPr lang="en-US"/>
              <a:pPr>
                <a:defRPr/>
              </a:pPr>
              <a:t>‹#›</a:t>
            </a:fld>
            <a:endParaRPr lang="en-US"/>
          </a:p>
        </p:txBody>
      </p:sp>
    </p:spTree>
    <p:extLst>
      <p:ext uri="{BB962C8B-B14F-4D97-AF65-F5344CB8AC3E}">
        <p14:creationId xmlns:p14="http://schemas.microsoft.com/office/powerpoint/2010/main" val="2609726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FBB54B2B-4A6B-497E-8B35-A1726ABC453C}"/>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5CBC940-DED3-4AEB-9A10-ED450885E508}"/>
              </a:ext>
            </a:extLst>
          </p:cNvPr>
          <p:cNvSpPr>
            <a:spLocks noGrp="1"/>
          </p:cNvSpPr>
          <p:nvPr>
            <p:ph type="dt" sz="half" idx="10"/>
          </p:nvPr>
        </p:nvSpPr>
        <p:spPr/>
        <p:txBody>
          <a:bodyPr/>
          <a:lstStyle>
            <a:lvl1pPr>
              <a:defRPr/>
            </a:lvl1pPr>
          </a:lstStyle>
          <a:p>
            <a:pPr>
              <a:defRPr/>
            </a:pPr>
            <a:fld id="{B3E0DE0F-778F-4B4B-B0DF-76CF9217591D}" type="datetimeFigureOut">
              <a:rPr lang="en-US"/>
              <a:pPr>
                <a:defRPr/>
              </a:pPr>
              <a:t>10/26/2018</a:t>
            </a:fld>
            <a:endParaRPr lang="en-US"/>
          </a:p>
        </p:txBody>
      </p:sp>
      <p:sp>
        <p:nvSpPr>
          <p:cNvPr id="5" name="Footer Placeholder 3">
            <a:extLst>
              <a:ext uri="{FF2B5EF4-FFF2-40B4-BE49-F238E27FC236}">
                <a16:creationId xmlns:a16="http://schemas.microsoft.com/office/drawing/2014/main" id="{30442E6D-DF2A-4952-86E8-79C449FC7C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5D76318-B5E1-4606-A4AF-028139E0034C}"/>
              </a:ext>
            </a:extLst>
          </p:cNvPr>
          <p:cNvSpPr>
            <a:spLocks noGrp="1"/>
          </p:cNvSpPr>
          <p:nvPr>
            <p:ph type="sldNum" sz="quarter" idx="12"/>
          </p:nvPr>
        </p:nvSpPr>
        <p:spPr/>
        <p:txBody>
          <a:bodyPr/>
          <a:lstStyle>
            <a:lvl1pPr>
              <a:defRPr/>
            </a:lvl1pPr>
          </a:lstStyle>
          <a:p>
            <a:pPr>
              <a:defRPr/>
            </a:pPr>
            <a:fld id="{C440C148-D746-41FE-AA09-B3518E8D19E2}" type="slidenum">
              <a:rPr lang="en-US"/>
              <a:pPr>
                <a:defRPr/>
              </a:pPr>
              <a:t>‹#›</a:t>
            </a:fld>
            <a:endParaRPr lang="en-US"/>
          </a:p>
        </p:txBody>
      </p:sp>
    </p:spTree>
    <p:extLst>
      <p:ext uri="{BB962C8B-B14F-4D97-AF65-F5344CB8AC3E}">
        <p14:creationId xmlns:p14="http://schemas.microsoft.com/office/powerpoint/2010/main" val="3264368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BF7A66E-AF68-48CC-B878-C9B1174330C6}"/>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 name="Date Placeholder 1">
            <a:extLst>
              <a:ext uri="{FF2B5EF4-FFF2-40B4-BE49-F238E27FC236}">
                <a16:creationId xmlns:a16="http://schemas.microsoft.com/office/drawing/2014/main" id="{99F7C250-8BC0-4AD0-BA85-FDC8033BC573}"/>
              </a:ext>
            </a:extLst>
          </p:cNvPr>
          <p:cNvSpPr>
            <a:spLocks noGrp="1"/>
          </p:cNvSpPr>
          <p:nvPr>
            <p:ph type="dt" sz="half" idx="10"/>
          </p:nvPr>
        </p:nvSpPr>
        <p:spPr/>
        <p:txBody>
          <a:bodyPr/>
          <a:lstStyle>
            <a:lvl1pPr>
              <a:defRPr/>
            </a:lvl1pPr>
          </a:lstStyle>
          <a:p>
            <a:pPr>
              <a:defRPr/>
            </a:pPr>
            <a:fld id="{6000FDDA-C6DE-4047-8FB3-25A030FD05BC}" type="datetimeFigureOut">
              <a:rPr lang="en-US"/>
              <a:pPr>
                <a:defRPr/>
              </a:pPr>
              <a:t>10/26/2018</a:t>
            </a:fld>
            <a:endParaRPr lang="en-US"/>
          </a:p>
        </p:txBody>
      </p:sp>
      <p:sp>
        <p:nvSpPr>
          <p:cNvPr id="4" name="Footer Placeholder 2">
            <a:extLst>
              <a:ext uri="{FF2B5EF4-FFF2-40B4-BE49-F238E27FC236}">
                <a16:creationId xmlns:a16="http://schemas.microsoft.com/office/drawing/2014/main" id="{1DEE30EC-3E96-467A-AC07-3CE4ACF835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931DF4D1-98EB-4FFC-ACF0-C9C9CC938CFB}"/>
              </a:ext>
            </a:extLst>
          </p:cNvPr>
          <p:cNvSpPr>
            <a:spLocks noGrp="1"/>
          </p:cNvSpPr>
          <p:nvPr>
            <p:ph type="sldNum" sz="quarter" idx="12"/>
          </p:nvPr>
        </p:nvSpPr>
        <p:spPr/>
        <p:txBody>
          <a:bodyPr/>
          <a:lstStyle>
            <a:lvl1pPr>
              <a:defRPr/>
            </a:lvl1pPr>
          </a:lstStyle>
          <a:p>
            <a:pPr>
              <a:defRPr/>
            </a:pPr>
            <a:fld id="{9279CCBE-F4E1-4556-B6B7-0110DD13E7B7}" type="slidenum">
              <a:rPr lang="en-US"/>
              <a:pPr>
                <a:defRPr/>
              </a:pPr>
              <a:t>‹#›</a:t>
            </a:fld>
            <a:endParaRPr lang="en-US"/>
          </a:p>
        </p:txBody>
      </p:sp>
    </p:spTree>
    <p:extLst>
      <p:ext uri="{BB962C8B-B14F-4D97-AF65-F5344CB8AC3E}">
        <p14:creationId xmlns:p14="http://schemas.microsoft.com/office/powerpoint/2010/main" val="137560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2FF6F11C-9945-4370-9FC0-FFAC8BA9F0AF}"/>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Date Placeholder 4">
            <a:extLst>
              <a:ext uri="{FF2B5EF4-FFF2-40B4-BE49-F238E27FC236}">
                <a16:creationId xmlns:a16="http://schemas.microsoft.com/office/drawing/2014/main" id="{AE96BF8C-6B7E-4299-8644-7B6CA302C8FE}"/>
              </a:ext>
            </a:extLst>
          </p:cNvPr>
          <p:cNvSpPr>
            <a:spLocks noGrp="1"/>
          </p:cNvSpPr>
          <p:nvPr>
            <p:ph type="dt" sz="half" idx="10"/>
          </p:nvPr>
        </p:nvSpPr>
        <p:spPr/>
        <p:txBody>
          <a:bodyPr/>
          <a:lstStyle>
            <a:lvl1pPr>
              <a:defRPr/>
            </a:lvl1pPr>
          </a:lstStyle>
          <a:p>
            <a:pPr>
              <a:defRPr/>
            </a:pPr>
            <a:fld id="{77FB0389-F087-40BB-839A-D8D654524D3F}" type="datetimeFigureOut">
              <a:rPr lang="en-US"/>
              <a:pPr>
                <a:defRPr/>
              </a:pPr>
              <a:t>10/26/2018</a:t>
            </a:fld>
            <a:endParaRPr lang="en-US"/>
          </a:p>
        </p:txBody>
      </p:sp>
      <p:sp>
        <p:nvSpPr>
          <p:cNvPr id="7" name="Footer Placeholder 5">
            <a:extLst>
              <a:ext uri="{FF2B5EF4-FFF2-40B4-BE49-F238E27FC236}">
                <a16:creationId xmlns:a16="http://schemas.microsoft.com/office/drawing/2014/main" id="{7E6E0B4C-EBCB-4E8A-9753-B48C4A8302D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3656BF-F326-4508-A427-296056DD896D}"/>
              </a:ext>
            </a:extLst>
          </p:cNvPr>
          <p:cNvSpPr>
            <a:spLocks noGrp="1"/>
          </p:cNvSpPr>
          <p:nvPr>
            <p:ph type="sldNum" sz="quarter" idx="12"/>
          </p:nvPr>
        </p:nvSpPr>
        <p:spPr/>
        <p:txBody>
          <a:bodyPr/>
          <a:lstStyle>
            <a:lvl1pPr>
              <a:defRPr/>
            </a:lvl1pPr>
          </a:lstStyle>
          <a:p>
            <a:pPr>
              <a:defRPr/>
            </a:pPr>
            <a:fld id="{D0329869-619E-4FBA-A3A9-7AC00D26D80D}" type="slidenum">
              <a:rPr lang="en-US"/>
              <a:pPr>
                <a:defRPr/>
              </a:pPr>
              <a:t>‹#›</a:t>
            </a:fld>
            <a:endParaRPr lang="en-US"/>
          </a:p>
        </p:txBody>
      </p:sp>
    </p:spTree>
    <p:extLst>
      <p:ext uri="{BB962C8B-B14F-4D97-AF65-F5344CB8AC3E}">
        <p14:creationId xmlns:p14="http://schemas.microsoft.com/office/powerpoint/2010/main" val="321148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F200E-4A1B-4B10-8D47-4219D2DC9A60}"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2614286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200DAE0-D690-4DD2-9651-121B3E55660C}"/>
              </a:ext>
            </a:extLst>
          </p:cNvPr>
          <p:cNvSpPr>
            <a:spLocks/>
          </p:cNvSpPr>
          <p:nvPr/>
        </p:nvSpPr>
        <p:spPr bwMode="auto">
          <a:xfrm flipV="1">
            <a:off x="-4233" y="491172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Date Placeholder 4">
            <a:extLst>
              <a:ext uri="{FF2B5EF4-FFF2-40B4-BE49-F238E27FC236}">
                <a16:creationId xmlns:a16="http://schemas.microsoft.com/office/drawing/2014/main" id="{CA1C49BD-3930-410D-B2AF-C67C2EAEE2AA}"/>
              </a:ext>
            </a:extLst>
          </p:cNvPr>
          <p:cNvSpPr>
            <a:spLocks noGrp="1"/>
          </p:cNvSpPr>
          <p:nvPr>
            <p:ph type="dt" sz="half" idx="10"/>
          </p:nvPr>
        </p:nvSpPr>
        <p:spPr/>
        <p:txBody>
          <a:bodyPr/>
          <a:lstStyle>
            <a:lvl1pPr>
              <a:defRPr/>
            </a:lvl1pPr>
          </a:lstStyle>
          <a:p>
            <a:pPr>
              <a:defRPr/>
            </a:pPr>
            <a:fld id="{D6927C86-B5A1-4422-BB63-A74B190BB892}" type="datetimeFigureOut">
              <a:rPr lang="en-US"/>
              <a:pPr>
                <a:defRPr/>
              </a:pPr>
              <a:t>10/26/2018</a:t>
            </a:fld>
            <a:endParaRPr lang="en-US"/>
          </a:p>
        </p:txBody>
      </p:sp>
      <p:sp>
        <p:nvSpPr>
          <p:cNvPr id="7" name="Footer Placeholder 5">
            <a:extLst>
              <a:ext uri="{FF2B5EF4-FFF2-40B4-BE49-F238E27FC236}">
                <a16:creationId xmlns:a16="http://schemas.microsoft.com/office/drawing/2014/main" id="{02FE4494-24DD-43ED-8B8A-AAC40903B7C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34C3214-36D1-44E0-9BDD-174F25B5C4FC}"/>
              </a:ext>
            </a:extLst>
          </p:cNvPr>
          <p:cNvSpPr>
            <a:spLocks noGrp="1"/>
          </p:cNvSpPr>
          <p:nvPr>
            <p:ph type="sldNum" sz="quarter" idx="12"/>
          </p:nvPr>
        </p:nvSpPr>
        <p:spPr>
          <a:xfrm>
            <a:off x="531285" y="4983164"/>
            <a:ext cx="781049" cy="365125"/>
          </a:xfrm>
        </p:spPr>
        <p:txBody>
          <a:bodyPr/>
          <a:lstStyle>
            <a:lvl1pPr>
              <a:defRPr/>
            </a:lvl1pPr>
          </a:lstStyle>
          <a:p>
            <a:pPr>
              <a:defRPr/>
            </a:pPr>
            <a:fld id="{7A1911F9-3FA3-457D-A4DD-0FDE7227635B}" type="slidenum">
              <a:rPr lang="en-US"/>
              <a:pPr>
                <a:defRPr/>
              </a:pPr>
              <a:t>‹#›</a:t>
            </a:fld>
            <a:endParaRPr lang="en-US"/>
          </a:p>
        </p:txBody>
      </p:sp>
    </p:spTree>
    <p:extLst>
      <p:ext uri="{BB962C8B-B14F-4D97-AF65-F5344CB8AC3E}">
        <p14:creationId xmlns:p14="http://schemas.microsoft.com/office/powerpoint/2010/main" val="982715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6EBEA05-4B1B-4875-8C12-7AFE985EC25D}"/>
              </a:ext>
            </a:extLst>
          </p:cNvPr>
          <p:cNvSpPr>
            <a:spLocks/>
          </p:cNvSpPr>
          <p:nvPr/>
        </p:nvSpPr>
        <p:spPr bwMode="auto">
          <a:xfrm flipV="1">
            <a:off x="-4233" y="31781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97B70BE4-8249-42D9-A615-C3564339C1E1}"/>
              </a:ext>
            </a:extLst>
          </p:cNvPr>
          <p:cNvSpPr>
            <a:spLocks noGrp="1"/>
          </p:cNvSpPr>
          <p:nvPr>
            <p:ph type="dt" sz="half" idx="10"/>
          </p:nvPr>
        </p:nvSpPr>
        <p:spPr/>
        <p:txBody>
          <a:bodyPr/>
          <a:lstStyle>
            <a:lvl1pPr>
              <a:defRPr/>
            </a:lvl1pPr>
          </a:lstStyle>
          <a:p>
            <a:pPr>
              <a:defRPr/>
            </a:pPr>
            <a:fld id="{E0D235AE-16B2-4444-BF2B-14A0D524AC5B}" type="datetimeFigureOut">
              <a:rPr lang="en-US"/>
              <a:pPr>
                <a:defRPr/>
              </a:pPr>
              <a:t>10/26/2018</a:t>
            </a:fld>
            <a:endParaRPr lang="en-US"/>
          </a:p>
        </p:txBody>
      </p:sp>
      <p:sp>
        <p:nvSpPr>
          <p:cNvPr id="6" name="Footer Placeholder 4">
            <a:extLst>
              <a:ext uri="{FF2B5EF4-FFF2-40B4-BE49-F238E27FC236}">
                <a16:creationId xmlns:a16="http://schemas.microsoft.com/office/drawing/2014/main" id="{0D23F1C8-FD88-4613-8B5D-AA1441BB91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C64B62-BB6D-4EDE-88F7-B59258BA6C59}"/>
              </a:ext>
            </a:extLst>
          </p:cNvPr>
          <p:cNvSpPr>
            <a:spLocks noGrp="1"/>
          </p:cNvSpPr>
          <p:nvPr>
            <p:ph type="sldNum" sz="quarter" idx="12"/>
          </p:nvPr>
        </p:nvSpPr>
        <p:spPr>
          <a:xfrm>
            <a:off x="531285" y="3244851"/>
            <a:ext cx="781049" cy="365125"/>
          </a:xfrm>
        </p:spPr>
        <p:txBody>
          <a:bodyPr/>
          <a:lstStyle>
            <a:lvl1pPr>
              <a:defRPr/>
            </a:lvl1pPr>
          </a:lstStyle>
          <a:p>
            <a:pPr>
              <a:defRPr/>
            </a:pPr>
            <a:fld id="{465C8FF9-33D0-4DA3-B891-201BD45B2DA1}" type="slidenum">
              <a:rPr lang="en-US"/>
              <a:pPr>
                <a:defRPr/>
              </a:pPr>
              <a:t>‹#›</a:t>
            </a:fld>
            <a:endParaRPr lang="en-US"/>
          </a:p>
        </p:txBody>
      </p:sp>
    </p:spTree>
    <p:extLst>
      <p:ext uri="{BB962C8B-B14F-4D97-AF65-F5344CB8AC3E}">
        <p14:creationId xmlns:p14="http://schemas.microsoft.com/office/powerpoint/2010/main" val="2482903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F57FA70-4BA7-4F7F-A8D4-8B6C9A4451A2}"/>
              </a:ext>
            </a:extLst>
          </p:cNvPr>
          <p:cNvSpPr>
            <a:spLocks/>
          </p:cNvSpPr>
          <p:nvPr/>
        </p:nvSpPr>
        <p:spPr bwMode="auto">
          <a:xfrm flipV="1">
            <a:off x="-4233" y="31781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TextBox 36">
            <a:extLst>
              <a:ext uri="{FF2B5EF4-FFF2-40B4-BE49-F238E27FC236}">
                <a16:creationId xmlns:a16="http://schemas.microsoft.com/office/drawing/2014/main" id="{2CC8C2A3-B2B5-4661-AC04-376724646BCE}"/>
              </a:ext>
            </a:extLst>
          </p:cNvPr>
          <p:cNvSpPr txBox="1">
            <a:spLocks noChangeArrowheads="1"/>
          </p:cNvSpPr>
          <p:nvPr/>
        </p:nvSpPr>
        <p:spPr bwMode="auto">
          <a:xfrm>
            <a:off x="2468033"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altLang="en-US" sz="6000">
                <a:solidFill>
                  <a:schemeClr val="accent1"/>
                </a:solidFill>
                <a:latin typeface="Arial" panose="020B0604020202020204" pitchFamily="34" charset="0"/>
              </a:rPr>
              <a:t>“</a:t>
            </a:r>
          </a:p>
        </p:txBody>
      </p:sp>
      <p:sp>
        <p:nvSpPr>
          <p:cNvPr id="7" name="TextBox 37">
            <a:extLst>
              <a:ext uri="{FF2B5EF4-FFF2-40B4-BE49-F238E27FC236}">
                <a16:creationId xmlns:a16="http://schemas.microsoft.com/office/drawing/2014/main" id="{010C8BB4-0D1A-479E-8B1E-5410C48CD8D5}"/>
              </a:ext>
            </a:extLst>
          </p:cNvPr>
          <p:cNvSpPr txBox="1">
            <a:spLocks noChangeArrowheads="1"/>
          </p:cNvSpPr>
          <p:nvPr/>
        </p:nvSpPr>
        <p:spPr bwMode="auto">
          <a:xfrm>
            <a:off x="11114617"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altLang="en-US" sz="6000">
                <a:solidFill>
                  <a:schemeClr val="accent1"/>
                </a:solidFill>
                <a:latin typeface="Arial" panose="020B0604020202020204" pitchFamily="34" charset="0"/>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2589214" y="4354046"/>
            <a:ext cx="891539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358AC65A-82B5-4254-A718-AAB0B3C93377}"/>
              </a:ext>
            </a:extLst>
          </p:cNvPr>
          <p:cNvSpPr>
            <a:spLocks noGrp="1"/>
          </p:cNvSpPr>
          <p:nvPr>
            <p:ph type="dt" sz="half" idx="14"/>
          </p:nvPr>
        </p:nvSpPr>
        <p:spPr/>
        <p:txBody>
          <a:bodyPr/>
          <a:lstStyle>
            <a:lvl1pPr>
              <a:defRPr/>
            </a:lvl1pPr>
          </a:lstStyle>
          <a:p>
            <a:pPr>
              <a:defRPr/>
            </a:pPr>
            <a:fld id="{37067347-3AAD-42C8-9E30-8DA9F813EA46}" type="datetimeFigureOut">
              <a:rPr lang="en-US"/>
              <a:pPr>
                <a:defRPr/>
              </a:pPr>
              <a:t>10/26/2018</a:t>
            </a:fld>
            <a:endParaRPr lang="en-US"/>
          </a:p>
        </p:txBody>
      </p:sp>
      <p:sp>
        <p:nvSpPr>
          <p:cNvPr id="9" name="Footer Placeholder 4">
            <a:extLst>
              <a:ext uri="{FF2B5EF4-FFF2-40B4-BE49-F238E27FC236}">
                <a16:creationId xmlns:a16="http://schemas.microsoft.com/office/drawing/2014/main" id="{5C37ADA3-FF87-49D0-9DA4-A333CAC4C617}"/>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65D67F0E-3455-4242-9974-689206B69C3F}"/>
              </a:ext>
            </a:extLst>
          </p:cNvPr>
          <p:cNvSpPr>
            <a:spLocks noGrp="1"/>
          </p:cNvSpPr>
          <p:nvPr>
            <p:ph type="sldNum" sz="quarter" idx="16"/>
          </p:nvPr>
        </p:nvSpPr>
        <p:spPr>
          <a:xfrm>
            <a:off x="531285" y="3244851"/>
            <a:ext cx="781049" cy="365125"/>
          </a:xfrm>
        </p:spPr>
        <p:txBody>
          <a:bodyPr/>
          <a:lstStyle>
            <a:lvl1pPr>
              <a:defRPr/>
            </a:lvl1pPr>
          </a:lstStyle>
          <a:p>
            <a:pPr>
              <a:defRPr/>
            </a:pPr>
            <a:fld id="{63766C7C-52C9-47E8-9083-284E79126552}" type="slidenum">
              <a:rPr lang="en-US"/>
              <a:pPr>
                <a:defRPr/>
              </a:pPr>
              <a:t>‹#›</a:t>
            </a:fld>
            <a:endParaRPr lang="en-US"/>
          </a:p>
        </p:txBody>
      </p:sp>
    </p:spTree>
    <p:extLst>
      <p:ext uri="{BB962C8B-B14F-4D97-AF65-F5344CB8AC3E}">
        <p14:creationId xmlns:p14="http://schemas.microsoft.com/office/powerpoint/2010/main" val="1402396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41A2339-BB46-4E03-9246-543ADD617447}"/>
              </a:ext>
            </a:extLst>
          </p:cNvPr>
          <p:cNvSpPr>
            <a:spLocks/>
          </p:cNvSpPr>
          <p:nvPr/>
        </p:nvSpPr>
        <p:spPr bwMode="auto">
          <a:xfrm flipV="1">
            <a:off x="-4233" y="491172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0AF5DABB-D06E-4370-8D31-B67955F105E2}"/>
              </a:ext>
            </a:extLst>
          </p:cNvPr>
          <p:cNvSpPr>
            <a:spLocks noGrp="1"/>
          </p:cNvSpPr>
          <p:nvPr>
            <p:ph type="dt" sz="half" idx="10"/>
          </p:nvPr>
        </p:nvSpPr>
        <p:spPr/>
        <p:txBody>
          <a:bodyPr/>
          <a:lstStyle>
            <a:lvl1pPr>
              <a:defRPr/>
            </a:lvl1pPr>
          </a:lstStyle>
          <a:p>
            <a:pPr>
              <a:defRPr/>
            </a:pPr>
            <a:fld id="{A03AB37C-0EA3-4634-A84F-D566FD2D320A}" type="datetimeFigureOut">
              <a:rPr lang="en-US"/>
              <a:pPr>
                <a:defRPr/>
              </a:pPr>
              <a:t>10/26/2018</a:t>
            </a:fld>
            <a:endParaRPr lang="en-US"/>
          </a:p>
        </p:txBody>
      </p:sp>
      <p:sp>
        <p:nvSpPr>
          <p:cNvPr id="7" name="Footer Placeholder 5">
            <a:extLst>
              <a:ext uri="{FF2B5EF4-FFF2-40B4-BE49-F238E27FC236}">
                <a16:creationId xmlns:a16="http://schemas.microsoft.com/office/drawing/2014/main" id="{49D87A97-76A7-4014-ABBD-165BC13192E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126C7DB-5E58-4117-AD0F-C46FEA484F1D}"/>
              </a:ext>
            </a:extLst>
          </p:cNvPr>
          <p:cNvSpPr>
            <a:spLocks noGrp="1"/>
          </p:cNvSpPr>
          <p:nvPr>
            <p:ph type="sldNum" sz="quarter" idx="12"/>
          </p:nvPr>
        </p:nvSpPr>
        <p:spPr>
          <a:xfrm>
            <a:off x="531285" y="4983164"/>
            <a:ext cx="781049" cy="365125"/>
          </a:xfrm>
        </p:spPr>
        <p:txBody>
          <a:bodyPr/>
          <a:lstStyle>
            <a:lvl1pPr>
              <a:defRPr/>
            </a:lvl1pPr>
          </a:lstStyle>
          <a:p>
            <a:pPr>
              <a:defRPr/>
            </a:pPr>
            <a:fld id="{CBDE80BB-27A5-496E-8231-2402B1812327}" type="slidenum">
              <a:rPr lang="en-US"/>
              <a:pPr>
                <a:defRPr/>
              </a:pPr>
              <a:t>‹#›</a:t>
            </a:fld>
            <a:endParaRPr lang="en-US"/>
          </a:p>
        </p:txBody>
      </p:sp>
    </p:spTree>
    <p:extLst>
      <p:ext uri="{BB962C8B-B14F-4D97-AF65-F5344CB8AC3E}">
        <p14:creationId xmlns:p14="http://schemas.microsoft.com/office/powerpoint/2010/main" val="1736516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E2C035C-2F9A-4414-9391-562B3E9C99D3}"/>
              </a:ext>
            </a:extLst>
          </p:cNvPr>
          <p:cNvSpPr>
            <a:spLocks/>
          </p:cNvSpPr>
          <p:nvPr/>
        </p:nvSpPr>
        <p:spPr bwMode="auto">
          <a:xfrm flipV="1">
            <a:off x="-4233" y="491172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TextBox 36">
            <a:extLst>
              <a:ext uri="{FF2B5EF4-FFF2-40B4-BE49-F238E27FC236}">
                <a16:creationId xmlns:a16="http://schemas.microsoft.com/office/drawing/2014/main" id="{917015C8-07BE-4462-815D-81DF0F4388F6}"/>
              </a:ext>
            </a:extLst>
          </p:cNvPr>
          <p:cNvSpPr txBox="1">
            <a:spLocks noChangeArrowheads="1"/>
          </p:cNvSpPr>
          <p:nvPr/>
        </p:nvSpPr>
        <p:spPr bwMode="auto">
          <a:xfrm>
            <a:off x="2468033"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altLang="en-US" sz="6000">
                <a:solidFill>
                  <a:schemeClr val="accent1"/>
                </a:solidFill>
                <a:latin typeface="Arial" panose="020B0604020202020204" pitchFamily="34" charset="0"/>
              </a:rPr>
              <a:t>“</a:t>
            </a:r>
          </a:p>
        </p:txBody>
      </p:sp>
      <p:sp>
        <p:nvSpPr>
          <p:cNvPr id="7" name="TextBox 37">
            <a:extLst>
              <a:ext uri="{FF2B5EF4-FFF2-40B4-BE49-F238E27FC236}">
                <a16:creationId xmlns:a16="http://schemas.microsoft.com/office/drawing/2014/main" id="{27574CE1-5753-43F3-AC37-BC5D06E86D30}"/>
              </a:ext>
            </a:extLst>
          </p:cNvPr>
          <p:cNvSpPr txBox="1">
            <a:spLocks noChangeArrowheads="1"/>
          </p:cNvSpPr>
          <p:nvPr/>
        </p:nvSpPr>
        <p:spPr bwMode="auto">
          <a:xfrm>
            <a:off x="11114617"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altLang="en-US" sz="6000">
                <a:solidFill>
                  <a:schemeClr val="accent1"/>
                </a:solidFill>
                <a:latin typeface="Arial" panose="020B0604020202020204" pitchFamily="34" charset="0"/>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a:extLst>
              <a:ext uri="{FF2B5EF4-FFF2-40B4-BE49-F238E27FC236}">
                <a16:creationId xmlns:a16="http://schemas.microsoft.com/office/drawing/2014/main" id="{5C91589A-8940-402B-AB57-D40B99DB25BD}"/>
              </a:ext>
            </a:extLst>
          </p:cNvPr>
          <p:cNvSpPr>
            <a:spLocks noGrp="1"/>
          </p:cNvSpPr>
          <p:nvPr>
            <p:ph type="dt" sz="half" idx="14"/>
          </p:nvPr>
        </p:nvSpPr>
        <p:spPr/>
        <p:txBody>
          <a:bodyPr/>
          <a:lstStyle>
            <a:lvl1pPr>
              <a:defRPr/>
            </a:lvl1pPr>
          </a:lstStyle>
          <a:p>
            <a:pPr>
              <a:defRPr/>
            </a:pPr>
            <a:fld id="{AE3F58B7-15BD-48B2-832E-98F6A84A2BB8}" type="datetimeFigureOut">
              <a:rPr lang="en-US"/>
              <a:pPr>
                <a:defRPr/>
              </a:pPr>
              <a:t>10/26/2018</a:t>
            </a:fld>
            <a:endParaRPr lang="en-US"/>
          </a:p>
        </p:txBody>
      </p:sp>
      <p:sp>
        <p:nvSpPr>
          <p:cNvPr id="9" name="Footer Placeholder 5">
            <a:extLst>
              <a:ext uri="{FF2B5EF4-FFF2-40B4-BE49-F238E27FC236}">
                <a16:creationId xmlns:a16="http://schemas.microsoft.com/office/drawing/2014/main" id="{E148ABA2-C709-4168-9E64-F8E9D5197066}"/>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D585D99-CB2B-4CA7-9A12-29F24090EF0F}"/>
              </a:ext>
            </a:extLst>
          </p:cNvPr>
          <p:cNvSpPr>
            <a:spLocks noGrp="1"/>
          </p:cNvSpPr>
          <p:nvPr>
            <p:ph type="sldNum" sz="quarter" idx="16"/>
          </p:nvPr>
        </p:nvSpPr>
        <p:spPr>
          <a:xfrm>
            <a:off x="531285" y="4983164"/>
            <a:ext cx="781049" cy="365125"/>
          </a:xfrm>
        </p:spPr>
        <p:txBody>
          <a:bodyPr/>
          <a:lstStyle>
            <a:lvl1pPr>
              <a:defRPr/>
            </a:lvl1pPr>
          </a:lstStyle>
          <a:p>
            <a:pPr>
              <a:defRPr/>
            </a:pPr>
            <a:fld id="{1A69545C-640B-4CF6-9C80-0F0A91D9B94A}" type="slidenum">
              <a:rPr lang="en-US"/>
              <a:pPr>
                <a:defRPr/>
              </a:pPr>
              <a:t>‹#›</a:t>
            </a:fld>
            <a:endParaRPr lang="en-US"/>
          </a:p>
        </p:txBody>
      </p:sp>
    </p:spTree>
    <p:extLst>
      <p:ext uri="{BB962C8B-B14F-4D97-AF65-F5344CB8AC3E}">
        <p14:creationId xmlns:p14="http://schemas.microsoft.com/office/powerpoint/2010/main" val="2690267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9C00062B-24AA-40FF-A184-19603798A5B1}"/>
              </a:ext>
            </a:extLst>
          </p:cNvPr>
          <p:cNvSpPr>
            <a:spLocks/>
          </p:cNvSpPr>
          <p:nvPr/>
        </p:nvSpPr>
        <p:spPr bwMode="auto">
          <a:xfrm flipV="1">
            <a:off x="-4233" y="491172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513697A0-B9F9-45A8-B507-FA2A115357FC}"/>
              </a:ext>
            </a:extLst>
          </p:cNvPr>
          <p:cNvSpPr>
            <a:spLocks noGrp="1"/>
          </p:cNvSpPr>
          <p:nvPr>
            <p:ph type="dt" sz="half" idx="14"/>
          </p:nvPr>
        </p:nvSpPr>
        <p:spPr/>
        <p:txBody>
          <a:bodyPr/>
          <a:lstStyle>
            <a:lvl1pPr>
              <a:defRPr/>
            </a:lvl1pPr>
          </a:lstStyle>
          <a:p>
            <a:pPr>
              <a:defRPr/>
            </a:pPr>
            <a:fld id="{3234EB80-6C9E-4A88-B184-7C11E57CE65C}" type="datetimeFigureOut">
              <a:rPr lang="en-US"/>
              <a:pPr>
                <a:defRPr/>
              </a:pPr>
              <a:t>10/26/2018</a:t>
            </a:fld>
            <a:endParaRPr lang="en-US"/>
          </a:p>
        </p:txBody>
      </p:sp>
      <p:sp>
        <p:nvSpPr>
          <p:cNvPr id="7" name="Footer Placeholder 5">
            <a:extLst>
              <a:ext uri="{FF2B5EF4-FFF2-40B4-BE49-F238E27FC236}">
                <a16:creationId xmlns:a16="http://schemas.microsoft.com/office/drawing/2014/main" id="{C6294320-9DEA-4D90-BFBC-60F5A5534097}"/>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C1754F7-9F50-4B35-95EB-6F479C332775}"/>
              </a:ext>
            </a:extLst>
          </p:cNvPr>
          <p:cNvSpPr>
            <a:spLocks noGrp="1"/>
          </p:cNvSpPr>
          <p:nvPr>
            <p:ph type="sldNum" sz="quarter" idx="16"/>
          </p:nvPr>
        </p:nvSpPr>
        <p:spPr>
          <a:xfrm>
            <a:off x="531285" y="4983164"/>
            <a:ext cx="781049" cy="365125"/>
          </a:xfrm>
        </p:spPr>
        <p:txBody>
          <a:bodyPr/>
          <a:lstStyle>
            <a:lvl1pPr>
              <a:defRPr/>
            </a:lvl1pPr>
          </a:lstStyle>
          <a:p>
            <a:pPr>
              <a:defRPr/>
            </a:pPr>
            <a:fld id="{D56ACF1F-52BC-47BF-9D64-EEC9779561B6}" type="slidenum">
              <a:rPr lang="en-US"/>
              <a:pPr>
                <a:defRPr/>
              </a:pPr>
              <a:t>‹#›</a:t>
            </a:fld>
            <a:endParaRPr lang="en-US"/>
          </a:p>
        </p:txBody>
      </p:sp>
    </p:spTree>
    <p:extLst>
      <p:ext uri="{BB962C8B-B14F-4D97-AF65-F5344CB8AC3E}">
        <p14:creationId xmlns:p14="http://schemas.microsoft.com/office/powerpoint/2010/main" val="476278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F246071-93F0-4ED0-8B7A-4196471E5A74}"/>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6F5F2C7-496A-46AB-9888-BDD444482E4D}"/>
              </a:ext>
            </a:extLst>
          </p:cNvPr>
          <p:cNvSpPr>
            <a:spLocks noGrp="1"/>
          </p:cNvSpPr>
          <p:nvPr>
            <p:ph type="dt" sz="half" idx="10"/>
          </p:nvPr>
        </p:nvSpPr>
        <p:spPr/>
        <p:txBody>
          <a:bodyPr/>
          <a:lstStyle>
            <a:lvl1pPr>
              <a:defRPr/>
            </a:lvl1pPr>
          </a:lstStyle>
          <a:p>
            <a:pPr>
              <a:defRPr/>
            </a:pPr>
            <a:fld id="{9E071B47-8C24-4F45-BCA6-72DC8BB3B3FA}" type="datetimeFigureOut">
              <a:rPr lang="en-US"/>
              <a:pPr>
                <a:defRPr/>
              </a:pPr>
              <a:t>10/26/2018</a:t>
            </a:fld>
            <a:endParaRPr lang="en-US"/>
          </a:p>
        </p:txBody>
      </p:sp>
      <p:sp>
        <p:nvSpPr>
          <p:cNvPr id="6" name="Footer Placeholder 4">
            <a:extLst>
              <a:ext uri="{FF2B5EF4-FFF2-40B4-BE49-F238E27FC236}">
                <a16:creationId xmlns:a16="http://schemas.microsoft.com/office/drawing/2014/main" id="{803AB8D6-43F6-41BC-923B-F5B22461E3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A2669A-BCC2-4E00-AB73-70945D284E4C}"/>
              </a:ext>
            </a:extLst>
          </p:cNvPr>
          <p:cNvSpPr>
            <a:spLocks noGrp="1"/>
          </p:cNvSpPr>
          <p:nvPr>
            <p:ph type="sldNum" sz="quarter" idx="12"/>
          </p:nvPr>
        </p:nvSpPr>
        <p:spPr/>
        <p:txBody>
          <a:bodyPr/>
          <a:lstStyle>
            <a:lvl1pPr>
              <a:defRPr/>
            </a:lvl1pPr>
          </a:lstStyle>
          <a:p>
            <a:pPr>
              <a:defRPr/>
            </a:pPr>
            <a:fld id="{4896AF0E-3B83-450D-BD4D-C04085FC752D}" type="slidenum">
              <a:rPr lang="en-US"/>
              <a:pPr>
                <a:defRPr/>
              </a:pPr>
              <a:t>‹#›</a:t>
            </a:fld>
            <a:endParaRPr lang="en-US"/>
          </a:p>
        </p:txBody>
      </p:sp>
    </p:spTree>
    <p:extLst>
      <p:ext uri="{BB962C8B-B14F-4D97-AF65-F5344CB8AC3E}">
        <p14:creationId xmlns:p14="http://schemas.microsoft.com/office/powerpoint/2010/main" val="2962232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AC72672-1AF6-43DE-9A24-E5C8BBB30EC1}"/>
              </a:ext>
            </a:extLst>
          </p:cNvPr>
          <p:cNvSpPr>
            <a:spLocks/>
          </p:cNvSpPr>
          <p:nvPr/>
        </p:nvSpPr>
        <p:spPr bwMode="auto">
          <a:xfrm flipV="1">
            <a:off x="-4233" y="714375"/>
            <a:ext cx="1589617"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9BB0A63-D456-4B9C-A66A-23507D18AD3E}"/>
              </a:ext>
            </a:extLst>
          </p:cNvPr>
          <p:cNvSpPr>
            <a:spLocks noGrp="1"/>
          </p:cNvSpPr>
          <p:nvPr>
            <p:ph type="dt" sz="half" idx="10"/>
          </p:nvPr>
        </p:nvSpPr>
        <p:spPr/>
        <p:txBody>
          <a:bodyPr/>
          <a:lstStyle>
            <a:lvl1pPr>
              <a:defRPr/>
            </a:lvl1pPr>
          </a:lstStyle>
          <a:p>
            <a:pPr>
              <a:defRPr/>
            </a:pPr>
            <a:fld id="{1D268EA5-D079-475E-B504-E6946D85A279}" type="datetimeFigureOut">
              <a:rPr lang="en-US"/>
              <a:pPr>
                <a:defRPr/>
              </a:pPr>
              <a:t>10/26/2018</a:t>
            </a:fld>
            <a:endParaRPr lang="en-US"/>
          </a:p>
        </p:txBody>
      </p:sp>
      <p:sp>
        <p:nvSpPr>
          <p:cNvPr id="6" name="Footer Placeholder 4">
            <a:extLst>
              <a:ext uri="{FF2B5EF4-FFF2-40B4-BE49-F238E27FC236}">
                <a16:creationId xmlns:a16="http://schemas.microsoft.com/office/drawing/2014/main" id="{9219DFB3-0806-4324-9107-4982C2AE3F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D40437-52D5-4B54-A021-4F36006D3DEB}"/>
              </a:ext>
            </a:extLst>
          </p:cNvPr>
          <p:cNvSpPr>
            <a:spLocks noGrp="1"/>
          </p:cNvSpPr>
          <p:nvPr>
            <p:ph type="sldNum" sz="quarter" idx="12"/>
          </p:nvPr>
        </p:nvSpPr>
        <p:spPr/>
        <p:txBody>
          <a:bodyPr/>
          <a:lstStyle>
            <a:lvl1pPr>
              <a:defRPr/>
            </a:lvl1pPr>
          </a:lstStyle>
          <a:p>
            <a:pPr>
              <a:defRPr/>
            </a:pPr>
            <a:fld id="{83F84982-B380-4DC4-8F99-D4397B85590A}" type="slidenum">
              <a:rPr lang="en-US"/>
              <a:pPr>
                <a:defRPr/>
              </a:pPr>
              <a:t>‹#›</a:t>
            </a:fld>
            <a:endParaRPr lang="en-US"/>
          </a:p>
        </p:txBody>
      </p:sp>
    </p:spTree>
    <p:extLst>
      <p:ext uri="{BB962C8B-B14F-4D97-AF65-F5344CB8AC3E}">
        <p14:creationId xmlns:p14="http://schemas.microsoft.com/office/powerpoint/2010/main" val="121940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09123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0397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2F200E-4A1B-4B10-8D47-4219D2DC9A60}"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328705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94447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03682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478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88958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75540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05542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593923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55409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4350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568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2F200E-4A1B-4B10-8D47-4219D2DC9A60}"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1331234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25419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695540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12503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558125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5740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22F200E-4A1B-4B10-8D47-4219D2DC9A60}"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4850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119449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2F200E-4A1B-4B10-8D47-4219D2DC9A60}"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0650E-4E19-43F4-81AE-7BCB557B73AE}" type="slidenum">
              <a:rPr lang="en-US" smtClean="0"/>
              <a:t>‹#›</a:t>
            </a:fld>
            <a:endParaRPr lang="en-US"/>
          </a:p>
        </p:txBody>
      </p:sp>
    </p:spTree>
    <p:extLst>
      <p:ext uri="{BB962C8B-B14F-4D97-AF65-F5344CB8AC3E}">
        <p14:creationId xmlns:p14="http://schemas.microsoft.com/office/powerpoint/2010/main" val="325524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22F200E-4A1B-4B10-8D47-4219D2DC9A60}" type="datetimeFigureOut">
              <a:rPr lang="en-US" smtClean="0"/>
              <a:t>10/26/2018</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C0650E-4E19-43F4-81AE-7BCB557B73AE}" type="slidenum">
              <a:rPr lang="en-US" smtClean="0"/>
              <a:t>‹#›</a:t>
            </a:fld>
            <a:endParaRPr lang="en-US"/>
          </a:p>
        </p:txBody>
      </p:sp>
    </p:spTree>
    <p:extLst>
      <p:ext uri="{BB962C8B-B14F-4D97-AF65-F5344CB8AC3E}">
        <p14:creationId xmlns:p14="http://schemas.microsoft.com/office/powerpoint/2010/main" val="193497853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312539"/>
            <a:ext cx="10406063"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30586"/>
            <a:ext cx="10406063"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17310" y="6505277"/>
            <a:ext cx="291747"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t>‹#›</a:t>
            </a:fld>
            <a:endParaRPr/>
          </a:p>
        </p:txBody>
      </p:sp>
    </p:spTree>
    <p:extLst>
      <p:ext uri="{BB962C8B-B14F-4D97-AF65-F5344CB8AC3E}">
        <p14:creationId xmlns:p14="http://schemas.microsoft.com/office/powerpoint/2010/main" val="399535300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2EFF2"/>
            </a:gs>
            <a:gs pos="21500">
              <a:srgbClr val="E2EFF2"/>
            </a:gs>
            <a:gs pos="100000">
              <a:srgbClr val="C5DEE5"/>
            </a:gs>
          </a:gsLst>
          <a:lin ang="5400000"/>
        </a:gradFill>
        <a:effectLst/>
      </p:bgPr>
    </p:bg>
    <p:spTree>
      <p:nvGrpSpPr>
        <p:cNvPr id="1" name=""/>
        <p:cNvGrpSpPr/>
        <p:nvPr/>
      </p:nvGrpSpPr>
      <p:grpSpPr>
        <a:xfrm>
          <a:off x="0" y="0"/>
          <a:ext cx="0" cy="0"/>
          <a:chOff x="0" y="0"/>
          <a:chExt cx="0" cy="0"/>
        </a:xfrm>
      </p:grpSpPr>
      <p:grpSp>
        <p:nvGrpSpPr>
          <p:cNvPr id="3074" name="Group 22">
            <a:extLst>
              <a:ext uri="{FF2B5EF4-FFF2-40B4-BE49-F238E27FC236}">
                <a16:creationId xmlns:a16="http://schemas.microsoft.com/office/drawing/2014/main" id="{97429DE5-FA3C-43FF-9DD1-A33B64E6D480}"/>
              </a:ext>
            </a:extLst>
          </p:cNvPr>
          <p:cNvGrpSpPr>
            <a:grpSpLocks/>
          </p:cNvGrpSpPr>
          <p:nvPr/>
        </p:nvGrpSpPr>
        <p:grpSpPr bwMode="auto">
          <a:xfrm>
            <a:off x="1" y="228601"/>
            <a:ext cx="2851151" cy="6638925"/>
            <a:chOff x="2487613" y="285750"/>
            <a:chExt cx="2428875" cy="5654676"/>
          </a:xfrm>
        </p:grpSpPr>
        <p:sp>
          <p:nvSpPr>
            <p:cNvPr id="3094" name="Freeform 11">
              <a:extLst>
                <a:ext uri="{FF2B5EF4-FFF2-40B4-BE49-F238E27FC236}">
                  <a16:creationId xmlns:a16="http://schemas.microsoft.com/office/drawing/2014/main" id="{5AAC91F1-2E91-4E97-B051-8B7B89EBE59C}"/>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5" name="Freeform 12">
              <a:extLst>
                <a:ext uri="{FF2B5EF4-FFF2-40B4-BE49-F238E27FC236}">
                  <a16:creationId xmlns:a16="http://schemas.microsoft.com/office/drawing/2014/main" id="{61BA3145-E8EF-41BF-885B-362E38C3F2B4}"/>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6" name="Freeform 13">
              <a:extLst>
                <a:ext uri="{FF2B5EF4-FFF2-40B4-BE49-F238E27FC236}">
                  <a16:creationId xmlns:a16="http://schemas.microsoft.com/office/drawing/2014/main" id="{00357854-2FC3-4AD0-AD7F-4A67D4E575E9}"/>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7" name="Freeform 14">
              <a:extLst>
                <a:ext uri="{FF2B5EF4-FFF2-40B4-BE49-F238E27FC236}">
                  <a16:creationId xmlns:a16="http://schemas.microsoft.com/office/drawing/2014/main" id="{3F0A247B-C9D1-41EC-B2C0-34F2F8D25F0E}"/>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8" name="Freeform 15">
              <a:extLst>
                <a:ext uri="{FF2B5EF4-FFF2-40B4-BE49-F238E27FC236}">
                  <a16:creationId xmlns:a16="http://schemas.microsoft.com/office/drawing/2014/main" id="{BC85CC3A-062D-47F4-85A3-6E3E8A7FC508}"/>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9" name="Freeform 16">
              <a:extLst>
                <a:ext uri="{FF2B5EF4-FFF2-40B4-BE49-F238E27FC236}">
                  <a16:creationId xmlns:a16="http://schemas.microsoft.com/office/drawing/2014/main" id="{F1E63789-9424-489A-B673-5A00213E0C98}"/>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00" name="Freeform 17">
              <a:extLst>
                <a:ext uri="{FF2B5EF4-FFF2-40B4-BE49-F238E27FC236}">
                  <a16:creationId xmlns:a16="http://schemas.microsoft.com/office/drawing/2014/main" id="{EB548A6F-9B05-48AA-8B50-8E2DB21D6A91}"/>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01" name="Freeform 18">
              <a:extLst>
                <a:ext uri="{FF2B5EF4-FFF2-40B4-BE49-F238E27FC236}">
                  <a16:creationId xmlns:a16="http://schemas.microsoft.com/office/drawing/2014/main" id="{011B04C4-CECB-488D-B722-71945CFE04CF}"/>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02" name="Freeform 19">
              <a:extLst>
                <a:ext uri="{FF2B5EF4-FFF2-40B4-BE49-F238E27FC236}">
                  <a16:creationId xmlns:a16="http://schemas.microsoft.com/office/drawing/2014/main" id="{36C4BE1B-53E5-418A-BEE1-63E05ECFE5EE}"/>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03" name="Freeform 20">
              <a:extLst>
                <a:ext uri="{FF2B5EF4-FFF2-40B4-BE49-F238E27FC236}">
                  <a16:creationId xmlns:a16="http://schemas.microsoft.com/office/drawing/2014/main" id="{86EBA98E-C8BA-4937-87CB-2DB0B7D898AC}"/>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04" name="Freeform 21">
              <a:extLst>
                <a:ext uri="{FF2B5EF4-FFF2-40B4-BE49-F238E27FC236}">
                  <a16:creationId xmlns:a16="http://schemas.microsoft.com/office/drawing/2014/main" id="{B72E9298-D447-4E52-8E7B-B915652FE1F8}"/>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05" name="Freeform 22">
              <a:extLst>
                <a:ext uri="{FF2B5EF4-FFF2-40B4-BE49-F238E27FC236}">
                  <a16:creationId xmlns:a16="http://schemas.microsoft.com/office/drawing/2014/main" id="{61F1829A-3E19-46F2-9CD6-129DA8EF672E}"/>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3075" name="Group 9">
            <a:extLst>
              <a:ext uri="{FF2B5EF4-FFF2-40B4-BE49-F238E27FC236}">
                <a16:creationId xmlns:a16="http://schemas.microsoft.com/office/drawing/2014/main" id="{5B865AF2-4C21-4ADD-B771-213DD2A6EAE9}"/>
              </a:ext>
            </a:extLst>
          </p:cNvPr>
          <p:cNvGrpSpPr>
            <a:grpSpLocks/>
          </p:cNvGrpSpPr>
          <p:nvPr/>
        </p:nvGrpSpPr>
        <p:grpSpPr bwMode="auto">
          <a:xfrm>
            <a:off x="27518" y="0"/>
            <a:ext cx="2355849" cy="6853238"/>
            <a:chOff x="6627813" y="195610"/>
            <a:chExt cx="1952625" cy="5678141"/>
          </a:xfrm>
        </p:grpSpPr>
        <p:sp>
          <p:nvSpPr>
            <p:cNvPr id="3082" name="Freeform 27">
              <a:extLst>
                <a:ext uri="{FF2B5EF4-FFF2-40B4-BE49-F238E27FC236}">
                  <a16:creationId xmlns:a16="http://schemas.microsoft.com/office/drawing/2014/main" id="{B4439A9A-B14C-4C12-8556-83F724371968}"/>
                </a:ext>
              </a:extLst>
            </p:cNvPr>
            <p:cNvSpPr>
              <a:spLocks/>
            </p:cNvSpPr>
            <p:nvPr/>
          </p:nvSpPr>
          <p:spPr bwMode="auto">
            <a:xfrm>
              <a:off x="6627813" y="195610"/>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3" name="Freeform 28">
              <a:extLst>
                <a:ext uri="{FF2B5EF4-FFF2-40B4-BE49-F238E27FC236}">
                  <a16:creationId xmlns:a16="http://schemas.microsoft.com/office/drawing/2014/main" id="{F37541B7-C53A-4831-BF9F-17F29D9B08DE}"/>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4" name="Freeform 29">
              <a:extLst>
                <a:ext uri="{FF2B5EF4-FFF2-40B4-BE49-F238E27FC236}">
                  <a16:creationId xmlns:a16="http://schemas.microsoft.com/office/drawing/2014/main" id="{66DADF89-44D6-4C89-BDEE-57E3CAEF2619}"/>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5" name="Freeform 30">
              <a:extLst>
                <a:ext uri="{FF2B5EF4-FFF2-40B4-BE49-F238E27FC236}">
                  <a16:creationId xmlns:a16="http://schemas.microsoft.com/office/drawing/2014/main" id="{D498AA42-14E3-4A4E-AC16-6BC40EB1CA15}"/>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6" name="Freeform 31">
              <a:extLst>
                <a:ext uri="{FF2B5EF4-FFF2-40B4-BE49-F238E27FC236}">
                  <a16:creationId xmlns:a16="http://schemas.microsoft.com/office/drawing/2014/main" id="{9962D250-064D-45C2-8DBB-2DC131A664A3}"/>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7" name="Freeform 32">
              <a:extLst>
                <a:ext uri="{FF2B5EF4-FFF2-40B4-BE49-F238E27FC236}">
                  <a16:creationId xmlns:a16="http://schemas.microsoft.com/office/drawing/2014/main" id="{DC049E6A-A3BC-49AB-893F-23D4185EBCD6}"/>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8" name="Freeform 33">
              <a:extLst>
                <a:ext uri="{FF2B5EF4-FFF2-40B4-BE49-F238E27FC236}">
                  <a16:creationId xmlns:a16="http://schemas.microsoft.com/office/drawing/2014/main" id="{6B2D1EDD-D840-434A-9F07-0DE1BE7A62E0}"/>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89" name="Freeform 34">
              <a:extLst>
                <a:ext uri="{FF2B5EF4-FFF2-40B4-BE49-F238E27FC236}">
                  <a16:creationId xmlns:a16="http://schemas.microsoft.com/office/drawing/2014/main" id="{F2EF4E0E-28E0-4B6B-9178-A8913F35E33B}"/>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0" name="Freeform 35">
              <a:extLst>
                <a:ext uri="{FF2B5EF4-FFF2-40B4-BE49-F238E27FC236}">
                  <a16:creationId xmlns:a16="http://schemas.microsoft.com/office/drawing/2014/main" id="{61F381B4-AB7B-42EC-A5D2-375F0B27BCCD}"/>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1" name="Freeform 36">
              <a:extLst>
                <a:ext uri="{FF2B5EF4-FFF2-40B4-BE49-F238E27FC236}">
                  <a16:creationId xmlns:a16="http://schemas.microsoft.com/office/drawing/2014/main" id="{4713E75E-5BB5-46B8-AA6D-33A86B64D8F5}"/>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2" name="Freeform 37">
              <a:extLst>
                <a:ext uri="{FF2B5EF4-FFF2-40B4-BE49-F238E27FC236}">
                  <a16:creationId xmlns:a16="http://schemas.microsoft.com/office/drawing/2014/main" id="{90386673-DDA8-4320-AFF8-315DCEFC2B0A}"/>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93" name="Freeform 38">
              <a:extLst>
                <a:ext uri="{FF2B5EF4-FFF2-40B4-BE49-F238E27FC236}">
                  <a16:creationId xmlns:a16="http://schemas.microsoft.com/office/drawing/2014/main" id="{D64F09B6-8BCC-4C52-8F83-88E2C849F88F}"/>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7" name="Rectangle 6">
            <a:extLst>
              <a:ext uri="{FF2B5EF4-FFF2-40B4-BE49-F238E27FC236}">
                <a16:creationId xmlns:a16="http://schemas.microsoft.com/office/drawing/2014/main" id="{50C257F3-FD61-4F6C-B41E-EE434F8606C4}"/>
              </a:ext>
            </a:extLst>
          </p:cNvPr>
          <p:cNvSpPr/>
          <p:nvPr/>
        </p:nvSpPr>
        <p:spPr>
          <a:xfrm>
            <a:off x="1" y="0"/>
            <a:ext cx="18203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a:extLst>
              <a:ext uri="{FF2B5EF4-FFF2-40B4-BE49-F238E27FC236}">
                <a16:creationId xmlns:a16="http://schemas.microsoft.com/office/drawing/2014/main" id="{B287EFB9-63B0-406F-A70E-FEF95AA40C9D}"/>
              </a:ext>
            </a:extLst>
          </p:cNvPr>
          <p:cNvSpPr>
            <a:spLocks noGrp="1"/>
          </p:cNvSpPr>
          <p:nvPr>
            <p:ph type="title"/>
          </p:nvPr>
        </p:nvSpPr>
        <p:spPr bwMode="auto">
          <a:xfrm>
            <a:off x="2592918" y="623888"/>
            <a:ext cx="891116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8" name="Text Placeholder 2">
            <a:extLst>
              <a:ext uri="{FF2B5EF4-FFF2-40B4-BE49-F238E27FC236}">
                <a16:creationId xmlns:a16="http://schemas.microsoft.com/office/drawing/2014/main" id="{7E8C648B-A436-4439-94E6-D085A9458F18}"/>
              </a:ext>
            </a:extLst>
          </p:cNvPr>
          <p:cNvSpPr>
            <a:spLocks noGrp="1"/>
          </p:cNvSpPr>
          <p:nvPr>
            <p:ph type="body" idx="1"/>
          </p:nvPr>
        </p:nvSpPr>
        <p:spPr bwMode="auto">
          <a:xfrm>
            <a:off x="2588684"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683D0D-D570-4761-8CB7-093039DBD2A1}"/>
              </a:ext>
            </a:extLst>
          </p:cNvPr>
          <p:cNvSpPr>
            <a:spLocks noGrp="1"/>
          </p:cNvSpPr>
          <p:nvPr>
            <p:ph type="dt" sz="half" idx="2"/>
          </p:nvPr>
        </p:nvSpPr>
        <p:spPr>
          <a:xfrm>
            <a:off x="10361085" y="6130925"/>
            <a:ext cx="1147233" cy="369888"/>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8EF68FF0-3178-4512-BD31-46E9634BF782}" type="datetimeFigureOut">
              <a:rPr lang="en-US"/>
              <a:pPr>
                <a:defRPr/>
              </a:pPr>
              <a:t>10/26/2018</a:t>
            </a:fld>
            <a:endParaRPr lang="en-US"/>
          </a:p>
        </p:txBody>
      </p:sp>
      <p:sp>
        <p:nvSpPr>
          <p:cNvPr id="5" name="Footer Placeholder 4">
            <a:extLst>
              <a:ext uri="{FF2B5EF4-FFF2-40B4-BE49-F238E27FC236}">
                <a16:creationId xmlns:a16="http://schemas.microsoft.com/office/drawing/2014/main" id="{1AC212DA-5447-4D01-9A47-43C5F45FD313}"/>
              </a:ext>
            </a:extLst>
          </p:cNvPr>
          <p:cNvSpPr>
            <a:spLocks noGrp="1"/>
          </p:cNvSpPr>
          <p:nvPr>
            <p:ph type="ftr" sz="quarter" idx="3"/>
          </p:nvPr>
        </p:nvSpPr>
        <p:spPr>
          <a:xfrm>
            <a:off x="2588684" y="6135689"/>
            <a:ext cx="76200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8D861F9-35B7-4EB3-868D-29B768073E44}"/>
              </a:ext>
            </a:extLst>
          </p:cNvPr>
          <p:cNvSpPr>
            <a:spLocks noGrp="1"/>
          </p:cNvSpPr>
          <p:nvPr>
            <p:ph type="sldNum" sz="quarter" idx="4"/>
          </p:nvPr>
        </p:nvSpPr>
        <p:spPr bwMode="gray">
          <a:xfrm>
            <a:off x="531285" y="787401"/>
            <a:ext cx="781049" cy="365125"/>
          </a:xfrm>
          <a:prstGeom prst="rect">
            <a:avLst/>
          </a:prstGeom>
        </p:spPr>
        <p:txBody>
          <a:bodyPr vert="horz" lIns="91440" tIns="45720" rIns="91440" bIns="45720" rtlCol="0" anchor="ctr"/>
          <a:lstStyle>
            <a:lvl1pPr algn="r">
              <a:defRPr sz="1500">
                <a:solidFill>
                  <a:srgbClr val="FEFFFF"/>
                </a:solidFill>
              </a:defRPr>
            </a:lvl1pPr>
          </a:lstStyle>
          <a:p>
            <a:pPr>
              <a:defRPr/>
            </a:pPr>
            <a:fld id="{98CF07E4-9FEC-4B33-8D2E-EC27E4CDCD42}" type="slidenum">
              <a:rPr lang="en-US"/>
              <a:pPr>
                <a:defRPr/>
              </a:pPr>
              <a:t>‹#›</a:t>
            </a:fld>
            <a:endParaRPr lang="en-US"/>
          </a:p>
        </p:txBody>
      </p:sp>
    </p:spTree>
    <p:extLst>
      <p:ext uri="{BB962C8B-B14F-4D97-AF65-F5344CB8AC3E}">
        <p14:creationId xmlns:p14="http://schemas.microsoft.com/office/powerpoint/2010/main" val="152382203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l" defTabSz="342900" rtl="0" eaLnBrk="0" fontAlgn="base" hangingPunct="0">
        <a:spcBef>
          <a:spcPct val="0"/>
        </a:spcBef>
        <a:spcAft>
          <a:spcPct val="0"/>
        </a:spcAft>
        <a:defRPr sz="2700" kern="1200">
          <a:solidFill>
            <a:srgbClr val="178DBB"/>
          </a:solidFill>
          <a:latin typeface="+mj-lt"/>
          <a:ea typeface="+mj-ea"/>
          <a:cs typeface="+mj-cs"/>
        </a:defRPr>
      </a:lvl1pPr>
      <a:lvl2pPr algn="l" defTabSz="342900" rtl="0" eaLnBrk="0" fontAlgn="base" hangingPunct="0">
        <a:spcBef>
          <a:spcPct val="0"/>
        </a:spcBef>
        <a:spcAft>
          <a:spcPct val="0"/>
        </a:spcAft>
        <a:defRPr sz="2700">
          <a:solidFill>
            <a:srgbClr val="178DBB"/>
          </a:solidFill>
          <a:latin typeface="Century Gothic" panose="020B0502020202020204" pitchFamily="34" charset="0"/>
        </a:defRPr>
      </a:lvl2pPr>
      <a:lvl3pPr algn="l" defTabSz="342900" rtl="0" eaLnBrk="0" fontAlgn="base" hangingPunct="0">
        <a:spcBef>
          <a:spcPct val="0"/>
        </a:spcBef>
        <a:spcAft>
          <a:spcPct val="0"/>
        </a:spcAft>
        <a:defRPr sz="2700">
          <a:solidFill>
            <a:srgbClr val="178DBB"/>
          </a:solidFill>
          <a:latin typeface="Century Gothic" panose="020B0502020202020204" pitchFamily="34" charset="0"/>
        </a:defRPr>
      </a:lvl3pPr>
      <a:lvl4pPr algn="l" defTabSz="342900" rtl="0" eaLnBrk="0" fontAlgn="base" hangingPunct="0">
        <a:spcBef>
          <a:spcPct val="0"/>
        </a:spcBef>
        <a:spcAft>
          <a:spcPct val="0"/>
        </a:spcAft>
        <a:defRPr sz="2700">
          <a:solidFill>
            <a:srgbClr val="178DBB"/>
          </a:solidFill>
          <a:latin typeface="Century Gothic" panose="020B0502020202020204" pitchFamily="34" charset="0"/>
        </a:defRPr>
      </a:lvl4pPr>
      <a:lvl5pPr algn="l" defTabSz="342900" rtl="0" eaLnBrk="0" fontAlgn="base" hangingPunct="0">
        <a:spcBef>
          <a:spcPct val="0"/>
        </a:spcBef>
        <a:spcAft>
          <a:spcPct val="0"/>
        </a:spcAft>
        <a:defRPr sz="2700">
          <a:solidFill>
            <a:srgbClr val="178DBB"/>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10/26/2018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8196420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13.jpe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image" Target="../media/image25.tif"/><Relationship Id="rId5" Type="http://schemas.openxmlformats.org/officeDocument/2006/relationships/image" Target="../media/image24.tif"/><Relationship Id="rId4" Type="http://schemas.openxmlformats.org/officeDocument/2006/relationships/image" Target="../media/image23.tif"/></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Layout" Target="../slideLayouts/slideLayout25.xml"/><Relationship Id="rId5" Type="http://schemas.openxmlformats.org/officeDocument/2006/relationships/image" Target="../media/image28.tif"/><Relationship Id="rId4" Type="http://schemas.openxmlformats.org/officeDocument/2006/relationships/image" Target="../media/image27.tif"/></Relationships>
</file>

<file path=ppt/slides/_rels/slide36.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www.csi.edu/" TargetMode="External"/><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r>
              <a:rPr lang="en-US" b="1" dirty="0"/>
              <a:t>Located on the csi twin falls campus</a:t>
            </a:r>
          </a:p>
          <a:p>
            <a:r>
              <a:rPr lang="en-US" b="1" dirty="0"/>
              <a:t>PO Box 1238</a:t>
            </a:r>
          </a:p>
          <a:p>
            <a:r>
              <a:rPr lang="en-US" b="1" dirty="0"/>
              <a:t>Twin Falls, Idaho 83303</a:t>
            </a:r>
          </a:p>
          <a:p>
            <a:r>
              <a:rPr lang="en-US" b="1" dirty="0"/>
              <a:t>208.736.2122</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714961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Information &amp; Assistance</a:t>
            </a:r>
          </a:p>
          <a:p>
            <a:r>
              <a:rPr lang="en-US" sz="2400" b="1" dirty="0"/>
              <a:t>Is the gateway to senior services in the Magic Valley. They can help identify needs, &amp; make referrals to resources and services to meet those needs. </a:t>
            </a:r>
          </a:p>
          <a:p>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70137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Ombudsman Program</a:t>
            </a:r>
          </a:p>
          <a:p>
            <a:r>
              <a:rPr lang="en-US" b="1" dirty="0"/>
              <a:t>Works to assist residents of long-term care facilities to protect their health, rights, safety, and welfare.</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544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lnSpcReduction="10000"/>
          </a:bodyPr>
          <a:lstStyle/>
          <a:p>
            <a:r>
              <a:rPr lang="en-US" b="1" u="sng" dirty="0"/>
              <a:t>Ombudsman Program</a:t>
            </a:r>
          </a:p>
          <a:p>
            <a:r>
              <a:rPr lang="en-US" b="1" dirty="0"/>
              <a:t>They investigate complaints in 58+ facilities, for seniors that involve accessing care, resident rights, facility or                                              home-based care issues, Medicaid, Medicare,                                                                  social security and other agencies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41811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Support Groups</a:t>
            </a:r>
          </a:p>
          <a:p>
            <a:r>
              <a:rPr lang="en-US" b="1" dirty="0"/>
              <a:t>Meet regularly for education, discussion &amp; peer support.</a:t>
            </a:r>
          </a:p>
          <a:p>
            <a:r>
              <a:rPr lang="en-US" sz="1600" b="1" dirty="0"/>
              <a:t>Caregiver support group                                                                                                                  Grandparents as parents support groups                                                                                    widowed wellness programs of Idaho, Inc.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1254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10000"/>
          </a:bodyPr>
          <a:lstStyle/>
          <a:p>
            <a:r>
              <a:rPr lang="en-US" b="1" u="sng" dirty="0"/>
              <a:t>Contracted services</a:t>
            </a:r>
          </a:p>
          <a:p>
            <a:r>
              <a:rPr lang="en-US" b="1" u="sng" dirty="0"/>
              <a:t>Homemaker: </a:t>
            </a:r>
            <a:r>
              <a:rPr lang="en-US" b="1" dirty="0"/>
              <a:t>assist with light housekeeping &amp; general chores</a:t>
            </a:r>
          </a:p>
          <a:p>
            <a:r>
              <a:rPr lang="en-US" b="1" u="sng" dirty="0"/>
              <a:t>Respite Care: </a:t>
            </a:r>
            <a:r>
              <a:rPr lang="en-US" b="1" dirty="0"/>
              <a:t>offers caregivers a break with companionship, supervision, &amp; assistance, with such tasks as bathing, dressing, &amp; other care receiver needs.  </a:t>
            </a:r>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35742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Contracted services</a:t>
            </a:r>
          </a:p>
          <a:p>
            <a:r>
              <a:rPr lang="en-US" b="1" u="sng" dirty="0"/>
              <a:t>Transportation: </a:t>
            </a:r>
            <a:r>
              <a:rPr lang="en-US" b="1" dirty="0"/>
              <a:t>services provide rides for seniors to senior centers, medical appointments,                                                          shopping and other locations.</a:t>
            </a:r>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19197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Contracted services</a:t>
            </a:r>
          </a:p>
          <a:p>
            <a:r>
              <a:rPr lang="en-US" b="1" u="sng" dirty="0"/>
              <a:t>Senior Dining &amp; Activities:                                                                                 </a:t>
            </a:r>
            <a:r>
              <a:rPr lang="en-US" b="1" dirty="0"/>
              <a:t>are offered at 16 senior centers and 2 meal sites throughout the Magic Valley.</a:t>
            </a:r>
            <a:endParaRPr lang="en-US" b="1" u="sng" dirty="0"/>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0164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20000"/>
          </a:bodyPr>
          <a:lstStyle/>
          <a:p>
            <a:r>
              <a:rPr lang="en-US" b="1" u="sng" dirty="0"/>
              <a:t>Senior Centers </a:t>
            </a:r>
          </a:p>
          <a:p>
            <a:r>
              <a:rPr lang="en-US" b="1" u="sng" dirty="0"/>
              <a:t>1 in 6 seniors in </a:t>
            </a:r>
            <a:r>
              <a:rPr lang="en-US" b="1" u="sng" dirty="0" err="1"/>
              <a:t>idaho</a:t>
            </a:r>
            <a:r>
              <a:rPr lang="en-US" b="1" u="sng" dirty="0"/>
              <a:t> struggle with Hunger</a:t>
            </a:r>
          </a:p>
          <a:p>
            <a:r>
              <a:rPr lang="en-US" sz="2000" b="1" u="sng" dirty="0"/>
              <a:t>Congregate Meals</a:t>
            </a:r>
            <a:r>
              <a:rPr lang="en-US" sz="2000" b="1" dirty="0"/>
              <a:t>: On track to serve 101,900 Meals in 2018</a:t>
            </a:r>
          </a:p>
          <a:p>
            <a:r>
              <a:rPr lang="en-US" sz="2000" b="1" u="sng" dirty="0"/>
              <a:t>Home Delivered Meals:</a:t>
            </a:r>
            <a:r>
              <a:rPr lang="en-US" sz="2000" b="1" dirty="0"/>
              <a:t> on track to serve 72,800 Meals in 2018</a:t>
            </a:r>
          </a:p>
          <a:p>
            <a:r>
              <a:rPr lang="en-US" sz="2000" b="1" u="sng" dirty="0"/>
              <a:t>Live longer with less de</a:t>
            </a:r>
            <a:r>
              <a:rPr lang="en-US" b="1" u="sng" dirty="0"/>
              <a:t>mentia</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407201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sz="4400" b="1" u="sng" dirty="0"/>
              <a:t>Biggest Risk to Seniors:</a:t>
            </a:r>
          </a:p>
          <a:p>
            <a:r>
              <a:rPr lang="en-US" sz="4400" b="1" u="sng" dirty="0"/>
              <a:t>Loneliness</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81126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36 million Americans provide care for an aging relative</a:t>
            </a:r>
          </a:p>
          <a:p>
            <a:pPr marL="342900" indent="-342900">
              <a:buFont typeface="Wingdings" panose="05000000000000000000" pitchFamily="2" charset="2"/>
              <a:buChar char="v"/>
            </a:pPr>
            <a:r>
              <a:rPr lang="en-US" b="1" dirty="0"/>
              <a:t>¾ of these caregivers work outside the home</a:t>
            </a:r>
          </a:p>
          <a:p>
            <a:pPr marL="342900" indent="-342900">
              <a:buFont typeface="Wingdings" panose="05000000000000000000" pitchFamily="2" charset="2"/>
              <a:buChar char="v"/>
            </a:pPr>
            <a:r>
              <a:rPr lang="en-US" b="1" dirty="0"/>
              <a:t>Many have full time jobs and kids at home</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1632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a:bodyPr>
          <a:lstStyle/>
          <a:p>
            <a:r>
              <a:rPr lang="en-US" b="1" dirty="0"/>
              <a:t>Shawna Wasko, M.OLP</a:t>
            </a:r>
          </a:p>
          <a:p>
            <a:r>
              <a:rPr lang="en-US" sz="1800" b="1" u="sng" dirty="0"/>
              <a:t>Public Information/Contracts Manager/Group Facilitator</a:t>
            </a:r>
          </a:p>
          <a:p>
            <a:r>
              <a:rPr lang="en-US" sz="1600" b="1" dirty="0"/>
              <a:t>Widowed Wellness Programs of Idaho, Inc.                                                                                       Caregiver Support Group                                                                                                     Grandparents as Parents support group</a:t>
            </a:r>
          </a:p>
          <a:p>
            <a:endParaRPr lang="en-US" sz="1600" b="1" dirty="0"/>
          </a:p>
          <a:p>
            <a:endParaRPr lang="en-US" dirty="0"/>
          </a:p>
          <a:p>
            <a:endParaRPr lang="en-US"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93520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In 1950 only 7% of population over 65</a:t>
            </a:r>
          </a:p>
          <a:p>
            <a:pPr marL="342900" indent="-342900">
              <a:buFont typeface="Wingdings" panose="05000000000000000000" pitchFamily="2" charset="2"/>
              <a:buChar char="v"/>
            </a:pPr>
            <a:r>
              <a:rPr lang="en-US" b="1" dirty="0"/>
              <a:t>In 15 years, 20% of American will be senior citizens</a:t>
            </a:r>
          </a:p>
          <a:p>
            <a:pPr marL="342900" indent="-342900">
              <a:buFont typeface="Wingdings" panose="05000000000000000000" pitchFamily="2" charset="2"/>
              <a:buChar char="v"/>
            </a:pPr>
            <a:r>
              <a:rPr lang="en-US" b="1" dirty="0"/>
              <a:t>We do not have enough caregivers: Medicaid explodes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95236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Today 5 million people have Alzheimer’s Disease (AD)</a:t>
            </a:r>
          </a:p>
          <a:p>
            <a:pPr marL="342900" indent="-342900">
              <a:buFont typeface="Wingdings" panose="05000000000000000000" pitchFamily="2" charset="2"/>
              <a:buChar char="v"/>
            </a:pPr>
            <a:r>
              <a:rPr lang="en-US" b="1" dirty="0"/>
              <a:t>We will have 16 million with AD </a:t>
            </a:r>
            <a:r>
              <a:rPr lang="en-US" b="1"/>
              <a:t>by 2050</a:t>
            </a:r>
            <a:endParaRPr lang="en-US" b="1" dirty="0"/>
          </a:p>
          <a:p>
            <a:pPr marL="342900" indent="-342900">
              <a:buFont typeface="Wingdings" panose="05000000000000000000" pitchFamily="2" charset="2"/>
              <a:buChar char="v"/>
            </a:pPr>
            <a:r>
              <a:rPr lang="en-US" b="1" dirty="0"/>
              <a:t>Caregivers make about $10 an hour with no benefits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9197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09997"/>
            <a:ext cx="8689976" cy="2521791"/>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47% of working caregivers have used up all or most of their savings</a:t>
            </a:r>
          </a:p>
          <a:p>
            <a:pPr marL="342900" indent="-342900">
              <a:buFont typeface="Wingdings" panose="05000000000000000000" pitchFamily="2" charset="2"/>
              <a:buChar char="v"/>
            </a:pPr>
            <a:r>
              <a:rPr lang="en-US" b="1" dirty="0"/>
              <a:t>1 in 5 family caregivers were so financially strained they had to move into the same house with their care receiver</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736182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09997"/>
            <a:ext cx="8689976" cy="2521791"/>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In a National alliance for caregivers and the Ad association, 40% of those providing care for people with AD showed signs of                                                                          depression and extreme emotional stress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38347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4951" y="1441524"/>
            <a:ext cx="8689976" cy="959222"/>
          </a:xfrm>
        </p:spPr>
        <p:txBody>
          <a:bodyPr/>
          <a:lstStyle/>
          <a:p>
            <a:r>
              <a:rPr lang="en-US" dirty="0"/>
              <a:t>Scams and Schemes</a:t>
            </a:r>
          </a:p>
        </p:txBody>
      </p:sp>
      <p:sp>
        <p:nvSpPr>
          <p:cNvPr id="3" name="Subtitle 2"/>
          <p:cNvSpPr>
            <a:spLocks noGrp="1"/>
          </p:cNvSpPr>
          <p:nvPr>
            <p:ph type="subTitle" idx="1"/>
          </p:nvPr>
        </p:nvSpPr>
        <p:spPr>
          <a:xfrm>
            <a:off x="2498761" y="2560316"/>
            <a:ext cx="6815669" cy="2560323"/>
          </a:xfrm>
        </p:spPr>
        <p:txBody>
          <a:bodyPr>
            <a:normAutofit lnSpcReduction="10000"/>
          </a:bodyPr>
          <a:lstStyle/>
          <a:p>
            <a:r>
              <a:rPr lang="en-US" dirty="0"/>
              <a:t>Fraud Prevention education </a:t>
            </a:r>
          </a:p>
          <a:p>
            <a:r>
              <a:rPr lang="en-US" dirty="0"/>
              <a:t>By </a:t>
            </a:r>
          </a:p>
          <a:p>
            <a:r>
              <a:rPr lang="en-US" dirty="0"/>
              <a:t>Taenia Hudson</a:t>
            </a:r>
          </a:p>
          <a:p>
            <a:r>
              <a:rPr lang="en-US" dirty="0"/>
              <a:t>Senior Medicare Patrol coordinator</a:t>
            </a:r>
          </a:p>
          <a:p>
            <a:r>
              <a:rPr lang="en-US" dirty="0"/>
              <a:t>CSI Office on Aging </a:t>
            </a:r>
          </a:p>
        </p:txBody>
      </p:sp>
    </p:spTree>
    <p:extLst>
      <p:ext uri="{BB962C8B-B14F-4D97-AF65-F5344CB8AC3E}">
        <p14:creationId xmlns:p14="http://schemas.microsoft.com/office/powerpoint/2010/main" val="320888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What is the Senior Medicare Patrol?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70240101"/>
              </p:ext>
            </p:extLst>
          </p:nvPr>
        </p:nvGraphicFramePr>
        <p:xfrm>
          <a:off x="2549562" y="1894242"/>
          <a:ext cx="6705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985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Medicare cards</a:t>
            </a:r>
          </a:p>
        </p:txBody>
      </p:sp>
      <p:pic>
        <p:nvPicPr>
          <p:cNvPr id="5" name="Content Placeholder 4" descr="Current Medicare card in background, new Medicare card in the foreground." title="New Card! New Number!"/>
          <p:cNvPicPr>
            <a:picLocks noGrp="1" noChangeAspect="1"/>
          </p:cNvPicPr>
          <p:nvPr>
            <p:ph sz="quarter" idx="14"/>
          </p:nvPr>
        </p:nvPicPr>
        <p:blipFill>
          <a:blip r:embed="rId2"/>
          <a:stretch>
            <a:fillRect/>
          </a:stretch>
        </p:blipFill>
        <p:spPr>
          <a:xfrm>
            <a:off x="6244515" y="2214694"/>
            <a:ext cx="5033711" cy="3212712"/>
          </a:xfrm>
          <a:prstGeom prst="rect">
            <a:avLst/>
          </a:prstGeom>
        </p:spPr>
      </p:pic>
      <p:sp>
        <p:nvSpPr>
          <p:cNvPr id="7" name="object 3"/>
          <p:cNvSpPr txBox="1">
            <a:spLocks noGrp="1"/>
          </p:cNvSpPr>
          <p:nvPr>
            <p:ph sz="quarter" idx="13"/>
          </p:nvPr>
        </p:nvSpPr>
        <p:spPr>
          <a:xfrm>
            <a:off x="913775" y="1847701"/>
            <a:ext cx="5106026" cy="4462760"/>
          </a:xfrm>
          <a:prstGeom prst="rect">
            <a:avLst/>
          </a:prstGeom>
        </p:spPr>
        <p:txBody>
          <a:bodyPr vert="horz" wrap="square" lIns="0" tIns="0" rIns="0" bIns="0" rtlCol="0">
            <a:spAutoFit/>
          </a:bodyPr>
          <a:lstStyle/>
          <a:p>
            <a:pPr marL="285750" indent="-285750">
              <a:lnSpc>
                <a:spcPct val="100000"/>
              </a:lnSpc>
              <a:spcBef>
                <a:spcPts val="600"/>
              </a:spcBef>
              <a:buFont typeface="Arial" panose="020B0604020202020204" pitchFamily="34" charset="0"/>
              <a:buChar char="•"/>
            </a:pPr>
            <a:r>
              <a:rPr lang="en-US" dirty="0">
                <a:cs typeface="Times New Roman" panose="02020603050405020304" pitchFamily="18" charset="0"/>
              </a:rPr>
              <a:t>Your card is unique will include the numbers 0 thru 9 and </a:t>
            </a:r>
            <a:r>
              <a:rPr lang="en-US" dirty="0">
                <a:solidFill>
                  <a:srgbClr val="FF0000"/>
                </a:solidFill>
                <a:cs typeface="Times New Roman" panose="02020603050405020304" pitchFamily="18" charset="0"/>
              </a:rPr>
              <a:t>will not </a:t>
            </a:r>
            <a:r>
              <a:rPr lang="en-US" dirty="0">
                <a:cs typeface="Times New Roman" panose="02020603050405020304" pitchFamily="18" charset="0"/>
              </a:rPr>
              <a:t>include the letters s, l o I, b and z</a:t>
            </a:r>
          </a:p>
          <a:p>
            <a:pPr marL="0" indent="0">
              <a:lnSpc>
                <a:spcPct val="100000"/>
              </a:lnSpc>
              <a:spcBef>
                <a:spcPts val="600"/>
              </a:spcBef>
              <a:buNone/>
            </a:pPr>
            <a:endParaRPr lang="en-US" dirty="0">
              <a:cs typeface="Times New Roman" panose="02020603050405020304" pitchFamily="18" charset="0"/>
            </a:endParaRPr>
          </a:p>
          <a:p>
            <a:pPr marL="285750" indent="-285750">
              <a:lnSpc>
                <a:spcPct val="100000"/>
              </a:lnSpc>
              <a:spcBef>
                <a:spcPts val="600"/>
              </a:spcBef>
              <a:buFont typeface="Arial" panose="020B0604020202020204" pitchFamily="34" charset="0"/>
              <a:buChar char="•"/>
            </a:pPr>
            <a:r>
              <a:rPr lang="en-US" dirty="0">
                <a:latin typeface="+mn-lt"/>
                <a:cs typeface="Times New Roman" panose="02020603050405020304" pitchFamily="18" charset="0"/>
              </a:rPr>
              <a:t>Destroy your old card once you receive your new card</a:t>
            </a:r>
          </a:p>
          <a:p>
            <a:pPr marL="285750" indent="-285750">
              <a:lnSpc>
                <a:spcPct val="100000"/>
              </a:lnSpc>
              <a:spcBef>
                <a:spcPts val="600"/>
              </a:spcBef>
              <a:buFont typeface="Arial" panose="020B0604020202020204" pitchFamily="34" charset="0"/>
              <a:buChar char="•"/>
            </a:pPr>
            <a:endParaRPr lang="en-US" dirty="0">
              <a:cs typeface="Times New Roman" panose="02020603050405020304" pitchFamily="18" charset="0"/>
            </a:endParaRPr>
          </a:p>
          <a:p>
            <a:pPr marL="285750" indent="-285750">
              <a:lnSpc>
                <a:spcPct val="100000"/>
              </a:lnSpc>
              <a:spcBef>
                <a:spcPts val="600"/>
              </a:spcBef>
              <a:buFont typeface="Arial" panose="020B0604020202020204" pitchFamily="34" charset="0"/>
              <a:buChar char="•"/>
            </a:pPr>
            <a:r>
              <a:rPr lang="en-US" dirty="0">
                <a:cs typeface="Times New Roman" panose="02020603050405020304" pitchFamily="18" charset="0"/>
              </a:rPr>
              <a:t>Treat your new card like a credit card – protect it! </a:t>
            </a:r>
            <a:endParaRPr lang="en-US" dirty="0">
              <a:latin typeface="+mn-lt"/>
              <a:cs typeface="Times New Roman" panose="02020603050405020304" pitchFamily="18" charset="0"/>
            </a:endParaRPr>
          </a:p>
          <a:p>
            <a:pPr marL="0" indent="0">
              <a:lnSpc>
                <a:spcPct val="100000"/>
              </a:lnSpc>
              <a:spcBef>
                <a:spcPts val="600"/>
              </a:spcBef>
              <a:buNone/>
            </a:pPr>
            <a:endParaRPr lang="en-US" dirty="0">
              <a:latin typeface="+mn-lt"/>
              <a:cs typeface="Times New Roman" panose="02020603050405020304" pitchFamily="18" charset="0"/>
            </a:endParaRPr>
          </a:p>
          <a:p>
            <a:pPr marL="285750" indent="-285750">
              <a:lnSpc>
                <a:spcPct val="100000"/>
              </a:lnSpc>
              <a:spcBef>
                <a:spcPts val="600"/>
              </a:spcBef>
              <a:buFont typeface="Arial" panose="020B0604020202020204" pitchFamily="34" charset="0"/>
              <a:buChar char="•"/>
            </a:pPr>
            <a:r>
              <a:rPr lang="en-US" dirty="0">
                <a:cs typeface="Times New Roman" panose="02020603050405020304" pitchFamily="18" charset="0"/>
              </a:rPr>
              <a:t>Medicare will never call you uninvited and ask for personal or private information</a:t>
            </a:r>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651028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4"/>
            <p:extLst>
              <p:ext uri="{D42A27DB-BD31-4B8C-83A1-F6EECF244321}">
                <p14:modId xmlns:p14="http://schemas.microsoft.com/office/powerpoint/2010/main" val="956377717"/>
              </p:ext>
            </p:extLst>
          </p:nvPr>
        </p:nvGraphicFramePr>
        <p:xfrm>
          <a:off x="952500" y="1227138"/>
          <a:ext cx="10258425"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34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20693" y="236669"/>
            <a:ext cx="7306187" cy="868598"/>
          </a:xfrm>
        </p:spPr>
        <p:txBody>
          <a:bodyPr>
            <a:normAutofit fontScale="90000"/>
          </a:bodyPr>
          <a:lstStyle/>
          <a:p>
            <a:r>
              <a:rPr lang="en-US" dirty="0"/>
              <a:t>10 things you can do to avoid fraud</a:t>
            </a: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78413" y="1455680"/>
            <a:ext cx="6199187" cy="3489439"/>
          </a:xfrm>
        </p:spPr>
      </p:pic>
      <p:sp>
        <p:nvSpPr>
          <p:cNvPr id="6" name="Text Placeholder 5"/>
          <p:cNvSpPr>
            <a:spLocks noGrp="1"/>
          </p:cNvSpPr>
          <p:nvPr>
            <p:ph type="body" sz="half" idx="2"/>
          </p:nvPr>
        </p:nvSpPr>
        <p:spPr>
          <a:xfrm>
            <a:off x="677731" y="1234359"/>
            <a:ext cx="4400682" cy="4499467"/>
          </a:xfrm>
        </p:spPr>
        <p:txBody>
          <a:bodyPr>
            <a:normAutofit fontScale="92500" lnSpcReduction="20000"/>
          </a:bodyPr>
          <a:lstStyle/>
          <a:p>
            <a:pPr marL="285750" indent="-285750" algn="l">
              <a:buFont typeface="Wingdings" panose="05000000000000000000" pitchFamily="2" charset="2"/>
              <a:buChar char="§"/>
            </a:pPr>
            <a:r>
              <a:rPr lang="en-US" dirty="0"/>
              <a:t>Spot Imposters</a:t>
            </a:r>
          </a:p>
          <a:p>
            <a:pPr marL="285750" indent="-285750" algn="l">
              <a:buFont typeface="Wingdings" panose="05000000000000000000" pitchFamily="2" charset="2"/>
              <a:buChar char="§"/>
            </a:pPr>
            <a:r>
              <a:rPr lang="en-US" dirty="0"/>
              <a:t>Do online searches</a:t>
            </a:r>
          </a:p>
          <a:p>
            <a:pPr marL="285750" indent="-285750" algn="l">
              <a:buFont typeface="Wingdings" panose="05000000000000000000" pitchFamily="2" charset="2"/>
              <a:buChar char="§"/>
            </a:pPr>
            <a:r>
              <a:rPr lang="en-US" dirty="0"/>
              <a:t>Don’t believe your caller id</a:t>
            </a:r>
          </a:p>
          <a:p>
            <a:pPr marL="285750" indent="-285750" algn="l">
              <a:buFont typeface="Wingdings" panose="05000000000000000000" pitchFamily="2" charset="2"/>
              <a:buChar char="§"/>
            </a:pPr>
            <a:r>
              <a:rPr lang="en-US" dirty="0"/>
              <a:t>Don’t pay upfront for a promise</a:t>
            </a:r>
          </a:p>
          <a:p>
            <a:pPr marL="285750" indent="-285750" algn="l">
              <a:buFont typeface="Wingdings" panose="05000000000000000000" pitchFamily="2" charset="2"/>
              <a:buChar char="§"/>
            </a:pPr>
            <a:r>
              <a:rPr lang="en-US" dirty="0"/>
              <a:t>Consider how you pay</a:t>
            </a:r>
          </a:p>
          <a:p>
            <a:pPr marL="285750" indent="-285750" algn="l">
              <a:buFont typeface="Wingdings" panose="05000000000000000000" pitchFamily="2" charset="2"/>
              <a:buChar char="§"/>
            </a:pPr>
            <a:r>
              <a:rPr lang="en-US" dirty="0"/>
              <a:t>Talk to Friend or relative</a:t>
            </a:r>
          </a:p>
          <a:p>
            <a:pPr marL="285750" indent="-285750" algn="l">
              <a:buFont typeface="Wingdings" panose="05000000000000000000" pitchFamily="2" charset="2"/>
              <a:buChar char="§"/>
            </a:pPr>
            <a:r>
              <a:rPr lang="en-US" dirty="0"/>
              <a:t>Hang up on robocalls</a:t>
            </a:r>
          </a:p>
          <a:p>
            <a:pPr marL="285750" indent="-285750" algn="l">
              <a:buFont typeface="Wingdings" panose="05000000000000000000" pitchFamily="2" charset="2"/>
              <a:buChar char="§"/>
            </a:pPr>
            <a:r>
              <a:rPr lang="en-US" dirty="0"/>
              <a:t>Do not answer unknown numbers</a:t>
            </a:r>
          </a:p>
          <a:p>
            <a:pPr marL="285750" indent="-285750" algn="l">
              <a:buFont typeface="Wingdings" panose="05000000000000000000" pitchFamily="2" charset="2"/>
              <a:buChar char="§"/>
            </a:pPr>
            <a:r>
              <a:rPr lang="en-US" dirty="0"/>
              <a:t>Be skeptical about free trials</a:t>
            </a:r>
          </a:p>
          <a:p>
            <a:pPr marL="285750" indent="-285750" algn="l">
              <a:buFont typeface="Wingdings" panose="05000000000000000000" pitchFamily="2" charset="2"/>
              <a:buChar char="§"/>
            </a:pPr>
            <a:r>
              <a:rPr lang="en-US" dirty="0"/>
              <a:t>Don’t deposit a check and wire money back</a:t>
            </a:r>
          </a:p>
          <a:p>
            <a:pPr algn="l"/>
            <a:r>
              <a:rPr lang="en-US" sz="2200" b="1" dirty="0">
                <a:solidFill>
                  <a:srgbClr val="FF0000"/>
                </a:solidFill>
              </a:rPr>
              <a:t>Sign up for free scam alerts from the FTC at ftc.gov/scams</a:t>
            </a:r>
          </a:p>
          <a:p>
            <a:endParaRPr lang="en-US" dirty="0"/>
          </a:p>
        </p:txBody>
      </p:sp>
      <p:sp>
        <p:nvSpPr>
          <p:cNvPr id="9" name="TextBox 8"/>
          <p:cNvSpPr txBox="1"/>
          <p:nvPr/>
        </p:nvSpPr>
        <p:spPr>
          <a:xfrm>
            <a:off x="6154178" y="5166440"/>
            <a:ext cx="4485135" cy="646331"/>
          </a:xfrm>
          <a:prstGeom prst="rect">
            <a:avLst/>
          </a:prstGeom>
          <a:noFill/>
        </p:spPr>
        <p:txBody>
          <a:bodyPr wrap="square" rtlCol="0">
            <a:spAutoFit/>
          </a:bodyPr>
          <a:lstStyle/>
          <a:p>
            <a:r>
              <a:rPr lang="en-US" dirty="0"/>
              <a:t>IT’S SHREWD TO BY RUDE – HANG UP OR BETTER YET DO NOT ANSWER</a:t>
            </a:r>
          </a:p>
        </p:txBody>
      </p:sp>
    </p:spTree>
    <p:extLst>
      <p:ext uri="{BB962C8B-B14F-4D97-AF65-F5344CB8AC3E}">
        <p14:creationId xmlns:p14="http://schemas.microsoft.com/office/powerpoint/2010/main" val="100535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743" y="360334"/>
            <a:ext cx="10364451" cy="1596177"/>
          </a:xfrm>
        </p:spPr>
        <p:txBody>
          <a:bodyPr>
            <a:normAutofit/>
          </a:bodyPr>
          <a:lstStyle/>
          <a:p>
            <a:r>
              <a:rPr lang="en-US" sz="8000" dirty="0"/>
              <a:t>Thank you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843" y="1843479"/>
            <a:ext cx="5048250" cy="4591050"/>
          </a:xfrm>
          <a:prstGeom prst="rect">
            <a:avLst/>
          </a:prstGeom>
        </p:spPr>
      </p:pic>
    </p:spTree>
    <p:extLst>
      <p:ext uri="{BB962C8B-B14F-4D97-AF65-F5344CB8AC3E}">
        <p14:creationId xmlns:p14="http://schemas.microsoft.com/office/powerpoint/2010/main" val="363586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fontScale="77500" lnSpcReduction="20000"/>
          </a:bodyPr>
          <a:lstStyle/>
          <a:p>
            <a:pPr algn="r"/>
            <a:r>
              <a:rPr lang="en-US" b="1" dirty="0"/>
              <a:t>Our Goal:</a:t>
            </a:r>
          </a:p>
          <a:p>
            <a:pPr algn="r"/>
            <a:r>
              <a:rPr lang="en-US" b="1" dirty="0"/>
              <a:t>Is to enable people to live in their own homes:</a:t>
            </a:r>
          </a:p>
          <a:p>
            <a:pPr marL="342900" indent="-342900" algn="r">
              <a:buFont typeface="Arial" panose="020B0604020202020204" pitchFamily="34" charset="0"/>
              <a:buChar char="•"/>
            </a:pPr>
            <a:r>
              <a:rPr lang="en-US" b="1" dirty="0"/>
              <a:t>As long as they can</a:t>
            </a:r>
          </a:p>
          <a:p>
            <a:pPr marL="342900" indent="-342900" algn="r">
              <a:buFont typeface="Arial" panose="020B0604020202020204" pitchFamily="34" charset="0"/>
              <a:buChar char="•"/>
            </a:pPr>
            <a:r>
              <a:rPr lang="en-US" b="1" dirty="0"/>
              <a:t>As comfortably as they can</a:t>
            </a:r>
          </a:p>
          <a:p>
            <a:pPr marL="342900" indent="-342900" algn="r">
              <a:buFont typeface="Arial" panose="020B0604020202020204" pitchFamily="34" charset="0"/>
              <a:buChar char="•"/>
            </a:pPr>
            <a:r>
              <a:rPr lang="en-US" b="1" dirty="0"/>
              <a:t>As safely as they can</a:t>
            </a:r>
            <a:r>
              <a:rPr lang="en-US" dirty="0"/>
              <a:t>.</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710" y="3886201"/>
            <a:ext cx="1906589" cy="1974596"/>
          </a:xfrm>
          <a:prstGeom prst="rect">
            <a:avLst/>
          </a:prstGeom>
        </p:spPr>
      </p:pic>
    </p:spTree>
    <p:extLst>
      <p:ext uri="{BB962C8B-B14F-4D97-AF65-F5344CB8AC3E}">
        <p14:creationId xmlns:p14="http://schemas.microsoft.com/office/powerpoint/2010/main" val="296120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Shape 119"/>
          <p:cNvSpPr txBox="1">
            <a:spLocks noGrp="1"/>
          </p:cNvSpPr>
          <p:nvPr>
            <p:ph type="ctrTitle"/>
          </p:nvPr>
        </p:nvSpPr>
        <p:spPr>
          <a:xfrm>
            <a:off x="2755546" y="3367324"/>
            <a:ext cx="6680908" cy="878017"/>
          </a:xfrm>
          <a:prstGeom prst="rect">
            <a:avLst/>
          </a:prstGeom>
        </p:spPr>
        <p:txBody>
          <a:bodyPr>
            <a:normAutofit fontScale="90000"/>
          </a:bodyPr>
          <a:lstStyle/>
          <a:p>
            <a:pPr>
              <a:defRPr sz="3600">
                <a:latin typeface="Arial Rounded MT Bold"/>
                <a:ea typeface="Arial Rounded MT Bold"/>
                <a:cs typeface="Arial Rounded MT Bold"/>
                <a:sym typeface="Arial Rounded MT Bold"/>
              </a:defRPr>
            </a:pPr>
            <a:r>
              <a:t>AN OUNCE OF PREVENTION,</a:t>
            </a:r>
          </a:p>
          <a:p>
            <a:pPr>
              <a:defRPr sz="3600">
                <a:latin typeface="Arial Rounded MT Bold"/>
                <a:ea typeface="Arial Rounded MT Bold"/>
                <a:cs typeface="Arial Rounded MT Bold"/>
                <a:sym typeface="Arial Rounded MT Bold"/>
              </a:defRPr>
            </a:pPr>
            <a:r>
              <a:t>WHAT IS IT WORTH?</a:t>
            </a:r>
          </a:p>
        </p:txBody>
      </p:sp>
      <p:sp>
        <p:nvSpPr>
          <p:cNvPr id="130" name="Shape 120"/>
          <p:cNvSpPr txBox="1">
            <a:spLocks noGrp="1"/>
          </p:cNvSpPr>
          <p:nvPr>
            <p:ph type="subTitle" sz="quarter" idx="1"/>
          </p:nvPr>
        </p:nvSpPr>
        <p:spPr>
          <a:xfrm>
            <a:off x="2898655" y="5373832"/>
            <a:ext cx="6394690" cy="306435"/>
          </a:xfrm>
          <a:prstGeom prst="rect">
            <a:avLst/>
          </a:prstGeom>
        </p:spPr>
        <p:txBody>
          <a:bodyPr>
            <a:normAutofit fontScale="70000" lnSpcReduction="20000"/>
          </a:bodyPr>
          <a:lstStyle>
            <a:lvl1pPr defTabSz="414781">
              <a:defRPr sz="2272">
                <a:latin typeface="Arial Rounded MT Bold"/>
                <a:ea typeface="Arial Rounded MT Bold"/>
                <a:cs typeface="Arial Rounded MT Bold"/>
                <a:sym typeface="Arial Rounded MT Bold"/>
              </a:defRPr>
            </a:lvl1pPr>
          </a:lstStyle>
          <a:p>
            <a:r>
              <a:t>Bryan Wright PT, DPT, Cert. MDT, OCS</a:t>
            </a:r>
          </a:p>
        </p:txBody>
      </p:sp>
      <p:sp>
        <p:nvSpPr>
          <p:cNvPr id="131" name="Shape 121"/>
          <p:cNvSpPr txBox="1"/>
          <p:nvPr/>
        </p:nvSpPr>
        <p:spPr>
          <a:xfrm>
            <a:off x="2416968" y="4304780"/>
            <a:ext cx="7358064" cy="483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defRPr sz="3200">
                <a:solidFill>
                  <a:schemeClr val="accent5">
                    <a:lumOff val="-8078"/>
                  </a:schemeClr>
                </a:solidFill>
                <a:latin typeface="Arial Rounded MT Bold"/>
                <a:ea typeface="Arial Rounded MT Bold"/>
                <a:cs typeface="Arial Rounded MT Bold"/>
                <a:sym typeface="Arial Rounded MT Bold"/>
              </a:defRPr>
            </a:lvl1pPr>
          </a:lstStyle>
          <a:p>
            <a:pPr algn="ctr" defTabSz="410751" hangingPunct="0"/>
            <a:r>
              <a:rPr sz="2250" kern="0">
                <a:solidFill>
                  <a:srgbClr val="C82506">
                    <a:lumOff val="-8078"/>
                  </a:srgbClr>
                </a:solidFill>
              </a:rPr>
              <a:t>Keeping Yourself Injury Free in Life</a:t>
            </a:r>
          </a:p>
        </p:txBody>
      </p:sp>
      <p:pic>
        <p:nvPicPr>
          <p:cNvPr id="132" name="WPT Logo.png" descr="WPT Logo.png"/>
          <p:cNvPicPr>
            <a:picLocks noChangeAspect="1"/>
          </p:cNvPicPr>
          <p:nvPr/>
        </p:nvPicPr>
        <p:blipFill>
          <a:blip r:embed="rId3">
            <a:extLst/>
          </a:blip>
          <a:stretch>
            <a:fillRect/>
          </a:stretch>
        </p:blipFill>
        <p:spPr>
          <a:xfrm>
            <a:off x="3510342" y="949270"/>
            <a:ext cx="5171316" cy="183035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4" name="Shape 132"/>
          <p:cNvSpPr txBox="1">
            <a:spLocks noGrp="1"/>
          </p:cNvSpPr>
          <p:nvPr>
            <p:ph type="title"/>
          </p:nvPr>
        </p:nvSpPr>
        <p:spPr>
          <a:xfrm>
            <a:off x="2193726" y="166687"/>
            <a:ext cx="7804548" cy="1063576"/>
          </a:xfrm>
          <a:prstGeom prst="rect">
            <a:avLst/>
          </a:prstGeom>
        </p:spPr>
        <p:txBody>
          <a:bodyPr/>
          <a:lstStyle>
            <a:lvl1pPr>
              <a:defRPr>
                <a:solidFill>
                  <a:schemeClr val="accent5">
                    <a:lumOff val="-8078"/>
                  </a:schemeClr>
                </a:solidFill>
                <a:latin typeface="Arial Rounded MT Bold"/>
                <a:ea typeface="Arial Rounded MT Bold"/>
                <a:cs typeface="Arial Rounded MT Bold"/>
                <a:sym typeface="Arial Rounded MT Bold"/>
              </a:defRPr>
            </a:lvl1pPr>
          </a:lstStyle>
          <a:p>
            <a:r>
              <a:t>INJURY RISK</a:t>
            </a:r>
          </a:p>
        </p:txBody>
      </p:sp>
      <p:grpSp>
        <p:nvGrpSpPr>
          <p:cNvPr id="138" name="Group"/>
          <p:cNvGrpSpPr/>
          <p:nvPr/>
        </p:nvGrpSpPr>
        <p:grpSpPr>
          <a:xfrm>
            <a:off x="1675805" y="2040241"/>
            <a:ext cx="8840391" cy="3888840"/>
            <a:chOff x="0" y="623291"/>
            <a:chExt cx="12573000" cy="5530792"/>
          </a:xfrm>
        </p:grpSpPr>
        <p:pic>
          <p:nvPicPr>
            <p:cNvPr id="135" name="pasted-image.png" descr="pasted-image.png"/>
            <p:cNvPicPr>
              <a:picLocks noChangeAspect="1"/>
            </p:cNvPicPr>
            <p:nvPr/>
          </p:nvPicPr>
          <p:blipFill>
            <a:blip r:embed="rId4">
              <a:extLst/>
            </a:blip>
            <a:srcRect l="3337" t="9227" b="12798"/>
            <a:stretch>
              <a:fillRect/>
            </a:stretch>
          </p:blipFill>
          <p:spPr>
            <a:xfrm>
              <a:off x="1190" y="623291"/>
              <a:ext cx="12570769" cy="5266914"/>
            </a:xfrm>
            <a:prstGeom prst="rect">
              <a:avLst/>
            </a:prstGeom>
            <a:ln w="12700" cap="flat">
              <a:noFill/>
              <a:miter lim="400000"/>
            </a:ln>
            <a:effectLst/>
          </p:spPr>
        </p:pic>
        <p:sp>
          <p:nvSpPr>
            <p:cNvPr id="136" name="Rectangle"/>
            <p:cNvSpPr/>
            <p:nvPr/>
          </p:nvSpPr>
          <p:spPr>
            <a:xfrm>
              <a:off x="5422900" y="907298"/>
              <a:ext cx="6750547" cy="903388"/>
            </a:xfrm>
            <a:prstGeom prst="rect">
              <a:avLst/>
            </a:prstGeom>
            <a:solidFill>
              <a:srgbClr val="DDDDDD"/>
            </a:solidFill>
            <a:ln w="12700" cap="flat">
              <a:noFill/>
              <a:miter lim="400000"/>
            </a:ln>
            <a:effectLst/>
          </p:spPr>
          <p:txBody>
            <a:bodyPr wrap="square" lIns="35719" tIns="35719" rIns="35719" bIns="35719" numCol="1" anchor="ctr">
              <a:noAutofit/>
            </a:bodyPr>
            <a:lstStyle/>
            <a:p>
              <a:pPr algn="ctr" defTabSz="410751" hangingPunct="0"/>
              <a:endParaRPr sz="2531" kern="0">
                <a:solidFill>
                  <a:srgbClr val="000000"/>
                </a:solidFill>
                <a:latin typeface="Helvetica Light"/>
                <a:sym typeface="Helvetica Light"/>
              </a:endParaRPr>
            </a:p>
          </p:txBody>
        </p:sp>
        <p:sp>
          <p:nvSpPr>
            <p:cNvPr id="137" name="Rectangle"/>
            <p:cNvSpPr/>
            <p:nvPr/>
          </p:nvSpPr>
          <p:spPr>
            <a:xfrm>
              <a:off x="0" y="5872998"/>
              <a:ext cx="12573000" cy="281087"/>
            </a:xfrm>
            <a:prstGeom prst="rect">
              <a:avLst/>
            </a:prstGeom>
            <a:solidFill>
              <a:srgbClr val="FFFFFF"/>
            </a:solidFill>
            <a:ln w="12700" cap="flat">
              <a:noFill/>
              <a:miter lim="400000"/>
            </a:ln>
            <a:effectLst/>
          </p:spPr>
          <p:txBody>
            <a:bodyPr wrap="square" lIns="35719" tIns="35719" rIns="35719" bIns="35719" numCol="1" anchor="ctr">
              <a:noAutofit/>
            </a:bodyPr>
            <a:lstStyle/>
            <a:p>
              <a:pPr algn="ctr" defTabSz="410751" hangingPunct="0"/>
              <a:endParaRPr sz="2531" kern="0">
                <a:solidFill>
                  <a:srgbClr val="000000"/>
                </a:solidFill>
                <a:latin typeface="Helvetica Light"/>
                <a:sym typeface="Helvetica Light"/>
              </a:endParaRPr>
            </a:p>
          </p:txBody>
        </p:sp>
      </p:grpSp>
      <p:pic>
        <p:nvPicPr>
          <p:cNvPr id="139" name="Rectangle" descr="Rectangle"/>
          <p:cNvPicPr>
            <a:picLocks/>
          </p:cNvPicPr>
          <p:nvPr/>
        </p:nvPicPr>
        <p:blipFill>
          <a:blip r:embed="rId5">
            <a:extLst/>
          </a:blip>
          <a:stretch>
            <a:fillRect/>
          </a:stretch>
        </p:blipFill>
        <p:spPr>
          <a:xfrm>
            <a:off x="2024063" y="2611933"/>
            <a:ext cx="813125" cy="3171156"/>
          </a:xfrm>
          <a:prstGeom prst="rect">
            <a:avLst/>
          </a:prstGeom>
          <a:effectLst>
            <a:outerShdw blurRad="927100" dist="228600" rotWithShape="0">
              <a:srgbClr val="000000">
                <a:alpha val="75000"/>
              </a:srgbClr>
            </a:outerShdw>
          </a:effectLst>
        </p:spPr>
      </p:pic>
      <p:pic>
        <p:nvPicPr>
          <p:cNvPr id="140" name="Image" descr="Image"/>
          <p:cNvPicPr>
            <a:picLocks noChangeAspect="1"/>
          </p:cNvPicPr>
          <p:nvPr/>
        </p:nvPicPr>
        <p:blipFill>
          <a:blip r:embed="rId6">
            <a:extLst/>
          </a:blip>
          <a:stretch>
            <a:fillRect/>
          </a:stretch>
        </p:blipFill>
        <p:spPr>
          <a:xfrm>
            <a:off x="6027415" y="2133457"/>
            <a:ext cx="4328587" cy="1201156"/>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Shape 182"/>
          <p:cNvSpPr txBox="1">
            <a:spLocks noGrp="1"/>
          </p:cNvSpPr>
          <p:nvPr>
            <p:ph type="title"/>
          </p:nvPr>
        </p:nvSpPr>
        <p:spPr>
          <a:xfrm>
            <a:off x="2193727" y="324445"/>
            <a:ext cx="7804547" cy="1247072"/>
          </a:xfrm>
          <a:prstGeom prst="rect">
            <a:avLst/>
          </a:prstGeom>
        </p:spPr>
        <p:txBody>
          <a:bodyPr>
            <a:normAutofit fontScale="90000"/>
          </a:bodyPr>
          <a:lstStyle>
            <a:lvl1pPr>
              <a:defRPr sz="6700">
                <a:solidFill>
                  <a:schemeClr val="accent5">
                    <a:lumOff val="-8078"/>
                  </a:schemeClr>
                </a:solidFill>
                <a:latin typeface="Arial Rounded MT Bold"/>
                <a:ea typeface="Arial Rounded MT Bold"/>
                <a:cs typeface="Arial Rounded MT Bold"/>
                <a:sym typeface="Arial Rounded MT Bold"/>
              </a:defRPr>
            </a:lvl1pPr>
          </a:lstStyle>
          <a:p>
            <a:r>
              <a:t>PREVENTION IS BEST</a:t>
            </a:r>
          </a:p>
        </p:txBody>
      </p:sp>
      <p:sp>
        <p:nvSpPr>
          <p:cNvPr id="145" name="Shape 183"/>
          <p:cNvSpPr txBox="1">
            <a:spLocks noGrp="1"/>
          </p:cNvSpPr>
          <p:nvPr>
            <p:ph type="body" sz="half" idx="1"/>
          </p:nvPr>
        </p:nvSpPr>
        <p:spPr>
          <a:xfrm>
            <a:off x="2021173" y="1469124"/>
            <a:ext cx="4809521" cy="4635465"/>
          </a:xfrm>
          <a:prstGeom prst="rect">
            <a:avLst/>
          </a:prstGeom>
        </p:spPr>
        <p:txBody>
          <a:bodyPr>
            <a:normAutofit fontScale="70000" lnSpcReduction="20000"/>
          </a:bodyPr>
          <a:lstStyle/>
          <a:p>
            <a:pPr marL="0" indent="0" defTabSz="306502">
              <a:spcBef>
                <a:spcPts val="1617"/>
              </a:spcBef>
              <a:buSzTx/>
              <a:buNone/>
              <a:defRPr sz="4550">
                <a:latin typeface="Arial Rounded MT Bold"/>
                <a:ea typeface="Arial Rounded MT Bold"/>
                <a:cs typeface="Arial Rounded MT Bold"/>
                <a:sym typeface="Arial Rounded MT Bold"/>
              </a:defRPr>
            </a:pPr>
            <a:endParaRPr/>
          </a:p>
          <a:p>
            <a:pPr marL="632951" lvl="1" indent="-307922" defTabSz="676303">
              <a:lnSpc>
                <a:spcPct val="200000"/>
              </a:lnSpc>
              <a:spcBef>
                <a:spcPts val="281"/>
              </a:spcBef>
              <a:buSzPct val="100000"/>
              <a:buAutoNum type="arabicPeriod"/>
              <a:defRPr sz="4550">
                <a:uFill>
                  <a:solidFill>
                    <a:srgbClr val="000000"/>
                  </a:solidFill>
                </a:uFill>
                <a:latin typeface="Arial Rounded MT Bold"/>
                <a:ea typeface="Arial Rounded MT Bold"/>
                <a:cs typeface="Arial Rounded MT Bold"/>
                <a:sym typeface="Arial Rounded MT Bold"/>
              </a:defRPr>
            </a:pPr>
            <a:r>
              <a:t>Motion is Lotion</a:t>
            </a:r>
          </a:p>
          <a:p>
            <a:pPr marL="632951" lvl="1" indent="-307922" defTabSz="676303">
              <a:lnSpc>
                <a:spcPct val="200000"/>
              </a:lnSpc>
              <a:spcBef>
                <a:spcPts val="281"/>
              </a:spcBef>
              <a:buSzPct val="100000"/>
              <a:buAutoNum type="arabicPeriod"/>
              <a:defRPr sz="4550">
                <a:uFill>
                  <a:solidFill>
                    <a:srgbClr val="000000"/>
                  </a:solidFill>
                </a:uFill>
                <a:latin typeface="Arial Rounded MT Bold"/>
                <a:ea typeface="Arial Rounded MT Bold"/>
                <a:cs typeface="Arial Rounded MT Bold"/>
                <a:sym typeface="Arial Rounded MT Bold"/>
              </a:defRPr>
            </a:pPr>
            <a:r>
              <a:t>Nerve Movement</a:t>
            </a:r>
          </a:p>
          <a:p>
            <a:pPr marL="632951" lvl="1" indent="-307922" defTabSz="676303">
              <a:lnSpc>
                <a:spcPct val="200000"/>
              </a:lnSpc>
              <a:spcBef>
                <a:spcPts val="281"/>
              </a:spcBef>
              <a:buSzPct val="100000"/>
              <a:buAutoNum type="arabicPeriod"/>
              <a:defRPr sz="4550">
                <a:uFill>
                  <a:solidFill>
                    <a:srgbClr val="000000"/>
                  </a:solidFill>
                </a:uFill>
                <a:latin typeface="Arial Rounded MT Bold"/>
                <a:ea typeface="Arial Rounded MT Bold"/>
                <a:cs typeface="Arial Rounded MT Bold"/>
                <a:sym typeface="Arial Rounded MT Bold"/>
              </a:defRPr>
            </a:pPr>
            <a:r>
              <a:t>Deep layer Strength</a:t>
            </a:r>
          </a:p>
          <a:p>
            <a:pPr marL="632951" lvl="1" indent="-307922" defTabSz="676303">
              <a:lnSpc>
                <a:spcPct val="200000"/>
              </a:lnSpc>
              <a:spcBef>
                <a:spcPts val="281"/>
              </a:spcBef>
              <a:buSzPct val="100000"/>
              <a:buAutoNum type="arabicPeriod"/>
              <a:defRPr sz="4550">
                <a:uFill>
                  <a:solidFill>
                    <a:srgbClr val="000000"/>
                  </a:solidFill>
                </a:uFill>
                <a:latin typeface="Arial Rounded MT Bold"/>
                <a:ea typeface="Arial Rounded MT Bold"/>
                <a:cs typeface="Arial Rounded MT Bold"/>
                <a:sym typeface="Arial Rounded MT Bold"/>
              </a:defRPr>
            </a:pPr>
            <a:r>
              <a:t>Habits of daily living</a:t>
            </a:r>
          </a:p>
        </p:txBody>
      </p:sp>
      <p:grpSp>
        <p:nvGrpSpPr>
          <p:cNvPr id="148" name="Group"/>
          <p:cNvGrpSpPr/>
          <p:nvPr/>
        </p:nvGrpSpPr>
        <p:grpSpPr>
          <a:xfrm>
            <a:off x="7112134" y="1675943"/>
            <a:ext cx="2497891" cy="4579015"/>
            <a:chOff x="0" y="0"/>
            <a:chExt cx="3552554" cy="6512376"/>
          </a:xfrm>
        </p:grpSpPr>
        <p:pic>
          <p:nvPicPr>
            <p:cNvPr id="146" name="abs.jpg" descr="abs.jpg"/>
            <p:cNvPicPr>
              <a:picLocks noChangeAspect="1"/>
            </p:cNvPicPr>
            <p:nvPr/>
          </p:nvPicPr>
          <p:blipFill>
            <a:blip r:embed="rId3">
              <a:extLst/>
            </a:blip>
            <a:stretch>
              <a:fillRect/>
            </a:stretch>
          </p:blipFill>
          <p:spPr>
            <a:xfrm>
              <a:off x="6255" y="0"/>
              <a:ext cx="3539919" cy="3093299"/>
            </a:xfrm>
            <a:prstGeom prst="rect">
              <a:avLst/>
            </a:prstGeom>
            <a:ln w="3175" cap="flat">
              <a:solidFill>
                <a:srgbClr val="F3F7F5"/>
              </a:solidFill>
              <a:prstDash val="solid"/>
              <a:miter lim="400000"/>
            </a:ln>
            <a:effectLst>
              <a:outerShdw blurRad="266700" dist="135876" dir="6026840" rotWithShape="0">
                <a:srgbClr val="000000">
                  <a:alpha val="70000"/>
                </a:srgbClr>
              </a:outerShdw>
            </a:effectLst>
          </p:spPr>
        </p:pic>
        <p:pic>
          <p:nvPicPr>
            <p:cNvPr id="147" name="lumbar multifidus.png" descr="lumbar multifidus.png"/>
            <p:cNvPicPr>
              <a:picLocks noChangeAspect="1"/>
            </p:cNvPicPr>
            <p:nvPr/>
          </p:nvPicPr>
          <p:blipFill>
            <a:blip r:embed="rId4">
              <a:extLst/>
            </a:blip>
            <a:srcRect t="11365" b="1824"/>
            <a:stretch>
              <a:fillRect/>
            </a:stretch>
          </p:blipFill>
          <p:spPr>
            <a:xfrm>
              <a:off x="0" y="3255700"/>
              <a:ext cx="3552555" cy="3256677"/>
            </a:xfrm>
            <a:prstGeom prst="rect">
              <a:avLst/>
            </a:prstGeom>
            <a:ln w="12700" cap="flat">
              <a:noFill/>
              <a:miter lim="400000"/>
            </a:ln>
            <a:effectLst>
              <a:outerShdw blurRad="254000" dist="127000" dir="5400000" rotWithShape="0">
                <a:srgbClr val="000000">
                  <a:alpha val="70000"/>
                </a:srgbClr>
              </a:outerShdw>
            </a:effectLst>
          </p:spPr>
        </p:pic>
      </p:gr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Shape 193"/>
          <p:cNvSpPr txBox="1">
            <a:spLocks noGrp="1"/>
          </p:cNvSpPr>
          <p:nvPr>
            <p:ph type="title"/>
          </p:nvPr>
        </p:nvSpPr>
        <p:spPr>
          <a:xfrm>
            <a:off x="2193727" y="276820"/>
            <a:ext cx="7804547" cy="906679"/>
          </a:xfrm>
          <a:prstGeom prst="rect">
            <a:avLst/>
          </a:prstGeom>
        </p:spPr>
        <p:txBody>
          <a:bodyPr>
            <a:normAutofit fontScale="90000"/>
          </a:bodyPr>
          <a:lstStyle>
            <a:lvl1pPr defTabSz="475188">
              <a:defRPr sz="8134">
                <a:solidFill>
                  <a:schemeClr val="accent5">
                    <a:lumOff val="-8078"/>
                  </a:schemeClr>
                </a:solidFill>
                <a:latin typeface="Arial Rounded MT Bold"/>
                <a:ea typeface="Arial Rounded MT Bold"/>
                <a:cs typeface="Arial Rounded MT Bold"/>
                <a:sym typeface="Arial Rounded MT Bold"/>
              </a:defRPr>
            </a:lvl1pPr>
          </a:lstStyle>
          <a:p>
            <a:r>
              <a:t>OPTIMAL LOAD</a:t>
            </a:r>
          </a:p>
        </p:txBody>
      </p:sp>
      <p:grpSp>
        <p:nvGrpSpPr>
          <p:cNvPr id="153" name="Group"/>
          <p:cNvGrpSpPr/>
          <p:nvPr/>
        </p:nvGrpSpPr>
        <p:grpSpPr>
          <a:xfrm>
            <a:off x="2193727" y="1455062"/>
            <a:ext cx="7804547" cy="4437851"/>
            <a:chOff x="0" y="0"/>
            <a:chExt cx="11099800" cy="6311608"/>
          </a:xfrm>
        </p:grpSpPr>
        <p:pic>
          <p:nvPicPr>
            <p:cNvPr id="151" name="pasted-image.tiff" descr="pasted-image.tiff"/>
            <p:cNvPicPr>
              <a:picLocks noChangeAspect="1"/>
            </p:cNvPicPr>
            <p:nvPr/>
          </p:nvPicPr>
          <p:blipFill>
            <a:blip r:embed="rId3">
              <a:extLst/>
            </a:blip>
            <a:srcRect t="11369" b="178"/>
            <a:stretch>
              <a:fillRect/>
            </a:stretch>
          </p:blipFill>
          <p:spPr>
            <a:xfrm>
              <a:off x="0" y="0"/>
              <a:ext cx="11099800" cy="6311609"/>
            </a:xfrm>
            <a:prstGeom prst="rect">
              <a:avLst/>
            </a:prstGeom>
            <a:ln w="12700" cap="flat">
              <a:noFill/>
              <a:miter lim="400000"/>
            </a:ln>
            <a:effectLst/>
          </p:spPr>
        </p:pic>
        <p:pic>
          <p:nvPicPr>
            <p:cNvPr id="152" name="Oval" descr="Oval"/>
            <p:cNvPicPr>
              <a:picLocks/>
            </p:cNvPicPr>
            <p:nvPr/>
          </p:nvPicPr>
          <p:blipFill>
            <a:blip r:embed="rId4">
              <a:extLst/>
            </a:blip>
            <a:stretch>
              <a:fillRect/>
            </a:stretch>
          </p:blipFill>
          <p:spPr>
            <a:xfrm>
              <a:off x="4407247" y="128173"/>
              <a:ext cx="4215359" cy="1976339"/>
            </a:xfrm>
            <a:prstGeom prst="rect">
              <a:avLst/>
            </a:prstGeom>
            <a:effectLst>
              <a:outerShdw blurRad="38100" dist="25400" dir="5400000" rotWithShape="0">
                <a:srgbClr val="000000">
                  <a:alpha val="50000"/>
                </a:srgbClr>
              </a:outerShdw>
            </a:effectLst>
          </p:spPr>
        </p:pic>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5" name="Shape 196"/>
          <p:cNvSpPr txBox="1">
            <a:spLocks noGrp="1"/>
          </p:cNvSpPr>
          <p:nvPr>
            <p:ph type="title"/>
          </p:nvPr>
        </p:nvSpPr>
        <p:spPr>
          <a:xfrm>
            <a:off x="2193726" y="73191"/>
            <a:ext cx="7804549" cy="1518048"/>
          </a:xfrm>
          <a:prstGeom prst="rect">
            <a:avLst/>
          </a:prstGeom>
        </p:spPr>
        <p:txBody>
          <a:bodyPr/>
          <a:lstStyle>
            <a:lvl1pPr>
              <a:defRPr sz="6800">
                <a:solidFill>
                  <a:schemeClr val="accent5">
                    <a:lumOff val="-8078"/>
                  </a:schemeClr>
                </a:solidFill>
                <a:latin typeface="Arial Rounded MT Bold"/>
                <a:ea typeface="Arial Rounded MT Bold"/>
                <a:cs typeface="Arial Rounded MT Bold"/>
                <a:sym typeface="Arial Rounded MT Bold"/>
              </a:defRPr>
            </a:lvl1pPr>
          </a:lstStyle>
          <a:p>
            <a:r>
              <a:t>RISK FACTORS</a:t>
            </a:r>
          </a:p>
        </p:txBody>
      </p:sp>
      <p:sp>
        <p:nvSpPr>
          <p:cNvPr id="156" name="Shape 197"/>
          <p:cNvSpPr txBox="1"/>
          <p:nvPr/>
        </p:nvSpPr>
        <p:spPr>
          <a:xfrm>
            <a:off x="1843245" y="1827759"/>
            <a:ext cx="4369189" cy="4370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446469" indent="-446469" defTabSz="410751" hangingPunct="0">
              <a:lnSpc>
                <a:spcPct val="200000"/>
              </a:lnSpc>
              <a:buSzPct val="100000"/>
              <a:buFontTx/>
              <a:buAutoNum type="arabicPeriod"/>
              <a:defRPr sz="3400">
                <a:latin typeface="Arial Rounded MT Bold"/>
                <a:ea typeface="Arial Rounded MT Bold"/>
                <a:cs typeface="Arial Rounded MT Bold"/>
                <a:sym typeface="Arial Rounded MT Bold"/>
              </a:defRPr>
            </a:pPr>
            <a:r>
              <a:rPr sz="2391" kern="0">
                <a:solidFill>
                  <a:srgbClr val="000000"/>
                </a:solidFill>
                <a:latin typeface="Arial Rounded MT Bold"/>
                <a:sym typeface="Arial Rounded MT Bold"/>
              </a:rPr>
              <a:t>Repetitive Motion</a:t>
            </a:r>
          </a:p>
          <a:p>
            <a:pPr marL="446469" indent="-446469" defTabSz="410751" hangingPunct="0">
              <a:lnSpc>
                <a:spcPct val="200000"/>
              </a:lnSpc>
              <a:buSzPct val="100000"/>
              <a:buFontTx/>
              <a:buAutoNum type="arabicPeriod"/>
              <a:defRPr sz="3400">
                <a:latin typeface="Arial Rounded MT Bold"/>
                <a:ea typeface="Arial Rounded MT Bold"/>
                <a:cs typeface="Arial Rounded MT Bold"/>
                <a:sym typeface="Arial Rounded MT Bold"/>
              </a:defRPr>
            </a:pPr>
            <a:r>
              <a:rPr sz="2391" kern="0">
                <a:solidFill>
                  <a:srgbClr val="000000"/>
                </a:solidFill>
                <a:latin typeface="Arial Rounded MT Bold"/>
                <a:sym typeface="Arial Rounded MT Bold"/>
              </a:rPr>
              <a:t>Prolonged Position</a:t>
            </a:r>
          </a:p>
          <a:p>
            <a:pPr marL="446469" indent="-446469" defTabSz="410751" hangingPunct="0">
              <a:lnSpc>
                <a:spcPct val="200000"/>
              </a:lnSpc>
              <a:buSzPct val="100000"/>
              <a:buFontTx/>
              <a:buAutoNum type="arabicPeriod"/>
              <a:defRPr sz="3400">
                <a:latin typeface="Arial Rounded MT Bold"/>
                <a:ea typeface="Arial Rounded MT Bold"/>
                <a:cs typeface="Arial Rounded MT Bold"/>
                <a:sym typeface="Arial Rounded MT Bold"/>
              </a:defRPr>
            </a:pPr>
            <a:r>
              <a:rPr sz="2391" kern="0">
                <a:solidFill>
                  <a:srgbClr val="000000"/>
                </a:solidFill>
                <a:latin typeface="Arial Rounded MT Bold"/>
                <a:sym typeface="Arial Rounded MT Bold"/>
              </a:rPr>
              <a:t>Awkward Body Position</a:t>
            </a:r>
          </a:p>
          <a:p>
            <a:pPr marL="446469" indent="-446469" defTabSz="410751" hangingPunct="0">
              <a:lnSpc>
                <a:spcPct val="200000"/>
              </a:lnSpc>
              <a:buSzPct val="100000"/>
              <a:buFontTx/>
              <a:buAutoNum type="arabicPeriod"/>
              <a:defRPr sz="3400">
                <a:latin typeface="Arial Rounded MT Bold"/>
                <a:ea typeface="Arial Rounded MT Bold"/>
                <a:cs typeface="Arial Rounded MT Bold"/>
                <a:sym typeface="Arial Rounded MT Bold"/>
              </a:defRPr>
            </a:pPr>
            <a:r>
              <a:rPr sz="2391" kern="0">
                <a:solidFill>
                  <a:srgbClr val="000000"/>
                </a:solidFill>
                <a:latin typeface="Arial Rounded MT Bold"/>
                <a:sym typeface="Arial Rounded MT Bold"/>
              </a:rPr>
              <a:t>High Loads or Forces</a:t>
            </a:r>
          </a:p>
          <a:p>
            <a:pPr marL="446469" indent="-446469" defTabSz="410751" hangingPunct="0">
              <a:lnSpc>
                <a:spcPct val="200000"/>
              </a:lnSpc>
              <a:buSzPct val="100000"/>
              <a:buFontTx/>
              <a:buAutoNum type="arabicPeriod"/>
              <a:defRPr sz="3400">
                <a:latin typeface="Arial Rounded MT Bold"/>
                <a:ea typeface="Arial Rounded MT Bold"/>
                <a:cs typeface="Arial Rounded MT Bold"/>
                <a:sym typeface="Arial Rounded MT Bold"/>
              </a:defRPr>
            </a:pPr>
            <a:r>
              <a:rPr sz="2391" kern="0">
                <a:solidFill>
                  <a:srgbClr val="000000"/>
                </a:solidFill>
                <a:latin typeface="Arial Rounded MT Bold"/>
                <a:sym typeface="Arial Rounded MT Bold"/>
              </a:rPr>
              <a:t>Poor Rest</a:t>
            </a:r>
          </a:p>
          <a:p>
            <a:pPr marL="446469" indent="-446469" defTabSz="410751" hangingPunct="0">
              <a:lnSpc>
                <a:spcPct val="200000"/>
              </a:lnSpc>
              <a:buSzPct val="100000"/>
              <a:buFontTx/>
              <a:buAutoNum type="arabicPeriod"/>
              <a:defRPr sz="3400">
                <a:latin typeface="Arial Rounded MT Bold"/>
                <a:ea typeface="Arial Rounded MT Bold"/>
                <a:cs typeface="Arial Rounded MT Bold"/>
                <a:sym typeface="Arial Rounded MT Bold"/>
              </a:defRPr>
            </a:pPr>
            <a:r>
              <a:rPr sz="2391" kern="0">
                <a:solidFill>
                  <a:srgbClr val="000000"/>
                </a:solidFill>
                <a:latin typeface="Arial Rounded MT Bold"/>
                <a:sym typeface="Arial Rounded MT Bold"/>
              </a:rPr>
              <a:t>Low Fitness</a:t>
            </a:r>
          </a:p>
        </p:txBody>
      </p:sp>
      <p:pic>
        <p:nvPicPr>
          <p:cNvPr id="157" name="pasted-image.tif" descr="pasted-image.tif"/>
          <p:cNvPicPr>
            <a:picLocks noChangeAspect="1"/>
          </p:cNvPicPr>
          <p:nvPr/>
        </p:nvPicPr>
        <p:blipFill>
          <a:blip r:embed="rId3">
            <a:extLst/>
          </a:blip>
          <a:srcRect l="14901" r="23245"/>
          <a:stretch>
            <a:fillRect/>
          </a:stretch>
        </p:blipFill>
        <p:spPr>
          <a:xfrm>
            <a:off x="6151216" y="2021358"/>
            <a:ext cx="2176131" cy="1787216"/>
          </a:xfrm>
          <a:prstGeom prst="rect">
            <a:avLst/>
          </a:prstGeom>
          <a:ln w="12700">
            <a:miter lim="400000"/>
          </a:ln>
          <a:effectLst>
            <a:outerShdw blurRad="254000" dist="127000" dir="5400000" rotWithShape="0">
              <a:srgbClr val="000000">
                <a:alpha val="70000"/>
              </a:srgbClr>
            </a:outerShdw>
          </a:effectLst>
        </p:spPr>
      </p:pic>
      <p:pic>
        <p:nvPicPr>
          <p:cNvPr id="158" name="pasted-image.tif" descr="pasted-image.tif"/>
          <p:cNvPicPr>
            <a:picLocks noChangeAspect="1"/>
          </p:cNvPicPr>
          <p:nvPr/>
        </p:nvPicPr>
        <p:blipFill>
          <a:blip r:embed="rId4">
            <a:extLst/>
          </a:blip>
          <a:srcRect r="21245"/>
          <a:stretch>
            <a:fillRect/>
          </a:stretch>
        </p:blipFill>
        <p:spPr>
          <a:xfrm>
            <a:off x="8525657" y="2021358"/>
            <a:ext cx="1876707" cy="1787233"/>
          </a:xfrm>
          <a:prstGeom prst="rect">
            <a:avLst/>
          </a:prstGeom>
          <a:ln w="12700">
            <a:miter lim="400000"/>
          </a:ln>
          <a:effectLst>
            <a:outerShdw blurRad="254000" dist="127000" dir="5400000" rotWithShape="0">
              <a:srgbClr val="000000">
                <a:alpha val="70000"/>
              </a:srgbClr>
            </a:outerShdw>
          </a:effectLst>
        </p:spPr>
      </p:pic>
      <p:pic>
        <p:nvPicPr>
          <p:cNvPr id="159" name="pasted-image.tif" descr="pasted-image.tif"/>
          <p:cNvPicPr>
            <a:picLocks noChangeAspect="1"/>
          </p:cNvPicPr>
          <p:nvPr/>
        </p:nvPicPr>
        <p:blipFill>
          <a:blip r:embed="rId5">
            <a:extLst/>
          </a:blip>
          <a:srcRect t="19642" b="19642"/>
          <a:stretch>
            <a:fillRect/>
          </a:stretch>
        </p:blipFill>
        <p:spPr>
          <a:xfrm>
            <a:off x="6151217" y="3976182"/>
            <a:ext cx="2176008" cy="1977874"/>
          </a:xfrm>
          <a:prstGeom prst="rect">
            <a:avLst/>
          </a:prstGeom>
          <a:ln w="12700">
            <a:miter lim="400000"/>
          </a:ln>
          <a:effectLst>
            <a:outerShdw blurRad="254000" dist="127000" dir="5400000" rotWithShape="0">
              <a:srgbClr val="000000">
                <a:alpha val="70000"/>
              </a:srgbClr>
            </a:outerShdw>
          </a:effectLst>
        </p:spPr>
      </p:pic>
      <p:pic>
        <p:nvPicPr>
          <p:cNvPr id="160" name="Image" descr="Image"/>
          <p:cNvPicPr>
            <a:picLocks noChangeAspect="1"/>
          </p:cNvPicPr>
          <p:nvPr/>
        </p:nvPicPr>
        <p:blipFill>
          <a:blip r:embed="rId6">
            <a:extLst/>
          </a:blip>
          <a:srcRect t="10948"/>
          <a:stretch>
            <a:fillRect/>
          </a:stretch>
        </p:blipFill>
        <p:spPr>
          <a:xfrm>
            <a:off x="8525658" y="4005762"/>
            <a:ext cx="1876753" cy="1918877"/>
          </a:xfrm>
          <a:prstGeom prst="rect">
            <a:avLst/>
          </a:prstGeom>
          <a:ln w="12700">
            <a:miter lim="400000"/>
          </a:ln>
          <a:effectLst>
            <a:outerShdw blurRad="254000" dist="127000" dir="5400000" rotWithShape="0">
              <a:srgbClr val="000000">
                <a:alpha val="70000"/>
              </a:srgbClr>
            </a:outerShdw>
          </a:effec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Shape 202"/>
          <p:cNvSpPr txBox="1">
            <a:spLocks noGrp="1"/>
          </p:cNvSpPr>
          <p:nvPr>
            <p:ph type="title"/>
          </p:nvPr>
        </p:nvSpPr>
        <p:spPr>
          <a:xfrm>
            <a:off x="2193727" y="276820"/>
            <a:ext cx="7804547" cy="906679"/>
          </a:xfrm>
          <a:prstGeom prst="rect">
            <a:avLst/>
          </a:prstGeom>
        </p:spPr>
        <p:txBody>
          <a:bodyPr>
            <a:normAutofit fontScale="90000"/>
          </a:bodyPr>
          <a:lstStyle>
            <a:lvl1pPr defTabSz="475188">
              <a:defRPr sz="8134">
                <a:solidFill>
                  <a:schemeClr val="accent5">
                    <a:lumOff val="-8078"/>
                  </a:schemeClr>
                </a:solidFill>
                <a:latin typeface="Arial Rounded MT Bold"/>
                <a:ea typeface="Arial Rounded MT Bold"/>
                <a:cs typeface="Arial Rounded MT Bold"/>
                <a:sym typeface="Arial Rounded MT Bold"/>
              </a:defRPr>
            </a:lvl1pPr>
          </a:lstStyle>
          <a:p>
            <a:r>
              <a:t>BODY MECHANICS</a:t>
            </a:r>
          </a:p>
        </p:txBody>
      </p:sp>
      <p:sp>
        <p:nvSpPr>
          <p:cNvPr id="163" name="Shape 203"/>
          <p:cNvSpPr txBox="1"/>
          <p:nvPr/>
        </p:nvSpPr>
        <p:spPr>
          <a:xfrm>
            <a:off x="5107926" y="1622968"/>
            <a:ext cx="4923648" cy="4630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marL="231448" indent="-231448" defTabSz="321457" hangingPunct="0">
              <a:lnSpc>
                <a:spcPct val="200000"/>
              </a:lnSpc>
              <a:spcBef>
                <a:spcPts val="844"/>
              </a:spcBef>
              <a:buSzPct val="100000"/>
              <a:buFontTx/>
              <a:buAutoNum type="arabicPeriod"/>
              <a:defRPr sz="3200">
                <a:latin typeface="Arial Rounded MT Bold"/>
                <a:ea typeface="Arial Rounded MT Bold"/>
                <a:cs typeface="Arial Rounded MT Bold"/>
                <a:sym typeface="Arial Rounded MT Bold"/>
              </a:defRPr>
            </a:pPr>
            <a:r>
              <a:rPr sz="2250" kern="0" cap="all">
                <a:solidFill>
                  <a:srgbClr val="000000"/>
                </a:solidFill>
                <a:latin typeface="Arial Rounded MT Bold"/>
                <a:sym typeface="Arial Rounded MT Bold"/>
              </a:rPr>
              <a:t>Plan ahead</a:t>
            </a:r>
          </a:p>
          <a:p>
            <a:pPr marL="231448" indent="-231448" defTabSz="321457" hangingPunct="0">
              <a:lnSpc>
                <a:spcPct val="200000"/>
              </a:lnSpc>
              <a:spcBef>
                <a:spcPts val="844"/>
              </a:spcBef>
              <a:buSzPct val="100000"/>
              <a:buFontTx/>
              <a:buAutoNum type="arabicPeriod"/>
              <a:defRPr sz="3200">
                <a:latin typeface="Arial Rounded MT Bold"/>
                <a:ea typeface="Arial Rounded MT Bold"/>
                <a:cs typeface="Arial Rounded MT Bold"/>
                <a:sym typeface="Arial Rounded MT Bold"/>
              </a:defRPr>
            </a:pPr>
            <a:r>
              <a:rPr sz="2250" kern="0" cap="all">
                <a:solidFill>
                  <a:srgbClr val="000000"/>
                </a:solidFill>
                <a:latin typeface="Arial Rounded MT Bold"/>
                <a:sym typeface="Arial Rounded MT Bold"/>
              </a:rPr>
              <a:t>Keep curve</a:t>
            </a:r>
          </a:p>
          <a:p>
            <a:pPr marL="231448" indent="-231448" defTabSz="321457" hangingPunct="0">
              <a:lnSpc>
                <a:spcPct val="200000"/>
              </a:lnSpc>
              <a:spcBef>
                <a:spcPts val="844"/>
              </a:spcBef>
              <a:buSzPct val="100000"/>
              <a:buFontTx/>
              <a:buAutoNum type="arabicPeriod"/>
              <a:defRPr sz="3200">
                <a:latin typeface="Arial Rounded MT Bold"/>
                <a:ea typeface="Arial Rounded MT Bold"/>
                <a:cs typeface="Arial Rounded MT Bold"/>
                <a:sym typeface="Arial Rounded MT Bold"/>
              </a:defRPr>
            </a:pPr>
            <a:r>
              <a:rPr sz="2250" kern="0" cap="all">
                <a:solidFill>
                  <a:srgbClr val="000000"/>
                </a:solidFill>
                <a:latin typeface="Arial Rounded MT Bold"/>
                <a:sym typeface="Arial Rounded MT Bold"/>
              </a:rPr>
              <a:t>Avoid twisting the back</a:t>
            </a:r>
            <a:r>
              <a:rPr sz="2250" kern="0">
                <a:solidFill>
                  <a:srgbClr val="000000"/>
                </a:solidFill>
                <a:latin typeface="Arial Rounded MT Bold"/>
                <a:sym typeface="Arial Rounded MT Bold"/>
              </a:rPr>
              <a:t> </a:t>
            </a:r>
          </a:p>
          <a:p>
            <a:pPr marL="231448" indent="-231448" defTabSz="321457" hangingPunct="0">
              <a:lnSpc>
                <a:spcPct val="200000"/>
              </a:lnSpc>
              <a:spcBef>
                <a:spcPts val="844"/>
              </a:spcBef>
              <a:buSzPct val="100000"/>
              <a:buFontTx/>
              <a:buAutoNum type="arabicPeriod"/>
              <a:defRPr sz="3200">
                <a:latin typeface="Arial Rounded MT Bold"/>
                <a:ea typeface="Arial Rounded MT Bold"/>
                <a:cs typeface="Arial Rounded MT Bold"/>
                <a:sym typeface="Arial Rounded MT Bold"/>
              </a:defRPr>
            </a:pPr>
            <a:r>
              <a:rPr sz="2250" kern="0" cap="all">
                <a:solidFill>
                  <a:srgbClr val="000000"/>
                </a:solidFill>
                <a:latin typeface="Arial Rounded MT Bold"/>
                <a:sym typeface="Arial Rounded MT Bold"/>
              </a:rPr>
              <a:t>Break it up</a:t>
            </a:r>
            <a:r>
              <a:rPr sz="2250" kern="0">
                <a:solidFill>
                  <a:srgbClr val="000000"/>
                </a:solidFill>
                <a:latin typeface="Arial Rounded MT Bold"/>
                <a:sym typeface="Arial Rounded MT Bold"/>
              </a:rPr>
              <a:t> </a:t>
            </a:r>
          </a:p>
          <a:p>
            <a:pPr marL="231448" indent="-231448" defTabSz="321457" hangingPunct="0">
              <a:lnSpc>
                <a:spcPct val="200000"/>
              </a:lnSpc>
              <a:spcBef>
                <a:spcPts val="844"/>
              </a:spcBef>
              <a:buSzPct val="100000"/>
              <a:buFontTx/>
              <a:buAutoNum type="arabicPeriod"/>
              <a:defRPr sz="3200">
                <a:latin typeface="Arial Rounded MT Bold"/>
                <a:ea typeface="Arial Rounded MT Bold"/>
                <a:cs typeface="Arial Rounded MT Bold"/>
                <a:sym typeface="Arial Rounded MT Bold"/>
              </a:defRPr>
            </a:pPr>
            <a:r>
              <a:rPr sz="2250" kern="0" cap="all">
                <a:solidFill>
                  <a:srgbClr val="000000"/>
                </a:solidFill>
                <a:latin typeface="Arial Rounded MT Bold"/>
                <a:sym typeface="Arial Rounded MT Bold"/>
              </a:rPr>
              <a:t>Avoid prolonged positions</a:t>
            </a:r>
          </a:p>
          <a:p>
            <a:pPr marL="231448" indent="-231448" defTabSz="321457" hangingPunct="0">
              <a:lnSpc>
                <a:spcPct val="200000"/>
              </a:lnSpc>
              <a:spcBef>
                <a:spcPts val="844"/>
              </a:spcBef>
              <a:buSzPct val="100000"/>
              <a:buFontTx/>
              <a:buAutoNum type="arabicPeriod"/>
              <a:defRPr sz="3200" cap="all">
                <a:latin typeface="Arial Rounded MT Bold"/>
                <a:ea typeface="Arial Rounded MT Bold"/>
                <a:cs typeface="Arial Rounded MT Bold"/>
                <a:sym typeface="Arial Rounded MT Bold"/>
              </a:defRPr>
            </a:pPr>
            <a:r>
              <a:rPr sz="2250" kern="0" cap="all">
                <a:solidFill>
                  <a:srgbClr val="000000"/>
                </a:solidFill>
                <a:latin typeface="Arial Rounded MT Bold"/>
                <a:sym typeface="Arial Rounded MT Bold"/>
              </a:rPr>
              <a:t>Keep Load Close to Body</a:t>
            </a:r>
          </a:p>
        </p:txBody>
      </p:sp>
      <p:grpSp>
        <p:nvGrpSpPr>
          <p:cNvPr id="167" name="Group"/>
          <p:cNvGrpSpPr/>
          <p:nvPr/>
        </p:nvGrpSpPr>
        <p:grpSpPr>
          <a:xfrm>
            <a:off x="2521648" y="1547080"/>
            <a:ext cx="1954375" cy="4781826"/>
            <a:chOff x="0" y="0"/>
            <a:chExt cx="2779554" cy="6800818"/>
          </a:xfrm>
        </p:grpSpPr>
        <p:pic>
          <p:nvPicPr>
            <p:cNvPr id="164" name="images.jpg" descr="images.jpg"/>
            <p:cNvPicPr>
              <a:picLocks noChangeAspect="1"/>
            </p:cNvPicPr>
            <p:nvPr/>
          </p:nvPicPr>
          <p:blipFill>
            <a:blip r:embed="rId3">
              <a:extLst/>
            </a:blip>
            <a:stretch>
              <a:fillRect/>
            </a:stretch>
          </p:blipFill>
          <p:spPr>
            <a:xfrm>
              <a:off x="1703" y="0"/>
              <a:ext cx="2776148" cy="1594410"/>
            </a:xfrm>
            <a:prstGeom prst="rect">
              <a:avLst/>
            </a:prstGeom>
            <a:ln w="12700" cap="flat">
              <a:noFill/>
              <a:miter lim="400000"/>
            </a:ln>
            <a:effectLst>
              <a:outerShdw blurRad="254000" dist="127000" dir="5400000" rotWithShape="0">
                <a:srgbClr val="000000">
                  <a:alpha val="70000"/>
                </a:srgbClr>
              </a:outerShdw>
            </a:effectLst>
          </p:spPr>
        </p:pic>
        <p:pic>
          <p:nvPicPr>
            <p:cNvPr id="165" name="pasted-image.tif" descr="pasted-image.tif"/>
            <p:cNvPicPr>
              <a:picLocks noChangeAspect="1"/>
            </p:cNvPicPr>
            <p:nvPr/>
          </p:nvPicPr>
          <p:blipFill>
            <a:blip r:embed="rId4">
              <a:extLst/>
            </a:blip>
            <a:stretch>
              <a:fillRect/>
            </a:stretch>
          </p:blipFill>
          <p:spPr>
            <a:xfrm>
              <a:off x="1703" y="4024670"/>
              <a:ext cx="2776148" cy="2776149"/>
            </a:xfrm>
            <a:prstGeom prst="rect">
              <a:avLst/>
            </a:prstGeom>
            <a:ln w="12700" cap="flat">
              <a:noFill/>
              <a:miter lim="400000"/>
            </a:ln>
            <a:effectLst>
              <a:outerShdw blurRad="254000" dist="127000" dir="5400000" rotWithShape="0">
                <a:srgbClr val="000000">
                  <a:alpha val="70000"/>
                </a:srgbClr>
              </a:outerShdw>
            </a:effectLst>
          </p:spPr>
        </p:pic>
        <p:pic>
          <p:nvPicPr>
            <p:cNvPr id="166" name="pasted-image.tif" descr="pasted-image.tif"/>
            <p:cNvPicPr>
              <a:picLocks noChangeAspect="1"/>
            </p:cNvPicPr>
            <p:nvPr/>
          </p:nvPicPr>
          <p:blipFill>
            <a:blip r:embed="rId5">
              <a:extLst/>
            </a:blip>
            <a:stretch>
              <a:fillRect/>
            </a:stretch>
          </p:blipFill>
          <p:spPr>
            <a:xfrm>
              <a:off x="0" y="1723510"/>
              <a:ext cx="2779555" cy="2172060"/>
            </a:xfrm>
            <a:prstGeom prst="rect">
              <a:avLst/>
            </a:prstGeom>
            <a:ln w="12700" cap="flat">
              <a:noFill/>
              <a:miter lim="400000"/>
            </a:ln>
            <a:effectLst>
              <a:outerShdw blurRad="254000" dist="127000" dir="5400000" rotWithShape="0">
                <a:srgbClr val="000000">
                  <a:alpha val="70000"/>
                </a:srgbClr>
              </a:outerShdw>
            </a:effectLst>
          </p:spPr>
        </p:pic>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9" name="TOP 10 HAZARDS"/>
          <p:cNvSpPr txBox="1">
            <a:spLocks noGrp="1"/>
          </p:cNvSpPr>
          <p:nvPr>
            <p:ph type="title"/>
          </p:nvPr>
        </p:nvSpPr>
        <p:spPr>
          <a:xfrm>
            <a:off x="2193727" y="276821"/>
            <a:ext cx="7804547" cy="1185323"/>
          </a:xfrm>
          <a:prstGeom prst="rect">
            <a:avLst/>
          </a:prstGeom>
        </p:spPr>
        <p:txBody>
          <a:bodyPr>
            <a:normAutofit fontScale="90000"/>
          </a:bodyPr>
          <a:lstStyle>
            <a:lvl1pPr>
              <a:defRPr sz="7400">
                <a:solidFill>
                  <a:schemeClr val="accent5">
                    <a:lumOff val="-8078"/>
                  </a:schemeClr>
                </a:solidFill>
                <a:latin typeface="Arial Rounded MT Bold"/>
                <a:ea typeface="Arial Rounded MT Bold"/>
                <a:cs typeface="Arial Rounded MT Bold"/>
                <a:sym typeface="Arial Rounded MT Bold"/>
              </a:defRPr>
            </a:lvl1pPr>
          </a:lstStyle>
          <a:p>
            <a:r>
              <a:t>TOP 10 HAZARDS</a:t>
            </a:r>
          </a:p>
        </p:txBody>
      </p:sp>
      <p:sp>
        <p:nvSpPr>
          <p:cNvPr id="170" name="Weather Conditions:  Ice and Snow…"/>
          <p:cNvSpPr txBox="1">
            <a:spLocks noGrp="1"/>
          </p:cNvSpPr>
          <p:nvPr>
            <p:ph type="body" sz="half" idx="1"/>
          </p:nvPr>
        </p:nvSpPr>
        <p:spPr>
          <a:xfrm>
            <a:off x="1912752" y="2126476"/>
            <a:ext cx="4794621" cy="3819486"/>
          </a:xfrm>
          <a:prstGeom prst="rect">
            <a:avLst/>
          </a:prstGeom>
        </p:spPr>
        <p:txBody>
          <a:bodyPr lIns="32146" tIns="32146" rIns="32146" bIns="32146" anchor="t">
            <a:normAutofit fontScale="70000" lnSpcReduction="20000"/>
          </a:bodyPr>
          <a:lstStyle/>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Weather Conditions:  Ice and Snow</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Contaminants on the Floor</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Indoor Walking Surface Irregularities</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Outdoor Walking Surface Irregularities</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Inadequate Lighting</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Stairs and Handrails</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Stepstools and Ladders</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Tripping Hazards:  Clutter, Loose Cords, etc.</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Improper Use of Floor Mats and Runners</a:t>
            </a:r>
          </a:p>
          <a:p>
            <a:pPr marL="267880" indent="-267880" defTabSz="578622">
              <a:lnSpc>
                <a:spcPct val="150000"/>
              </a:lnSpc>
              <a:spcBef>
                <a:spcPts val="352"/>
              </a:spcBef>
              <a:buSzPct val="100000"/>
              <a:buAutoNum type="arabicPeriod"/>
              <a:defRPr sz="2159">
                <a:latin typeface="Arial Rounded MT Bold"/>
                <a:ea typeface="Arial Rounded MT Bold"/>
                <a:cs typeface="Arial Rounded MT Bold"/>
                <a:sym typeface="Arial Rounded MT Bold"/>
              </a:defRPr>
            </a:pPr>
            <a:r>
              <a:t>Poor Drainage:  Pipes and Drains</a:t>
            </a:r>
          </a:p>
        </p:txBody>
      </p:sp>
      <p:pic>
        <p:nvPicPr>
          <p:cNvPr id="171" name="Image" descr="Image"/>
          <p:cNvPicPr>
            <a:picLocks noChangeAspect="1"/>
          </p:cNvPicPr>
          <p:nvPr/>
        </p:nvPicPr>
        <p:blipFill>
          <a:blip r:embed="rId3">
            <a:extLst/>
          </a:blip>
          <a:srcRect l="7780" t="438" r="7292" b="434"/>
          <a:stretch>
            <a:fillRect/>
          </a:stretch>
        </p:blipFill>
        <p:spPr>
          <a:xfrm>
            <a:off x="6387541" y="2260885"/>
            <a:ext cx="3851996" cy="3372074"/>
          </a:xfrm>
          <a:custGeom>
            <a:avLst/>
            <a:gdLst/>
            <a:ahLst/>
            <a:cxnLst>
              <a:cxn ang="0">
                <a:pos x="wd2" y="hd2"/>
              </a:cxn>
              <a:cxn ang="5400000">
                <a:pos x="wd2" y="hd2"/>
              </a:cxn>
              <a:cxn ang="10800000">
                <a:pos x="wd2" y="hd2"/>
              </a:cxn>
              <a:cxn ang="16200000">
                <a:pos x="wd2" y="hd2"/>
              </a:cxn>
            </a:cxnLst>
            <a:rect l="0" t="0" r="r" b="b"/>
            <a:pathLst>
              <a:path w="21488" h="21600" extrusionOk="0">
                <a:moveTo>
                  <a:pt x="10612" y="0"/>
                </a:moveTo>
                <a:cubicBezTo>
                  <a:pt x="10580" y="29"/>
                  <a:pt x="10552" y="63"/>
                  <a:pt x="10526" y="109"/>
                </a:cubicBezTo>
                <a:cubicBezTo>
                  <a:pt x="10463" y="221"/>
                  <a:pt x="10409" y="339"/>
                  <a:pt x="10408" y="372"/>
                </a:cubicBezTo>
                <a:cubicBezTo>
                  <a:pt x="10406" y="405"/>
                  <a:pt x="10281" y="548"/>
                  <a:pt x="10129" y="690"/>
                </a:cubicBezTo>
                <a:cubicBezTo>
                  <a:pt x="9972" y="836"/>
                  <a:pt x="9854" y="1027"/>
                  <a:pt x="9857" y="1130"/>
                </a:cubicBezTo>
                <a:cubicBezTo>
                  <a:pt x="9863" y="1358"/>
                  <a:pt x="9745" y="1648"/>
                  <a:pt x="9667" y="1593"/>
                </a:cubicBezTo>
                <a:cubicBezTo>
                  <a:pt x="9634" y="1570"/>
                  <a:pt x="9602" y="1639"/>
                  <a:pt x="9595" y="1748"/>
                </a:cubicBezTo>
                <a:cubicBezTo>
                  <a:pt x="9588" y="1857"/>
                  <a:pt x="9512" y="2012"/>
                  <a:pt x="9427" y="2091"/>
                </a:cubicBezTo>
                <a:cubicBezTo>
                  <a:pt x="9342" y="2171"/>
                  <a:pt x="9261" y="2356"/>
                  <a:pt x="9246" y="2501"/>
                </a:cubicBezTo>
                <a:cubicBezTo>
                  <a:pt x="9231" y="2652"/>
                  <a:pt x="9177" y="2755"/>
                  <a:pt x="9120" y="2742"/>
                </a:cubicBezTo>
                <a:cubicBezTo>
                  <a:pt x="9066" y="2730"/>
                  <a:pt x="9022" y="2804"/>
                  <a:pt x="9022" y="2906"/>
                </a:cubicBezTo>
                <a:cubicBezTo>
                  <a:pt x="9022" y="3032"/>
                  <a:pt x="8944" y="3123"/>
                  <a:pt x="8784" y="3187"/>
                </a:cubicBezTo>
                <a:cubicBezTo>
                  <a:pt x="8654" y="3239"/>
                  <a:pt x="8547" y="3343"/>
                  <a:pt x="8547" y="3418"/>
                </a:cubicBezTo>
                <a:cubicBezTo>
                  <a:pt x="8547" y="3492"/>
                  <a:pt x="8476" y="3576"/>
                  <a:pt x="8389" y="3602"/>
                </a:cubicBezTo>
                <a:cubicBezTo>
                  <a:pt x="8219" y="3653"/>
                  <a:pt x="8177" y="3849"/>
                  <a:pt x="8315" y="3947"/>
                </a:cubicBezTo>
                <a:cubicBezTo>
                  <a:pt x="8362" y="3980"/>
                  <a:pt x="8375" y="4075"/>
                  <a:pt x="8347" y="4158"/>
                </a:cubicBezTo>
                <a:cubicBezTo>
                  <a:pt x="8318" y="4240"/>
                  <a:pt x="8285" y="4369"/>
                  <a:pt x="8273" y="4444"/>
                </a:cubicBezTo>
                <a:cubicBezTo>
                  <a:pt x="8262" y="4519"/>
                  <a:pt x="8196" y="4576"/>
                  <a:pt x="8126" y="4569"/>
                </a:cubicBezTo>
                <a:cubicBezTo>
                  <a:pt x="8055" y="4562"/>
                  <a:pt x="8013" y="4588"/>
                  <a:pt x="8034" y="4626"/>
                </a:cubicBezTo>
                <a:cubicBezTo>
                  <a:pt x="8054" y="4664"/>
                  <a:pt x="7984" y="4800"/>
                  <a:pt x="7878" y="4932"/>
                </a:cubicBezTo>
                <a:cubicBezTo>
                  <a:pt x="7765" y="5072"/>
                  <a:pt x="7702" y="5233"/>
                  <a:pt x="7730" y="5316"/>
                </a:cubicBezTo>
                <a:cubicBezTo>
                  <a:pt x="7756" y="5394"/>
                  <a:pt x="7701" y="5579"/>
                  <a:pt x="7604" y="5729"/>
                </a:cubicBezTo>
                <a:cubicBezTo>
                  <a:pt x="7442" y="5981"/>
                  <a:pt x="7435" y="6030"/>
                  <a:pt x="7529" y="6396"/>
                </a:cubicBezTo>
                <a:lnTo>
                  <a:pt x="7631" y="6794"/>
                </a:lnTo>
                <a:lnTo>
                  <a:pt x="7883" y="6671"/>
                </a:lnTo>
                <a:cubicBezTo>
                  <a:pt x="8022" y="6604"/>
                  <a:pt x="8166" y="6585"/>
                  <a:pt x="8203" y="6626"/>
                </a:cubicBezTo>
                <a:cubicBezTo>
                  <a:pt x="8241" y="6668"/>
                  <a:pt x="8556" y="6718"/>
                  <a:pt x="8904" y="6737"/>
                </a:cubicBezTo>
                <a:lnTo>
                  <a:pt x="9536" y="6771"/>
                </a:lnTo>
                <a:lnTo>
                  <a:pt x="9536" y="6964"/>
                </a:lnTo>
                <a:cubicBezTo>
                  <a:pt x="9590" y="6682"/>
                  <a:pt x="9809" y="6663"/>
                  <a:pt x="11502" y="6714"/>
                </a:cubicBezTo>
                <a:cubicBezTo>
                  <a:pt x="12717" y="6750"/>
                  <a:pt x="13031" y="6736"/>
                  <a:pt x="13099" y="6637"/>
                </a:cubicBezTo>
                <a:cubicBezTo>
                  <a:pt x="13146" y="6569"/>
                  <a:pt x="13252" y="6527"/>
                  <a:pt x="13336" y="6546"/>
                </a:cubicBezTo>
                <a:cubicBezTo>
                  <a:pt x="13408" y="6562"/>
                  <a:pt x="13439" y="6607"/>
                  <a:pt x="13454" y="6680"/>
                </a:cubicBezTo>
                <a:cubicBezTo>
                  <a:pt x="13465" y="6688"/>
                  <a:pt x="13477" y="6692"/>
                  <a:pt x="13484" y="6705"/>
                </a:cubicBezTo>
                <a:cubicBezTo>
                  <a:pt x="13508" y="6750"/>
                  <a:pt x="13496" y="6808"/>
                  <a:pt x="13459" y="6839"/>
                </a:cubicBezTo>
                <a:cubicBezTo>
                  <a:pt x="13458" y="6860"/>
                  <a:pt x="13464" y="6864"/>
                  <a:pt x="13462" y="6889"/>
                </a:cubicBezTo>
                <a:cubicBezTo>
                  <a:pt x="13460" y="6914"/>
                  <a:pt x="13449" y="6946"/>
                  <a:pt x="13445" y="6973"/>
                </a:cubicBezTo>
                <a:cubicBezTo>
                  <a:pt x="13483" y="6948"/>
                  <a:pt x="13536" y="6938"/>
                  <a:pt x="13605" y="6959"/>
                </a:cubicBezTo>
                <a:cubicBezTo>
                  <a:pt x="13742" y="7000"/>
                  <a:pt x="13754" y="6969"/>
                  <a:pt x="13714" y="6689"/>
                </a:cubicBezTo>
                <a:cubicBezTo>
                  <a:pt x="13688" y="6501"/>
                  <a:pt x="13704" y="6349"/>
                  <a:pt x="13756" y="6312"/>
                </a:cubicBezTo>
                <a:cubicBezTo>
                  <a:pt x="13884" y="6221"/>
                  <a:pt x="13865" y="5757"/>
                  <a:pt x="13727" y="5625"/>
                </a:cubicBezTo>
                <a:cubicBezTo>
                  <a:pt x="13661" y="5563"/>
                  <a:pt x="13608" y="5461"/>
                  <a:pt x="13608" y="5398"/>
                </a:cubicBezTo>
                <a:cubicBezTo>
                  <a:pt x="13608" y="5335"/>
                  <a:pt x="13555" y="5166"/>
                  <a:pt x="13490" y="5023"/>
                </a:cubicBezTo>
                <a:cubicBezTo>
                  <a:pt x="13425" y="4880"/>
                  <a:pt x="13393" y="4679"/>
                  <a:pt x="13420" y="4580"/>
                </a:cubicBezTo>
                <a:cubicBezTo>
                  <a:pt x="13446" y="4480"/>
                  <a:pt x="13441" y="4429"/>
                  <a:pt x="13406" y="4467"/>
                </a:cubicBezTo>
                <a:cubicBezTo>
                  <a:pt x="13371" y="4505"/>
                  <a:pt x="13269" y="4457"/>
                  <a:pt x="13179" y="4360"/>
                </a:cubicBezTo>
                <a:cubicBezTo>
                  <a:pt x="13088" y="4262"/>
                  <a:pt x="12979" y="4181"/>
                  <a:pt x="12936" y="4177"/>
                </a:cubicBezTo>
                <a:cubicBezTo>
                  <a:pt x="12892" y="4174"/>
                  <a:pt x="12856" y="4086"/>
                  <a:pt x="12855" y="3983"/>
                </a:cubicBezTo>
                <a:cubicBezTo>
                  <a:pt x="12854" y="3879"/>
                  <a:pt x="12793" y="3754"/>
                  <a:pt x="12722" y="3709"/>
                </a:cubicBezTo>
                <a:cubicBezTo>
                  <a:pt x="12641" y="3657"/>
                  <a:pt x="12601" y="3529"/>
                  <a:pt x="12612" y="3355"/>
                </a:cubicBezTo>
                <a:cubicBezTo>
                  <a:pt x="12624" y="3154"/>
                  <a:pt x="12580" y="3044"/>
                  <a:pt x="12442" y="2940"/>
                </a:cubicBezTo>
                <a:cubicBezTo>
                  <a:pt x="12300" y="2833"/>
                  <a:pt x="12274" y="2770"/>
                  <a:pt x="12340" y="2679"/>
                </a:cubicBezTo>
                <a:cubicBezTo>
                  <a:pt x="12405" y="2589"/>
                  <a:pt x="12388" y="2548"/>
                  <a:pt x="12266" y="2511"/>
                </a:cubicBezTo>
                <a:cubicBezTo>
                  <a:pt x="12160" y="2479"/>
                  <a:pt x="12121" y="2414"/>
                  <a:pt x="12153" y="2318"/>
                </a:cubicBezTo>
                <a:cubicBezTo>
                  <a:pt x="12186" y="2220"/>
                  <a:pt x="12135" y="2148"/>
                  <a:pt x="11994" y="2086"/>
                </a:cubicBezTo>
                <a:cubicBezTo>
                  <a:pt x="11881" y="2037"/>
                  <a:pt x="11788" y="1942"/>
                  <a:pt x="11788" y="1871"/>
                </a:cubicBezTo>
                <a:cubicBezTo>
                  <a:pt x="11788" y="1801"/>
                  <a:pt x="11735" y="1692"/>
                  <a:pt x="11670" y="1630"/>
                </a:cubicBezTo>
                <a:cubicBezTo>
                  <a:pt x="11605" y="1568"/>
                  <a:pt x="11552" y="1420"/>
                  <a:pt x="11552" y="1303"/>
                </a:cubicBezTo>
                <a:cubicBezTo>
                  <a:pt x="11552" y="1185"/>
                  <a:pt x="11483" y="1051"/>
                  <a:pt x="11396" y="997"/>
                </a:cubicBezTo>
                <a:cubicBezTo>
                  <a:pt x="11311" y="945"/>
                  <a:pt x="11260" y="845"/>
                  <a:pt x="11283" y="778"/>
                </a:cubicBezTo>
                <a:cubicBezTo>
                  <a:pt x="11305" y="710"/>
                  <a:pt x="11269" y="629"/>
                  <a:pt x="11202" y="599"/>
                </a:cubicBezTo>
                <a:cubicBezTo>
                  <a:pt x="11056" y="535"/>
                  <a:pt x="11037" y="168"/>
                  <a:pt x="11172" y="13"/>
                </a:cubicBezTo>
                <a:cubicBezTo>
                  <a:pt x="11176" y="7"/>
                  <a:pt x="11176" y="5"/>
                  <a:pt x="11180" y="0"/>
                </a:cubicBezTo>
                <a:lnTo>
                  <a:pt x="10612" y="0"/>
                </a:lnTo>
                <a:close/>
                <a:moveTo>
                  <a:pt x="17774" y="359"/>
                </a:moveTo>
                <a:cubicBezTo>
                  <a:pt x="17627" y="359"/>
                  <a:pt x="17601" y="408"/>
                  <a:pt x="17601" y="695"/>
                </a:cubicBezTo>
                <a:cubicBezTo>
                  <a:pt x="17601" y="962"/>
                  <a:pt x="17567" y="1044"/>
                  <a:pt x="17442" y="1071"/>
                </a:cubicBezTo>
                <a:cubicBezTo>
                  <a:pt x="17201" y="1123"/>
                  <a:pt x="17000" y="1368"/>
                  <a:pt x="17050" y="1548"/>
                </a:cubicBezTo>
                <a:cubicBezTo>
                  <a:pt x="17077" y="1646"/>
                  <a:pt x="17037" y="1744"/>
                  <a:pt x="16950" y="1802"/>
                </a:cubicBezTo>
                <a:cubicBezTo>
                  <a:pt x="16872" y="1854"/>
                  <a:pt x="16839" y="1897"/>
                  <a:pt x="16874" y="1898"/>
                </a:cubicBezTo>
                <a:cubicBezTo>
                  <a:pt x="16910" y="1900"/>
                  <a:pt x="16860" y="2027"/>
                  <a:pt x="16765" y="2181"/>
                </a:cubicBezTo>
                <a:cubicBezTo>
                  <a:pt x="16670" y="2334"/>
                  <a:pt x="16589" y="2575"/>
                  <a:pt x="16583" y="2717"/>
                </a:cubicBezTo>
                <a:cubicBezTo>
                  <a:pt x="16577" y="2859"/>
                  <a:pt x="16505" y="3059"/>
                  <a:pt x="16423" y="3164"/>
                </a:cubicBezTo>
                <a:cubicBezTo>
                  <a:pt x="16340" y="3268"/>
                  <a:pt x="16299" y="3355"/>
                  <a:pt x="16332" y="3355"/>
                </a:cubicBezTo>
                <a:cubicBezTo>
                  <a:pt x="16366" y="3355"/>
                  <a:pt x="16284" y="3484"/>
                  <a:pt x="16150" y="3641"/>
                </a:cubicBezTo>
                <a:cubicBezTo>
                  <a:pt x="16016" y="3799"/>
                  <a:pt x="15924" y="3957"/>
                  <a:pt x="15943" y="3993"/>
                </a:cubicBezTo>
                <a:cubicBezTo>
                  <a:pt x="15963" y="4029"/>
                  <a:pt x="15889" y="4169"/>
                  <a:pt x="15780" y="4304"/>
                </a:cubicBezTo>
                <a:cubicBezTo>
                  <a:pt x="15671" y="4439"/>
                  <a:pt x="15572" y="4598"/>
                  <a:pt x="15562" y="4656"/>
                </a:cubicBezTo>
                <a:cubicBezTo>
                  <a:pt x="15552" y="4715"/>
                  <a:pt x="15437" y="4931"/>
                  <a:pt x="15305" y="5137"/>
                </a:cubicBezTo>
                <a:cubicBezTo>
                  <a:pt x="15086" y="5478"/>
                  <a:pt x="15065" y="5568"/>
                  <a:pt x="15082" y="6124"/>
                </a:cubicBezTo>
                <a:cubicBezTo>
                  <a:pt x="15103" y="6797"/>
                  <a:pt x="15134" y="6879"/>
                  <a:pt x="15296" y="6725"/>
                </a:cubicBezTo>
                <a:cubicBezTo>
                  <a:pt x="15380" y="6644"/>
                  <a:pt x="15452" y="6665"/>
                  <a:pt x="15616" y="6814"/>
                </a:cubicBezTo>
                <a:cubicBezTo>
                  <a:pt x="15807" y="6986"/>
                  <a:pt x="15844" y="6991"/>
                  <a:pt x="15965" y="6869"/>
                </a:cubicBezTo>
                <a:cubicBezTo>
                  <a:pt x="16060" y="6774"/>
                  <a:pt x="16289" y="6730"/>
                  <a:pt x="16743" y="6725"/>
                </a:cubicBezTo>
                <a:cubicBezTo>
                  <a:pt x="17099" y="6720"/>
                  <a:pt x="17437" y="6708"/>
                  <a:pt x="17492" y="6694"/>
                </a:cubicBezTo>
                <a:cubicBezTo>
                  <a:pt x="17547" y="6680"/>
                  <a:pt x="17608" y="6749"/>
                  <a:pt x="17626" y="6848"/>
                </a:cubicBezTo>
                <a:cubicBezTo>
                  <a:pt x="17645" y="6946"/>
                  <a:pt x="17717" y="7077"/>
                  <a:pt x="17788" y="7139"/>
                </a:cubicBezTo>
                <a:cubicBezTo>
                  <a:pt x="17963" y="7292"/>
                  <a:pt x="17976" y="7286"/>
                  <a:pt x="17883" y="7086"/>
                </a:cubicBezTo>
                <a:cubicBezTo>
                  <a:pt x="17782" y="6870"/>
                  <a:pt x="17933" y="6702"/>
                  <a:pt x="18179" y="6757"/>
                </a:cubicBezTo>
                <a:cubicBezTo>
                  <a:pt x="18272" y="6777"/>
                  <a:pt x="18371" y="6756"/>
                  <a:pt x="18397" y="6708"/>
                </a:cubicBezTo>
                <a:cubicBezTo>
                  <a:pt x="18422" y="6661"/>
                  <a:pt x="18480" y="6650"/>
                  <a:pt x="18527" y="6683"/>
                </a:cubicBezTo>
                <a:cubicBezTo>
                  <a:pt x="18598" y="6733"/>
                  <a:pt x="19642" y="6736"/>
                  <a:pt x="20981" y="6694"/>
                </a:cubicBezTo>
                <a:cubicBezTo>
                  <a:pt x="21135" y="6689"/>
                  <a:pt x="21199" y="6641"/>
                  <a:pt x="21199" y="6524"/>
                </a:cubicBezTo>
                <a:cubicBezTo>
                  <a:pt x="21199" y="6434"/>
                  <a:pt x="21259" y="6319"/>
                  <a:pt x="21334" y="6271"/>
                </a:cubicBezTo>
                <a:cubicBezTo>
                  <a:pt x="21464" y="6187"/>
                  <a:pt x="21464" y="6174"/>
                  <a:pt x="21334" y="6010"/>
                </a:cubicBezTo>
                <a:cubicBezTo>
                  <a:pt x="21175" y="5808"/>
                  <a:pt x="21160" y="5612"/>
                  <a:pt x="21290" y="5463"/>
                </a:cubicBezTo>
                <a:cubicBezTo>
                  <a:pt x="21384" y="5355"/>
                  <a:pt x="21385" y="5357"/>
                  <a:pt x="21001" y="5219"/>
                </a:cubicBezTo>
                <a:cubicBezTo>
                  <a:pt x="20936" y="5196"/>
                  <a:pt x="20883" y="5076"/>
                  <a:pt x="20883" y="4955"/>
                </a:cubicBezTo>
                <a:cubicBezTo>
                  <a:pt x="20883" y="4834"/>
                  <a:pt x="20831" y="4712"/>
                  <a:pt x="20769" y="4685"/>
                </a:cubicBezTo>
                <a:cubicBezTo>
                  <a:pt x="20702" y="4656"/>
                  <a:pt x="20675" y="4565"/>
                  <a:pt x="20699" y="4458"/>
                </a:cubicBezTo>
                <a:cubicBezTo>
                  <a:pt x="20727" y="4336"/>
                  <a:pt x="20685" y="4245"/>
                  <a:pt x="20567" y="4172"/>
                </a:cubicBezTo>
                <a:cubicBezTo>
                  <a:pt x="20442" y="4096"/>
                  <a:pt x="20402" y="4004"/>
                  <a:pt x="20428" y="3850"/>
                </a:cubicBezTo>
                <a:cubicBezTo>
                  <a:pt x="20456" y="3685"/>
                  <a:pt x="20425" y="3632"/>
                  <a:pt x="20297" y="3611"/>
                </a:cubicBezTo>
                <a:cubicBezTo>
                  <a:pt x="20206" y="3596"/>
                  <a:pt x="20139" y="3541"/>
                  <a:pt x="20146" y="3491"/>
                </a:cubicBezTo>
                <a:cubicBezTo>
                  <a:pt x="20154" y="3441"/>
                  <a:pt x="20113" y="3339"/>
                  <a:pt x="20054" y="3264"/>
                </a:cubicBezTo>
                <a:cubicBezTo>
                  <a:pt x="19996" y="3189"/>
                  <a:pt x="19935" y="3026"/>
                  <a:pt x="19921" y="2901"/>
                </a:cubicBezTo>
                <a:cubicBezTo>
                  <a:pt x="19906" y="2776"/>
                  <a:pt x="19853" y="2674"/>
                  <a:pt x="19802" y="2674"/>
                </a:cubicBezTo>
                <a:cubicBezTo>
                  <a:pt x="19658" y="2674"/>
                  <a:pt x="19583" y="2549"/>
                  <a:pt x="19570" y="2283"/>
                </a:cubicBezTo>
                <a:cubicBezTo>
                  <a:pt x="19564" y="2148"/>
                  <a:pt x="19554" y="1942"/>
                  <a:pt x="19549" y="1823"/>
                </a:cubicBezTo>
                <a:cubicBezTo>
                  <a:pt x="19540" y="1645"/>
                  <a:pt x="19518" y="1627"/>
                  <a:pt x="19422" y="1718"/>
                </a:cubicBezTo>
                <a:cubicBezTo>
                  <a:pt x="19283" y="1850"/>
                  <a:pt x="19142" y="1767"/>
                  <a:pt x="19142" y="1553"/>
                </a:cubicBezTo>
                <a:cubicBezTo>
                  <a:pt x="19142" y="1468"/>
                  <a:pt x="19091" y="1314"/>
                  <a:pt x="19029" y="1212"/>
                </a:cubicBezTo>
                <a:cubicBezTo>
                  <a:pt x="18960" y="1099"/>
                  <a:pt x="18944" y="979"/>
                  <a:pt x="18985" y="903"/>
                </a:cubicBezTo>
                <a:cubicBezTo>
                  <a:pt x="19077" y="732"/>
                  <a:pt x="18716" y="520"/>
                  <a:pt x="18330" y="517"/>
                </a:cubicBezTo>
                <a:cubicBezTo>
                  <a:pt x="18165" y="515"/>
                  <a:pt x="18012" y="481"/>
                  <a:pt x="17989" y="438"/>
                </a:cubicBezTo>
                <a:cubicBezTo>
                  <a:pt x="17966" y="395"/>
                  <a:pt x="17869" y="359"/>
                  <a:pt x="17774" y="359"/>
                </a:cubicBezTo>
                <a:close/>
                <a:moveTo>
                  <a:pt x="3200" y="381"/>
                </a:moveTo>
                <a:cubicBezTo>
                  <a:pt x="2849" y="381"/>
                  <a:pt x="2726" y="424"/>
                  <a:pt x="2581" y="592"/>
                </a:cubicBezTo>
                <a:cubicBezTo>
                  <a:pt x="2462" y="728"/>
                  <a:pt x="2426" y="829"/>
                  <a:pt x="2476" y="887"/>
                </a:cubicBezTo>
                <a:cubicBezTo>
                  <a:pt x="2527" y="944"/>
                  <a:pt x="2496" y="1041"/>
                  <a:pt x="2389" y="1164"/>
                </a:cubicBezTo>
                <a:cubicBezTo>
                  <a:pt x="2299" y="1268"/>
                  <a:pt x="2217" y="1481"/>
                  <a:pt x="2207" y="1636"/>
                </a:cubicBezTo>
                <a:cubicBezTo>
                  <a:pt x="2196" y="1795"/>
                  <a:pt x="2127" y="1954"/>
                  <a:pt x="2048" y="2002"/>
                </a:cubicBezTo>
                <a:cubicBezTo>
                  <a:pt x="1968" y="2051"/>
                  <a:pt x="1918" y="2173"/>
                  <a:pt x="1928" y="2290"/>
                </a:cubicBezTo>
                <a:cubicBezTo>
                  <a:pt x="1939" y="2411"/>
                  <a:pt x="1905" y="2482"/>
                  <a:pt x="1846" y="2469"/>
                </a:cubicBezTo>
                <a:cubicBezTo>
                  <a:pt x="1791" y="2456"/>
                  <a:pt x="1742" y="2497"/>
                  <a:pt x="1737" y="2560"/>
                </a:cubicBezTo>
                <a:cubicBezTo>
                  <a:pt x="1732" y="2622"/>
                  <a:pt x="1724" y="2735"/>
                  <a:pt x="1718" y="2810"/>
                </a:cubicBezTo>
                <a:cubicBezTo>
                  <a:pt x="1712" y="2886"/>
                  <a:pt x="1646" y="2936"/>
                  <a:pt x="1569" y="2921"/>
                </a:cubicBezTo>
                <a:cubicBezTo>
                  <a:pt x="1493" y="2906"/>
                  <a:pt x="1426" y="2947"/>
                  <a:pt x="1419" y="3012"/>
                </a:cubicBezTo>
                <a:cubicBezTo>
                  <a:pt x="1413" y="3077"/>
                  <a:pt x="1404" y="3176"/>
                  <a:pt x="1399" y="3235"/>
                </a:cubicBezTo>
                <a:cubicBezTo>
                  <a:pt x="1394" y="3294"/>
                  <a:pt x="1302" y="3479"/>
                  <a:pt x="1194" y="3645"/>
                </a:cubicBezTo>
                <a:cubicBezTo>
                  <a:pt x="1085" y="3810"/>
                  <a:pt x="978" y="4026"/>
                  <a:pt x="954" y="4126"/>
                </a:cubicBezTo>
                <a:cubicBezTo>
                  <a:pt x="930" y="4225"/>
                  <a:pt x="860" y="4308"/>
                  <a:pt x="797" y="4308"/>
                </a:cubicBezTo>
                <a:cubicBezTo>
                  <a:pt x="627" y="4308"/>
                  <a:pt x="502" y="4529"/>
                  <a:pt x="541" y="4765"/>
                </a:cubicBezTo>
                <a:cubicBezTo>
                  <a:pt x="565" y="4909"/>
                  <a:pt x="524" y="5005"/>
                  <a:pt x="407" y="5076"/>
                </a:cubicBezTo>
                <a:cubicBezTo>
                  <a:pt x="315" y="5133"/>
                  <a:pt x="261" y="5215"/>
                  <a:pt x="284" y="5259"/>
                </a:cubicBezTo>
                <a:cubicBezTo>
                  <a:pt x="308" y="5303"/>
                  <a:pt x="299" y="5360"/>
                  <a:pt x="263" y="5386"/>
                </a:cubicBezTo>
                <a:cubicBezTo>
                  <a:pt x="169" y="5452"/>
                  <a:pt x="162" y="6700"/>
                  <a:pt x="255" y="6766"/>
                </a:cubicBezTo>
                <a:cubicBezTo>
                  <a:pt x="297" y="6796"/>
                  <a:pt x="416" y="6755"/>
                  <a:pt x="521" y="6676"/>
                </a:cubicBezTo>
                <a:cubicBezTo>
                  <a:pt x="751" y="6503"/>
                  <a:pt x="947" y="6491"/>
                  <a:pt x="999" y="6646"/>
                </a:cubicBezTo>
                <a:cubicBezTo>
                  <a:pt x="1028" y="6733"/>
                  <a:pt x="1432" y="6751"/>
                  <a:pt x="2741" y="6728"/>
                </a:cubicBezTo>
                <a:cubicBezTo>
                  <a:pt x="3989" y="6706"/>
                  <a:pt x="4472" y="6726"/>
                  <a:pt x="4556" y="6807"/>
                </a:cubicBezTo>
                <a:cubicBezTo>
                  <a:pt x="4646" y="6892"/>
                  <a:pt x="4699" y="6893"/>
                  <a:pt x="4790" y="6807"/>
                </a:cubicBezTo>
                <a:cubicBezTo>
                  <a:pt x="4883" y="6718"/>
                  <a:pt x="4946" y="6734"/>
                  <a:pt x="5110" y="6882"/>
                </a:cubicBezTo>
                <a:cubicBezTo>
                  <a:pt x="5332" y="7082"/>
                  <a:pt x="5839" y="7133"/>
                  <a:pt x="5700" y="6941"/>
                </a:cubicBezTo>
                <a:cubicBezTo>
                  <a:pt x="5590" y="6788"/>
                  <a:pt x="5685" y="6714"/>
                  <a:pt x="5990" y="6714"/>
                </a:cubicBezTo>
                <a:lnTo>
                  <a:pt x="6254" y="6714"/>
                </a:lnTo>
                <a:lnTo>
                  <a:pt x="6254" y="5995"/>
                </a:lnTo>
                <a:cubicBezTo>
                  <a:pt x="6254" y="5442"/>
                  <a:pt x="6228" y="5267"/>
                  <a:pt x="6136" y="5227"/>
                </a:cubicBezTo>
                <a:cubicBezTo>
                  <a:pt x="6071" y="5198"/>
                  <a:pt x="6018" y="5099"/>
                  <a:pt x="6018" y="5003"/>
                </a:cubicBezTo>
                <a:cubicBezTo>
                  <a:pt x="6018" y="4908"/>
                  <a:pt x="5963" y="4779"/>
                  <a:pt x="5898" y="4717"/>
                </a:cubicBezTo>
                <a:cubicBezTo>
                  <a:pt x="5833" y="4655"/>
                  <a:pt x="5780" y="4554"/>
                  <a:pt x="5780" y="4490"/>
                </a:cubicBezTo>
                <a:cubicBezTo>
                  <a:pt x="5780" y="4427"/>
                  <a:pt x="5727" y="4347"/>
                  <a:pt x="5661" y="4319"/>
                </a:cubicBezTo>
                <a:cubicBezTo>
                  <a:pt x="5596" y="4290"/>
                  <a:pt x="5543" y="4164"/>
                  <a:pt x="5543" y="4038"/>
                </a:cubicBezTo>
                <a:cubicBezTo>
                  <a:pt x="5543" y="3888"/>
                  <a:pt x="5499" y="3809"/>
                  <a:pt x="5417" y="3809"/>
                </a:cubicBezTo>
                <a:cubicBezTo>
                  <a:pt x="5348" y="3809"/>
                  <a:pt x="5274" y="3729"/>
                  <a:pt x="5252" y="3632"/>
                </a:cubicBezTo>
                <a:cubicBezTo>
                  <a:pt x="5230" y="3536"/>
                  <a:pt x="5152" y="3432"/>
                  <a:pt x="5081" y="3400"/>
                </a:cubicBezTo>
                <a:cubicBezTo>
                  <a:pt x="4964" y="3348"/>
                  <a:pt x="4965" y="3328"/>
                  <a:pt x="5102" y="3212"/>
                </a:cubicBezTo>
                <a:cubicBezTo>
                  <a:pt x="5231" y="3104"/>
                  <a:pt x="5235" y="3082"/>
                  <a:pt x="5127" y="3082"/>
                </a:cubicBezTo>
                <a:cubicBezTo>
                  <a:pt x="4945" y="3082"/>
                  <a:pt x="4877" y="2918"/>
                  <a:pt x="4993" y="2756"/>
                </a:cubicBezTo>
                <a:cubicBezTo>
                  <a:pt x="5133" y="2563"/>
                  <a:pt x="4897" y="2270"/>
                  <a:pt x="4730" y="2429"/>
                </a:cubicBezTo>
                <a:cubicBezTo>
                  <a:pt x="4603" y="2551"/>
                  <a:pt x="4516" y="2485"/>
                  <a:pt x="4516" y="2263"/>
                </a:cubicBezTo>
                <a:cubicBezTo>
                  <a:pt x="4516" y="2178"/>
                  <a:pt x="4463" y="2056"/>
                  <a:pt x="4399" y="1995"/>
                </a:cubicBezTo>
                <a:cubicBezTo>
                  <a:pt x="4335" y="1934"/>
                  <a:pt x="4286" y="1858"/>
                  <a:pt x="4290" y="1825"/>
                </a:cubicBezTo>
                <a:cubicBezTo>
                  <a:pt x="4329" y="1483"/>
                  <a:pt x="4261" y="1276"/>
                  <a:pt x="4100" y="1249"/>
                </a:cubicBezTo>
                <a:cubicBezTo>
                  <a:pt x="3967" y="1228"/>
                  <a:pt x="3921" y="1160"/>
                  <a:pt x="3919" y="978"/>
                </a:cubicBezTo>
                <a:cubicBezTo>
                  <a:pt x="3915" y="562"/>
                  <a:pt x="3697" y="381"/>
                  <a:pt x="3200" y="381"/>
                </a:cubicBezTo>
                <a:close/>
                <a:moveTo>
                  <a:pt x="7584" y="4336"/>
                </a:moveTo>
                <a:lnTo>
                  <a:pt x="7465" y="4531"/>
                </a:lnTo>
                <a:cubicBezTo>
                  <a:pt x="7401" y="4638"/>
                  <a:pt x="7368" y="4791"/>
                  <a:pt x="7395" y="4873"/>
                </a:cubicBezTo>
                <a:cubicBezTo>
                  <a:pt x="7477" y="5116"/>
                  <a:pt x="7709" y="4796"/>
                  <a:pt x="7638" y="4538"/>
                </a:cubicBezTo>
                <a:lnTo>
                  <a:pt x="7584" y="4336"/>
                </a:lnTo>
                <a:close/>
                <a:moveTo>
                  <a:pt x="14161" y="7077"/>
                </a:moveTo>
                <a:cubicBezTo>
                  <a:pt x="14117" y="7077"/>
                  <a:pt x="14081" y="7118"/>
                  <a:pt x="14081" y="7168"/>
                </a:cubicBezTo>
                <a:cubicBezTo>
                  <a:pt x="14081" y="7218"/>
                  <a:pt x="14117" y="7259"/>
                  <a:pt x="14161" y="7259"/>
                </a:cubicBezTo>
                <a:cubicBezTo>
                  <a:pt x="14204" y="7259"/>
                  <a:pt x="14240" y="7218"/>
                  <a:pt x="14240" y="7168"/>
                </a:cubicBezTo>
                <a:cubicBezTo>
                  <a:pt x="14240" y="7118"/>
                  <a:pt x="14204" y="7077"/>
                  <a:pt x="14161" y="7077"/>
                </a:cubicBezTo>
                <a:close/>
                <a:moveTo>
                  <a:pt x="13411" y="7152"/>
                </a:moveTo>
                <a:cubicBezTo>
                  <a:pt x="13383" y="7253"/>
                  <a:pt x="13350" y="7348"/>
                  <a:pt x="13316" y="7409"/>
                </a:cubicBezTo>
                <a:cubicBezTo>
                  <a:pt x="13197" y="7616"/>
                  <a:pt x="13193" y="7615"/>
                  <a:pt x="11379" y="7602"/>
                </a:cubicBezTo>
                <a:cubicBezTo>
                  <a:pt x="10062" y="7593"/>
                  <a:pt x="9587" y="7560"/>
                  <a:pt x="9536" y="7482"/>
                </a:cubicBezTo>
                <a:lnTo>
                  <a:pt x="9536" y="7577"/>
                </a:lnTo>
                <a:lnTo>
                  <a:pt x="8946" y="7604"/>
                </a:lnTo>
                <a:cubicBezTo>
                  <a:pt x="8472" y="7626"/>
                  <a:pt x="8333" y="7601"/>
                  <a:pt x="8258" y="7482"/>
                </a:cubicBezTo>
                <a:cubicBezTo>
                  <a:pt x="8172" y="7348"/>
                  <a:pt x="8156" y="7352"/>
                  <a:pt x="8077" y="7520"/>
                </a:cubicBezTo>
                <a:cubicBezTo>
                  <a:pt x="8030" y="7622"/>
                  <a:pt x="7945" y="7685"/>
                  <a:pt x="7886" y="7659"/>
                </a:cubicBezTo>
                <a:cubicBezTo>
                  <a:pt x="7823" y="7632"/>
                  <a:pt x="7760" y="7689"/>
                  <a:pt x="7735" y="7801"/>
                </a:cubicBezTo>
                <a:cubicBezTo>
                  <a:pt x="7711" y="7905"/>
                  <a:pt x="7645" y="7979"/>
                  <a:pt x="7587" y="7965"/>
                </a:cubicBezTo>
                <a:cubicBezTo>
                  <a:pt x="7517" y="7948"/>
                  <a:pt x="7487" y="8013"/>
                  <a:pt x="7504" y="8153"/>
                </a:cubicBezTo>
                <a:cubicBezTo>
                  <a:pt x="7519" y="8269"/>
                  <a:pt x="7476" y="8437"/>
                  <a:pt x="7406" y="8525"/>
                </a:cubicBezTo>
                <a:cubicBezTo>
                  <a:pt x="7291" y="8671"/>
                  <a:pt x="7294" y="8702"/>
                  <a:pt x="7441" y="8916"/>
                </a:cubicBezTo>
                <a:cubicBezTo>
                  <a:pt x="7618" y="9175"/>
                  <a:pt x="7650" y="9617"/>
                  <a:pt x="7504" y="9785"/>
                </a:cubicBezTo>
                <a:cubicBezTo>
                  <a:pt x="7431" y="9869"/>
                  <a:pt x="7431" y="9914"/>
                  <a:pt x="7504" y="9999"/>
                </a:cubicBezTo>
                <a:cubicBezTo>
                  <a:pt x="7610" y="10120"/>
                  <a:pt x="7641" y="12534"/>
                  <a:pt x="7539" y="12652"/>
                </a:cubicBezTo>
                <a:cubicBezTo>
                  <a:pt x="7433" y="12774"/>
                  <a:pt x="7470" y="13705"/>
                  <a:pt x="7581" y="13705"/>
                </a:cubicBezTo>
                <a:cubicBezTo>
                  <a:pt x="7636" y="13705"/>
                  <a:pt x="7703" y="13763"/>
                  <a:pt x="7727" y="13835"/>
                </a:cubicBezTo>
                <a:cubicBezTo>
                  <a:pt x="7762" y="13938"/>
                  <a:pt x="7900" y="13956"/>
                  <a:pt x="8400" y="13923"/>
                </a:cubicBezTo>
                <a:cubicBezTo>
                  <a:pt x="8746" y="13900"/>
                  <a:pt x="9089" y="13922"/>
                  <a:pt x="9162" y="13969"/>
                </a:cubicBezTo>
                <a:cubicBezTo>
                  <a:pt x="9249" y="14025"/>
                  <a:pt x="9333" y="14021"/>
                  <a:pt x="9400" y="13957"/>
                </a:cubicBezTo>
                <a:cubicBezTo>
                  <a:pt x="9474" y="13886"/>
                  <a:pt x="9528" y="13885"/>
                  <a:pt x="9590" y="13957"/>
                </a:cubicBezTo>
                <a:cubicBezTo>
                  <a:pt x="9654" y="14030"/>
                  <a:pt x="9736" y="14025"/>
                  <a:pt x="9894" y="13932"/>
                </a:cubicBezTo>
                <a:cubicBezTo>
                  <a:pt x="10044" y="13843"/>
                  <a:pt x="10183" y="13828"/>
                  <a:pt x="10347" y="13882"/>
                </a:cubicBezTo>
                <a:cubicBezTo>
                  <a:pt x="10477" y="13924"/>
                  <a:pt x="10737" y="13923"/>
                  <a:pt x="10928" y="13883"/>
                </a:cubicBezTo>
                <a:cubicBezTo>
                  <a:pt x="11118" y="13843"/>
                  <a:pt x="11306" y="13836"/>
                  <a:pt x="11345" y="13864"/>
                </a:cubicBezTo>
                <a:cubicBezTo>
                  <a:pt x="11384" y="13891"/>
                  <a:pt x="11703" y="13899"/>
                  <a:pt x="12056" y="13883"/>
                </a:cubicBezTo>
                <a:cubicBezTo>
                  <a:pt x="12809" y="13851"/>
                  <a:pt x="12920" y="13856"/>
                  <a:pt x="13302" y="13926"/>
                </a:cubicBezTo>
                <a:cubicBezTo>
                  <a:pt x="13547" y="13972"/>
                  <a:pt x="13596" y="13951"/>
                  <a:pt x="13633" y="13787"/>
                </a:cubicBezTo>
                <a:cubicBezTo>
                  <a:pt x="13657" y="13681"/>
                  <a:pt x="13714" y="13623"/>
                  <a:pt x="13761" y="13656"/>
                </a:cubicBezTo>
                <a:cubicBezTo>
                  <a:pt x="13866" y="13731"/>
                  <a:pt x="13864" y="13844"/>
                  <a:pt x="13860" y="10637"/>
                </a:cubicBezTo>
                <a:cubicBezTo>
                  <a:pt x="13859" y="9168"/>
                  <a:pt x="13851" y="8543"/>
                  <a:pt x="13820" y="8221"/>
                </a:cubicBezTo>
                <a:cubicBezTo>
                  <a:pt x="13724" y="8323"/>
                  <a:pt x="13692" y="8326"/>
                  <a:pt x="13588" y="8144"/>
                </a:cubicBezTo>
                <a:cubicBezTo>
                  <a:pt x="13425" y="7858"/>
                  <a:pt x="13398" y="7595"/>
                  <a:pt x="13501" y="7500"/>
                </a:cubicBezTo>
                <a:cubicBezTo>
                  <a:pt x="13500" y="7493"/>
                  <a:pt x="13495" y="7483"/>
                  <a:pt x="13495" y="7477"/>
                </a:cubicBezTo>
                <a:cubicBezTo>
                  <a:pt x="13488" y="7381"/>
                  <a:pt x="13456" y="7249"/>
                  <a:pt x="13423" y="7187"/>
                </a:cubicBezTo>
                <a:cubicBezTo>
                  <a:pt x="13416" y="7174"/>
                  <a:pt x="13415" y="7165"/>
                  <a:pt x="13411" y="7152"/>
                </a:cubicBezTo>
                <a:close/>
                <a:moveTo>
                  <a:pt x="19380" y="7440"/>
                </a:moveTo>
                <a:cubicBezTo>
                  <a:pt x="19337" y="7440"/>
                  <a:pt x="19301" y="7481"/>
                  <a:pt x="19301" y="7531"/>
                </a:cubicBezTo>
                <a:cubicBezTo>
                  <a:pt x="19301" y="7581"/>
                  <a:pt x="19337" y="7622"/>
                  <a:pt x="19380" y="7622"/>
                </a:cubicBezTo>
                <a:cubicBezTo>
                  <a:pt x="19424" y="7622"/>
                  <a:pt x="19458" y="7581"/>
                  <a:pt x="19458" y="7531"/>
                </a:cubicBezTo>
                <a:cubicBezTo>
                  <a:pt x="19458" y="7481"/>
                  <a:pt x="19424" y="7440"/>
                  <a:pt x="19380" y="7440"/>
                </a:cubicBezTo>
                <a:close/>
                <a:moveTo>
                  <a:pt x="17716" y="7448"/>
                </a:moveTo>
                <a:cubicBezTo>
                  <a:pt x="17665" y="7453"/>
                  <a:pt x="17649" y="7502"/>
                  <a:pt x="17648" y="7599"/>
                </a:cubicBezTo>
                <a:cubicBezTo>
                  <a:pt x="17643" y="7953"/>
                  <a:pt x="17597" y="8171"/>
                  <a:pt x="17522" y="8187"/>
                </a:cubicBezTo>
                <a:cubicBezTo>
                  <a:pt x="17478" y="8196"/>
                  <a:pt x="17346" y="8356"/>
                  <a:pt x="17226" y="8546"/>
                </a:cubicBezTo>
                <a:cubicBezTo>
                  <a:pt x="17106" y="8736"/>
                  <a:pt x="16972" y="8893"/>
                  <a:pt x="16929" y="8893"/>
                </a:cubicBezTo>
                <a:cubicBezTo>
                  <a:pt x="16885" y="8893"/>
                  <a:pt x="16859" y="8932"/>
                  <a:pt x="16869" y="8980"/>
                </a:cubicBezTo>
                <a:cubicBezTo>
                  <a:pt x="16880" y="9029"/>
                  <a:pt x="16788" y="9166"/>
                  <a:pt x="16662" y="9282"/>
                </a:cubicBezTo>
                <a:cubicBezTo>
                  <a:pt x="16455" y="9475"/>
                  <a:pt x="16444" y="9512"/>
                  <a:pt x="16543" y="9694"/>
                </a:cubicBezTo>
                <a:cubicBezTo>
                  <a:pt x="16671" y="9930"/>
                  <a:pt x="16583" y="10148"/>
                  <a:pt x="16289" y="10319"/>
                </a:cubicBezTo>
                <a:cubicBezTo>
                  <a:pt x="16147" y="10402"/>
                  <a:pt x="16099" y="10506"/>
                  <a:pt x="16099" y="10729"/>
                </a:cubicBezTo>
                <a:cubicBezTo>
                  <a:pt x="16099" y="10922"/>
                  <a:pt x="16059" y="11026"/>
                  <a:pt x="15987" y="11027"/>
                </a:cubicBezTo>
                <a:cubicBezTo>
                  <a:pt x="15926" y="11027"/>
                  <a:pt x="15864" y="11129"/>
                  <a:pt x="15847" y="11254"/>
                </a:cubicBezTo>
                <a:cubicBezTo>
                  <a:pt x="15830" y="11379"/>
                  <a:pt x="15805" y="11560"/>
                  <a:pt x="15792" y="11656"/>
                </a:cubicBezTo>
                <a:cubicBezTo>
                  <a:pt x="15779" y="11753"/>
                  <a:pt x="15707" y="11856"/>
                  <a:pt x="15632" y="11887"/>
                </a:cubicBezTo>
                <a:cubicBezTo>
                  <a:pt x="15556" y="11917"/>
                  <a:pt x="15503" y="11960"/>
                  <a:pt x="15514" y="11983"/>
                </a:cubicBezTo>
                <a:cubicBezTo>
                  <a:pt x="15524" y="12006"/>
                  <a:pt x="15439" y="12193"/>
                  <a:pt x="15325" y="12400"/>
                </a:cubicBezTo>
                <a:cubicBezTo>
                  <a:pt x="15107" y="12797"/>
                  <a:pt x="14983" y="13747"/>
                  <a:pt x="15123" y="13946"/>
                </a:cubicBezTo>
                <a:cubicBezTo>
                  <a:pt x="15197" y="14052"/>
                  <a:pt x="15477" y="14013"/>
                  <a:pt x="15632" y="13874"/>
                </a:cubicBezTo>
                <a:cubicBezTo>
                  <a:pt x="15679" y="13832"/>
                  <a:pt x="15738" y="13821"/>
                  <a:pt x="15763" y="13849"/>
                </a:cubicBezTo>
                <a:cubicBezTo>
                  <a:pt x="15808" y="13901"/>
                  <a:pt x="16309" y="13911"/>
                  <a:pt x="18549" y="13908"/>
                </a:cubicBezTo>
                <a:cubicBezTo>
                  <a:pt x="20072" y="13907"/>
                  <a:pt x="20160" y="13904"/>
                  <a:pt x="20470" y="13860"/>
                </a:cubicBezTo>
                <a:cubicBezTo>
                  <a:pt x="20613" y="13840"/>
                  <a:pt x="20747" y="13860"/>
                  <a:pt x="20771" y="13903"/>
                </a:cubicBezTo>
                <a:cubicBezTo>
                  <a:pt x="20794" y="13946"/>
                  <a:pt x="20850" y="13956"/>
                  <a:pt x="20892" y="13926"/>
                </a:cubicBezTo>
                <a:cubicBezTo>
                  <a:pt x="20934" y="13896"/>
                  <a:pt x="21019" y="13920"/>
                  <a:pt x="21082" y="13980"/>
                </a:cubicBezTo>
                <a:cubicBezTo>
                  <a:pt x="21145" y="14040"/>
                  <a:pt x="21203" y="14065"/>
                  <a:pt x="21208" y="14034"/>
                </a:cubicBezTo>
                <a:cubicBezTo>
                  <a:pt x="21213" y="14002"/>
                  <a:pt x="21223" y="13937"/>
                  <a:pt x="21228" y="13889"/>
                </a:cubicBezTo>
                <a:cubicBezTo>
                  <a:pt x="21234" y="13841"/>
                  <a:pt x="21304" y="13749"/>
                  <a:pt x="21384" y="13681"/>
                </a:cubicBezTo>
                <a:cubicBezTo>
                  <a:pt x="21525" y="13563"/>
                  <a:pt x="21525" y="13548"/>
                  <a:pt x="21371" y="13235"/>
                </a:cubicBezTo>
                <a:cubicBezTo>
                  <a:pt x="21284" y="13056"/>
                  <a:pt x="21218" y="12836"/>
                  <a:pt x="21225" y="12743"/>
                </a:cubicBezTo>
                <a:cubicBezTo>
                  <a:pt x="21232" y="12650"/>
                  <a:pt x="21202" y="12572"/>
                  <a:pt x="21158" y="12570"/>
                </a:cubicBezTo>
                <a:cubicBezTo>
                  <a:pt x="21008" y="12563"/>
                  <a:pt x="20883" y="12422"/>
                  <a:pt x="20883" y="12260"/>
                </a:cubicBezTo>
                <a:cubicBezTo>
                  <a:pt x="20883" y="12171"/>
                  <a:pt x="20813" y="12028"/>
                  <a:pt x="20729" y="11940"/>
                </a:cubicBezTo>
                <a:cubicBezTo>
                  <a:pt x="20641" y="11849"/>
                  <a:pt x="20598" y="11722"/>
                  <a:pt x="20626" y="11640"/>
                </a:cubicBezTo>
                <a:cubicBezTo>
                  <a:pt x="20657" y="11546"/>
                  <a:pt x="20639" y="11519"/>
                  <a:pt x="20578" y="11563"/>
                </a:cubicBezTo>
                <a:cubicBezTo>
                  <a:pt x="20442" y="11660"/>
                  <a:pt x="20324" y="11244"/>
                  <a:pt x="20437" y="11072"/>
                </a:cubicBezTo>
                <a:cubicBezTo>
                  <a:pt x="20515" y="10954"/>
                  <a:pt x="20510" y="10950"/>
                  <a:pt x="20391" y="11057"/>
                </a:cubicBezTo>
                <a:cubicBezTo>
                  <a:pt x="20269" y="11167"/>
                  <a:pt x="20244" y="11152"/>
                  <a:pt x="20171" y="10922"/>
                </a:cubicBezTo>
                <a:cubicBezTo>
                  <a:pt x="20126" y="10779"/>
                  <a:pt x="20056" y="10582"/>
                  <a:pt x="20016" y="10482"/>
                </a:cubicBezTo>
                <a:cubicBezTo>
                  <a:pt x="19975" y="10382"/>
                  <a:pt x="19930" y="10219"/>
                  <a:pt x="19916" y="10119"/>
                </a:cubicBezTo>
                <a:cubicBezTo>
                  <a:pt x="19902" y="10019"/>
                  <a:pt x="19840" y="9937"/>
                  <a:pt x="19776" y="9937"/>
                </a:cubicBezTo>
                <a:cubicBezTo>
                  <a:pt x="19712" y="9937"/>
                  <a:pt x="19646" y="9857"/>
                  <a:pt x="19629" y="9758"/>
                </a:cubicBezTo>
                <a:cubicBezTo>
                  <a:pt x="19613" y="9659"/>
                  <a:pt x="19540" y="9529"/>
                  <a:pt x="19469" y="9467"/>
                </a:cubicBezTo>
                <a:cubicBezTo>
                  <a:pt x="19398" y="9404"/>
                  <a:pt x="19366" y="9352"/>
                  <a:pt x="19399" y="9350"/>
                </a:cubicBezTo>
                <a:cubicBezTo>
                  <a:pt x="19432" y="9349"/>
                  <a:pt x="19388" y="9264"/>
                  <a:pt x="19301" y="9164"/>
                </a:cubicBezTo>
                <a:cubicBezTo>
                  <a:pt x="19117" y="8953"/>
                  <a:pt x="19098" y="8814"/>
                  <a:pt x="19248" y="8748"/>
                </a:cubicBezTo>
                <a:cubicBezTo>
                  <a:pt x="19314" y="8719"/>
                  <a:pt x="19341" y="8616"/>
                  <a:pt x="19318" y="8476"/>
                </a:cubicBezTo>
                <a:cubicBezTo>
                  <a:pt x="19284" y="8269"/>
                  <a:pt x="19269" y="8261"/>
                  <a:pt x="19145" y="8390"/>
                </a:cubicBezTo>
                <a:cubicBezTo>
                  <a:pt x="19022" y="8518"/>
                  <a:pt x="18996" y="8513"/>
                  <a:pt x="18865" y="8348"/>
                </a:cubicBezTo>
                <a:cubicBezTo>
                  <a:pt x="18786" y="8247"/>
                  <a:pt x="18750" y="8167"/>
                  <a:pt x="18784" y="8167"/>
                </a:cubicBezTo>
                <a:cubicBezTo>
                  <a:pt x="18818" y="8167"/>
                  <a:pt x="18801" y="8106"/>
                  <a:pt x="18747" y="8031"/>
                </a:cubicBezTo>
                <a:cubicBezTo>
                  <a:pt x="18693" y="7956"/>
                  <a:pt x="18679" y="7894"/>
                  <a:pt x="18716" y="7894"/>
                </a:cubicBezTo>
                <a:cubicBezTo>
                  <a:pt x="18752" y="7894"/>
                  <a:pt x="18702" y="7828"/>
                  <a:pt x="18604" y="7749"/>
                </a:cubicBezTo>
                <a:cubicBezTo>
                  <a:pt x="18505" y="7669"/>
                  <a:pt x="18375" y="7627"/>
                  <a:pt x="18317" y="7652"/>
                </a:cubicBezTo>
                <a:cubicBezTo>
                  <a:pt x="18259" y="7678"/>
                  <a:pt x="18116" y="7639"/>
                  <a:pt x="17997" y="7568"/>
                </a:cubicBezTo>
                <a:cubicBezTo>
                  <a:pt x="17855" y="7484"/>
                  <a:pt x="17768" y="7444"/>
                  <a:pt x="17716" y="7448"/>
                </a:cubicBezTo>
                <a:close/>
                <a:moveTo>
                  <a:pt x="3220" y="7640"/>
                </a:moveTo>
                <a:cubicBezTo>
                  <a:pt x="3041" y="7631"/>
                  <a:pt x="2868" y="7665"/>
                  <a:pt x="2772" y="7742"/>
                </a:cubicBezTo>
                <a:cubicBezTo>
                  <a:pt x="2687" y="7810"/>
                  <a:pt x="2645" y="7895"/>
                  <a:pt x="2677" y="7931"/>
                </a:cubicBezTo>
                <a:cubicBezTo>
                  <a:pt x="2709" y="7967"/>
                  <a:pt x="2652" y="8068"/>
                  <a:pt x="2553" y="8155"/>
                </a:cubicBezTo>
                <a:cubicBezTo>
                  <a:pt x="2453" y="8241"/>
                  <a:pt x="2360" y="8372"/>
                  <a:pt x="2347" y="8444"/>
                </a:cubicBezTo>
                <a:cubicBezTo>
                  <a:pt x="2334" y="8517"/>
                  <a:pt x="2298" y="8645"/>
                  <a:pt x="2266" y="8728"/>
                </a:cubicBezTo>
                <a:cubicBezTo>
                  <a:pt x="2234" y="8812"/>
                  <a:pt x="2201" y="8934"/>
                  <a:pt x="2191" y="9000"/>
                </a:cubicBezTo>
                <a:cubicBezTo>
                  <a:pt x="2182" y="9066"/>
                  <a:pt x="2063" y="9258"/>
                  <a:pt x="1925" y="9429"/>
                </a:cubicBezTo>
                <a:cubicBezTo>
                  <a:pt x="1788" y="9600"/>
                  <a:pt x="1693" y="9772"/>
                  <a:pt x="1714" y="9810"/>
                </a:cubicBezTo>
                <a:cubicBezTo>
                  <a:pt x="1734" y="9848"/>
                  <a:pt x="1688" y="9933"/>
                  <a:pt x="1611" y="9999"/>
                </a:cubicBezTo>
                <a:cubicBezTo>
                  <a:pt x="1534" y="10065"/>
                  <a:pt x="1459" y="10180"/>
                  <a:pt x="1446" y="10255"/>
                </a:cubicBezTo>
                <a:cubicBezTo>
                  <a:pt x="1433" y="10330"/>
                  <a:pt x="1379" y="10434"/>
                  <a:pt x="1327" y="10485"/>
                </a:cubicBezTo>
                <a:cubicBezTo>
                  <a:pt x="1186" y="10624"/>
                  <a:pt x="1063" y="10906"/>
                  <a:pt x="999" y="11240"/>
                </a:cubicBezTo>
                <a:cubicBezTo>
                  <a:pt x="968" y="11404"/>
                  <a:pt x="892" y="11561"/>
                  <a:pt x="831" y="11588"/>
                </a:cubicBezTo>
                <a:cubicBezTo>
                  <a:pt x="770" y="11615"/>
                  <a:pt x="736" y="11666"/>
                  <a:pt x="756" y="11704"/>
                </a:cubicBezTo>
                <a:cubicBezTo>
                  <a:pt x="777" y="11743"/>
                  <a:pt x="724" y="11848"/>
                  <a:pt x="638" y="11937"/>
                </a:cubicBezTo>
                <a:cubicBezTo>
                  <a:pt x="524" y="12055"/>
                  <a:pt x="506" y="12128"/>
                  <a:pt x="566" y="12212"/>
                </a:cubicBezTo>
                <a:cubicBezTo>
                  <a:pt x="627" y="12296"/>
                  <a:pt x="611" y="12353"/>
                  <a:pt x="507" y="12423"/>
                </a:cubicBezTo>
                <a:cubicBezTo>
                  <a:pt x="429" y="12475"/>
                  <a:pt x="400" y="12522"/>
                  <a:pt x="443" y="12525"/>
                </a:cubicBezTo>
                <a:cubicBezTo>
                  <a:pt x="487" y="12528"/>
                  <a:pt x="443" y="12600"/>
                  <a:pt x="347" y="12686"/>
                </a:cubicBezTo>
                <a:cubicBezTo>
                  <a:pt x="233" y="12787"/>
                  <a:pt x="164" y="12954"/>
                  <a:pt x="154" y="13159"/>
                </a:cubicBezTo>
                <a:cubicBezTo>
                  <a:pt x="145" y="13334"/>
                  <a:pt x="105" y="13526"/>
                  <a:pt x="67" y="13585"/>
                </a:cubicBezTo>
                <a:cubicBezTo>
                  <a:pt x="20" y="13655"/>
                  <a:pt x="54" y="13725"/>
                  <a:pt x="163" y="13792"/>
                </a:cubicBezTo>
                <a:cubicBezTo>
                  <a:pt x="254" y="13848"/>
                  <a:pt x="305" y="13938"/>
                  <a:pt x="277" y="13991"/>
                </a:cubicBezTo>
                <a:cubicBezTo>
                  <a:pt x="244" y="14051"/>
                  <a:pt x="280" y="14067"/>
                  <a:pt x="373" y="14034"/>
                </a:cubicBezTo>
                <a:cubicBezTo>
                  <a:pt x="529" y="13977"/>
                  <a:pt x="1781" y="13857"/>
                  <a:pt x="1984" y="13878"/>
                </a:cubicBezTo>
                <a:cubicBezTo>
                  <a:pt x="2274" y="13908"/>
                  <a:pt x="3488" y="13897"/>
                  <a:pt x="3544" y="13864"/>
                </a:cubicBezTo>
                <a:cubicBezTo>
                  <a:pt x="3633" y="13812"/>
                  <a:pt x="4559" y="13849"/>
                  <a:pt x="4643" y="13908"/>
                </a:cubicBezTo>
                <a:cubicBezTo>
                  <a:pt x="4682" y="13936"/>
                  <a:pt x="4926" y="13944"/>
                  <a:pt x="5185" y="13926"/>
                </a:cubicBezTo>
                <a:cubicBezTo>
                  <a:pt x="5444" y="13909"/>
                  <a:pt x="5698" y="13935"/>
                  <a:pt x="5750" y="13985"/>
                </a:cubicBezTo>
                <a:cubicBezTo>
                  <a:pt x="5814" y="14047"/>
                  <a:pt x="5862" y="14045"/>
                  <a:pt x="5898" y="13978"/>
                </a:cubicBezTo>
                <a:cubicBezTo>
                  <a:pt x="5927" y="13924"/>
                  <a:pt x="6020" y="13905"/>
                  <a:pt x="6103" y="13935"/>
                </a:cubicBezTo>
                <a:cubicBezTo>
                  <a:pt x="6244" y="13987"/>
                  <a:pt x="6254" y="13936"/>
                  <a:pt x="6254" y="13256"/>
                </a:cubicBezTo>
                <a:cubicBezTo>
                  <a:pt x="6254" y="12813"/>
                  <a:pt x="6223" y="12525"/>
                  <a:pt x="6173" y="12525"/>
                </a:cubicBezTo>
                <a:cubicBezTo>
                  <a:pt x="6129" y="12525"/>
                  <a:pt x="6069" y="12453"/>
                  <a:pt x="6041" y="12366"/>
                </a:cubicBezTo>
                <a:cubicBezTo>
                  <a:pt x="6013" y="12278"/>
                  <a:pt x="5926" y="12109"/>
                  <a:pt x="5847" y="11990"/>
                </a:cubicBezTo>
                <a:cubicBezTo>
                  <a:pt x="5666" y="11720"/>
                  <a:pt x="5513" y="11114"/>
                  <a:pt x="5535" y="10754"/>
                </a:cubicBezTo>
                <a:cubicBezTo>
                  <a:pt x="5551" y="10500"/>
                  <a:pt x="5533" y="10481"/>
                  <a:pt x="5291" y="10482"/>
                </a:cubicBezTo>
                <a:cubicBezTo>
                  <a:pt x="5092" y="10483"/>
                  <a:pt x="5030" y="10443"/>
                  <a:pt x="5029" y="10319"/>
                </a:cubicBezTo>
                <a:cubicBezTo>
                  <a:pt x="5029" y="10230"/>
                  <a:pt x="4974" y="10118"/>
                  <a:pt x="4909" y="10072"/>
                </a:cubicBezTo>
                <a:cubicBezTo>
                  <a:pt x="4845" y="10027"/>
                  <a:pt x="4791" y="9915"/>
                  <a:pt x="4791" y="9826"/>
                </a:cubicBezTo>
                <a:cubicBezTo>
                  <a:pt x="4791" y="9736"/>
                  <a:pt x="4737" y="9665"/>
                  <a:pt x="4673" y="9665"/>
                </a:cubicBezTo>
                <a:cubicBezTo>
                  <a:pt x="4608" y="9665"/>
                  <a:pt x="4543" y="9582"/>
                  <a:pt x="4526" y="9483"/>
                </a:cubicBezTo>
                <a:cubicBezTo>
                  <a:pt x="4510" y="9383"/>
                  <a:pt x="4448" y="9222"/>
                  <a:pt x="4389" y="9125"/>
                </a:cubicBezTo>
                <a:cubicBezTo>
                  <a:pt x="4317" y="9006"/>
                  <a:pt x="4308" y="8917"/>
                  <a:pt x="4361" y="8843"/>
                </a:cubicBezTo>
                <a:cubicBezTo>
                  <a:pt x="4416" y="8767"/>
                  <a:pt x="4402" y="8715"/>
                  <a:pt x="4315" y="8676"/>
                </a:cubicBezTo>
                <a:cubicBezTo>
                  <a:pt x="4244" y="8645"/>
                  <a:pt x="4213" y="8575"/>
                  <a:pt x="4245" y="8516"/>
                </a:cubicBezTo>
                <a:cubicBezTo>
                  <a:pt x="4281" y="8449"/>
                  <a:pt x="4269" y="8435"/>
                  <a:pt x="4209" y="8478"/>
                </a:cubicBezTo>
                <a:cubicBezTo>
                  <a:pt x="4079" y="8570"/>
                  <a:pt x="3862" y="8353"/>
                  <a:pt x="3952" y="8222"/>
                </a:cubicBezTo>
                <a:cubicBezTo>
                  <a:pt x="3991" y="8167"/>
                  <a:pt x="3992" y="8040"/>
                  <a:pt x="3957" y="7940"/>
                </a:cubicBezTo>
                <a:cubicBezTo>
                  <a:pt x="3922" y="7840"/>
                  <a:pt x="3890" y="7795"/>
                  <a:pt x="3887" y="7838"/>
                </a:cubicBezTo>
                <a:cubicBezTo>
                  <a:pt x="3884" y="7881"/>
                  <a:pt x="3802" y="7858"/>
                  <a:pt x="3705" y="7786"/>
                </a:cubicBezTo>
                <a:cubicBezTo>
                  <a:pt x="3585" y="7699"/>
                  <a:pt x="3399" y="7648"/>
                  <a:pt x="3220" y="7640"/>
                </a:cubicBezTo>
                <a:close/>
                <a:moveTo>
                  <a:pt x="16231" y="8902"/>
                </a:moveTo>
                <a:cubicBezTo>
                  <a:pt x="16193" y="8910"/>
                  <a:pt x="16143" y="8980"/>
                  <a:pt x="16091" y="9109"/>
                </a:cubicBezTo>
                <a:cubicBezTo>
                  <a:pt x="16016" y="9296"/>
                  <a:pt x="16023" y="9317"/>
                  <a:pt x="16150" y="9279"/>
                </a:cubicBezTo>
                <a:cubicBezTo>
                  <a:pt x="16230" y="9255"/>
                  <a:pt x="16297" y="9157"/>
                  <a:pt x="16297" y="9063"/>
                </a:cubicBezTo>
                <a:cubicBezTo>
                  <a:pt x="16297" y="8945"/>
                  <a:pt x="16269" y="8893"/>
                  <a:pt x="16231" y="8902"/>
                </a:cubicBezTo>
                <a:close/>
                <a:moveTo>
                  <a:pt x="20249" y="10255"/>
                </a:moveTo>
                <a:cubicBezTo>
                  <a:pt x="20245" y="10260"/>
                  <a:pt x="20270" y="10295"/>
                  <a:pt x="20319" y="10367"/>
                </a:cubicBezTo>
                <a:cubicBezTo>
                  <a:pt x="20422" y="10519"/>
                  <a:pt x="20487" y="10567"/>
                  <a:pt x="20487" y="10493"/>
                </a:cubicBezTo>
                <a:cubicBezTo>
                  <a:pt x="20487" y="10474"/>
                  <a:pt x="20425" y="10402"/>
                  <a:pt x="20349" y="10333"/>
                </a:cubicBezTo>
                <a:cubicBezTo>
                  <a:pt x="20286" y="10277"/>
                  <a:pt x="20253" y="10250"/>
                  <a:pt x="20249" y="10255"/>
                </a:cubicBezTo>
                <a:close/>
                <a:moveTo>
                  <a:pt x="17324" y="14522"/>
                </a:moveTo>
                <a:cubicBezTo>
                  <a:pt x="17232" y="14522"/>
                  <a:pt x="17179" y="14563"/>
                  <a:pt x="17206" y="14613"/>
                </a:cubicBezTo>
                <a:cubicBezTo>
                  <a:pt x="17233" y="14663"/>
                  <a:pt x="17286" y="14704"/>
                  <a:pt x="17324" y="14704"/>
                </a:cubicBezTo>
                <a:cubicBezTo>
                  <a:pt x="17362" y="14704"/>
                  <a:pt x="17415" y="14663"/>
                  <a:pt x="17442" y="14613"/>
                </a:cubicBezTo>
                <a:cubicBezTo>
                  <a:pt x="17469" y="14563"/>
                  <a:pt x="17416" y="14522"/>
                  <a:pt x="17324" y="14522"/>
                </a:cubicBezTo>
                <a:close/>
                <a:moveTo>
                  <a:pt x="3431" y="14704"/>
                </a:moveTo>
                <a:cubicBezTo>
                  <a:pt x="3342" y="14704"/>
                  <a:pt x="3229" y="14761"/>
                  <a:pt x="3180" y="14829"/>
                </a:cubicBezTo>
                <a:cubicBezTo>
                  <a:pt x="3130" y="14898"/>
                  <a:pt x="3004" y="14931"/>
                  <a:pt x="2898" y="14908"/>
                </a:cubicBezTo>
                <a:cubicBezTo>
                  <a:pt x="2736" y="14872"/>
                  <a:pt x="2704" y="14906"/>
                  <a:pt x="2682" y="15126"/>
                </a:cubicBezTo>
                <a:cubicBezTo>
                  <a:pt x="2666" y="15282"/>
                  <a:pt x="2610" y="15385"/>
                  <a:pt x="2539" y="15385"/>
                </a:cubicBezTo>
                <a:cubicBezTo>
                  <a:pt x="2393" y="15385"/>
                  <a:pt x="2276" y="15581"/>
                  <a:pt x="2241" y="15884"/>
                </a:cubicBezTo>
                <a:cubicBezTo>
                  <a:pt x="2227" y="16008"/>
                  <a:pt x="2161" y="16157"/>
                  <a:pt x="2098" y="16213"/>
                </a:cubicBezTo>
                <a:cubicBezTo>
                  <a:pt x="2035" y="16268"/>
                  <a:pt x="1973" y="16430"/>
                  <a:pt x="1958" y="16575"/>
                </a:cubicBezTo>
                <a:cubicBezTo>
                  <a:pt x="1943" y="16721"/>
                  <a:pt x="1888" y="16932"/>
                  <a:pt x="1836" y="17044"/>
                </a:cubicBezTo>
                <a:cubicBezTo>
                  <a:pt x="1785" y="17155"/>
                  <a:pt x="1766" y="17246"/>
                  <a:pt x="1794" y="17246"/>
                </a:cubicBezTo>
                <a:cubicBezTo>
                  <a:pt x="1823" y="17246"/>
                  <a:pt x="1802" y="17306"/>
                  <a:pt x="1748" y="17382"/>
                </a:cubicBezTo>
                <a:cubicBezTo>
                  <a:pt x="1679" y="17476"/>
                  <a:pt x="1618" y="17493"/>
                  <a:pt x="1552" y="17430"/>
                </a:cubicBezTo>
                <a:cubicBezTo>
                  <a:pt x="1436" y="17319"/>
                  <a:pt x="1348" y="17400"/>
                  <a:pt x="1404" y="17566"/>
                </a:cubicBezTo>
                <a:cubicBezTo>
                  <a:pt x="1426" y="17632"/>
                  <a:pt x="1369" y="17731"/>
                  <a:pt x="1278" y="17787"/>
                </a:cubicBezTo>
                <a:cubicBezTo>
                  <a:pt x="1160" y="17860"/>
                  <a:pt x="1117" y="17963"/>
                  <a:pt x="1133" y="18136"/>
                </a:cubicBezTo>
                <a:cubicBezTo>
                  <a:pt x="1145" y="18271"/>
                  <a:pt x="1117" y="18372"/>
                  <a:pt x="1072" y="18363"/>
                </a:cubicBezTo>
                <a:cubicBezTo>
                  <a:pt x="1027" y="18354"/>
                  <a:pt x="984" y="18435"/>
                  <a:pt x="977" y="18542"/>
                </a:cubicBezTo>
                <a:cubicBezTo>
                  <a:pt x="970" y="18649"/>
                  <a:pt x="895" y="18801"/>
                  <a:pt x="811" y="18878"/>
                </a:cubicBezTo>
                <a:cubicBezTo>
                  <a:pt x="726" y="18955"/>
                  <a:pt x="602" y="19139"/>
                  <a:pt x="537" y="19289"/>
                </a:cubicBezTo>
                <a:cubicBezTo>
                  <a:pt x="471" y="19439"/>
                  <a:pt x="326" y="19661"/>
                  <a:pt x="213" y="19782"/>
                </a:cubicBezTo>
                <a:cubicBezTo>
                  <a:pt x="2" y="20009"/>
                  <a:pt x="-75" y="20536"/>
                  <a:pt x="87" y="20651"/>
                </a:cubicBezTo>
                <a:cubicBezTo>
                  <a:pt x="130" y="20682"/>
                  <a:pt x="166" y="20825"/>
                  <a:pt x="166" y="20969"/>
                </a:cubicBezTo>
                <a:cubicBezTo>
                  <a:pt x="166" y="21113"/>
                  <a:pt x="202" y="21255"/>
                  <a:pt x="246" y="21285"/>
                </a:cubicBezTo>
                <a:cubicBezTo>
                  <a:pt x="289" y="21316"/>
                  <a:pt x="323" y="21423"/>
                  <a:pt x="323" y="21520"/>
                </a:cubicBezTo>
                <a:cubicBezTo>
                  <a:pt x="323" y="21553"/>
                  <a:pt x="333" y="21578"/>
                  <a:pt x="359" y="21600"/>
                </a:cubicBezTo>
                <a:lnTo>
                  <a:pt x="5806" y="21600"/>
                </a:lnTo>
                <a:lnTo>
                  <a:pt x="5738" y="21448"/>
                </a:lnTo>
                <a:cubicBezTo>
                  <a:pt x="5604" y="21153"/>
                  <a:pt x="5695" y="21001"/>
                  <a:pt x="5923" y="21141"/>
                </a:cubicBezTo>
                <a:cubicBezTo>
                  <a:pt x="6012" y="21195"/>
                  <a:pt x="6118" y="21241"/>
                  <a:pt x="6158" y="21241"/>
                </a:cubicBezTo>
                <a:cubicBezTo>
                  <a:pt x="6266" y="21241"/>
                  <a:pt x="6338" y="20131"/>
                  <a:pt x="6239" y="19993"/>
                </a:cubicBezTo>
                <a:cubicBezTo>
                  <a:pt x="6193" y="19930"/>
                  <a:pt x="6185" y="19879"/>
                  <a:pt x="6220" y="19879"/>
                </a:cubicBezTo>
                <a:cubicBezTo>
                  <a:pt x="6256" y="19879"/>
                  <a:pt x="6224" y="19826"/>
                  <a:pt x="6149" y="19762"/>
                </a:cubicBezTo>
                <a:cubicBezTo>
                  <a:pt x="6073" y="19699"/>
                  <a:pt x="6005" y="19558"/>
                  <a:pt x="5998" y="19448"/>
                </a:cubicBezTo>
                <a:cubicBezTo>
                  <a:pt x="5990" y="19338"/>
                  <a:pt x="5937" y="19228"/>
                  <a:pt x="5881" y="19203"/>
                </a:cubicBezTo>
                <a:cubicBezTo>
                  <a:pt x="5825" y="19178"/>
                  <a:pt x="5780" y="19089"/>
                  <a:pt x="5780" y="19005"/>
                </a:cubicBezTo>
                <a:cubicBezTo>
                  <a:pt x="5780" y="18920"/>
                  <a:pt x="5757" y="18875"/>
                  <a:pt x="5728" y="18908"/>
                </a:cubicBezTo>
                <a:cubicBezTo>
                  <a:pt x="5648" y="19000"/>
                  <a:pt x="5469" y="18793"/>
                  <a:pt x="5513" y="18660"/>
                </a:cubicBezTo>
                <a:cubicBezTo>
                  <a:pt x="5535" y="18594"/>
                  <a:pt x="5482" y="18520"/>
                  <a:pt x="5395" y="18493"/>
                </a:cubicBezTo>
                <a:cubicBezTo>
                  <a:pt x="5240" y="18447"/>
                  <a:pt x="5215" y="18299"/>
                  <a:pt x="5328" y="18091"/>
                </a:cubicBezTo>
                <a:cubicBezTo>
                  <a:pt x="5360" y="18032"/>
                  <a:pt x="5347" y="17957"/>
                  <a:pt x="5300" y="17923"/>
                </a:cubicBezTo>
                <a:cubicBezTo>
                  <a:pt x="5253" y="17890"/>
                  <a:pt x="5235" y="17807"/>
                  <a:pt x="5258" y="17737"/>
                </a:cubicBezTo>
                <a:cubicBezTo>
                  <a:pt x="5316" y="17565"/>
                  <a:pt x="5228" y="17326"/>
                  <a:pt x="5132" y="17394"/>
                </a:cubicBezTo>
                <a:cubicBezTo>
                  <a:pt x="5042" y="17458"/>
                  <a:pt x="4516" y="16900"/>
                  <a:pt x="4516" y="16742"/>
                </a:cubicBezTo>
                <a:cubicBezTo>
                  <a:pt x="4516" y="16683"/>
                  <a:pt x="4446" y="16533"/>
                  <a:pt x="4361" y="16409"/>
                </a:cubicBezTo>
                <a:cubicBezTo>
                  <a:pt x="4267" y="16272"/>
                  <a:pt x="4233" y="16151"/>
                  <a:pt x="4277" y="16100"/>
                </a:cubicBezTo>
                <a:cubicBezTo>
                  <a:pt x="4317" y="16054"/>
                  <a:pt x="4331" y="15925"/>
                  <a:pt x="4305" y="15812"/>
                </a:cubicBezTo>
                <a:cubicBezTo>
                  <a:pt x="4269" y="15651"/>
                  <a:pt x="4235" y="15629"/>
                  <a:pt x="4150" y="15710"/>
                </a:cubicBezTo>
                <a:cubicBezTo>
                  <a:pt x="4067" y="15789"/>
                  <a:pt x="4032" y="15782"/>
                  <a:pt x="3994" y="15669"/>
                </a:cubicBezTo>
                <a:cubicBezTo>
                  <a:pt x="3967" y="15589"/>
                  <a:pt x="3963" y="15464"/>
                  <a:pt x="3986" y="15394"/>
                </a:cubicBezTo>
                <a:cubicBezTo>
                  <a:pt x="4044" y="15220"/>
                  <a:pt x="3629" y="14704"/>
                  <a:pt x="3431" y="14704"/>
                </a:cubicBezTo>
                <a:close/>
                <a:moveTo>
                  <a:pt x="10663" y="14743"/>
                </a:moveTo>
                <a:cubicBezTo>
                  <a:pt x="10599" y="14762"/>
                  <a:pt x="10505" y="14866"/>
                  <a:pt x="10306" y="15090"/>
                </a:cubicBezTo>
                <a:cubicBezTo>
                  <a:pt x="10100" y="15323"/>
                  <a:pt x="9895" y="15515"/>
                  <a:pt x="9852" y="15517"/>
                </a:cubicBezTo>
                <a:cubicBezTo>
                  <a:pt x="9808" y="15520"/>
                  <a:pt x="9773" y="15674"/>
                  <a:pt x="9773" y="15860"/>
                </a:cubicBezTo>
                <a:cubicBezTo>
                  <a:pt x="9773" y="16114"/>
                  <a:pt x="9741" y="16195"/>
                  <a:pt x="9651" y="16179"/>
                </a:cubicBezTo>
                <a:cubicBezTo>
                  <a:pt x="9556" y="16161"/>
                  <a:pt x="9538" y="16235"/>
                  <a:pt x="9561" y="16511"/>
                </a:cubicBezTo>
                <a:cubicBezTo>
                  <a:pt x="9591" y="16877"/>
                  <a:pt x="9455" y="17100"/>
                  <a:pt x="9365" y="16831"/>
                </a:cubicBezTo>
                <a:cubicBezTo>
                  <a:pt x="9325" y="16712"/>
                  <a:pt x="9293" y="16746"/>
                  <a:pt x="9226" y="16981"/>
                </a:cubicBezTo>
                <a:cubicBezTo>
                  <a:pt x="9179" y="17149"/>
                  <a:pt x="9069" y="17329"/>
                  <a:pt x="8982" y="17382"/>
                </a:cubicBezTo>
                <a:cubicBezTo>
                  <a:pt x="8895" y="17434"/>
                  <a:pt x="8814" y="17539"/>
                  <a:pt x="8801" y="17612"/>
                </a:cubicBezTo>
                <a:cubicBezTo>
                  <a:pt x="8789" y="17686"/>
                  <a:pt x="8686" y="17840"/>
                  <a:pt x="8574" y="17955"/>
                </a:cubicBezTo>
                <a:cubicBezTo>
                  <a:pt x="8462" y="18070"/>
                  <a:pt x="8392" y="18190"/>
                  <a:pt x="8418" y="18220"/>
                </a:cubicBezTo>
                <a:cubicBezTo>
                  <a:pt x="8445" y="18250"/>
                  <a:pt x="8435" y="18320"/>
                  <a:pt x="8395" y="18375"/>
                </a:cubicBezTo>
                <a:cubicBezTo>
                  <a:pt x="8284" y="18529"/>
                  <a:pt x="8242" y="19003"/>
                  <a:pt x="8329" y="19130"/>
                </a:cubicBezTo>
                <a:cubicBezTo>
                  <a:pt x="8383" y="19208"/>
                  <a:pt x="8370" y="19256"/>
                  <a:pt x="8281" y="19289"/>
                </a:cubicBezTo>
                <a:cubicBezTo>
                  <a:pt x="8211" y="19314"/>
                  <a:pt x="8090" y="19361"/>
                  <a:pt x="8013" y="19394"/>
                </a:cubicBezTo>
                <a:cubicBezTo>
                  <a:pt x="7937" y="19427"/>
                  <a:pt x="7856" y="19449"/>
                  <a:pt x="7833" y="19444"/>
                </a:cubicBezTo>
                <a:cubicBezTo>
                  <a:pt x="7809" y="19440"/>
                  <a:pt x="7782" y="19565"/>
                  <a:pt x="7772" y="19718"/>
                </a:cubicBezTo>
                <a:cubicBezTo>
                  <a:pt x="7751" y="20043"/>
                  <a:pt x="7692" y="20174"/>
                  <a:pt x="7601" y="20109"/>
                </a:cubicBezTo>
                <a:cubicBezTo>
                  <a:pt x="7502" y="20039"/>
                  <a:pt x="7459" y="20705"/>
                  <a:pt x="7545" y="20965"/>
                </a:cubicBezTo>
                <a:cubicBezTo>
                  <a:pt x="7621" y="21198"/>
                  <a:pt x="7899" y="21296"/>
                  <a:pt x="8152" y="21178"/>
                </a:cubicBezTo>
                <a:cubicBezTo>
                  <a:pt x="8335" y="21093"/>
                  <a:pt x="8710" y="21087"/>
                  <a:pt x="8754" y="21169"/>
                </a:cubicBezTo>
                <a:cubicBezTo>
                  <a:pt x="8776" y="21210"/>
                  <a:pt x="8837" y="21212"/>
                  <a:pt x="8888" y="21175"/>
                </a:cubicBezTo>
                <a:cubicBezTo>
                  <a:pt x="9035" y="21067"/>
                  <a:pt x="9598" y="21064"/>
                  <a:pt x="9788" y="21169"/>
                </a:cubicBezTo>
                <a:cubicBezTo>
                  <a:pt x="9884" y="21222"/>
                  <a:pt x="10024" y="21232"/>
                  <a:pt x="10104" y="21192"/>
                </a:cubicBezTo>
                <a:cubicBezTo>
                  <a:pt x="10292" y="21098"/>
                  <a:pt x="13133" y="21077"/>
                  <a:pt x="13183" y="21169"/>
                </a:cubicBezTo>
                <a:cubicBezTo>
                  <a:pt x="13266" y="21322"/>
                  <a:pt x="13681" y="21240"/>
                  <a:pt x="13769" y="21053"/>
                </a:cubicBezTo>
                <a:cubicBezTo>
                  <a:pt x="13900" y="20772"/>
                  <a:pt x="13886" y="20351"/>
                  <a:pt x="13739" y="20165"/>
                </a:cubicBezTo>
                <a:cubicBezTo>
                  <a:pt x="13667" y="20073"/>
                  <a:pt x="13608" y="19932"/>
                  <a:pt x="13608" y="19848"/>
                </a:cubicBezTo>
                <a:cubicBezTo>
                  <a:pt x="13608" y="19765"/>
                  <a:pt x="13572" y="19696"/>
                  <a:pt x="13529" y="19696"/>
                </a:cubicBezTo>
                <a:cubicBezTo>
                  <a:pt x="13431" y="19696"/>
                  <a:pt x="13175" y="19036"/>
                  <a:pt x="13138" y="18686"/>
                </a:cubicBezTo>
                <a:cubicBezTo>
                  <a:pt x="13135" y="18655"/>
                  <a:pt x="13058" y="18607"/>
                  <a:pt x="12965" y="18579"/>
                </a:cubicBezTo>
                <a:cubicBezTo>
                  <a:pt x="12863" y="18549"/>
                  <a:pt x="12814" y="18480"/>
                  <a:pt x="12839" y="18404"/>
                </a:cubicBezTo>
                <a:cubicBezTo>
                  <a:pt x="12862" y="18335"/>
                  <a:pt x="12813" y="18227"/>
                  <a:pt x="12730" y="18168"/>
                </a:cubicBezTo>
                <a:cubicBezTo>
                  <a:pt x="12539" y="18031"/>
                  <a:pt x="12542" y="17925"/>
                  <a:pt x="12741" y="17696"/>
                </a:cubicBezTo>
                <a:cubicBezTo>
                  <a:pt x="12866" y="17553"/>
                  <a:pt x="12877" y="17505"/>
                  <a:pt x="12793" y="17467"/>
                </a:cubicBezTo>
                <a:cubicBezTo>
                  <a:pt x="12733" y="17441"/>
                  <a:pt x="12647" y="17429"/>
                  <a:pt x="12603" y="17444"/>
                </a:cubicBezTo>
                <a:cubicBezTo>
                  <a:pt x="12507" y="17476"/>
                  <a:pt x="12062" y="16964"/>
                  <a:pt x="12090" y="16854"/>
                </a:cubicBezTo>
                <a:cubicBezTo>
                  <a:pt x="12101" y="16813"/>
                  <a:pt x="12072" y="16804"/>
                  <a:pt x="12027" y="16836"/>
                </a:cubicBezTo>
                <a:cubicBezTo>
                  <a:pt x="11934" y="16902"/>
                  <a:pt x="11708" y="16359"/>
                  <a:pt x="11762" y="16198"/>
                </a:cubicBezTo>
                <a:cubicBezTo>
                  <a:pt x="11781" y="16141"/>
                  <a:pt x="11742" y="16044"/>
                  <a:pt x="11675" y="15980"/>
                </a:cubicBezTo>
                <a:cubicBezTo>
                  <a:pt x="11608" y="15917"/>
                  <a:pt x="11571" y="15829"/>
                  <a:pt x="11594" y="15787"/>
                </a:cubicBezTo>
                <a:cubicBezTo>
                  <a:pt x="11616" y="15745"/>
                  <a:pt x="11562" y="15667"/>
                  <a:pt x="11472" y="15612"/>
                </a:cubicBezTo>
                <a:cubicBezTo>
                  <a:pt x="11383" y="15557"/>
                  <a:pt x="11320" y="15441"/>
                  <a:pt x="11332" y="15356"/>
                </a:cubicBezTo>
                <a:cubicBezTo>
                  <a:pt x="11345" y="15267"/>
                  <a:pt x="11310" y="15215"/>
                  <a:pt x="11248" y="15229"/>
                </a:cubicBezTo>
                <a:cubicBezTo>
                  <a:pt x="11190" y="15243"/>
                  <a:pt x="11125" y="15171"/>
                  <a:pt x="11102" y="15070"/>
                </a:cubicBezTo>
                <a:cubicBezTo>
                  <a:pt x="11079" y="14970"/>
                  <a:pt x="11024" y="14913"/>
                  <a:pt x="10979" y="14945"/>
                </a:cubicBezTo>
                <a:cubicBezTo>
                  <a:pt x="10934" y="14977"/>
                  <a:pt x="10848" y="14927"/>
                  <a:pt x="10789" y="14834"/>
                </a:cubicBezTo>
                <a:cubicBezTo>
                  <a:pt x="10764" y="14795"/>
                  <a:pt x="10741" y="14767"/>
                  <a:pt x="10719" y="14752"/>
                </a:cubicBezTo>
                <a:cubicBezTo>
                  <a:pt x="10702" y="14741"/>
                  <a:pt x="10684" y="14737"/>
                  <a:pt x="10663" y="14743"/>
                </a:cubicBezTo>
                <a:close/>
                <a:moveTo>
                  <a:pt x="18225" y="14836"/>
                </a:moveTo>
                <a:cubicBezTo>
                  <a:pt x="18199" y="14833"/>
                  <a:pt x="18177" y="14843"/>
                  <a:pt x="18165" y="14865"/>
                </a:cubicBezTo>
                <a:cubicBezTo>
                  <a:pt x="18115" y="14956"/>
                  <a:pt x="17879" y="14954"/>
                  <a:pt x="17746" y="14859"/>
                </a:cubicBezTo>
                <a:cubicBezTo>
                  <a:pt x="17637" y="14782"/>
                  <a:pt x="17549" y="15014"/>
                  <a:pt x="17614" y="15208"/>
                </a:cubicBezTo>
                <a:cubicBezTo>
                  <a:pt x="17645" y="15302"/>
                  <a:pt x="17607" y="15367"/>
                  <a:pt x="17495" y="15401"/>
                </a:cubicBezTo>
                <a:cubicBezTo>
                  <a:pt x="17403" y="15429"/>
                  <a:pt x="17342" y="15482"/>
                  <a:pt x="17363" y="15521"/>
                </a:cubicBezTo>
                <a:cubicBezTo>
                  <a:pt x="17384" y="15560"/>
                  <a:pt x="17312" y="15659"/>
                  <a:pt x="17201" y="15742"/>
                </a:cubicBezTo>
                <a:cubicBezTo>
                  <a:pt x="17057" y="15851"/>
                  <a:pt x="17015" y="15944"/>
                  <a:pt x="17050" y="16071"/>
                </a:cubicBezTo>
                <a:cubicBezTo>
                  <a:pt x="17086" y="16201"/>
                  <a:pt x="17051" y="16268"/>
                  <a:pt x="16921" y="16323"/>
                </a:cubicBezTo>
                <a:cubicBezTo>
                  <a:pt x="16804" y="16373"/>
                  <a:pt x="16775" y="16423"/>
                  <a:pt x="16837" y="16466"/>
                </a:cubicBezTo>
                <a:cubicBezTo>
                  <a:pt x="16955" y="16551"/>
                  <a:pt x="16814" y="16883"/>
                  <a:pt x="16659" y="16883"/>
                </a:cubicBezTo>
                <a:cubicBezTo>
                  <a:pt x="16601" y="16883"/>
                  <a:pt x="16496" y="16981"/>
                  <a:pt x="16427" y="17101"/>
                </a:cubicBezTo>
                <a:cubicBezTo>
                  <a:pt x="16314" y="17300"/>
                  <a:pt x="16314" y="17323"/>
                  <a:pt x="16427" y="17373"/>
                </a:cubicBezTo>
                <a:cubicBezTo>
                  <a:pt x="16534" y="17419"/>
                  <a:pt x="16536" y="17451"/>
                  <a:pt x="16445" y="17578"/>
                </a:cubicBezTo>
                <a:cubicBezTo>
                  <a:pt x="16385" y="17660"/>
                  <a:pt x="16346" y="17741"/>
                  <a:pt x="16357" y="17759"/>
                </a:cubicBezTo>
                <a:cubicBezTo>
                  <a:pt x="16408" y="17837"/>
                  <a:pt x="16118" y="18231"/>
                  <a:pt x="15977" y="18273"/>
                </a:cubicBezTo>
                <a:cubicBezTo>
                  <a:pt x="15876" y="18304"/>
                  <a:pt x="15822" y="18397"/>
                  <a:pt x="15822" y="18549"/>
                </a:cubicBezTo>
                <a:cubicBezTo>
                  <a:pt x="15822" y="18817"/>
                  <a:pt x="15720" y="18908"/>
                  <a:pt x="15434" y="18899"/>
                </a:cubicBezTo>
                <a:cubicBezTo>
                  <a:pt x="15213" y="18892"/>
                  <a:pt x="15060" y="19001"/>
                  <a:pt x="14878" y="19289"/>
                </a:cubicBezTo>
                <a:cubicBezTo>
                  <a:pt x="14787" y="19433"/>
                  <a:pt x="14784" y="19447"/>
                  <a:pt x="14872" y="19357"/>
                </a:cubicBezTo>
                <a:cubicBezTo>
                  <a:pt x="15020" y="19206"/>
                  <a:pt x="15226" y="19214"/>
                  <a:pt x="15342" y="19375"/>
                </a:cubicBezTo>
                <a:cubicBezTo>
                  <a:pt x="15417" y="19478"/>
                  <a:pt x="15400" y="19545"/>
                  <a:pt x="15255" y="19711"/>
                </a:cubicBezTo>
                <a:cubicBezTo>
                  <a:pt x="15095" y="19895"/>
                  <a:pt x="15077" y="19991"/>
                  <a:pt x="15100" y="20556"/>
                </a:cubicBezTo>
                <a:cubicBezTo>
                  <a:pt x="15125" y="21188"/>
                  <a:pt x="15218" y="21403"/>
                  <a:pt x="15394" y="21235"/>
                </a:cubicBezTo>
                <a:cubicBezTo>
                  <a:pt x="15454" y="21178"/>
                  <a:pt x="15520" y="21195"/>
                  <a:pt x="15585" y="21285"/>
                </a:cubicBezTo>
                <a:cubicBezTo>
                  <a:pt x="15718" y="21469"/>
                  <a:pt x="15795" y="21459"/>
                  <a:pt x="15842" y="21251"/>
                </a:cubicBezTo>
                <a:cubicBezTo>
                  <a:pt x="15883" y="21070"/>
                  <a:pt x="16230" y="21030"/>
                  <a:pt x="16441" y="21184"/>
                </a:cubicBezTo>
                <a:cubicBezTo>
                  <a:pt x="16505" y="21229"/>
                  <a:pt x="16626" y="21217"/>
                  <a:pt x="16739" y="21148"/>
                </a:cubicBezTo>
                <a:cubicBezTo>
                  <a:pt x="16901" y="21048"/>
                  <a:pt x="16951" y="21054"/>
                  <a:pt x="17087" y="21196"/>
                </a:cubicBezTo>
                <a:cubicBezTo>
                  <a:pt x="17230" y="21344"/>
                  <a:pt x="17259" y="21345"/>
                  <a:pt x="17383" y="21223"/>
                </a:cubicBezTo>
                <a:cubicBezTo>
                  <a:pt x="17527" y="21081"/>
                  <a:pt x="17817" y="21067"/>
                  <a:pt x="18056" y="21189"/>
                </a:cubicBezTo>
                <a:cubicBezTo>
                  <a:pt x="18132" y="21228"/>
                  <a:pt x="18257" y="21228"/>
                  <a:pt x="18333" y="21189"/>
                </a:cubicBezTo>
                <a:cubicBezTo>
                  <a:pt x="18535" y="21086"/>
                  <a:pt x="19481" y="21078"/>
                  <a:pt x="19597" y="21178"/>
                </a:cubicBezTo>
                <a:cubicBezTo>
                  <a:pt x="19661" y="21233"/>
                  <a:pt x="19735" y="21224"/>
                  <a:pt x="19807" y="21155"/>
                </a:cubicBezTo>
                <a:cubicBezTo>
                  <a:pt x="19895" y="21071"/>
                  <a:pt x="19936" y="21081"/>
                  <a:pt x="19995" y="21203"/>
                </a:cubicBezTo>
                <a:cubicBezTo>
                  <a:pt x="20065" y="21347"/>
                  <a:pt x="20084" y="21348"/>
                  <a:pt x="20257" y="21209"/>
                </a:cubicBezTo>
                <a:cubicBezTo>
                  <a:pt x="20514" y="21002"/>
                  <a:pt x="20549" y="21015"/>
                  <a:pt x="20699" y="21377"/>
                </a:cubicBezTo>
                <a:cubicBezTo>
                  <a:pt x="20753" y="21508"/>
                  <a:pt x="20784" y="21552"/>
                  <a:pt x="20816" y="21600"/>
                </a:cubicBezTo>
                <a:lnTo>
                  <a:pt x="20872" y="21600"/>
                </a:lnTo>
                <a:cubicBezTo>
                  <a:pt x="20868" y="21570"/>
                  <a:pt x="20866" y="21545"/>
                  <a:pt x="20855" y="21496"/>
                </a:cubicBezTo>
                <a:cubicBezTo>
                  <a:pt x="20797" y="21244"/>
                  <a:pt x="20928" y="21058"/>
                  <a:pt x="21164" y="21058"/>
                </a:cubicBezTo>
                <a:cubicBezTo>
                  <a:pt x="21406" y="21058"/>
                  <a:pt x="21465" y="20929"/>
                  <a:pt x="21342" y="20676"/>
                </a:cubicBezTo>
                <a:cubicBezTo>
                  <a:pt x="21287" y="20562"/>
                  <a:pt x="21234" y="20368"/>
                  <a:pt x="21224" y="20247"/>
                </a:cubicBezTo>
                <a:cubicBezTo>
                  <a:pt x="21214" y="20125"/>
                  <a:pt x="21153" y="19993"/>
                  <a:pt x="21090" y="19952"/>
                </a:cubicBezTo>
                <a:cubicBezTo>
                  <a:pt x="21022" y="19909"/>
                  <a:pt x="20994" y="19803"/>
                  <a:pt x="21018" y="19696"/>
                </a:cubicBezTo>
                <a:cubicBezTo>
                  <a:pt x="21072" y="19460"/>
                  <a:pt x="20915" y="19249"/>
                  <a:pt x="20729" y="19305"/>
                </a:cubicBezTo>
                <a:cubicBezTo>
                  <a:pt x="20536" y="19363"/>
                  <a:pt x="20446" y="19183"/>
                  <a:pt x="20576" y="19003"/>
                </a:cubicBezTo>
                <a:cubicBezTo>
                  <a:pt x="20664" y="18882"/>
                  <a:pt x="20644" y="18826"/>
                  <a:pt x="20447" y="18631"/>
                </a:cubicBezTo>
                <a:cubicBezTo>
                  <a:pt x="20319" y="18505"/>
                  <a:pt x="20212" y="18336"/>
                  <a:pt x="20207" y="18256"/>
                </a:cubicBezTo>
                <a:cubicBezTo>
                  <a:pt x="20183" y="17856"/>
                  <a:pt x="20163" y="17793"/>
                  <a:pt x="20072" y="17814"/>
                </a:cubicBezTo>
                <a:cubicBezTo>
                  <a:pt x="20017" y="17827"/>
                  <a:pt x="19972" y="17748"/>
                  <a:pt x="19970" y="17637"/>
                </a:cubicBezTo>
                <a:cubicBezTo>
                  <a:pt x="19969" y="17527"/>
                  <a:pt x="19889" y="17339"/>
                  <a:pt x="19793" y="17221"/>
                </a:cubicBezTo>
                <a:cubicBezTo>
                  <a:pt x="19696" y="17103"/>
                  <a:pt x="19617" y="16980"/>
                  <a:pt x="19617" y="16945"/>
                </a:cubicBezTo>
                <a:cubicBezTo>
                  <a:pt x="19617" y="16911"/>
                  <a:pt x="19545" y="16800"/>
                  <a:pt x="19457" y="16699"/>
                </a:cubicBezTo>
                <a:cubicBezTo>
                  <a:pt x="19368" y="16597"/>
                  <a:pt x="19321" y="16467"/>
                  <a:pt x="19351" y="16411"/>
                </a:cubicBezTo>
                <a:cubicBezTo>
                  <a:pt x="19383" y="16352"/>
                  <a:pt x="19368" y="16336"/>
                  <a:pt x="19318" y="16372"/>
                </a:cubicBezTo>
                <a:cubicBezTo>
                  <a:pt x="19207" y="16451"/>
                  <a:pt x="19151" y="16340"/>
                  <a:pt x="19128" y="15994"/>
                </a:cubicBezTo>
                <a:cubicBezTo>
                  <a:pt x="19118" y="15841"/>
                  <a:pt x="19072" y="15721"/>
                  <a:pt x="19027" y="15730"/>
                </a:cubicBezTo>
                <a:cubicBezTo>
                  <a:pt x="18982" y="15739"/>
                  <a:pt x="18933" y="15626"/>
                  <a:pt x="18918" y="15478"/>
                </a:cubicBezTo>
                <a:cubicBezTo>
                  <a:pt x="18893" y="15222"/>
                  <a:pt x="18626" y="14902"/>
                  <a:pt x="18482" y="14956"/>
                </a:cubicBezTo>
                <a:cubicBezTo>
                  <a:pt x="18445" y="14970"/>
                  <a:pt x="18366" y="14939"/>
                  <a:pt x="18309" y="14884"/>
                </a:cubicBezTo>
                <a:cubicBezTo>
                  <a:pt x="18281" y="14857"/>
                  <a:pt x="18252" y="14839"/>
                  <a:pt x="18225" y="14836"/>
                </a:cubicBezTo>
                <a:close/>
              </a:path>
            </a:pathLst>
          </a:custGeom>
          <a:ln w="12700">
            <a:miter lim="400000"/>
          </a:ln>
          <a:effectLst>
            <a:outerShdw blurRad="254000" dist="127000" dir="5400000" rotWithShape="0">
              <a:srgbClr val="000000">
                <a:alpha val="70000"/>
              </a:srgbClr>
            </a:outerShdw>
          </a:effec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AKE HOME TIPS"/>
          <p:cNvSpPr txBox="1">
            <a:spLocks noGrp="1"/>
          </p:cNvSpPr>
          <p:nvPr>
            <p:ph type="title"/>
          </p:nvPr>
        </p:nvSpPr>
        <p:spPr>
          <a:prstGeom prst="rect">
            <a:avLst/>
          </a:prstGeom>
        </p:spPr>
        <p:txBody>
          <a:bodyPr/>
          <a:lstStyle>
            <a:lvl1pPr>
              <a:defRPr sz="5000">
                <a:solidFill>
                  <a:schemeClr val="accent5">
                    <a:lumOff val="-8078"/>
                  </a:schemeClr>
                </a:solidFill>
                <a:latin typeface="Arial Rounded MT Bold"/>
                <a:ea typeface="Arial Rounded MT Bold"/>
                <a:cs typeface="Arial Rounded MT Bold"/>
                <a:sym typeface="Arial Rounded MT Bold"/>
              </a:defRPr>
            </a:lvl1pPr>
          </a:lstStyle>
          <a:p>
            <a:r>
              <a:t>TAKE HOME TIPS</a:t>
            </a:r>
          </a:p>
        </p:txBody>
      </p:sp>
      <p:sp>
        <p:nvSpPr>
          <p:cNvPr id="174" name="Rule of 2s…"/>
          <p:cNvSpPr txBox="1"/>
          <p:nvPr/>
        </p:nvSpPr>
        <p:spPr>
          <a:xfrm>
            <a:off x="1927223" y="2023104"/>
            <a:ext cx="3849546" cy="2381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marL="150389" indent="-150389" defTabSz="250022" hangingPunct="0">
              <a:lnSpc>
                <a:spcPct val="120000"/>
              </a:lnSpc>
              <a:buSzPct val="100000"/>
              <a:buFontTx/>
              <a:buAutoNum type="arabicPeriod"/>
              <a:defRPr sz="3800">
                <a:solidFill>
                  <a:srgbClr val="454545"/>
                </a:solidFill>
                <a:latin typeface="Arial Rounded MT Bold"/>
                <a:ea typeface="Arial Rounded MT Bold"/>
                <a:cs typeface="Arial Rounded MT Bold"/>
                <a:sym typeface="Arial Rounded MT Bold"/>
              </a:defRPr>
            </a:pPr>
            <a:r>
              <a:rPr sz="2672" kern="0">
                <a:solidFill>
                  <a:srgbClr val="454545"/>
                </a:solidFill>
                <a:latin typeface="Arial Rounded MT Bold"/>
                <a:sym typeface="Arial Rounded MT Bold"/>
              </a:rPr>
              <a:t> Rule of 2s</a:t>
            </a:r>
          </a:p>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endParaRPr sz="2672" kern="0">
              <a:solidFill>
                <a:srgbClr val="454545"/>
              </a:solidFill>
              <a:latin typeface="Arial Rounded MT Bold"/>
              <a:sym typeface="Arial Rounded MT Bold"/>
            </a:endParaRPr>
          </a:p>
          <a:p>
            <a:pPr marL="150389" indent="-150389" defTabSz="250022" hangingPunct="0">
              <a:lnSpc>
                <a:spcPct val="120000"/>
              </a:lnSpc>
              <a:buSzPct val="100000"/>
              <a:buFontTx/>
              <a:buAutoNum type="arabicPeriod" startAt="2"/>
              <a:defRPr sz="3800">
                <a:solidFill>
                  <a:srgbClr val="454545"/>
                </a:solidFill>
                <a:latin typeface="Arial Rounded MT Bold"/>
                <a:ea typeface="Arial Rounded MT Bold"/>
                <a:cs typeface="Arial Rounded MT Bold"/>
                <a:sym typeface="Arial Rounded MT Bold"/>
              </a:defRPr>
            </a:pPr>
            <a:r>
              <a:rPr sz="2672" kern="0">
                <a:solidFill>
                  <a:srgbClr val="454545"/>
                </a:solidFill>
                <a:latin typeface="Arial Rounded MT Bold"/>
                <a:sym typeface="Arial Rounded MT Bold"/>
              </a:rPr>
              <a:t> Stabilize Staircases</a:t>
            </a:r>
          </a:p>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endParaRPr sz="2672" kern="0">
              <a:solidFill>
                <a:srgbClr val="454545"/>
              </a:solidFill>
              <a:latin typeface="Arial Rounded MT Bold"/>
              <a:sym typeface="Arial Rounded MT Bold"/>
            </a:endParaRPr>
          </a:p>
          <a:p>
            <a:pPr marL="150389" indent="-150389" defTabSz="250022" hangingPunct="0">
              <a:lnSpc>
                <a:spcPct val="120000"/>
              </a:lnSpc>
              <a:buSzPct val="100000"/>
              <a:buFontTx/>
              <a:buAutoNum type="arabicPeriod" startAt="3"/>
              <a:defRPr sz="3800">
                <a:solidFill>
                  <a:srgbClr val="454545"/>
                </a:solidFill>
                <a:latin typeface="Arial Rounded MT Bold"/>
                <a:ea typeface="Arial Rounded MT Bold"/>
                <a:cs typeface="Arial Rounded MT Bold"/>
                <a:sym typeface="Arial Rounded MT Bold"/>
              </a:defRPr>
            </a:pPr>
            <a:r>
              <a:rPr sz="2672" kern="0">
                <a:solidFill>
                  <a:srgbClr val="454545"/>
                </a:solidFill>
                <a:latin typeface="Arial Rounded MT Bold"/>
                <a:sym typeface="Arial Rounded MT Bold"/>
              </a:rPr>
              <a:t> Clear Steps</a:t>
            </a:r>
          </a:p>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endParaRPr sz="2672" kern="0">
              <a:solidFill>
                <a:srgbClr val="454545"/>
              </a:solidFill>
              <a:latin typeface="Arial Rounded MT Bold"/>
              <a:sym typeface="Arial Rounded MT Bold"/>
            </a:endParaRPr>
          </a:p>
        </p:txBody>
      </p:sp>
      <p:sp>
        <p:nvSpPr>
          <p:cNvPr id="175" name="4. Secure Bathrooms…"/>
          <p:cNvSpPr txBox="1"/>
          <p:nvPr/>
        </p:nvSpPr>
        <p:spPr>
          <a:xfrm>
            <a:off x="6593790" y="1540535"/>
            <a:ext cx="3933339" cy="29845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endParaRPr sz="2672" kern="0">
              <a:solidFill>
                <a:srgbClr val="454545"/>
              </a:solidFill>
              <a:latin typeface="Arial Rounded MT Bold"/>
              <a:sym typeface="Arial Rounded MT Bold"/>
            </a:endParaRPr>
          </a:p>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r>
              <a:rPr sz="2672" kern="0">
                <a:solidFill>
                  <a:srgbClr val="454545"/>
                </a:solidFill>
                <a:latin typeface="Arial Rounded MT Bold"/>
                <a:sym typeface="Arial Rounded MT Bold"/>
              </a:rPr>
              <a:t>4. Secure Bathrooms</a:t>
            </a:r>
          </a:p>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endParaRPr sz="2672" kern="0">
              <a:solidFill>
                <a:srgbClr val="454545"/>
              </a:solidFill>
              <a:latin typeface="Arial Rounded MT Bold"/>
              <a:sym typeface="Arial Rounded MT Bold"/>
            </a:endParaRPr>
          </a:p>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r>
              <a:rPr sz="2672" kern="0">
                <a:solidFill>
                  <a:srgbClr val="454545"/>
                </a:solidFill>
                <a:latin typeface="Arial Rounded MT Bold"/>
                <a:sym typeface="Arial Rounded MT Bold"/>
              </a:rPr>
              <a:t>5. Corral Toys / Other</a:t>
            </a:r>
          </a:p>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endParaRPr sz="2672" kern="0">
              <a:solidFill>
                <a:srgbClr val="454545"/>
              </a:solidFill>
              <a:latin typeface="Arial Rounded MT Bold"/>
              <a:sym typeface="Arial Rounded MT Bold"/>
            </a:endParaRPr>
          </a:p>
          <a:p>
            <a:pPr defTabSz="250022" hangingPunct="0">
              <a:lnSpc>
                <a:spcPct val="120000"/>
              </a:lnSpc>
              <a:defRPr sz="3800">
                <a:solidFill>
                  <a:srgbClr val="454545"/>
                </a:solidFill>
                <a:latin typeface="Arial Rounded MT Bold"/>
                <a:ea typeface="Arial Rounded MT Bold"/>
                <a:cs typeface="Arial Rounded MT Bold"/>
                <a:sym typeface="Arial Rounded MT Bold"/>
              </a:defRPr>
            </a:pPr>
            <a:r>
              <a:rPr sz="2672" kern="0">
                <a:solidFill>
                  <a:srgbClr val="454545"/>
                </a:solidFill>
                <a:latin typeface="Arial Rounded MT Bold"/>
                <a:sym typeface="Arial Rounded MT Bold"/>
              </a:rPr>
              <a:t>6. Install Supports</a:t>
            </a:r>
          </a:p>
        </p:txBody>
      </p:sp>
      <p:pic>
        <p:nvPicPr>
          <p:cNvPr id="176" name="Bryan.png" descr="Bryan.png"/>
          <p:cNvPicPr>
            <a:picLocks noChangeAspect="1"/>
          </p:cNvPicPr>
          <p:nvPr/>
        </p:nvPicPr>
        <p:blipFill>
          <a:blip r:embed="rId4">
            <a:extLst/>
          </a:blip>
          <a:stretch>
            <a:fillRect/>
          </a:stretch>
        </p:blipFill>
        <p:spPr>
          <a:xfrm>
            <a:off x="1663216" y="5033666"/>
            <a:ext cx="8865568" cy="1728786"/>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307F-F60F-4F0B-964F-1AB13C6DB032}"/>
              </a:ext>
            </a:extLst>
          </p:cNvPr>
          <p:cNvSpPr>
            <a:spLocks noGrp="1"/>
          </p:cNvSpPr>
          <p:nvPr>
            <p:ph type="ctrTitle"/>
          </p:nvPr>
        </p:nvSpPr>
        <p:spPr>
          <a:xfrm>
            <a:off x="2720975" y="1208088"/>
            <a:ext cx="6858000" cy="601662"/>
          </a:xfrm>
        </p:spPr>
        <p:txBody>
          <a:bodyPr rtlCol="0">
            <a:normAutofit fontScale="90000"/>
          </a:bodyPr>
          <a:lstStyle/>
          <a:p>
            <a:pPr algn="ctr" eaLnBrk="1" fontAlgn="auto" hangingPunct="1">
              <a:spcAft>
                <a:spcPts val="0"/>
              </a:spcAft>
              <a:defRPr/>
            </a:pPr>
            <a:r>
              <a:rPr lang="en-US" sz="4950" b="1" dirty="0">
                <a:solidFill>
                  <a:schemeClr val="accent2">
                    <a:lumMod val="75000"/>
                  </a:schemeClr>
                </a:solidFill>
              </a:rPr>
              <a:t>Over 60 &amp; Getting Fit</a:t>
            </a:r>
          </a:p>
        </p:txBody>
      </p:sp>
      <p:sp>
        <p:nvSpPr>
          <p:cNvPr id="3" name="Subtitle 2">
            <a:extLst>
              <a:ext uri="{FF2B5EF4-FFF2-40B4-BE49-F238E27FC236}">
                <a16:creationId xmlns:a16="http://schemas.microsoft.com/office/drawing/2014/main" id="{E8ECECE0-2EEE-48DF-9C03-46B0705C90CE}"/>
              </a:ext>
            </a:extLst>
          </p:cNvPr>
          <p:cNvSpPr>
            <a:spLocks noGrp="1"/>
          </p:cNvSpPr>
          <p:nvPr>
            <p:ph type="subTitle" idx="1"/>
          </p:nvPr>
        </p:nvSpPr>
        <p:spPr>
          <a:xfrm>
            <a:off x="2667000" y="2473325"/>
            <a:ext cx="7086600" cy="3314700"/>
          </a:xfrm>
        </p:spPr>
        <p:txBody>
          <a:bodyPr rtlCol="0">
            <a:normAutofit/>
          </a:bodyPr>
          <a:lstStyle/>
          <a:p>
            <a:pPr algn="ctr" eaLnBrk="1" fontAlgn="auto" hangingPunct="1">
              <a:lnSpc>
                <a:spcPct val="70000"/>
              </a:lnSpc>
              <a:spcAft>
                <a:spcPts val="0"/>
              </a:spcAft>
              <a:defRPr/>
            </a:pPr>
            <a:r>
              <a:rPr lang="en-US" sz="3600" b="1" dirty="0"/>
              <a:t>Monday, Wednesday, Friday </a:t>
            </a:r>
          </a:p>
          <a:p>
            <a:pPr algn="ctr" eaLnBrk="1" fontAlgn="auto" hangingPunct="1">
              <a:lnSpc>
                <a:spcPct val="70000"/>
              </a:lnSpc>
              <a:spcAft>
                <a:spcPts val="0"/>
              </a:spcAft>
              <a:defRPr/>
            </a:pPr>
            <a:r>
              <a:rPr lang="en-US" sz="3600" b="1" dirty="0"/>
              <a:t>9-9:50</a:t>
            </a:r>
          </a:p>
          <a:p>
            <a:pPr algn="ctr" eaLnBrk="1" fontAlgn="auto" hangingPunct="1">
              <a:lnSpc>
                <a:spcPct val="70000"/>
              </a:lnSpc>
              <a:spcAft>
                <a:spcPts val="0"/>
              </a:spcAft>
              <a:defRPr/>
            </a:pPr>
            <a:endParaRPr lang="en-US" sz="3600" b="1" dirty="0"/>
          </a:p>
          <a:p>
            <a:pPr algn="ctr" eaLnBrk="1" fontAlgn="auto" hangingPunct="1">
              <a:lnSpc>
                <a:spcPct val="70000"/>
              </a:lnSpc>
              <a:spcAft>
                <a:spcPts val="0"/>
              </a:spcAft>
              <a:defRPr/>
            </a:pPr>
            <a:r>
              <a:rPr lang="en-US" sz="3600" b="1" dirty="0"/>
              <a:t>CSI Gymnasium</a:t>
            </a:r>
          </a:p>
          <a:p>
            <a:pPr algn="ctr" eaLnBrk="1" fontAlgn="auto" hangingPunct="1">
              <a:lnSpc>
                <a:spcPct val="70000"/>
              </a:lnSpc>
              <a:spcAft>
                <a:spcPts val="0"/>
              </a:spcAft>
              <a:defRPr/>
            </a:pPr>
            <a:endParaRPr lang="en-US" sz="3600" b="1" dirty="0"/>
          </a:p>
          <a:p>
            <a:pPr algn="ctr" eaLnBrk="1" fontAlgn="auto" hangingPunct="1">
              <a:lnSpc>
                <a:spcPct val="70000"/>
              </a:lnSpc>
              <a:spcAft>
                <a:spcPts val="0"/>
              </a:spcAft>
              <a:defRPr/>
            </a:pPr>
            <a:r>
              <a:rPr lang="en-US" sz="3600" b="1" dirty="0"/>
              <a:t>FREE!</a:t>
            </a:r>
          </a:p>
          <a:p>
            <a:pPr algn="ctr" eaLnBrk="1" fontAlgn="auto" hangingPunct="1">
              <a:lnSpc>
                <a:spcPct val="70000"/>
              </a:lnSpc>
              <a:spcAft>
                <a:spcPts val="0"/>
              </a:spcAft>
              <a:defRPr/>
            </a:pPr>
            <a:endParaRPr lang="en-US" sz="36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BF11-294D-4C45-9074-A31A8DBB5C35}"/>
              </a:ext>
            </a:extLst>
          </p:cNvPr>
          <p:cNvSpPr>
            <a:spLocks noGrp="1"/>
          </p:cNvSpPr>
          <p:nvPr>
            <p:ph type="ctrTitle"/>
          </p:nvPr>
        </p:nvSpPr>
        <p:spPr>
          <a:xfrm>
            <a:off x="2286001" y="457201"/>
            <a:ext cx="7642225" cy="601663"/>
          </a:xfrm>
        </p:spPr>
        <p:txBody>
          <a:bodyPr rtlCol="0">
            <a:normAutofit fontScale="90000"/>
          </a:bodyPr>
          <a:lstStyle/>
          <a:p>
            <a:pPr algn="ctr" eaLnBrk="1" fontAlgn="auto" hangingPunct="1">
              <a:spcAft>
                <a:spcPts val="0"/>
              </a:spcAft>
              <a:defRPr/>
            </a:pPr>
            <a:r>
              <a:rPr lang="en-US" sz="4950" b="1" dirty="0">
                <a:solidFill>
                  <a:schemeClr val="accent2">
                    <a:lumMod val="75000"/>
                  </a:schemeClr>
                </a:solidFill>
              </a:rPr>
              <a:t>Active Aging Classes (60+)</a:t>
            </a:r>
          </a:p>
        </p:txBody>
      </p:sp>
      <p:sp>
        <p:nvSpPr>
          <p:cNvPr id="3" name="Subtitle 2">
            <a:extLst>
              <a:ext uri="{FF2B5EF4-FFF2-40B4-BE49-F238E27FC236}">
                <a16:creationId xmlns:a16="http://schemas.microsoft.com/office/drawing/2014/main" id="{51E4F5DE-215B-4BF9-8232-9EDE87EE82A7}"/>
              </a:ext>
            </a:extLst>
          </p:cNvPr>
          <p:cNvSpPr>
            <a:spLocks noGrp="1"/>
          </p:cNvSpPr>
          <p:nvPr>
            <p:ph type="subTitle" idx="1"/>
          </p:nvPr>
        </p:nvSpPr>
        <p:spPr>
          <a:xfrm>
            <a:off x="2971801" y="1219200"/>
            <a:ext cx="6602413" cy="5334000"/>
          </a:xfrm>
        </p:spPr>
        <p:txBody>
          <a:bodyPr rtlCol="0">
            <a:normAutofit fontScale="92500" lnSpcReduction="20000"/>
          </a:bodyPr>
          <a:lstStyle/>
          <a:p>
            <a:pPr algn="ctr" eaLnBrk="1" fontAlgn="auto" hangingPunct="1">
              <a:lnSpc>
                <a:spcPct val="120000"/>
              </a:lnSpc>
              <a:spcBef>
                <a:spcPts val="450"/>
              </a:spcBef>
              <a:spcAft>
                <a:spcPts val="0"/>
              </a:spcAft>
              <a:defRPr/>
            </a:pPr>
            <a:r>
              <a:rPr lang="en-US" sz="3600" b="1" dirty="0"/>
              <a:t>Zumba Gold</a:t>
            </a:r>
          </a:p>
          <a:p>
            <a:pPr algn="ctr" eaLnBrk="1" fontAlgn="auto" hangingPunct="1">
              <a:lnSpc>
                <a:spcPct val="120000"/>
              </a:lnSpc>
              <a:spcBef>
                <a:spcPts val="450"/>
              </a:spcBef>
              <a:spcAft>
                <a:spcPts val="0"/>
              </a:spcAft>
              <a:defRPr/>
            </a:pPr>
            <a:r>
              <a:rPr lang="en-US" sz="3600" b="1" dirty="0"/>
              <a:t>Zumba Gold Toning</a:t>
            </a:r>
          </a:p>
          <a:p>
            <a:pPr algn="ctr" eaLnBrk="1" fontAlgn="auto" hangingPunct="1">
              <a:lnSpc>
                <a:spcPct val="120000"/>
              </a:lnSpc>
              <a:spcBef>
                <a:spcPts val="450"/>
              </a:spcBef>
              <a:spcAft>
                <a:spcPts val="0"/>
              </a:spcAft>
              <a:defRPr/>
            </a:pPr>
            <a:r>
              <a:rPr lang="en-US" sz="3600" b="1" dirty="0"/>
              <a:t>Weight Training </a:t>
            </a:r>
          </a:p>
          <a:p>
            <a:pPr algn="ctr" eaLnBrk="1" fontAlgn="auto" hangingPunct="1">
              <a:lnSpc>
                <a:spcPct val="120000"/>
              </a:lnSpc>
              <a:spcBef>
                <a:spcPts val="450"/>
              </a:spcBef>
              <a:spcAft>
                <a:spcPts val="0"/>
              </a:spcAft>
              <a:defRPr/>
            </a:pPr>
            <a:r>
              <a:rPr lang="en-US" sz="3600" b="1" dirty="0"/>
              <a:t>Yoga </a:t>
            </a:r>
          </a:p>
          <a:p>
            <a:pPr algn="ctr" eaLnBrk="1" fontAlgn="auto" hangingPunct="1">
              <a:lnSpc>
                <a:spcPct val="120000"/>
              </a:lnSpc>
              <a:spcBef>
                <a:spcPts val="450"/>
              </a:spcBef>
              <a:spcAft>
                <a:spcPts val="0"/>
              </a:spcAft>
              <a:defRPr/>
            </a:pPr>
            <a:r>
              <a:rPr lang="en-US" sz="3600" b="1" dirty="0"/>
              <a:t>Pilates</a:t>
            </a:r>
          </a:p>
          <a:p>
            <a:pPr algn="ctr" eaLnBrk="1" fontAlgn="auto" hangingPunct="1">
              <a:lnSpc>
                <a:spcPct val="120000"/>
              </a:lnSpc>
              <a:spcBef>
                <a:spcPts val="450"/>
              </a:spcBef>
              <a:spcAft>
                <a:spcPts val="0"/>
              </a:spcAft>
              <a:defRPr/>
            </a:pPr>
            <a:r>
              <a:rPr lang="en-US" sz="3600" b="1" dirty="0"/>
              <a:t>Water Fitness ($47)</a:t>
            </a:r>
          </a:p>
          <a:p>
            <a:pPr algn="ctr" eaLnBrk="1" fontAlgn="auto" hangingPunct="1">
              <a:lnSpc>
                <a:spcPct val="120000"/>
              </a:lnSpc>
              <a:spcBef>
                <a:spcPts val="450"/>
              </a:spcBef>
              <a:spcAft>
                <a:spcPts val="0"/>
              </a:spcAft>
              <a:defRPr/>
            </a:pPr>
            <a:endParaRPr lang="en-US" sz="3600" b="1" dirty="0"/>
          </a:p>
          <a:p>
            <a:pPr algn="ctr" eaLnBrk="1" fontAlgn="auto" hangingPunct="1">
              <a:lnSpc>
                <a:spcPct val="120000"/>
              </a:lnSpc>
              <a:spcBef>
                <a:spcPts val="450"/>
              </a:spcBef>
              <a:spcAft>
                <a:spcPts val="0"/>
              </a:spcAft>
              <a:defRPr/>
            </a:pPr>
            <a:r>
              <a:rPr lang="en-US" sz="3600" b="1" dirty="0"/>
              <a:t>CSI Gymnasium </a:t>
            </a:r>
          </a:p>
          <a:p>
            <a:pPr algn="ctr" eaLnBrk="1" fontAlgn="auto" hangingPunct="1">
              <a:lnSpc>
                <a:spcPct val="120000"/>
              </a:lnSpc>
              <a:spcBef>
                <a:spcPts val="450"/>
              </a:spcBef>
              <a:spcAft>
                <a:spcPts val="0"/>
              </a:spcAft>
              <a:defRPr/>
            </a:pPr>
            <a:r>
              <a:rPr lang="en-US" sz="3600" b="1" dirty="0"/>
              <a:t>$35/semester/class</a:t>
            </a:r>
          </a:p>
          <a:p>
            <a:pPr eaLnBrk="1" fontAlgn="auto" hangingPunct="1">
              <a:lnSpc>
                <a:spcPct val="70000"/>
              </a:lnSpc>
              <a:spcAft>
                <a:spcPts val="0"/>
              </a:spcAft>
              <a:defRPr/>
            </a:pPr>
            <a:endParaRPr lang="en-US" sz="3600" b="1" dirty="0"/>
          </a:p>
          <a:p>
            <a:pPr algn="ctr" eaLnBrk="1" fontAlgn="auto" hangingPunct="1">
              <a:lnSpc>
                <a:spcPct val="70000"/>
              </a:lnSpc>
              <a:spcAft>
                <a:spcPts val="0"/>
              </a:spcAft>
              <a:defRPr/>
            </a:pPr>
            <a:endParaRPr lang="en-US"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pPr algn="r"/>
            <a:r>
              <a:rPr lang="en-US" b="1" dirty="0"/>
              <a:t>The csi office on aging provides</a:t>
            </a:r>
          </a:p>
          <a:p>
            <a:pPr algn="r"/>
            <a:r>
              <a:rPr lang="en-US" b="1" dirty="0"/>
              <a:t> a wide range of services to </a:t>
            </a:r>
          </a:p>
          <a:p>
            <a:pPr algn="r"/>
            <a:r>
              <a:rPr lang="en-US" b="1" dirty="0"/>
              <a:t>seniors aged 60 and older</a:t>
            </a:r>
          </a:p>
          <a:p>
            <a:pPr algn="r"/>
            <a:r>
              <a:rPr lang="en-US" b="1" dirty="0"/>
              <a:t> and to family members of a senior citizen.</a:t>
            </a:r>
          </a:p>
          <a:p>
            <a:pPr algn="r"/>
            <a:endParaRPr lang="en-US"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4237" y="3886200"/>
            <a:ext cx="1906589" cy="1974596"/>
          </a:xfrm>
          <a:prstGeom prst="rect">
            <a:avLst/>
          </a:prstGeom>
        </p:spPr>
      </p:pic>
    </p:spTree>
    <p:extLst>
      <p:ext uri="{BB962C8B-B14F-4D97-AF65-F5344CB8AC3E}">
        <p14:creationId xmlns:p14="http://schemas.microsoft.com/office/powerpoint/2010/main" val="428559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10" descr="CSI New Academic Logo">
            <a:extLst>
              <a:ext uri="{FF2B5EF4-FFF2-40B4-BE49-F238E27FC236}">
                <a16:creationId xmlns:a16="http://schemas.microsoft.com/office/drawing/2014/main" id="{CC1A3588-28EA-468D-9E04-9624C7964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5381626"/>
            <a:ext cx="25193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9AC49A73-8A61-4495-B618-0D6E62483C24}"/>
              </a:ext>
            </a:extLst>
          </p:cNvPr>
          <p:cNvGraphicFramePr>
            <a:graphicFrameLocks noGrp="1"/>
          </p:cNvGraphicFramePr>
          <p:nvPr/>
        </p:nvGraphicFramePr>
        <p:xfrm>
          <a:off x="3163888" y="1524001"/>
          <a:ext cx="6858000" cy="4924425"/>
        </p:xfrm>
        <a:graphic>
          <a:graphicData uri="http://schemas.openxmlformats.org/drawingml/2006/table">
            <a:tbl>
              <a:tblPr firstRow="1" firstCol="1" bandRow="1"/>
              <a:tblGrid>
                <a:gridCol w="6858000">
                  <a:extLst>
                    <a:ext uri="{9D8B030D-6E8A-4147-A177-3AD203B41FA5}">
                      <a16:colId xmlns:a16="http://schemas.microsoft.com/office/drawing/2014/main" val="1079170065"/>
                    </a:ext>
                  </a:extLst>
                </a:gridCol>
              </a:tblGrid>
              <a:tr h="4924425">
                <a:tc>
                  <a:txBody>
                    <a:bodyPr/>
                    <a:lstStyle/>
                    <a:p>
                      <a:pPr marL="0" marR="0">
                        <a:spcBef>
                          <a:spcPts val="0"/>
                        </a:spcBef>
                        <a:spcAft>
                          <a:spcPts val="0"/>
                        </a:spcAft>
                      </a:pPr>
                      <a:r>
                        <a:rPr lang="en-US" sz="3200" b="1" dirty="0">
                          <a:solidFill>
                            <a:srgbClr val="000000"/>
                          </a:solidFill>
                          <a:effectLst/>
                          <a:latin typeface="Arial" panose="020B0604020202020204" pitchFamily="34" charset="0"/>
                          <a:ea typeface="Calibri" panose="020F0502020204030204" pitchFamily="34" charset="0"/>
                          <a:cs typeface="Calibri" panose="020F0502020204030204" pitchFamily="34" charset="0"/>
                        </a:rPr>
                        <a:t>Shelly Wright</a:t>
                      </a:r>
                      <a: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b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br>
                      <a: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Professor General &amp; Liberal Studies</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Director Over 60 &amp; Getting Fit &amp; Active Aging Programs</a:t>
                      </a:r>
                      <a:b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br>
                      <a: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Gym 227</a:t>
                      </a:r>
                      <a:b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br>
                      <a: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208.732.6483 | Fax 208.734.0245 </a:t>
                      </a:r>
                      <a:br>
                        <a:rPr lang="en-US" sz="3200" dirty="0">
                          <a:solidFill>
                            <a:srgbClr val="000000"/>
                          </a:solidFill>
                          <a:effectLst/>
                          <a:latin typeface="Arial" panose="020B0604020202020204" pitchFamily="34" charset="0"/>
                          <a:ea typeface="Calibri" panose="020F0502020204030204" pitchFamily="34" charset="0"/>
                          <a:cs typeface="Calibri" panose="020F0502020204030204" pitchFamily="34" charset="0"/>
                        </a:rPr>
                      </a:br>
                      <a:r>
                        <a:rPr lang="en-US" sz="3200" u="sng" dirty="0">
                          <a:solidFill>
                            <a:srgbClr val="000000"/>
                          </a:solidFill>
                          <a:effectLst/>
                          <a:latin typeface="Arial" panose="020B0604020202020204" pitchFamily="34" charset="0"/>
                          <a:ea typeface="Calibri" panose="020F0502020204030204" pitchFamily="34" charset="0"/>
                          <a:cs typeface="Calibri" panose="020F0502020204030204" pitchFamily="34" charset="0"/>
                          <a:hlinkClick r:id="rId3"/>
                        </a:rPr>
                        <a:t>www.csi.edu</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95250" marR="0" marT="0" marB="0">
                    <a:lnL>
                      <a:noFill/>
                    </a:lnL>
                    <a:lnR>
                      <a:noFill/>
                    </a:lnR>
                    <a:lnT>
                      <a:noFill/>
                    </a:lnT>
                    <a:lnB>
                      <a:noFill/>
                    </a:lnB>
                  </a:tcPr>
                </a:tc>
                <a:extLst>
                  <a:ext uri="{0D108BD9-81ED-4DB2-BD59-A6C34878D82A}">
                    <a16:rowId xmlns:a16="http://schemas.microsoft.com/office/drawing/2014/main" val="13456403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pPr algn="r"/>
            <a:r>
              <a:rPr lang="en-US" b="1" dirty="0"/>
              <a:t>The csi office on aging serves the eight </a:t>
            </a:r>
          </a:p>
          <a:p>
            <a:pPr algn="r"/>
            <a:r>
              <a:rPr lang="en-US" b="1" dirty="0"/>
              <a:t>Counties of the magic valley:</a:t>
            </a:r>
          </a:p>
          <a:p>
            <a:pPr algn="r"/>
            <a:r>
              <a:rPr lang="en-US" b="1" dirty="0"/>
              <a:t>Blaine, camas, cassia, gooding, Jerome,</a:t>
            </a:r>
          </a:p>
          <a:p>
            <a:pPr algn="r"/>
            <a:r>
              <a:rPr lang="en-US" b="1" dirty="0"/>
              <a:t> Lincoln, minidoka, and twin falls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4237" y="3886200"/>
            <a:ext cx="1906589" cy="1974596"/>
          </a:xfrm>
          <a:prstGeom prst="rect">
            <a:avLst/>
          </a:prstGeom>
        </p:spPr>
      </p:pic>
    </p:spTree>
    <p:extLst>
      <p:ext uri="{BB962C8B-B14F-4D97-AF65-F5344CB8AC3E}">
        <p14:creationId xmlns:p14="http://schemas.microsoft.com/office/powerpoint/2010/main" val="350834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fontScale="92500"/>
          </a:bodyPr>
          <a:lstStyle/>
          <a:p>
            <a:r>
              <a:rPr lang="en-US" b="1" u="sng" dirty="0"/>
              <a:t>Aging &amp; Disability Resource Center</a:t>
            </a:r>
          </a:p>
          <a:p>
            <a:r>
              <a:rPr lang="en-US" b="1" dirty="0"/>
              <a:t>Helps people with questions about long term care. It helps identify needs; educate as to options &amp; resources; empower them to make informed choices; &amp; assist them to access desired resources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8802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fontScale="92500" lnSpcReduction="10000"/>
          </a:bodyPr>
          <a:lstStyle/>
          <a:p>
            <a:r>
              <a:rPr lang="en-US" b="1" u="sng" dirty="0"/>
              <a:t>Adult Protection Services</a:t>
            </a:r>
          </a:p>
          <a:p>
            <a:r>
              <a:rPr lang="en-US" b="1" dirty="0"/>
              <a:t>Are mandated by Law to investigate allegations of abuse, neglect, or exploitation of a vulnerable adult (18 or older, who is unable to make, implement, or communicate decisions due to mental/physical impairment).</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427320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85000" lnSpcReduction="20000"/>
          </a:bodyPr>
          <a:lstStyle/>
          <a:p>
            <a:r>
              <a:rPr lang="en-US" b="1" u="sng" dirty="0"/>
              <a:t>Adult Protection Services</a:t>
            </a:r>
          </a:p>
          <a:p>
            <a:r>
              <a:rPr lang="en-US" b="1" u="sng" dirty="0"/>
              <a:t>What to report to adult protection (can be anonymous):  </a:t>
            </a:r>
          </a:p>
          <a:p>
            <a:pPr>
              <a:lnSpc>
                <a:spcPct val="90000"/>
              </a:lnSpc>
              <a:defRPr/>
            </a:pPr>
            <a:r>
              <a:rPr lang="en-US" sz="2600" b="1" i="1" u="sng" dirty="0"/>
              <a:t>Physical/Mental </a:t>
            </a:r>
            <a:r>
              <a:rPr lang="en-US" sz="2600" b="1" u="sng" dirty="0"/>
              <a:t>Abuse</a:t>
            </a:r>
            <a:r>
              <a:rPr lang="en-US" sz="2600" dirty="0"/>
              <a:t>:  unexplained bruises, falls, scratches, lacerations, contusions, etc.</a:t>
            </a:r>
          </a:p>
          <a:p>
            <a:pPr>
              <a:lnSpc>
                <a:spcPct val="90000"/>
              </a:lnSpc>
              <a:defRPr/>
            </a:pPr>
            <a:r>
              <a:rPr lang="en-US" sz="2600" b="1" i="1" u="sng" dirty="0"/>
              <a:t>Neglect</a:t>
            </a:r>
            <a:r>
              <a:rPr lang="en-US" sz="2600" b="1" i="1" dirty="0"/>
              <a:t>:</a:t>
            </a:r>
            <a:r>
              <a:rPr lang="en-US" sz="2600" dirty="0"/>
              <a:t>  Malnourishment, no food, no clothing, failure to obtain needed medical care, no heat, no running water.</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90624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20000"/>
          </a:bodyPr>
          <a:lstStyle/>
          <a:p>
            <a:r>
              <a:rPr lang="en-US" b="1" u="sng" dirty="0"/>
              <a:t>Adult Protection Services</a:t>
            </a:r>
          </a:p>
          <a:p>
            <a:r>
              <a:rPr lang="en-US" b="1" u="sng" dirty="0"/>
              <a:t>What to report to adult protection:</a:t>
            </a:r>
          </a:p>
          <a:p>
            <a:pPr>
              <a:lnSpc>
                <a:spcPct val="90000"/>
              </a:lnSpc>
              <a:defRPr/>
            </a:pPr>
            <a:r>
              <a:rPr lang="en-US" sz="2400" b="1" i="1" dirty="0"/>
              <a:t>Self-Neglect:  </a:t>
            </a:r>
            <a:r>
              <a:rPr lang="en-US" sz="2400" dirty="0"/>
              <a:t>Social isolation, no food, no heat, no running water, malnourishment, failure to obtain needed medical care</a:t>
            </a:r>
          </a:p>
          <a:p>
            <a:pPr>
              <a:lnSpc>
                <a:spcPct val="90000"/>
              </a:lnSpc>
              <a:defRPr/>
            </a:pPr>
            <a:r>
              <a:rPr lang="en-US" sz="2400" b="1" i="1" dirty="0"/>
              <a:t>Exploitation:  </a:t>
            </a:r>
            <a:r>
              <a:rPr lang="en-US" sz="2400" dirty="0"/>
              <a:t>Unusual account activity, unpaid bills, inappropriate legal documents</a:t>
            </a:r>
          </a:p>
          <a:p>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81339064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venir Roman"/>
        <a:ea typeface="Avenir Roman"/>
        <a:cs typeface="Avenir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565</TotalTime>
  <Words>1442</Words>
  <Application>Microsoft Office PowerPoint</Application>
  <PresentationFormat>Widescreen</PresentationFormat>
  <Paragraphs>220</Paragraphs>
  <Slides>40</Slides>
  <Notes>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40</vt:i4>
      </vt:variant>
    </vt:vector>
  </HeadingPairs>
  <TitlesOfParts>
    <vt:vector size="57" baseType="lpstr">
      <vt:lpstr>Arial</vt:lpstr>
      <vt:lpstr>Arial Rounded MT Bold</vt:lpstr>
      <vt:lpstr>Avenir Roman</vt:lpstr>
      <vt:lpstr>Calibri</vt:lpstr>
      <vt:lpstr>Century Gothic</vt:lpstr>
      <vt:lpstr>Corbel</vt:lpstr>
      <vt:lpstr>Helvetica</vt:lpstr>
      <vt:lpstr>Helvetica Light</vt:lpstr>
      <vt:lpstr>Tahoma</vt:lpstr>
      <vt:lpstr>Times New Roman</vt:lpstr>
      <vt:lpstr>Tw Cen MT</vt:lpstr>
      <vt:lpstr>Wingdings</vt:lpstr>
      <vt:lpstr>Wingdings 3</vt:lpstr>
      <vt:lpstr>Droplet</vt:lpstr>
      <vt:lpstr>White</vt:lpstr>
      <vt:lpstr>Wisp</vt:lpstr>
      <vt:lpstr>1_Droplet</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Scams and Schemes</vt:lpstr>
      <vt:lpstr>What is the Senior Medicare Patrol?</vt:lpstr>
      <vt:lpstr>New Medicare cards</vt:lpstr>
      <vt:lpstr>PowerPoint Presentation</vt:lpstr>
      <vt:lpstr>10 things you can do to avoid fraud</vt:lpstr>
      <vt:lpstr>Thank you </vt:lpstr>
      <vt:lpstr>AN OUNCE OF PREVENTION, WHAT IS IT WORTH?</vt:lpstr>
      <vt:lpstr>INJURY RISK</vt:lpstr>
      <vt:lpstr>PREVENTION IS BEST</vt:lpstr>
      <vt:lpstr>OPTIMAL LOAD</vt:lpstr>
      <vt:lpstr>RISK FACTORS</vt:lpstr>
      <vt:lpstr>BODY MECHANICS</vt:lpstr>
      <vt:lpstr>TOP 10 HAZARDS</vt:lpstr>
      <vt:lpstr>TAKE HOME TIPS</vt:lpstr>
      <vt:lpstr>Over 60 &amp; Getting Fit</vt:lpstr>
      <vt:lpstr>Active Aging Classes (60+)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Taenia Hudson</dc:creator>
  <cp:lastModifiedBy>Day</cp:lastModifiedBy>
  <cp:revision>29</cp:revision>
  <dcterms:created xsi:type="dcterms:W3CDTF">2018-06-05T20:12:05Z</dcterms:created>
  <dcterms:modified xsi:type="dcterms:W3CDTF">2018-10-26T18:24:51Z</dcterms:modified>
</cp:coreProperties>
</file>