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2"/>
    <p:sldMasterId id="2147483660" r:id="rId3"/>
    <p:sldMasterId id="2147483672" r:id="rId4"/>
  </p:sldMasterIdLst>
  <p:notesMasterIdLst>
    <p:notesMasterId r:id="rId51"/>
  </p:notesMasterIdLst>
  <p:handoutMasterIdLst>
    <p:handoutMasterId r:id="rId52"/>
  </p:handoutMasterIdLst>
  <p:sldIdLst>
    <p:sldId id="258" r:id="rId5"/>
    <p:sldId id="257" r:id="rId6"/>
    <p:sldId id="259" r:id="rId7"/>
    <p:sldId id="260" r:id="rId8"/>
    <p:sldId id="273" r:id="rId9"/>
    <p:sldId id="262" r:id="rId10"/>
    <p:sldId id="272" r:id="rId11"/>
    <p:sldId id="263" r:id="rId12"/>
    <p:sldId id="274" r:id="rId13"/>
    <p:sldId id="266" r:id="rId14"/>
    <p:sldId id="264" r:id="rId15"/>
    <p:sldId id="265" r:id="rId16"/>
    <p:sldId id="267" r:id="rId17"/>
    <p:sldId id="268" r:id="rId18"/>
    <p:sldId id="269" r:id="rId19"/>
    <p:sldId id="270" r:id="rId20"/>
    <p:sldId id="271"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Lst>
  <p:sldSz cx="9144000" cy="6858000" type="screen4x3"/>
  <p:notesSz cx="6954838"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olleen Van Winkle" initials="CVW" lastIdx="20" clrIdx="0"/>
  <p:cmAuthor id="1" name="Shannon Hohl" initials="SH" lastIdx="12" clrIdx="1"/>
  <p:cmAuthor id="2" name="Kelley-Kinyon, Jamie" initials="KJ" lastIdx="1" clrIdx="2">
    <p:extLst>
      <p:ext uri="{19B8F6BF-5375-455C-9EA6-DF929625EA0E}">
        <p15:presenceInfo xmlns:p15="http://schemas.microsoft.com/office/powerpoint/2012/main" userId="S-1-5-21-1823944398-2898753305-4095703837-470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77" autoAdjust="0"/>
    <p:restoredTop sz="94660"/>
  </p:normalViewPr>
  <p:slideViewPr>
    <p:cSldViewPr snapToGrid="0" snapToObjects="1">
      <p:cViewPr varScale="1">
        <p:scale>
          <a:sx n="68" d="100"/>
          <a:sy n="68" d="100"/>
        </p:scale>
        <p:origin x="1224" y="6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2919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1.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3.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2.xml"/></Relationships>
</file>

<file path=ppt/diagrams/_rels/data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1" Type="http://schemas.openxmlformats.org/officeDocument/2006/relationships/image" Target="../media/image21.png"/></Relationships>
</file>

<file path=ppt/diagrams/_rels/data3.xml.rels><?xml version="1.0" encoding="UTF-8" standalone="yes"?>
<Relationships xmlns="http://schemas.openxmlformats.org/package/2006/relationships"><Relationship Id="rId1" Type="http://schemas.openxmlformats.org/officeDocument/2006/relationships/image" Target="../media/image23.png"/></Relationships>
</file>

<file path=ppt/diagrams/_rels/data4.xml.rels><?xml version="1.0" encoding="UTF-8" standalone="yes"?>
<Relationships xmlns="http://schemas.openxmlformats.org/package/2006/relationships"><Relationship Id="rId1" Type="http://schemas.openxmlformats.org/officeDocument/2006/relationships/image" Target="../media/image24.jpg"/></Relationships>
</file>

<file path=ppt/diagrams/_rels/data5.xml.rels><?xml version="1.0" encoding="UTF-8" standalone="yes"?>
<Relationships xmlns="http://schemas.openxmlformats.org/package/2006/relationships"><Relationship Id="rId1" Type="http://schemas.openxmlformats.org/officeDocument/2006/relationships/image" Target="../media/image25.png"/></Relationships>
</file>

<file path=ppt/diagrams/_rels/data6.xml.rels><?xml version="1.0" encoding="UTF-8" standalone="yes"?>
<Relationships xmlns="http://schemas.openxmlformats.org/package/2006/relationships"><Relationship Id="rId1" Type="http://schemas.openxmlformats.org/officeDocument/2006/relationships/image" Target="../media/image26.png"/></Relationships>
</file>

<file path=ppt/diagrams/_rels/data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16.png"/></Relationships>
</file>

<file path=ppt/diagrams/_rels/drawing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1"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4.xml.rels><?xml version="1.0" encoding="UTF-8" standalone="yes"?>
<Relationships xmlns="http://schemas.openxmlformats.org/package/2006/relationships"><Relationship Id="rId1" Type="http://schemas.openxmlformats.org/officeDocument/2006/relationships/image" Target="../media/image24.jpg"/></Relationships>
</file>

<file path=ppt/diagrams/_rels/drawing5.xml.rels><?xml version="1.0" encoding="UTF-8" standalone="yes"?>
<Relationships xmlns="http://schemas.openxmlformats.org/package/2006/relationships"><Relationship Id="rId1" Type="http://schemas.openxmlformats.org/officeDocument/2006/relationships/image" Target="../media/image25.png"/></Relationships>
</file>

<file path=ppt/diagrams/_rels/drawing6.xml.rels><?xml version="1.0" encoding="UTF-8" standalone="yes"?>
<Relationships xmlns="http://schemas.openxmlformats.org/package/2006/relationships"><Relationship Id="rId1" Type="http://schemas.openxmlformats.org/officeDocument/2006/relationships/image" Target="../media/image26.png"/></Relationships>
</file>

<file path=ppt/diagrams/_rels/drawing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16.pn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476E4177-EF8D-419E-AB8A-93E66CC82482}">
      <dgm:prSet phldrT="[Text]" custT="1"/>
      <dgm:spPr/>
      <dgm:t>
        <a:bodyPr lIns="73152" tIns="274320" rIns="73152"/>
        <a:lstStyle/>
        <a:p>
          <a:pPr algn="ctr"/>
          <a:r>
            <a:rPr lang="en-US" sz="2000" b="1" dirty="0">
              <a:latin typeface="Corbel" pitchFamily="34" charset="0"/>
            </a:rPr>
            <a:t>Health</a:t>
          </a:r>
        </a:p>
        <a:p>
          <a:pPr algn="ctr"/>
          <a:r>
            <a:rPr lang="en-US" sz="2000" b="1" dirty="0">
              <a:latin typeface="Corbel" pitchFamily="34" charset="0"/>
            </a:rPr>
            <a:t>care</a:t>
          </a:r>
        </a:p>
        <a:p>
          <a:pPr algn="ctr"/>
          <a:r>
            <a:rPr lang="en-US" sz="2000" b="1" dirty="0">
              <a:latin typeface="Corbel" pitchFamily="34" charset="0"/>
            </a:rPr>
            <a:t>Scams</a:t>
          </a:r>
        </a:p>
      </dgm:t>
    </dgm:pt>
    <dgm:pt modelId="{50A25A56-CEA1-40EB-822C-18475EA4B47A}" type="parTrans" cxnId="{9A40B199-C1E6-4AA6-9486-07915ED7CAE7}">
      <dgm:prSet/>
      <dgm:spPr/>
      <dgm:t>
        <a:bodyPr/>
        <a:lstStyle/>
        <a:p>
          <a:endParaRPr lang="en-US"/>
        </a:p>
      </dgm:t>
    </dgm:pt>
    <dgm:pt modelId="{A91F7A1B-DD1E-4B26-839C-2A5EF0A403AD}" type="sibTrans" cxnId="{9A40B199-C1E6-4AA6-9486-07915ED7CAE7}">
      <dgm:prSet/>
      <dgm:spPr/>
      <dgm:t>
        <a:bodyPr/>
        <a:lstStyle/>
        <a:p>
          <a:endParaRPr lang="en-US"/>
        </a:p>
      </dgm:t>
    </dgm:pt>
    <dgm:pt modelId="{5DD0A7D4-5781-4819-AF33-C5CE25A2D297}">
      <dgm:prSet phldrT="[Text]" custT="1"/>
      <dgm:spPr>
        <a:solidFill>
          <a:srgbClr val="CC6600"/>
        </a:solidFill>
      </dgm:spPr>
      <dgm:t>
        <a:bodyPr lIns="73152" tIns="274320" rIns="73152"/>
        <a:lstStyle/>
        <a:p>
          <a:pPr algn="ctr"/>
          <a:r>
            <a:rPr lang="en-US" sz="2000" b="1" dirty="0">
              <a:latin typeface="Corbel" pitchFamily="34" charset="0"/>
            </a:rPr>
            <a:t>Lottery</a:t>
          </a:r>
        </a:p>
        <a:p>
          <a:pPr algn="ctr"/>
          <a:r>
            <a:rPr lang="en-US" sz="2000" b="1" dirty="0">
              <a:latin typeface="Corbel" pitchFamily="34" charset="0"/>
            </a:rPr>
            <a:t>Scams</a:t>
          </a: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ctr"/>
          <a:r>
            <a:rPr lang="en-US" sz="2000" b="1" dirty="0">
              <a:latin typeface="Corbel" pitchFamily="34" charset="0"/>
            </a:rPr>
            <a:t>IRS</a:t>
          </a:r>
        </a:p>
        <a:p>
          <a:pPr algn="ctr"/>
          <a:r>
            <a:rPr lang="en-US" sz="2000" b="1" dirty="0">
              <a:latin typeface="Corbel" pitchFamily="34" charset="0"/>
            </a:rPr>
            <a:t>Scams</a:t>
          </a: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ctr"/>
          <a:r>
            <a:rPr lang="en-US" sz="1600" b="1" dirty="0">
              <a:latin typeface="Corbel" pitchFamily="34" charset="0"/>
            </a:rPr>
            <a:t>Romance</a:t>
          </a:r>
          <a:r>
            <a:rPr lang="en-US" sz="2000" b="1" dirty="0">
              <a:latin typeface="Corbel" pitchFamily="34" charset="0"/>
            </a:rPr>
            <a:t> </a:t>
          </a:r>
        </a:p>
        <a:p>
          <a:pPr algn="ctr"/>
          <a:r>
            <a:rPr lang="en-US" sz="2000" b="1" dirty="0">
              <a:latin typeface="Corbel" pitchFamily="34" charset="0"/>
            </a:rPr>
            <a:t>Scams</a:t>
          </a: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a:solidFill>
          <a:srgbClr val="99CC00"/>
        </a:solidFill>
      </dgm:spPr>
      <dgm:t>
        <a:bodyPr lIns="73152" tIns="274320" rIns="73152"/>
        <a:lstStyle/>
        <a:p>
          <a:pPr algn="ctr"/>
          <a:r>
            <a:rPr lang="en-US" sz="2000" b="1" dirty="0">
              <a:latin typeface="Corbel" pitchFamily="34" charset="0"/>
            </a:rPr>
            <a:t>Phone</a:t>
          </a:r>
        </a:p>
        <a:p>
          <a:pPr algn="ctr"/>
          <a:r>
            <a:rPr lang="en-US" sz="2000" b="1" dirty="0">
              <a:latin typeface="Corbel" pitchFamily="34" charset="0"/>
            </a:rPr>
            <a:t>Scams</a:t>
          </a: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1">
            <a:lumMod val="65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5">
        <dgm:presLayoutVars>
          <dgm:bulletEnabled val="1"/>
        </dgm:presLayoutVars>
      </dgm:prSet>
      <dgm:spPr/>
    </dgm:pt>
    <dgm:pt modelId="{2E2B4276-DB06-4C66-80FF-919CDE10A5FE}" type="pres">
      <dgm:prSet presAssocID="{476E4177-EF8D-419E-AB8A-93E66CC82482}" presName="invisiNode" presStyleLbl="node1" presStyleIdx="0" presStyleCnt="5"/>
      <dgm:spPr/>
    </dgm:pt>
    <dgm:pt modelId="{C43EB61A-2E04-409F-8F87-79F190ED3CE0}" type="pres">
      <dgm:prSet presAssocID="{476E4177-EF8D-419E-AB8A-93E66CC82482}" presName="imagNode" presStyleLbl="fgImgPlace1" presStyleIdx="0" presStyleCnt="5"/>
      <dgm:spPr/>
    </dgm:pt>
    <dgm:pt modelId="{3DB5F289-A8C3-40D5-8393-8636D9BFFD29}" type="pres">
      <dgm:prSet presAssocID="{A91F7A1B-DD1E-4B26-839C-2A5EF0A403AD}" presName="sibTrans" presStyleLbl="sibTrans2D1" presStyleIdx="0" presStyleCnt="0"/>
      <dgm:spPr/>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5">
        <dgm:presLayoutVars>
          <dgm:bulletEnabled val="1"/>
        </dgm:presLayoutVars>
      </dgm:prSet>
      <dgm:spPr/>
    </dgm:pt>
    <dgm:pt modelId="{BBFA0B92-8C45-4EAA-A200-A78384D846A7}" type="pres">
      <dgm:prSet presAssocID="{5DD0A7D4-5781-4819-AF33-C5CE25A2D297}" presName="invisiNode" presStyleLbl="node1" presStyleIdx="1" presStyleCnt="5"/>
      <dgm:spPr/>
    </dgm:pt>
    <dgm:pt modelId="{BF646D7A-C7D0-4489-A68F-61F32B7DB0C6}" type="pres">
      <dgm:prSet presAssocID="{5DD0A7D4-5781-4819-AF33-C5CE25A2D297}" presName="imagNode" presStyleLbl="fgImgPlace1" presStyleIdx="1" presStyleCnt="5"/>
      <dgm:spPr/>
    </dgm:pt>
    <dgm:pt modelId="{CAAEED2F-AC44-4514-84C2-160FDC42F579}" type="pres">
      <dgm:prSet presAssocID="{FD53903F-8A86-4D24-917A-36748269F973}" presName="sibTrans" presStyleLbl="sibTrans2D1" presStyleIdx="0" presStyleCnt="0"/>
      <dgm:spPr/>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5">
        <dgm:presLayoutVars>
          <dgm:bulletEnabled val="1"/>
        </dgm:presLayoutVars>
      </dgm:prSet>
      <dgm:spPr/>
    </dgm:pt>
    <dgm:pt modelId="{9666B65F-B8AB-44AD-8F33-AF566667E781}" type="pres">
      <dgm:prSet presAssocID="{77AF15ED-F058-4A0B-B979-9880C6062DF0}" presName="invisiNode" presStyleLbl="node1" presStyleIdx="2" presStyleCnt="5"/>
      <dgm:spPr/>
    </dgm:pt>
    <dgm:pt modelId="{41BC1ABA-1F87-4B1E-94EC-41724CD12655}" type="pres">
      <dgm:prSet presAssocID="{77AF15ED-F058-4A0B-B979-9880C6062DF0}" presName="imagNode" presStyleLbl="fgImgPlace1" presStyleIdx="2" presStyleCnt="5" custScaleX="99999" custScaleY="117798" custLinFactNeighborX="-679" custLinFactNeighborY="3598"/>
      <dgm:spPr>
        <a:blipFill rotWithShape="1">
          <a:blip xmlns:r="http://schemas.openxmlformats.org/officeDocument/2006/relationships" r:embed="rId1"/>
          <a:stretch>
            <a:fillRect/>
          </a:stretch>
        </a:blipFill>
      </dgm:spPr>
    </dgm:pt>
    <dgm:pt modelId="{A9D6457D-CBBF-4A28-8C38-C3F75EA43CF1}" type="pres">
      <dgm:prSet presAssocID="{E3B236AA-E864-46E4-BC91-F2D73633FEA4}" presName="sibTrans" presStyleLbl="sibTrans2D1" presStyleIdx="0" presStyleCnt="0"/>
      <dgm:spPr/>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5" custScaleX="97770">
        <dgm:presLayoutVars>
          <dgm:bulletEnabled val="1"/>
        </dgm:presLayoutVars>
      </dgm:prSet>
      <dgm:spPr/>
    </dgm:pt>
    <dgm:pt modelId="{928528D1-DD5F-4687-9BFE-878C43D23D5D}" type="pres">
      <dgm:prSet presAssocID="{5DF8D196-4D3D-4940-9F32-682169997D7A}" presName="invisiNode" presStyleLbl="node1" presStyleIdx="3" presStyleCnt="5"/>
      <dgm:spPr/>
    </dgm:pt>
    <dgm:pt modelId="{D88C7409-AB93-4FE3-A61D-F51EE8A4B008}" type="pres">
      <dgm:prSet presAssocID="{5DF8D196-4D3D-4940-9F32-682169997D7A}" presName="imagNode" presStyleLbl="fgImgPlace1" presStyleIdx="3" presStyleCnt="5"/>
      <dgm:spPr/>
    </dgm:pt>
    <dgm:pt modelId="{CA6E58D0-F06D-4082-9183-0F2955E6C631}" type="pres">
      <dgm:prSet presAssocID="{90C1E242-23BD-452C-B222-DCFA2D4DAE3B}" presName="sibTrans" presStyleLbl="sibTrans2D1" presStyleIdx="0" presStyleCnt="0"/>
      <dgm:spPr/>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5">
        <dgm:presLayoutVars>
          <dgm:bulletEnabled val="1"/>
        </dgm:presLayoutVars>
      </dgm:prSet>
      <dgm:spPr/>
    </dgm:pt>
    <dgm:pt modelId="{AF8C36F4-A127-4733-8CAC-70994BB842F2}" type="pres">
      <dgm:prSet presAssocID="{C20F2834-7A4B-463C-ABDE-12FFE93933A3}" presName="invisiNode" presStyleLbl="node1" presStyleIdx="4" presStyleCnt="5"/>
      <dgm:spPr/>
    </dgm:pt>
    <dgm:pt modelId="{B68F94D2-D73D-420A-802B-DFDC9BE4ED4C}" type="pres">
      <dgm:prSet presAssocID="{C20F2834-7A4B-463C-ABDE-12FFE93933A3}" presName="imagNode" presStyleLbl="fgImgPlace1" presStyleIdx="4" presStyleCnt="5" custScaleY="119321" custLinFactNeighborX="5402" custLinFactNeighborY="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dgm:spPr>
    </dgm:pt>
  </dgm:ptLst>
  <dgm:cxnLst>
    <dgm:cxn modelId="{4C839C11-576D-4F8B-A506-F28B1DFFF881}" srcId="{AA690160-D328-4B69-A035-90D3C82FA0A6}" destId="{C20F2834-7A4B-463C-ABDE-12FFE93933A3}" srcOrd="4" destOrd="0" parTransId="{BCFE97E8-F389-4CB9-AF67-54F99688D24C}" sibTransId="{CAE5F0D1-5C6A-4BF8-ACC0-DB67084C99C7}"/>
    <dgm:cxn modelId="{364F9623-6945-47AE-A2D0-C51A71156F16}" type="presOf" srcId="{77AF15ED-F058-4A0B-B979-9880C6062DF0}" destId="{5284ED54-4761-44DA-8086-D5FD397A1C95}" srcOrd="0" destOrd="0" presId="urn:microsoft.com/office/officeart/2005/8/layout/pList2#1"/>
    <dgm:cxn modelId="{A1F0A523-97C7-4F10-B3BB-BC9C0DBF951F}" type="presOf" srcId="{5DD0A7D4-5781-4819-AF33-C5CE25A2D297}" destId="{E4B0666F-2CF1-4C21-A251-46E6EBFF7C1D}" srcOrd="0" destOrd="0" presId="urn:microsoft.com/office/officeart/2005/8/layout/pList2#1"/>
    <dgm:cxn modelId="{035BE72C-454B-41E6-AA0F-B2E015F25F51}" type="presOf" srcId="{E3B236AA-E864-46E4-BC91-F2D73633FEA4}" destId="{A9D6457D-CBBF-4A28-8C38-C3F75EA43CF1}" srcOrd="0" destOrd="0" presId="urn:microsoft.com/office/officeart/2005/8/layout/pList2#1"/>
    <dgm:cxn modelId="{F2CCDF3E-CB36-4C69-B3E2-F4B7BB5204C1}" type="presOf" srcId="{AA690160-D328-4B69-A035-90D3C82FA0A6}" destId="{9E4DC8AD-1AC7-4E53-B32C-25202AFDB195}" srcOrd="0" destOrd="0" presId="urn:microsoft.com/office/officeart/2005/8/layout/pList2#1"/>
    <dgm:cxn modelId="{EBA30561-6366-465A-B48D-253358EDBAFA}" type="presOf" srcId="{90C1E242-23BD-452C-B222-DCFA2D4DAE3B}" destId="{CA6E58D0-F06D-4082-9183-0F2955E6C631}"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7417CC53-98FE-43F4-BF56-8508FB7DA803}" srcId="{AA690160-D328-4B69-A035-90D3C82FA0A6}" destId="{5DD0A7D4-5781-4819-AF33-C5CE25A2D297}" srcOrd="1" destOrd="0" parTransId="{05B7C26E-C389-4346-849B-05526EF2C457}" sibTransId="{FD53903F-8A86-4D24-917A-36748269F973}"/>
    <dgm:cxn modelId="{9A40B199-C1E6-4AA6-9486-07915ED7CAE7}" srcId="{AA690160-D328-4B69-A035-90D3C82FA0A6}" destId="{476E4177-EF8D-419E-AB8A-93E66CC82482}" srcOrd="0" destOrd="0" parTransId="{50A25A56-CEA1-40EB-822C-18475EA4B47A}" sibTransId="{A91F7A1B-DD1E-4B26-839C-2A5EF0A403AD}"/>
    <dgm:cxn modelId="{BF345D9B-7C6C-4FE6-9131-8268F40FB279}" type="presOf" srcId="{FD53903F-8A86-4D24-917A-36748269F973}" destId="{CAAEED2F-AC44-4514-84C2-160FDC42F579}" srcOrd="0" destOrd="0" presId="urn:microsoft.com/office/officeart/2005/8/layout/pList2#1"/>
    <dgm:cxn modelId="{ED3025AB-F2F2-4EA1-85F0-1BFDEB3F0ACD}" type="presOf" srcId="{476E4177-EF8D-419E-AB8A-93E66CC82482}" destId="{2572025E-E8B8-4F94-94D0-DC22D7F762FB}" srcOrd="0" destOrd="0" presId="urn:microsoft.com/office/officeart/2005/8/layout/pList2#1"/>
    <dgm:cxn modelId="{6AE20DAD-6226-4653-888E-D60263D1A930}" type="presOf" srcId="{5DF8D196-4D3D-4940-9F32-682169997D7A}" destId="{87B5BDBA-3C7A-41F1-8C33-F13937A84B36}" srcOrd="0" destOrd="0" presId="urn:microsoft.com/office/officeart/2005/8/layout/pList2#1"/>
    <dgm:cxn modelId="{076D46C7-EC4F-4C3C-B8F8-CE84DE0015C3}" type="presOf" srcId="{C20F2834-7A4B-463C-ABDE-12FFE93933A3}" destId="{9B706799-997B-4F74-B652-58B58A51EA58}" srcOrd="0" destOrd="0" presId="urn:microsoft.com/office/officeart/2005/8/layout/pList2#1"/>
    <dgm:cxn modelId="{AC1BE8CB-BF98-46F7-8AA8-F81D4294AC5F}" type="presOf" srcId="{A91F7A1B-DD1E-4B26-839C-2A5EF0A403AD}" destId="{3DB5F289-A8C3-40D5-8393-8636D9BFFD29}"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FE849A70-9D58-4C72-9765-7DAA49EDF1CB}" type="presParOf" srcId="{9E4DC8AD-1AC7-4E53-B32C-25202AFDB195}" destId="{ACBF4AF3-FAB8-444C-81AB-52C89640E279}" srcOrd="0" destOrd="0" presId="urn:microsoft.com/office/officeart/2005/8/layout/pList2#1"/>
    <dgm:cxn modelId="{4DB88135-EEF7-4517-8F43-31F077B3540C}" type="presParOf" srcId="{9E4DC8AD-1AC7-4E53-B32C-25202AFDB195}" destId="{78248EF9-FFBB-4EB0-94C4-16A1D0A1A170}" srcOrd="1" destOrd="0" presId="urn:microsoft.com/office/officeart/2005/8/layout/pList2#1"/>
    <dgm:cxn modelId="{78A3B142-77E7-4F1E-A621-241F0E509A9C}" type="presParOf" srcId="{78248EF9-FFBB-4EB0-94C4-16A1D0A1A170}" destId="{CC8831C0-DF59-484B-83B2-A708366B3EB6}" srcOrd="0" destOrd="0" presId="urn:microsoft.com/office/officeart/2005/8/layout/pList2#1"/>
    <dgm:cxn modelId="{453F4BCC-2BAC-480D-B527-997D0A01D354}" type="presParOf" srcId="{CC8831C0-DF59-484B-83B2-A708366B3EB6}" destId="{2572025E-E8B8-4F94-94D0-DC22D7F762FB}" srcOrd="0" destOrd="0" presId="urn:microsoft.com/office/officeart/2005/8/layout/pList2#1"/>
    <dgm:cxn modelId="{154592DD-048F-4991-826C-E4654AE19091}" type="presParOf" srcId="{CC8831C0-DF59-484B-83B2-A708366B3EB6}" destId="{2E2B4276-DB06-4C66-80FF-919CDE10A5FE}" srcOrd="1" destOrd="0" presId="urn:microsoft.com/office/officeart/2005/8/layout/pList2#1"/>
    <dgm:cxn modelId="{60E39FEA-0FDF-438D-89C0-88DF4E2419DF}" type="presParOf" srcId="{CC8831C0-DF59-484B-83B2-A708366B3EB6}" destId="{C43EB61A-2E04-409F-8F87-79F190ED3CE0}" srcOrd="2" destOrd="0" presId="urn:microsoft.com/office/officeart/2005/8/layout/pList2#1"/>
    <dgm:cxn modelId="{45B7AC4E-601A-47D3-994E-09B5B4E564D7}" type="presParOf" srcId="{78248EF9-FFBB-4EB0-94C4-16A1D0A1A170}" destId="{3DB5F289-A8C3-40D5-8393-8636D9BFFD29}" srcOrd="1" destOrd="0" presId="urn:microsoft.com/office/officeart/2005/8/layout/pList2#1"/>
    <dgm:cxn modelId="{D4368B23-6BF3-44C7-A05E-96C7AB325F02}" type="presParOf" srcId="{78248EF9-FFBB-4EB0-94C4-16A1D0A1A170}" destId="{0C509E44-86D3-42D8-94FF-9B9788BAB857}" srcOrd="2" destOrd="0" presId="urn:microsoft.com/office/officeart/2005/8/layout/pList2#1"/>
    <dgm:cxn modelId="{3934333A-C660-4ECF-8068-53F7A95A1E6F}" type="presParOf" srcId="{0C509E44-86D3-42D8-94FF-9B9788BAB857}" destId="{E4B0666F-2CF1-4C21-A251-46E6EBFF7C1D}" srcOrd="0" destOrd="0" presId="urn:microsoft.com/office/officeart/2005/8/layout/pList2#1"/>
    <dgm:cxn modelId="{E9B53033-3A24-410B-AD83-3A2703384CA0}" type="presParOf" srcId="{0C509E44-86D3-42D8-94FF-9B9788BAB857}" destId="{BBFA0B92-8C45-4EAA-A200-A78384D846A7}" srcOrd="1" destOrd="0" presId="urn:microsoft.com/office/officeart/2005/8/layout/pList2#1"/>
    <dgm:cxn modelId="{7A1BB24F-3421-4101-9910-B900461FECCC}" type="presParOf" srcId="{0C509E44-86D3-42D8-94FF-9B9788BAB857}" destId="{BF646D7A-C7D0-4489-A68F-61F32B7DB0C6}" srcOrd="2" destOrd="0" presId="urn:microsoft.com/office/officeart/2005/8/layout/pList2#1"/>
    <dgm:cxn modelId="{2B8DC29A-E533-4C39-AD81-9396D4F574A1}" type="presParOf" srcId="{78248EF9-FFBB-4EB0-94C4-16A1D0A1A170}" destId="{CAAEED2F-AC44-4514-84C2-160FDC42F579}" srcOrd="3" destOrd="0" presId="urn:microsoft.com/office/officeart/2005/8/layout/pList2#1"/>
    <dgm:cxn modelId="{A2D64D4F-CC31-490E-9651-4EE44ED7D9CE}" type="presParOf" srcId="{78248EF9-FFBB-4EB0-94C4-16A1D0A1A170}" destId="{3617A269-0CD9-4948-9932-FA1AD12DE27E}" srcOrd="4" destOrd="0" presId="urn:microsoft.com/office/officeart/2005/8/layout/pList2#1"/>
    <dgm:cxn modelId="{B4827F68-81A4-4669-82F1-C914652D8682}" type="presParOf" srcId="{3617A269-0CD9-4948-9932-FA1AD12DE27E}" destId="{5284ED54-4761-44DA-8086-D5FD397A1C95}" srcOrd="0" destOrd="0" presId="urn:microsoft.com/office/officeart/2005/8/layout/pList2#1"/>
    <dgm:cxn modelId="{1DB968BE-743D-45D0-AEEF-8F199B485A16}" type="presParOf" srcId="{3617A269-0CD9-4948-9932-FA1AD12DE27E}" destId="{9666B65F-B8AB-44AD-8F33-AF566667E781}" srcOrd="1" destOrd="0" presId="urn:microsoft.com/office/officeart/2005/8/layout/pList2#1"/>
    <dgm:cxn modelId="{960A1CB3-7302-4F00-ACA4-A157DADE8C8D}" type="presParOf" srcId="{3617A269-0CD9-4948-9932-FA1AD12DE27E}" destId="{41BC1ABA-1F87-4B1E-94EC-41724CD12655}" srcOrd="2" destOrd="0" presId="urn:microsoft.com/office/officeart/2005/8/layout/pList2#1"/>
    <dgm:cxn modelId="{154BD89A-C690-4807-8433-83D7CB0072F2}" type="presParOf" srcId="{78248EF9-FFBB-4EB0-94C4-16A1D0A1A170}" destId="{A9D6457D-CBBF-4A28-8C38-C3F75EA43CF1}" srcOrd="5" destOrd="0" presId="urn:microsoft.com/office/officeart/2005/8/layout/pList2#1"/>
    <dgm:cxn modelId="{62C61371-0BDD-4490-97BD-ABD368EBCFC0}" type="presParOf" srcId="{78248EF9-FFBB-4EB0-94C4-16A1D0A1A170}" destId="{CDFA4098-C274-4C84-9513-F0698696D98A}" srcOrd="6" destOrd="0" presId="urn:microsoft.com/office/officeart/2005/8/layout/pList2#1"/>
    <dgm:cxn modelId="{C7125F4E-F1F6-4BCD-BF29-A7C8E547AB89}" type="presParOf" srcId="{CDFA4098-C274-4C84-9513-F0698696D98A}" destId="{87B5BDBA-3C7A-41F1-8C33-F13937A84B36}" srcOrd="0" destOrd="0" presId="urn:microsoft.com/office/officeart/2005/8/layout/pList2#1"/>
    <dgm:cxn modelId="{E5B78BF2-6C89-4D5D-8C3F-677E302B9431}" type="presParOf" srcId="{CDFA4098-C274-4C84-9513-F0698696D98A}" destId="{928528D1-DD5F-4687-9BFE-878C43D23D5D}" srcOrd="1" destOrd="0" presId="urn:microsoft.com/office/officeart/2005/8/layout/pList2#1"/>
    <dgm:cxn modelId="{AA9C782A-139C-4F37-91D7-464B46C51223}" type="presParOf" srcId="{CDFA4098-C274-4C84-9513-F0698696D98A}" destId="{D88C7409-AB93-4FE3-A61D-F51EE8A4B008}" srcOrd="2" destOrd="0" presId="urn:microsoft.com/office/officeart/2005/8/layout/pList2#1"/>
    <dgm:cxn modelId="{A1E1F616-E892-476B-BF9E-3A3096E7E88D}" type="presParOf" srcId="{78248EF9-FFBB-4EB0-94C4-16A1D0A1A170}" destId="{CA6E58D0-F06D-4082-9183-0F2955E6C631}" srcOrd="7" destOrd="0" presId="urn:microsoft.com/office/officeart/2005/8/layout/pList2#1"/>
    <dgm:cxn modelId="{F092EAD9-27C1-46DD-A7D2-34CA3ED49160}" type="presParOf" srcId="{78248EF9-FFBB-4EB0-94C4-16A1D0A1A170}" destId="{8AC8F713-1879-4B70-BB31-C5C195E24471}" srcOrd="8" destOrd="0" presId="urn:microsoft.com/office/officeart/2005/8/layout/pList2#1"/>
    <dgm:cxn modelId="{93673F65-56B6-4808-B9FF-BA131CD3E129}" type="presParOf" srcId="{8AC8F713-1879-4B70-BB31-C5C195E24471}" destId="{9B706799-997B-4F74-B652-58B58A51EA58}" srcOrd="0" destOrd="0" presId="urn:microsoft.com/office/officeart/2005/8/layout/pList2#1"/>
    <dgm:cxn modelId="{4FDE4541-F4AC-44AB-89A0-208898B3CD7F}" type="presParOf" srcId="{8AC8F713-1879-4B70-BB31-C5C195E24471}" destId="{AF8C36F4-A127-4733-8CAC-70994BB842F2}" srcOrd="1" destOrd="0" presId="urn:microsoft.com/office/officeart/2005/8/layout/pList2#1"/>
    <dgm:cxn modelId="{35071F2A-7E10-4756-A762-B826AA594CE1}"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EDFBB-5233-4B94-B87A-DA4509CBCE9F}" type="doc">
      <dgm:prSet loTypeId="urn:microsoft.com/office/officeart/2005/8/layout/pList2" loCatId="list" qsTypeId="urn:microsoft.com/office/officeart/2005/8/quickstyle/simple1" qsCatId="simple" csTypeId="urn:microsoft.com/office/officeart/2005/8/colors/accent1_2" csCatId="accent1" phldr="1"/>
      <dgm:spPr/>
    </dgm:pt>
    <dgm:pt modelId="{D84D0A65-372B-43A9-820F-A3FE7ADEAA42}">
      <dgm:prSet phldrT="[Text]" custT="1"/>
      <dgm:spPr>
        <a:solidFill>
          <a:srgbClr val="C00000"/>
        </a:solidFill>
      </dgm:spPr>
      <dgm:t>
        <a:bodyPr/>
        <a:lstStyle/>
        <a:p>
          <a:r>
            <a:rPr lang="en-US" sz="2000" b="1" dirty="0"/>
            <a:t>Health</a:t>
          </a:r>
        </a:p>
        <a:p>
          <a:r>
            <a:rPr lang="en-US" sz="2000" b="1" dirty="0"/>
            <a:t>care</a:t>
          </a:r>
        </a:p>
        <a:p>
          <a:r>
            <a:rPr lang="en-US" sz="2000" b="1" dirty="0"/>
            <a:t>Scams</a:t>
          </a:r>
        </a:p>
      </dgm:t>
    </dgm:pt>
    <dgm:pt modelId="{771A3742-B6D1-4D84-8936-6684EA536197}" type="parTrans" cxnId="{48C52F57-AB19-430E-A7D5-99D44777E025}">
      <dgm:prSet/>
      <dgm:spPr/>
      <dgm:t>
        <a:bodyPr/>
        <a:lstStyle/>
        <a:p>
          <a:endParaRPr lang="en-US"/>
        </a:p>
      </dgm:t>
    </dgm:pt>
    <dgm:pt modelId="{3A38B9D8-04E0-498C-B02A-04AF1F225D72}" type="sibTrans" cxnId="{48C52F57-AB19-430E-A7D5-99D44777E025}">
      <dgm:prSet/>
      <dgm:spPr/>
      <dgm:t>
        <a:bodyPr/>
        <a:lstStyle/>
        <a:p>
          <a:endParaRPr lang="en-US"/>
        </a:p>
      </dgm:t>
    </dgm:pt>
    <dgm:pt modelId="{DE4B8503-4670-4E06-A1D9-5047142D0BDE}" type="pres">
      <dgm:prSet presAssocID="{0A5EDFBB-5233-4B94-B87A-DA4509CBCE9F}" presName="Name0" presStyleCnt="0">
        <dgm:presLayoutVars>
          <dgm:dir/>
          <dgm:resizeHandles val="exact"/>
        </dgm:presLayoutVars>
      </dgm:prSet>
      <dgm:spPr/>
    </dgm:pt>
    <dgm:pt modelId="{A38FA3D7-83D0-4D20-9E05-A265F874D0DC}" type="pres">
      <dgm:prSet presAssocID="{0A5EDFBB-5233-4B94-B87A-DA4509CBCE9F}" presName="bkgdShp" presStyleLbl="alignAccFollowNode1" presStyleIdx="0" presStyleCnt="1" custFlipHor="1" custScaleX="53704" custScaleY="222222" custLinFactNeighborX="13889" custLinFactNeighborY="49884"/>
      <dgm:spPr/>
    </dgm:pt>
    <dgm:pt modelId="{2EC95996-79B4-4CAD-A2E0-1A4B566F2EFB}" type="pres">
      <dgm:prSet presAssocID="{0A5EDFBB-5233-4B94-B87A-DA4509CBCE9F}" presName="linComp" presStyleCnt="0"/>
      <dgm:spPr/>
    </dgm:pt>
    <dgm:pt modelId="{771F6CF8-5914-4360-B435-30B438CF658C}" type="pres">
      <dgm:prSet presAssocID="{D84D0A65-372B-43A9-820F-A3FE7ADEAA42}" presName="compNode" presStyleCnt="0"/>
      <dgm:spPr/>
    </dgm:pt>
    <dgm:pt modelId="{D8A85AE2-0E0F-4A4B-8B4E-5E92A67A0762}" type="pres">
      <dgm:prSet presAssocID="{D84D0A65-372B-43A9-820F-A3FE7ADEAA42}" presName="node" presStyleLbl="node1" presStyleIdx="0" presStyleCnt="1" custFlipHor="1" custScaleX="23640" custScaleY="84021" custLinFactNeighborX="-42051" custLinFactNeighborY="-57218">
        <dgm:presLayoutVars>
          <dgm:bulletEnabled val="1"/>
        </dgm:presLayoutVars>
      </dgm:prSet>
      <dgm:spPr/>
    </dgm:pt>
    <dgm:pt modelId="{8FAC8D9E-596A-468C-B104-513BE500D178}" type="pres">
      <dgm:prSet presAssocID="{D84D0A65-372B-43A9-820F-A3FE7ADEAA42}" presName="invisiNode" presStyleLbl="node1" presStyleIdx="0" presStyleCnt="1"/>
      <dgm:spPr/>
    </dgm:pt>
    <dgm:pt modelId="{9B5CA58C-9164-43AA-B2DB-BD33ECD44AB0}" type="pres">
      <dgm:prSet presAssocID="{D84D0A65-372B-43A9-820F-A3FE7ADEAA42}" presName="imagNode" presStyleLbl="fgImgPlace1" presStyleIdx="0" presStyleCnt="1" custFlipHor="1" custScaleX="23088" custScaleY="93657" custLinFactNeighborX="-42327" custLinFactNeighborY="-29049"/>
      <dgm:spPr>
        <a:blipFill rotWithShape="1">
          <a:blip xmlns:r="http://schemas.openxmlformats.org/officeDocument/2006/relationships" r:embed="rId1"/>
          <a:stretch>
            <a:fillRect/>
          </a:stretch>
        </a:blipFill>
      </dgm:spPr>
    </dgm:pt>
  </dgm:ptLst>
  <dgm:cxnLst>
    <dgm:cxn modelId="{CD67F96E-538B-421E-81A0-4CF55A9BE193}" type="presOf" srcId="{0A5EDFBB-5233-4B94-B87A-DA4509CBCE9F}" destId="{DE4B8503-4670-4E06-A1D9-5047142D0BDE}" srcOrd="0" destOrd="0" presId="urn:microsoft.com/office/officeart/2005/8/layout/pList2"/>
    <dgm:cxn modelId="{48C52F57-AB19-430E-A7D5-99D44777E025}" srcId="{0A5EDFBB-5233-4B94-B87A-DA4509CBCE9F}" destId="{D84D0A65-372B-43A9-820F-A3FE7ADEAA42}" srcOrd="0" destOrd="0" parTransId="{771A3742-B6D1-4D84-8936-6684EA536197}" sibTransId="{3A38B9D8-04E0-498C-B02A-04AF1F225D72}"/>
    <dgm:cxn modelId="{6B4594EB-76A9-486D-B693-3B9CFAD72203}" type="presOf" srcId="{D84D0A65-372B-43A9-820F-A3FE7ADEAA42}" destId="{D8A85AE2-0E0F-4A4B-8B4E-5E92A67A0762}" srcOrd="0" destOrd="0" presId="urn:microsoft.com/office/officeart/2005/8/layout/pList2"/>
    <dgm:cxn modelId="{D0460EE0-E171-4803-A3DB-F825B88A85D0}" type="presParOf" srcId="{DE4B8503-4670-4E06-A1D9-5047142D0BDE}" destId="{A38FA3D7-83D0-4D20-9E05-A265F874D0DC}" srcOrd="0" destOrd="0" presId="urn:microsoft.com/office/officeart/2005/8/layout/pList2"/>
    <dgm:cxn modelId="{E881D006-E5E9-4A5C-94F4-0ED79AC8A6A4}" type="presParOf" srcId="{DE4B8503-4670-4E06-A1D9-5047142D0BDE}" destId="{2EC95996-79B4-4CAD-A2E0-1A4B566F2EFB}" srcOrd="1" destOrd="0" presId="urn:microsoft.com/office/officeart/2005/8/layout/pList2"/>
    <dgm:cxn modelId="{84793A8A-54EC-49A9-B8F1-A1ED2859F0CF}" type="presParOf" srcId="{2EC95996-79B4-4CAD-A2E0-1A4B566F2EFB}" destId="{771F6CF8-5914-4360-B435-30B438CF658C}" srcOrd="0" destOrd="0" presId="urn:microsoft.com/office/officeart/2005/8/layout/pList2"/>
    <dgm:cxn modelId="{2186493D-373B-4DC5-AE9C-F9480EC67F92}" type="presParOf" srcId="{771F6CF8-5914-4360-B435-30B438CF658C}" destId="{D8A85AE2-0E0F-4A4B-8B4E-5E92A67A0762}" srcOrd="0" destOrd="0" presId="urn:microsoft.com/office/officeart/2005/8/layout/pList2"/>
    <dgm:cxn modelId="{D0E2B3EB-C20D-4A66-BDE2-51046114C4DA}" type="presParOf" srcId="{771F6CF8-5914-4360-B435-30B438CF658C}" destId="{8FAC8D9E-596A-468C-B104-513BE500D178}" srcOrd="1" destOrd="0" presId="urn:microsoft.com/office/officeart/2005/8/layout/pList2"/>
    <dgm:cxn modelId="{6D72CABF-8FE7-4475-BCF4-AD012F61CE5E}" type="presParOf" srcId="{771F6CF8-5914-4360-B435-30B438CF658C}" destId="{9B5CA58C-9164-43AA-B2DB-BD33ECD44AB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5EDFBB-5233-4B94-B87A-DA4509CBCE9F}" type="doc">
      <dgm:prSet loTypeId="urn:microsoft.com/office/officeart/2005/8/layout/pList2" loCatId="list" qsTypeId="urn:microsoft.com/office/officeart/2005/8/quickstyle/simple1" qsCatId="simple" csTypeId="urn:microsoft.com/office/officeart/2005/8/colors/accent1_2" csCatId="accent1" phldr="1"/>
      <dgm:spPr/>
    </dgm:pt>
    <dgm:pt modelId="{D84D0A65-372B-43A9-820F-A3FE7ADEAA42}">
      <dgm:prSet phldrT="[Text]" custT="1"/>
      <dgm:spPr>
        <a:solidFill>
          <a:srgbClr val="CC6600"/>
        </a:solidFill>
      </dgm:spPr>
      <dgm:t>
        <a:bodyPr/>
        <a:lstStyle/>
        <a:p>
          <a:r>
            <a:rPr lang="en-US" sz="2000" b="1" dirty="0"/>
            <a:t>Lottery</a:t>
          </a:r>
        </a:p>
        <a:p>
          <a:r>
            <a:rPr lang="en-US" sz="2000" b="1" dirty="0"/>
            <a:t>Scams</a:t>
          </a:r>
        </a:p>
        <a:p>
          <a:r>
            <a:rPr lang="en-US" sz="1600" dirty="0"/>
            <a:t>#2 Scam in U.S.</a:t>
          </a:r>
        </a:p>
      </dgm:t>
    </dgm:pt>
    <dgm:pt modelId="{771A3742-B6D1-4D84-8936-6684EA536197}" type="parTrans" cxnId="{48C52F57-AB19-430E-A7D5-99D44777E025}">
      <dgm:prSet/>
      <dgm:spPr/>
      <dgm:t>
        <a:bodyPr/>
        <a:lstStyle/>
        <a:p>
          <a:endParaRPr lang="en-US"/>
        </a:p>
      </dgm:t>
    </dgm:pt>
    <dgm:pt modelId="{3A38B9D8-04E0-498C-B02A-04AF1F225D72}" type="sibTrans" cxnId="{48C52F57-AB19-430E-A7D5-99D44777E025}">
      <dgm:prSet/>
      <dgm:spPr/>
      <dgm:t>
        <a:bodyPr/>
        <a:lstStyle/>
        <a:p>
          <a:endParaRPr lang="en-US"/>
        </a:p>
      </dgm:t>
    </dgm:pt>
    <dgm:pt modelId="{DE4B8503-4670-4E06-A1D9-5047142D0BDE}" type="pres">
      <dgm:prSet presAssocID="{0A5EDFBB-5233-4B94-B87A-DA4509CBCE9F}" presName="Name0" presStyleCnt="0">
        <dgm:presLayoutVars>
          <dgm:dir/>
          <dgm:resizeHandles val="exact"/>
        </dgm:presLayoutVars>
      </dgm:prSet>
      <dgm:spPr/>
    </dgm:pt>
    <dgm:pt modelId="{A38FA3D7-83D0-4D20-9E05-A265F874D0DC}" type="pres">
      <dgm:prSet presAssocID="{0A5EDFBB-5233-4B94-B87A-DA4509CBCE9F}" presName="bkgdShp" presStyleLbl="alignAccFollowNode1" presStyleIdx="0" presStyleCnt="1" custFlipHor="1" custScaleX="53704" custScaleY="222222" custLinFactNeighborX="13889" custLinFactNeighborY="49884"/>
      <dgm:spPr/>
    </dgm:pt>
    <dgm:pt modelId="{2EC95996-79B4-4CAD-A2E0-1A4B566F2EFB}" type="pres">
      <dgm:prSet presAssocID="{0A5EDFBB-5233-4B94-B87A-DA4509CBCE9F}" presName="linComp" presStyleCnt="0"/>
      <dgm:spPr/>
    </dgm:pt>
    <dgm:pt modelId="{771F6CF8-5914-4360-B435-30B438CF658C}" type="pres">
      <dgm:prSet presAssocID="{D84D0A65-372B-43A9-820F-A3FE7ADEAA42}" presName="compNode" presStyleCnt="0"/>
      <dgm:spPr/>
    </dgm:pt>
    <dgm:pt modelId="{D8A85AE2-0E0F-4A4B-8B4E-5E92A67A0762}" type="pres">
      <dgm:prSet presAssocID="{D84D0A65-372B-43A9-820F-A3FE7ADEAA42}" presName="node" presStyleLbl="node1" presStyleIdx="0" presStyleCnt="1" custFlipHor="1" custScaleX="23640" custScaleY="80074" custLinFactNeighborX="-42051" custLinFactNeighborY="-52842">
        <dgm:presLayoutVars>
          <dgm:bulletEnabled val="1"/>
        </dgm:presLayoutVars>
      </dgm:prSet>
      <dgm:spPr/>
    </dgm:pt>
    <dgm:pt modelId="{8FAC8D9E-596A-468C-B104-513BE500D178}" type="pres">
      <dgm:prSet presAssocID="{D84D0A65-372B-43A9-820F-A3FE7ADEAA42}" presName="invisiNode" presStyleLbl="node1" presStyleIdx="0" presStyleCnt="1"/>
      <dgm:spPr/>
    </dgm:pt>
    <dgm:pt modelId="{9B5CA58C-9164-43AA-B2DB-BD33ECD44AB0}" type="pres">
      <dgm:prSet presAssocID="{D84D0A65-372B-43A9-820F-A3FE7ADEAA42}" presName="imagNode" presStyleLbl="fgImgPlace1" presStyleIdx="0" presStyleCnt="1" custFlipHor="1" custScaleX="23088" custScaleY="86697" custLinFactNeighborX="-42327" custLinFactNeighborY="-30132"/>
      <dgm:spPr>
        <a:blipFill rotWithShape="1">
          <a:blip xmlns:r="http://schemas.openxmlformats.org/officeDocument/2006/relationships" r:embed="rId1"/>
          <a:stretch>
            <a:fillRect/>
          </a:stretch>
        </a:blipFill>
      </dgm:spPr>
    </dgm:pt>
  </dgm:ptLst>
  <dgm:cxnLst>
    <dgm:cxn modelId="{48C52F57-AB19-430E-A7D5-99D44777E025}" srcId="{0A5EDFBB-5233-4B94-B87A-DA4509CBCE9F}" destId="{D84D0A65-372B-43A9-820F-A3FE7ADEAA42}" srcOrd="0" destOrd="0" parTransId="{771A3742-B6D1-4D84-8936-6684EA536197}" sibTransId="{3A38B9D8-04E0-498C-B02A-04AF1F225D72}"/>
    <dgm:cxn modelId="{2DDB70B6-80DE-4E48-AF24-E604DB3062DC}" type="presOf" srcId="{D84D0A65-372B-43A9-820F-A3FE7ADEAA42}" destId="{D8A85AE2-0E0F-4A4B-8B4E-5E92A67A0762}" srcOrd="0" destOrd="0" presId="urn:microsoft.com/office/officeart/2005/8/layout/pList2"/>
    <dgm:cxn modelId="{8946D0E1-A521-41C7-B3CC-84E5DB68D027}" type="presOf" srcId="{0A5EDFBB-5233-4B94-B87A-DA4509CBCE9F}" destId="{DE4B8503-4670-4E06-A1D9-5047142D0BDE}" srcOrd="0" destOrd="0" presId="urn:microsoft.com/office/officeart/2005/8/layout/pList2"/>
    <dgm:cxn modelId="{6B517B67-D539-4B96-8896-A531733F8C88}" type="presParOf" srcId="{DE4B8503-4670-4E06-A1D9-5047142D0BDE}" destId="{A38FA3D7-83D0-4D20-9E05-A265F874D0DC}" srcOrd="0" destOrd="0" presId="urn:microsoft.com/office/officeart/2005/8/layout/pList2"/>
    <dgm:cxn modelId="{CEDFA290-B3AC-4BE3-9F90-26461CA4AD9E}" type="presParOf" srcId="{DE4B8503-4670-4E06-A1D9-5047142D0BDE}" destId="{2EC95996-79B4-4CAD-A2E0-1A4B566F2EFB}" srcOrd="1" destOrd="0" presId="urn:microsoft.com/office/officeart/2005/8/layout/pList2"/>
    <dgm:cxn modelId="{34D9AF2C-401E-4CB5-8AAD-5D0444D5DC93}" type="presParOf" srcId="{2EC95996-79B4-4CAD-A2E0-1A4B566F2EFB}" destId="{771F6CF8-5914-4360-B435-30B438CF658C}" srcOrd="0" destOrd="0" presId="urn:microsoft.com/office/officeart/2005/8/layout/pList2"/>
    <dgm:cxn modelId="{719A18E7-BBDA-480F-9B6F-88B963AD40FF}" type="presParOf" srcId="{771F6CF8-5914-4360-B435-30B438CF658C}" destId="{D8A85AE2-0E0F-4A4B-8B4E-5E92A67A0762}" srcOrd="0" destOrd="0" presId="urn:microsoft.com/office/officeart/2005/8/layout/pList2"/>
    <dgm:cxn modelId="{D3F92AAD-4CD3-4C14-8272-F64055B121BE}" type="presParOf" srcId="{771F6CF8-5914-4360-B435-30B438CF658C}" destId="{8FAC8D9E-596A-468C-B104-513BE500D178}" srcOrd="1" destOrd="0" presId="urn:microsoft.com/office/officeart/2005/8/layout/pList2"/>
    <dgm:cxn modelId="{99DADD89-ACE6-430A-A145-4097313E706A}" type="presParOf" srcId="{771F6CF8-5914-4360-B435-30B438CF658C}" destId="{9B5CA58C-9164-43AA-B2DB-BD33ECD44AB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5EDFBB-5233-4B94-B87A-DA4509CBCE9F}" type="doc">
      <dgm:prSet loTypeId="urn:microsoft.com/office/officeart/2005/8/layout/pList2" loCatId="list" qsTypeId="urn:microsoft.com/office/officeart/2005/8/quickstyle/simple1" qsCatId="simple" csTypeId="urn:microsoft.com/office/officeart/2005/8/colors/accent1_2" csCatId="accent1" phldr="1"/>
      <dgm:spPr/>
    </dgm:pt>
    <dgm:pt modelId="{D84D0A65-372B-43A9-820F-A3FE7ADEAA42}">
      <dgm:prSet phldrT="[Text]" custT="1"/>
      <dgm:spPr>
        <a:solidFill>
          <a:srgbClr val="CC9900"/>
        </a:solidFill>
      </dgm:spPr>
      <dgm:t>
        <a:bodyPr/>
        <a:lstStyle/>
        <a:p>
          <a:r>
            <a:rPr lang="en-US" sz="2000" b="1" dirty="0"/>
            <a:t>IRS</a:t>
          </a:r>
        </a:p>
        <a:p>
          <a:r>
            <a:rPr lang="en-US" sz="2000" b="1" dirty="0"/>
            <a:t>Scams</a:t>
          </a:r>
        </a:p>
        <a:p>
          <a:r>
            <a:rPr lang="en-US" sz="1600" b="1" dirty="0"/>
            <a:t>#1 scam in U.S.</a:t>
          </a:r>
        </a:p>
      </dgm:t>
    </dgm:pt>
    <dgm:pt modelId="{771A3742-B6D1-4D84-8936-6684EA536197}" type="parTrans" cxnId="{48C52F57-AB19-430E-A7D5-99D44777E025}">
      <dgm:prSet/>
      <dgm:spPr/>
      <dgm:t>
        <a:bodyPr/>
        <a:lstStyle/>
        <a:p>
          <a:endParaRPr lang="en-US"/>
        </a:p>
      </dgm:t>
    </dgm:pt>
    <dgm:pt modelId="{3A38B9D8-04E0-498C-B02A-04AF1F225D72}" type="sibTrans" cxnId="{48C52F57-AB19-430E-A7D5-99D44777E025}">
      <dgm:prSet/>
      <dgm:spPr/>
      <dgm:t>
        <a:bodyPr/>
        <a:lstStyle/>
        <a:p>
          <a:endParaRPr lang="en-US"/>
        </a:p>
      </dgm:t>
    </dgm:pt>
    <dgm:pt modelId="{DE4B8503-4670-4E06-A1D9-5047142D0BDE}" type="pres">
      <dgm:prSet presAssocID="{0A5EDFBB-5233-4B94-B87A-DA4509CBCE9F}" presName="Name0" presStyleCnt="0">
        <dgm:presLayoutVars>
          <dgm:dir/>
          <dgm:resizeHandles val="exact"/>
        </dgm:presLayoutVars>
      </dgm:prSet>
      <dgm:spPr/>
    </dgm:pt>
    <dgm:pt modelId="{A38FA3D7-83D0-4D20-9E05-A265F874D0DC}" type="pres">
      <dgm:prSet presAssocID="{0A5EDFBB-5233-4B94-B87A-DA4509CBCE9F}" presName="bkgdShp" presStyleLbl="alignAccFollowNode1" presStyleIdx="0" presStyleCnt="1" custFlipHor="1" custScaleX="53704" custScaleY="222222" custLinFactNeighborX="13889" custLinFactNeighborY="49884"/>
      <dgm:spPr/>
    </dgm:pt>
    <dgm:pt modelId="{2EC95996-79B4-4CAD-A2E0-1A4B566F2EFB}" type="pres">
      <dgm:prSet presAssocID="{0A5EDFBB-5233-4B94-B87A-DA4509CBCE9F}" presName="linComp" presStyleCnt="0"/>
      <dgm:spPr/>
    </dgm:pt>
    <dgm:pt modelId="{771F6CF8-5914-4360-B435-30B438CF658C}" type="pres">
      <dgm:prSet presAssocID="{D84D0A65-372B-43A9-820F-A3FE7ADEAA42}" presName="compNode" presStyleCnt="0"/>
      <dgm:spPr/>
    </dgm:pt>
    <dgm:pt modelId="{D8A85AE2-0E0F-4A4B-8B4E-5E92A67A0762}" type="pres">
      <dgm:prSet presAssocID="{D84D0A65-372B-43A9-820F-A3FE7ADEAA42}" presName="node" presStyleLbl="node1" presStyleIdx="0" presStyleCnt="1" custFlipHor="1" custScaleX="23640" custScaleY="85460" custLinFactNeighborX="-42051" custLinFactNeighborY="-52620">
        <dgm:presLayoutVars>
          <dgm:bulletEnabled val="1"/>
        </dgm:presLayoutVars>
      </dgm:prSet>
      <dgm:spPr/>
    </dgm:pt>
    <dgm:pt modelId="{8FAC8D9E-596A-468C-B104-513BE500D178}" type="pres">
      <dgm:prSet presAssocID="{D84D0A65-372B-43A9-820F-A3FE7ADEAA42}" presName="invisiNode" presStyleLbl="node1" presStyleIdx="0" presStyleCnt="1"/>
      <dgm:spPr/>
    </dgm:pt>
    <dgm:pt modelId="{9B5CA58C-9164-43AA-B2DB-BD33ECD44AB0}" type="pres">
      <dgm:prSet presAssocID="{D84D0A65-372B-43A9-820F-A3FE7ADEAA42}" presName="imagNode" presStyleLbl="fgImgPlace1" presStyleIdx="0" presStyleCnt="1" custFlipHor="1" custScaleX="23088" custScaleY="155569" custLinFactNeighborX="-42327" custLinFactNeighborY="-33788"/>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Lst>
  <dgm:cxnLst>
    <dgm:cxn modelId="{5EB71413-79F5-4195-825A-841D6967D980}" type="presOf" srcId="{D84D0A65-372B-43A9-820F-A3FE7ADEAA42}" destId="{D8A85AE2-0E0F-4A4B-8B4E-5E92A67A0762}" srcOrd="0" destOrd="0" presId="urn:microsoft.com/office/officeart/2005/8/layout/pList2"/>
    <dgm:cxn modelId="{7615FD5D-D540-414D-92C8-B9595539DEAB}" type="presOf" srcId="{0A5EDFBB-5233-4B94-B87A-DA4509CBCE9F}" destId="{DE4B8503-4670-4E06-A1D9-5047142D0BDE}" srcOrd="0" destOrd="0" presId="urn:microsoft.com/office/officeart/2005/8/layout/pList2"/>
    <dgm:cxn modelId="{48C52F57-AB19-430E-A7D5-99D44777E025}" srcId="{0A5EDFBB-5233-4B94-B87A-DA4509CBCE9F}" destId="{D84D0A65-372B-43A9-820F-A3FE7ADEAA42}" srcOrd="0" destOrd="0" parTransId="{771A3742-B6D1-4D84-8936-6684EA536197}" sibTransId="{3A38B9D8-04E0-498C-B02A-04AF1F225D72}"/>
    <dgm:cxn modelId="{EC893473-8C51-420E-96FD-FAD34990A649}" type="presParOf" srcId="{DE4B8503-4670-4E06-A1D9-5047142D0BDE}" destId="{A38FA3D7-83D0-4D20-9E05-A265F874D0DC}" srcOrd="0" destOrd="0" presId="urn:microsoft.com/office/officeart/2005/8/layout/pList2"/>
    <dgm:cxn modelId="{24B078D8-50C4-4551-BFAA-68F0151ED1A3}" type="presParOf" srcId="{DE4B8503-4670-4E06-A1D9-5047142D0BDE}" destId="{2EC95996-79B4-4CAD-A2E0-1A4B566F2EFB}" srcOrd="1" destOrd="0" presId="urn:microsoft.com/office/officeart/2005/8/layout/pList2"/>
    <dgm:cxn modelId="{5DDA2230-D1BE-4FD7-B2E5-4206AB4B1FC7}" type="presParOf" srcId="{2EC95996-79B4-4CAD-A2E0-1A4B566F2EFB}" destId="{771F6CF8-5914-4360-B435-30B438CF658C}" srcOrd="0" destOrd="0" presId="urn:microsoft.com/office/officeart/2005/8/layout/pList2"/>
    <dgm:cxn modelId="{6B51C1A1-2A49-4160-AF2E-92277EEA2758}" type="presParOf" srcId="{771F6CF8-5914-4360-B435-30B438CF658C}" destId="{D8A85AE2-0E0F-4A4B-8B4E-5E92A67A0762}" srcOrd="0" destOrd="0" presId="urn:microsoft.com/office/officeart/2005/8/layout/pList2"/>
    <dgm:cxn modelId="{0ECB9D60-4469-40F4-A036-D65E7399E033}" type="presParOf" srcId="{771F6CF8-5914-4360-B435-30B438CF658C}" destId="{8FAC8D9E-596A-468C-B104-513BE500D178}" srcOrd="1" destOrd="0" presId="urn:microsoft.com/office/officeart/2005/8/layout/pList2"/>
    <dgm:cxn modelId="{B8FAF6C9-F627-4D06-921D-ADDA98261712}" type="presParOf" srcId="{771F6CF8-5914-4360-B435-30B438CF658C}" destId="{9B5CA58C-9164-43AA-B2DB-BD33ECD44AB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5EDFBB-5233-4B94-B87A-DA4509CBCE9F}" type="doc">
      <dgm:prSet loTypeId="urn:microsoft.com/office/officeart/2005/8/layout/pList2" loCatId="list" qsTypeId="urn:microsoft.com/office/officeart/2005/8/quickstyle/simple1" qsCatId="simple" csTypeId="urn:microsoft.com/office/officeart/2005/8/colors/accent1_2" csCatId="accent1" phldr="1"/>
      <dgm:spPr/>
    </dgm:pt>
    <dgm:pt modelId="{D84D0A65-372B-43A9-820F-A3FE7ADEAA42}">
      <dgm:prSet phldrT="[Text]" custT="1"/>
      <dgm:spPr>
        <a:solidFill>
          <a:srgbClr val="CCCC00"/>
        </a:solidFill>
      </dgm:spPr>
      <dgm:t>
        <a:bodyPr/>
        <a:lstStyle/>
        <a:p>
          <a:r>
            <a:rPr lang="en-US" sz="2000" b="1" dirty="0"/>
            <a:t>Romance</a:t>
          </a:r>
        </a:p>
        <a:p>
          <a:r>
            <a:rPr lang="en-US" sz="2000" b="1" dirty="0"/>
            <a:t>Scams</a:t>
          </a:r>
        </a:p>
        <a:p>
          <a:r>
            <a:rPr lang="en-US" sz="1600" b="1" dirty="0"/>
            <a:t>#9 Scam in U.S.</a:t>
          </a:r>
        </a:p>
      </dgm:t>
    </dgm:pt>
    <dgm:pt modelId="{771A3742-B6D1-4D84-8936-6684EA536197}" type="parTrans" cxnId="{48C52F57-AB19-430E-A7D5-99D44777E025}">
      <dgm:prSet/>
      <dgm:spPr/>
      <dgm:t>
        <a:bodyPr/>
        <a:lstStyle/>
        <a:p>
          <a:endParaRPr lang="en-US"/>
        </a:p>
      </dgm:t>
    </dgm:pt>
    <dgm:pt modelId="{3A38B9D8-04E0-498C-B02A-04AF1F225D72}" type="sibTrans" cxnId="{48C52F57-AB19-430E-A7D5-99D44777E025}">
      <dgm:prSet/>
      <dgm:spPr/>
      <dgm:t>
        <a:bodyPr/>
        <a:lstStyle/>
        <a:p>
          <a:endParaRPr lang="en-US"/>
        </a:p>
      </dgm:t>
    </dgm:pt>
    <dgm:pt modelId="{DE4B8503-4670-4E06-A1D9-5047142D0BDE}" type="pres">
      <dgm:prSet presAssocID="{0A5EDFBB-5233-4B94-B87A-DA4509CBCE9F}" presName="Name0" presStyleCnt="0">
        <dgm:presLayoutVars>
          <dgm:dir/>
          <dgm:resizeHandles val="exact"/>
        </dgm:presLayoutVars>
      </dgm:prSet>
      <dgm:spPr/>
    </dgm:pt>
    <dgm:pt modelId="{A38FA3D7-83D0-4D20-9E05-A265F874D0DC}" type="pres">
      <dgm:prSet presAssocID="{0A5EDFBB-5233-4B94-B87A-DA4509CBCE9F}" presName="bkgdShp" presStyleLbl="alignAccFollowNode1" presStyleIdx="0" presStyleCnt="1" custFlipHor="1" custScaleX="53704" custScaleY="222222" custLinFactNeighborX="13889" custLinFactNeighborY="49884"/>
      <dgm:spPr/>
    </dgm:pt>
    <dgm:pt modelId="{2EC95996-79B4-4CAD-A2E0-1A4B566F2EFB}" type="pres">
      <dgm:prSet presAssocID="{0A5EDFBB-5233-4B94-B87A-DA4509CBCE9F}" presName="linComp" presStyleCnt="0"/>
      <dgm:spPr/>
    </dgm:pt>
    <dgm:pt modelId="{771F6CF8-5914-4360-B435-30B438CF658C}" type="pres">
      <dgm:prSet presAssocID="{D84D0A65-372B-43A9-820F-A3FE7ADEAA42}" presName="compNode" presStyleCnt="0"/>
      <dgm:spPr/>
    </dgm:pt>
    <dgm:pt modelId="{D8A85AE2-0E0F-4A4B-8B4E-5E92A67A0762}" type="pres">
      <dgm:prSet presAssocID="{D84D0A65-372B-43A9-820F-A3FE7ADEAA42}" presName="node" presStyleLbl="node1" presStyleIdx="0" presStyleCnt="1" custFlipHor="1" custScaleX="23640" custScaleY="86627" custLinFactNeighborX="-42051" custLinFactNeighborY="-54366">
        <dgm:presLayoutVars>
          <dgm:bulletEnabled val="1"/>
        </dgm:presLayoutVars>
      </dgm:prSet>
      <dgm:spPr/>
    </dgm:pt>
    <dgm:pt modelId="{8FAC8D9E-596A-468C-B104-513BE500D178}" type="pres">
      <dgm:prSet presAssocID="{D84D0A65-372B-43A9-820F-A3FE7ADEAA42}" presName="invisiNode" presStyleLbl="node1" presStyleIdx="0" presStyleCnt="1"/>
      <dgm:spPr/>
    </dgm:pt>
    <dgm:pt modelId="{9B5CA58C-9164-43AA-B2DB-BD33ECD44AB0}" type="pres">
      <dgm:prSet presAssocID="{D84D0A65-372B-43A9-820F-A3FE7ADEAA42}" presName="imagNode" presStyleLbl="fgImgPlace1" presStyleIdx="0" presStyleCnt="1" custFlipHor="1" custScaleX="23088" custScaleY="94011" custLinFactNeighborX="-42327" custLinFactNeighborY="-40697"/>
      <dgm:spPr>
        <a:blipFill rotWithShape="1">
          <a:blip xmlns:r="http://schemas.openxmlformats.org/officeDocument/2006/relationships" r:embed="rId1"/>
          <a:stretch>
            <a:fillRect/>
          </a:stretch>
        </a:blipFill>
      </dgm:spPr>
    </dgm:pt>
  </dgm:ptLst>
  <dgm:cxnLst>
    <dgm:cxn modelId="{3D05FD15-5BE2-4389-B6D5-689A4AF6CBA6}" type="presOf" srcId="{D84D0A65-372B-43A9-820F-A3FE7ADEAA42}" destId="{D8A85AE2-0E0F-4A4B-8B4E-5E92A67A0762}" srcOrd="0" destOrd="0" presId="urn:microsoft.com/office/officeart/2005/8/layout/pList2"/>
    <dgm:cxn modelId="{48C52F57-AB19-430E-A7D5-99D44777E025}" srcId="{0A5EDFBB-5233-4B94-B87A-DA4509CBCE9F}" destId="{D84D0A65-372B-43A9-820F-A3FE7ADEAA42}" srcOrd="0" destOrd="0" parTransId="{771A3742-B6D1-4D84-8936-6684EA536197}" sibTransId="{3A38B9D8-04E0-498C-B02A-04AF1F225D72}"/>
    <dgm:cxn modelId="{9D8CE690-3091-4861-AD00-F6CB479E58CA}" type="presOf" srcId="{0A5EDFBB-5233-4B94-B87A-DA4509CBCE9F}" destId="{DE4B8503-4670-4E06-A1D9-5047142D0BDE}" srcOrd="0" destOrd="0" presId="urn:microsoft.com/office/officeart/2005/8/layout/pList2"/>
    <dgm:cxn modelId="{F479CB9E-950F-43E6-B86E-7F0D3A7E8D88}" type="presParOf" srcId="{DE4B8503-4670-4E06-A1D9-5047142D0BDE}" destId="{A38FA3D7-83D0-4D20-9E05-A265F874D0DC}" srcOrd="0" destOrd="0" presId="urn:microsoft.com/office/officeart/2005/8/layout/pList2"/>
    <dgm:cxn modelId="{2C28F9E7-EF57-4937-A58F-37991A804361}" type="presParOf" srcId="{DE4B8503-4670-4E06-A1D9-5047142D0BDE}" destId="{2EC95996-79B4-4CAD-A2E0-1A4B566F2EFB}" srcOrd="1" destOrd="0" presId="urn:microsoft.com/office/officeart/2005/8/layout/pList2"/>
    <dgm:cxn modelId="{BF3C606C-3F1C-4E10-BAC7-AD842D5E2A8C}" type="presParOf" srcId="{2EC95996-79B4-4CAD-A2E0-1A4B566F2EFB}" destId="{771F6CF8-5914-4360-B435-30B438CF658C}" srcOrd="0" destOrd="0" presId="urn:microsoft.com/office/officeart/2005/8/layout/pList2"/>
    <dgm:cxn modelId="{3471E3B7-616E-4514-976F-8735443E48C9}" type="presParOf" srcId="{771F6CF8-5914-4360-B435-30B438CF658C}" destId="{D8A85AE2-0E0F-4A4B-8B4E-5E92A67A0762}" srcOrd="0" destOrd="0" presId="urn:microsoft.com/office/officeart/2005/8/layout/pList2"/>
    <dgm:cxn modelId="{51BB6581-6A5A-49A9-A73D-0D9C05266917}" type="presParOf" srcId="{771F6CF8-5914-4360-B435-30B438CF658C}" destId="{8FAC8D9E-596A-468C-B104-513BE500D178}" srcOrd="1" destOrd="0" presId="urn:microsoft.com/office/officeart/2005/8/layout/pList2"/>
    <dgm:cxn modelId="{998CDAD1-D3E3-457B-AEA7-41C28AB244C3}" type="presParOf" srcId="{771F6CF8-5914-4360-B435-30B438CF658C}" destId="{9B5CA58C-9164-43AA-B2DB-BD33ECD44AB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5EDFBB-5233-4B94-B87A-DA4509CBCE9F}" type="doc">
      <dgm:prSet loTypeId="urn:microsoft.com/office/officeart/2005/8/layout/pList2" loCatId="list" qsTypeId="urn:microsoft.com/office/officeart/2005/8/quickstyle/simple1" qsCatId="simple" csTypeId="urn:microsoft.com/office/officeart/2005/8/colors/accent1_2" csCatId="accent1" phldr="1"/>
      <dgm:spPr/>
    </dgm:pt>
    <dgm:pt modelId="{D84D0A65-372B-43A9-820F-A3FE7ADEAA42}">
      <dgm:prSet phldrT="[Text]" custT="1"/>
      <dgm:spPr>
        <a:solidFill>
          <a:srgbClr val="99CC00"/>
        </a:solidFill>
      </dgm:spPr>
      <dgm:t>
        <a:bodyPr/>
        <a:lstStyle/>
        <a:p>
          <a:r>
            <a:rPr lang="en-US" sz="2000" b="1" dirty="0"/>
            <a:t>Phone</a:t>
          </a:r>
        </a:p>
        <a:p>
          <a:r>
            <a:rPr lang="en-US" sz="2000" b="1" dirty="0"/>
            <a:t>Scams</a:t>
          </a:r>
        </a:p>
        <a:p>
          <a:r>
            <a:rPr lang="en-US" sz="1600" b="1" dirty="0"/>
            <a:t>#3 Scam in U.S.</a:t>
          </a:r>
        </a:p>
      </dgm:t>
    </dgm:pt>
    <dgm:pt modelId="{771A3742-B6D1-4D84-8936-6684EA536197}" type="parTrans" cxnId="{48C52F57-AB19-430E-A7D5-99D44777E025}">
      <dgm:prSet/>
      <dgm:spPr/>
      <dgm:t>
        <a:bodyPr/>
        <a:lstStyle/>
        <a:p>
          <a:endParaRPr lang="en-US"/>
        </a:p>
      </dgm:t>
    </dgm:pt>
    <dgm:pt modelId="{3A38B9D8-04E0-498C-B02A-04AF1F225D72}" type="sibTrans" cxnId="{48C52F57-AB19-430E-A7D5-99D44777E025}">
      <dgm:prSet/>
      <dgm:spPr/>
      <dgm:t>
        <a:bodyPr/>
        <a:lstStyle/>
        <a:p>
          <a:endParaRPr lang="en-US"/>
        </a:p>
      </dgm:t>
    </dgm:pt>
    <dgm:pt modelId="{DE4B8503-4670-4E06-A1D9-5047142D0BDE}" type="pres">
      <dgm:prSet presAssocID="{0A5EDFBB-5233-4B94-B87A-DA4509CBCE9F}" presName="Name0" presStyleCnt="0">
        <dgm:presLayoutVars>
          <dgm:dir/>
          <dgm:resizeHandles val="exact"/>
        </dgm:presLayoutVars>
      </dgm:prSet>
      <dgm:spPr/>
    </dgm:pt>
    <dgm:pt modelId="{A38FA3D7-83D0-4D20-9E05-A265F874D0DC}" type="pres">
      <dgm:prSet presAssocID="{0A5EDFBB-5233-4B94-B87A-DA4509CBCE9F}" presName="bkgdShp" presStyleLbl="alignAccFollowNode1" presStyleIdx="0" presStyleCnt="1" custFlipHor="1" custScaleX="53704" custScaleY="222222" custLinFactNeighborX="13889" custLinFactNeighborY="49884"/>
      <dgm:spPr/>
    </dgm:pt>
    <dgm:pt modelId="{2EC95996-79B4-4CAD-A2E0-1A4B566F2EFB}" type="pres">
      <dgm:prSet presAssocID="{0A5EDFBB-5233-4B94-B87A-DA4509CBCE9F}" presName="linComp" presStyleCnt="0"/>
      <dgm:spPr/>
    </dgm:pt>
    <dgm:pt modelId="{771F6CF8-5914-4360-B435-30B438CF658C}" type="pres">
      <dgm:prSet presAssocID="{D84D0A65-372B-43A9-820F-A3FE7ADEAA42}" presName="compNode" presStyleCnt="0"/>
      <dgm:spPr/>
    </dgm:pt>
    <dgm:pt modelId="{D8A85AE2-0E0F-4A4B-8B4E-5E92A67A0762}" type="pres">
      <dgm:prSet presAssocID="{D84D0A65-372B-43A9-820F-A3FE7ADEAA42}" presName="node" presStyleLbl="node1" presStyleIdx="0" presStyleCnt="1" custFlipHor="1" custScaleX="23640" custScaleY="87353" custLinFactNeighborX="-42051" custLinFactNeighborY="-54649">
        <dgm:presLayoutVars>
          <dgm:bulletEnabled val="1"/>
        </dgm:presLayoutVars>
      </dgm:prSet>
      <dgm:spPr/>
    </dgm:pt>
    <dgm:pt modelId="{8FAC8D9E-596A-468C-B104-513BE500D178}" type="pres">
      <dgm:prSet presAssocID="{D84D0A65-372B-43A9-820F-A3FE7ADEAA42}" presName="invisiNode" presStyleLbl="node1" presStyleIdx="0" presStyleCnt="1"/>
      <dgm:spPr/>
    </dgm:pt>
    <dgm:pt modelId="{9B5CA58C-9164-43AA-B2DB-BD33ECD44AB0}" type="pres">
      <dgm:prSet presAssocID="{D84D0A65-372B-43A9-820F-A3FE7ADEAA42}" presName="imagNode" presStyleLbl="fgImgPlace1" presStyleIdx="0" presStyleCnt="1" custFlipHor="1" custScaleX="23088" custScaleY="96971" custLinFactNeighborX="-42327" custLinFactNeighborY="-40697"/>
      <dgm:spPr>
        <a:blipFill rotWithShape="1">
          <a:blip xmlns:r="http://schemas.openxmlformats.org/officeDocument/2006/relationships" r:embed="rId1"/>
          <a:stretch>
            <a:fillRect/>
          </a:stretch>
        </a:blipFill>
      </dgm:spPr>
    </dgm:pt>
  </dgm:ptLst>
  <dgm:cxnLst>
    <dgm:cxn modelId="{A092B70B-164B-4B92-BF5A-2827D8DC4776}" type="presOf" srcId="{D84D0A65-372B-43A9-820F-A3FE7ADEAA42}" destId="{D8A85AE2-0E0F-4A4B-8B4E-5E92A67A0762}" srcOrd="0" destOrd="0" presId="urn:microsoft.com/office/officeart/2005/8/layout/pList2"/>
    <dgm:cxn modelId="{118B3714-8C10-4664-AEF3-8ADEC51DB4A0}" type="presOf" srcId="{0A5EDFBB-5233-4B94-B87A-DA4509CBCE9F}" destId="{DE4B8503-4670-4E06-A1D9-5047142D0BDE}" srcOrd="0" destOrd="0" presId="urn:microsoft.com/office/officeart/2005/8/layout/pList2"/>
    <dgm:cxn modelId="{48C52F57-AB19-430E-A7D5-99D44777E025}" srcId="{0A5EDFBB-5233-4B94-B87A-DA4509CBCE9F}" destId="{D84D0A65-372B-43A9-820F-A3FE7ADEAA42}" srcOrd="0" destOrd="0" parTransId="{771A3742-B6D1-4D84-8936-6684EA536197}" sibTransId="{3A38B9D8-04E0-498C-B02A-04AF1F225D72}"/>
    <dgm:cxn modelId="{260B0AC5-B443-403B-A2B9-C19582F826FF}" type="presParOf" srcId="{DE4B8503-4670-4E06-A1D9-5047142D0BDE}" destId="{A38FA3D7-83D0-4D20-9E05-A265F874D0DC}" srcOrd="0" destOrd="0" presId="urn:microsoft.com/office/officeart/2005/8/layout/pList2"/>
    <dgm:cxn modelId="{09B6E917-5297-471D-A5D5-AE089E9B089F}" type="presParOf" srcId="{DE4B8503-4670-4E06-A1D9-5047142D0BDE}" destId="{2EC95996-79B4-4CAD-A2E0-1A4B566F2EFB}" srcOrd="1" destOrd="0" presId="urn:microsoft.com/office/officeart/2005/8/layout/pList2"/>
    <dgm:cxn modelId="{95F71454-3739-42C2-8AB3-4D2C560A0CA8}" type="presParOf" srcId="{2EC95996-79B4-4CAD-A2E0-1A4B566F2EFB}" destId="{771F6CF8-5914-4360-B435-30B438CF658C}" srcOrd="0" destOrd="0" presId="urn:microsoft.com/office/officeart/2005/8/layout/pList2"/>
    <dgm:cxn modelId="{7CFE23F3-DDF6-48D9-AF81-860E5AE30370}" type="presParOf" srcId="{771F6CF8-5914-4360-B435-30B438CF658C}" destId="{D8A85AE2-0E0F-4A4B-8B4E-5E92A67A0762}" srcOrd="0" destOrd="0" presId="urn:microsoft.com/office/officeart/2005/8/layout/pList2"/>
    <dgm:cxn modelId="{D867684F-6861-4758-83C3-24BF3D1D3E4A}" type="presParOf" srcId="{771F6CF8-5914-4360-B435-30B438CF658C}" destId="{8FAC8D9E-596A-468C-B104-513BE500D178}" srcOrd="1" destOrd="0" presId="urn:microsoft.com/office/officeart/2005/8/layout/pList2"/>
    <dgm:cxn modelId="{2015DE84-E52D-4B1E-AC7E-F97ACBE7A84D}" type="presParOf" srcId="{771F6CF8-5914-4360-B435-30B438CF658C}" destId="{9B5CA58C-9164-43AA-B2DB-BD33ECD44AB0}" srcOrd="2" destOrd="0" presId="urn:microsoft.com/office/officeart/2005/8/layout/p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A690160-D328-4B69-A035-90D3C82FA0A6}" type="doc">
      <dgm:prSet loTypeId="urn:microsoft.com/office/officeart/2005/8/layout/pList2#1" loCatId="list" qsTypeId="urn:microsoft.com/office/officeart/2005/8/quickstyle/simple4" qsCatId="simple" csTypeId="urn:microsoft.com/office/officeart/2005/8/colors/colorful2" csCatId="colorful" phldr="1"/>
      <dgm:spPr/>
    </dgm:pt>
    <dgm:pt modelId="{5DD0A7D4-5781-4819-AF33-C5CE25A2D297}">
      <dgm:prSet phldrT="[Text]" custT="1"/>
      <dgm:spPr>
        <a:solidFill>
          <a:srgbClr val="CC6600"/>
        </a:solidFill>
      </dgm:spPr>
      <dgm:t>
        <a:bodyPr lIns="73152" tIns="274320" rIns="73152"/>
        <a:lstStyle/>
        <a:p>
          <a:pPr algn="ctr"/>
          <a:r>
            <a:rPr lang="en-US" sz="2000" b="1" dirty="0">
              <a:latin typeface="Corbel" pitchFamily="34" charset="0"/>
            </a:rPr>
            <a:t>Lottery</a:t>
          </a:r>
        </a:p>
        <a:p>
          <a:pPr algn="ctr"/>
          <a:r>
            <a:rPr lang="en-US" sz="2000" b="1" dirty="0">
              <a:latin typeface="Corbel" pitchFamily="34" charset="0"/>
            </a:rPr>
            <a:t>Scams</a:t>
          </a:r>
        </a:p>
        <a:p>
          <a:pPr algn="ctr"/>
          <a:r>
            <a:rPr lang="en-US" sz="2000" i="1" dirty="0">
              <a:latin typeface="Corbel" pitchFamily="34" charset="0"/>
            </a:rPr>
            <a:t>Hang up!</a:t>
          </a:r>
        </a:p>
        <a:p>
          <a:pPr algn="ctr"/>
          <a:r>
            <a:rPr lang="en-US" sz="2000" i="1" dirty="0">
              <a:latin typeface="Corbel" pitchFamily="34" charset="0"/>
            </a:rPr>
            <a:t>Contact Bank</a:t>
          </a:r>
        </a:p>
      </dgm:t>
    </dgm:pt>
    <dgm:pt modelId="{05B7C26E-C389-4346-849B-05526EF2C457}" type="parTrans" cxnId="{7417CC53-98FE-43F4-BF56-8508FB7DA803}">
      <dgm:prSet/>
      <dgm:spPr/>
      <dgm:t>
        <a:bodyPr/>
        <a:lstStyle/>
        <a:p>
          <a:endParaRPr lang="en-US"/>
        </a:p>
      </dgm:t>
    </dgm:pt>
    <dgm:pt modelId="{FD53903F-8A86-4D24-917A-36748269F973}" type="sibTrans" cxnId="{7417CC53-98FE-43F4-BF56-8508FB7DA803}">
      <dgm:prSet/>
      <dgm:spPr/>
      <dgm:t>
        <a:bodyPr/>
        <a:lstStyle/>
        <a:p>
          <a:endParaRPr lang="en-US"/>
        </a:p>
      </dgm:t>
    </dgm:pt>
    <dgm:pt modelId="{77AF15ED-F058-4A0B-B979-9880C6062DF0}">
      <dgm:prSet phldrT="[Text]" custT="1"/>
      <dgm:spPr/>
      <dgm:t>
        <a:bodyPr lIns="73152" tIns="274320" rIns="73152"/>
        <a:lstStyle/>
        <a:p>
          <a:pPr algn="ctr"/>
          <a:r>
            <a:rPr lang="en-US" sz="2000" b="1" dirty="0">
              <a:latin typeface="Corbel" pitchFamily="34" charset="0"/>
            </a:rPr>
            <a:t>IRS</a:t>
          </a:r>
        </a:p>
        <a:p>
          <a:pPr algn="ctr"/>
          <a:r>
            <a:rPr lang="en-US" sz="2000" b="1" dirty="0">
              <a:latin typeface="Corbel" pitchFamily="34" charset="0"/>
            </a:rPr>
            <a:t>Scams</a:t>
          </a:r>
        </a:p>
        <a:p>
          <a:pPr algn="ctr"/>
          <a:r>
            <a:rPr lang="en-US" sz="2000" i="1" dirty="0">
              <a:latin typeface="Corbel" pitchFamily="34" charset="0"/>
            </a:rPr>
            <a:t>Hang up!</a:t>
          </a:r>
        </a:p>
        <a:p>
          <a:pPr algn="ctr"/>
          <a:r>
            <a:rPr lang="en-US" sz="2000" i="1" dirty="0">
              <a:latin typeface="Corbel" pitchFamily="34" charset="0"/>
            </a:rPr>
            <a:t>Contact IRS</a:t>
          </a:r>
          <a:endParaRPr lang="en-US" sz="1800" i="1" dirty="0">
            <a:latin typeface="Corbel" pitchFamily="34" charset="0"/>
          </a:endParaRPr>
        </a:p>
      </dgm:t>
    </dgm:pt>
    <dgm:pt modelId="{0DF2CDB2-0880-4047-8447-A17EAE7580E4}" type="parTrans" cxnId="{CD3B69F4-72CF-49E2-8926-8FD63E771977}">
      <dgm:prSet/>
      <dgm:spPr/>
      <dgm:t>
        <a:bodyPr/>
        <a:lstStyle/>
        <a:p>
          <a:endParaRPr lang="en-US"/>
        </a:p>
      </dgm:t>
    </dgm:pt>
    <dgm:pt modelId="{E3B236AA-E864-46E4-BC91-F2D73633FEA4}" type="sibTrans" cxnId="{CD3B69F4-72CF-49E2-8926-8FD63E771977}">
      <dgm:prSet/>
      <dgm:spPr/>
      <dgm:t>
        <a:bodyPr/>
        <a:lstStyle/>
        <a:p>
          <a:endParaRPr lang="en-US"/>
        </a:p>
      </dgm:t>
    </dgm:pt>
    <dgm:pt modelId="{5DF8D196-4D3D-4940-9F32-682169997D7A}">
      <dgm:prSet phldrT="[Text]" custT="1"/>
      <dgm:spPr/>
      <dgm:t>
        <a:bodyPr lIns="73152" tIns="274320" rIns="73152"/>
        <a:lstStyle/>
        <a:p>
          <a:pPr algn="ctr"/>
          <a:r>
            <a:rPr lang="en-US" sz="2000" b="1" dirty="0">
              <a:latin typeface="Corbel" pitchFamily="34" charset="0"/>
            </a:rPr>
            <a:t>Romance </a:t>
          </a:r>
        </a:p>
        <a:p>
          <a:pPr algn="ctr"/>
          <a:r>
            <a:rPr lang="en-US" sz="2000" b="1" dirty="0">
              <a:latin typeface="Corbel" pitchFamily="34" charset="0"/>
            </a:rPr>
            <a:t>Scams</a:t>
          </a:r>
        </a:p>
        <a:p>
          <a:pPr algn="ctr"/>
          <a:r>
            <a:rPr lang="en-US" sz="1800" i="1" dirty="0">
              <a:latin typeface="Corbel" pitchFamily="34" charset="0"/>
            </a:rPr>
            <a:t>Run!</a:t>
          </a:r>
        </a:p>
        <a:p>
          <a:pPr algn="ctr"/>
          <a:r>
            <a:rPr lang="en-US" sz="1800" i="1" dirty="0">
              <a:latin typeface="Corbel" pitchFamily="34" charset="0"/>
            </a:rPr>
            <a:t>Contact </a:t>
          </a:r>
        </a:p>
        <a:p>
          <a:pPr algn="ctr"/>
          <a:r>
            <a:rPr lang="en-US" sz="1800" i="1" dirty="0">
              <a:latin typeface="Corbel" pitchFamily="34" charset="0"/>
            </a:rPr>
            <a:t>FTC</a:t>
          </a:r>
        </a:p>
      </dgm:t>
    </dgm:pt>
    <dgm:pt modelId="{51CE1848-AB2A-4E28-8CF5-8442E546E0C5}" type="parTrans" cxnId="{B9B85342-AC50-4E97-8E9E-2FD870B1E881}">
      <dgm:prSet/>
      <dgm:spPr/>
      <dgm:t>
        <a:bodyPr/>
        <a:lstStyle/>
        <a:p>
          <a:endParaRPr lang="en-US"/>
        </a:p>
      </dgm:t>
    </dgm:pt>
    <dgm:pt modelId="{90C1E242-23BD-452C-B222-DCFA2D4DAE3B}" type="sibTrans" cxnId="{B9B85342-AC50-4E97-8E9E-2FD870B1E881}">
      <dgm:prSet/>
      <dgm:spPr/>
      <dgm:t>
        <a:bodyPr/>
        <a:lstStyle/>
        <a:p>
          <a:endParaRPr lang="en-US"/>
        </a:p>
      </dgm:t>
    </dgm:pt>
    <dgm:pt modelId="{C20F2834-7A4B-463C-ABDE-12FFE93933A3}">
      <dgm:prSet phldrT="[Text]" custT="1"/>
      <dgm:spPr>
        <a:solidFill>
          <a:srgbClr val="99CC00"/>
        </a:solidFill>
      </dgm:spPr>
      <dgm:t>
        <a:bodyPr lIns="73152" tIns="274320" rIns="73152"/>
        <a:lstStyle/>
        <a:p>
          <a:pPr algn="ctr"/>
          <a:r>
            <a:rPr lang="en-US" sz="2000" b="1" dirty="0">
              <a:latin typeface="Corbel" pitchFamily="34" charset="0"/>
            </a:rPr>
            <a:t>Phone</a:t>
          </a:r>
        </a:p>
        <a:p>
          <a:pPr algn="ctr"/>
          <a:r>
            <a:rPr lang="en-US" sz="2000" b="1" dirty="0">
              <a:latin typeface="Corbel" pitchFamily="34" charset="0"/>
            </a:rPr>
            <a:t>Scams</a:t>
          </a:r>
        </a:p>
        <a:p>
          <a:pPr algn="ctr"/>
          <a:r>
            <a:rPr lang="en-US" sz="1800" b="0" i="1" dirty="0">
              <a:solidFill>
                <a:schemeClr val="bg1"/>
              </a:solidFill>
              <a:latin typeface="Corbel" pitchFamily="34" charset="0"/>
            </a:rPr>
            <a:t>Hang Up! Don’t Answer!</a:t>
          </a:r>
        </a:p>
      </dgm:t>
    </dgm:pt>
    <dgm:pt modelId="{BCFE97E8-F389-4CB9-AF67-54F99688D24C}" type="parTrans" cxnId="{4C839C11-576D-4F8B-A506-F28B1DFFF881}">
      <dgm:prSet/>
      <dgm:spPr/>
      <dgm:t>
        <a:bodyPr/>
        <a:lstStyle/>
        <a:p>
          <a:endParaRPr lang="en-US"/>
        </a:p>
      </dgm:t>
    </dgm:pt>
    <dgm:pt modelId="{CAE5F0D1-5C6A-4BF8-ACC0-DB67084C99C7}" type="sibTrans" cxnId="{4C839C11-576D-4F8B-A506-F28B1DFFF881}">
      <dgm:prSet/>
      <dgm:spPr/>
      <dgm:t>
        <a:bodyPr/>
        <a:lstStyle/>
        <a:p>
          <a:endParaRPr lang="en-US"/>
        </a:p>
      </dgm:t>
    </dgm:pt>
    <dgm:pt modelId="{476E4177-EF8D-419E-AB8A-93E66CC82482}">
      <dgm:prSet phldrT="[Text]" custT="1"/>
      <dgm:spPr/>
      <dgm:t>
        <a:bodyPr lIns="73152" tIns="274320" rIns="73152"/>
        <a:lstStyle/>
        <a:p>
          <a:pPr algn="ctr"/>
          <a:r>
            <a:rPr lang="en-US" sz="2000" b="1" dirty="0">
              <a:latin typeface="Corbel" pitchFamily="34" charset="0"/>
            </a:rPr>
            <a:t>Health Care</a:t>
          </a:r>
        </a:p>
        <a:p>
          <a:pPr algn="ctr"/>
          <a:r>
            <a:rPr lang="en-US" sz="2000" b="1" dirty="0">
              <a:latin typeface="Corbel" pitchFamily="34" charset="0"/>
            </a:rPr>
            <a:t>Scams</a:t>
          </a:r>
        </a:p>
        <a:p>
          <a:pPr algn="ctr"/>
          <a:r>
            <a:rPr lang="en-US" sz="1800" i="1" dirty="0">
              <a:latin typeface="Corbel" pitchFamily="34" charset="0"/>
            </a:rPr>
            <a:t>Hang up!</a:t>
          </a:r>
        </a:p>
        <a:p>
          <a:pPr algn="ctr"/>
          <a:r>
            <a:rPr lang="en-US" sz="1400" i="1" dirty="0">
              <a:latin typeface="Corbel" pitchFamily="34" charset="0"/>
            </a:rPr>
            <a:t>Check Statements</a:t>
          </a:r>
          <a:r>
            <a:rPr lang="en-US" sz="1400" dirty="0">
              <a:latin typeface="Corbel" pitchFamily="34" charset="0"/>
            </a:rPr>
            <a:t>	</a:t>
          </a:r>
        </a:p>
      </dgm:t>
    </dgm:pt>
    <dgm:pt modelId="{A91F7A1B-DD1E-4B26-839C-2A5EF0A403AD}" type="sibTrans" cxnId="{9A40B199-C1E6-4AA6-9486-07915ED7CAE7}">
      <dgm:prSet/>
      <dgm:spPr/>
      <dgm:t>
        <a:bodyPr/>
        <a:lstStyle/>
        <a:p>
          <a:endParaRPr lang="en-US"/>
        </a:p>
      </dgm:t>
    </dgm:pt>
    <dgm:pt modelId="{50A25A56-CEA1-40EB-822C-18475EA4B47A}" type="parTrans" cxnId="{9A40B199-C1E6-4AA6-9486-07915ED7CAE7}">
      <dgm:prSet/>
      <dgm:spPr/>
      <dgm:t>
        <a:bodyPr/>
        <a:lstStyle/>
        <a:p>
          <a:endParaRPr lang="en-US"/>
        </a:p>
      </dgm:t>
    </dgm:pt>
    <dgm:pt modelId="{9E4DC8AD-1AC7-4E53-B32C-25202AFDB195}" type="pres">
      <dgm:prSet presAssocID="{AA690160-D328-4B69-A035-90D3C82FA0A6}" presName="Name0" presStyleCnt="0">
        <dgm:presLayoutVars>
          <dgm:dir/>
          <dgm:resizeHandles val="exact"/>
        </dgm:presLayoutVars>
      </dgm:prSet>
      <dgm:spPr/>
    </dgm:pt>
    <dgm:pt modelId="{ACBF4AF3-FAB8-444C-81AB-52C89640E279}" type="pres">
      <dgm:prSet presAssocID="{AA690160-D328-4B69-A035-90D3C82FA0A6}" presName="bkgdShp" presStyleLbl="alignAccFollowNode1" presStyleIdx="0" presStyleCnt="1"/>
      <dgm:spPr>
        <a:solidFill>
          <a:schemeClr val="bg1">
            <a:lumMod val="65000"/>
            <a:alpha val="90000"/>
          </a:schemeClr>
        </a:solidFill>
      </dgm:spPr>
    </dgm:pt>
    <dgm:pt modelId="{78248EF9-FFBB-4EB0-94C4-16A1D0A1A170}" type="pres">
      <dgm:prSet presAssocID="{AA690160-D328-4B69-A035-90D3C82FA0A6}" presName="linComp" presStyleCnt="0"/>
      <dgm:spPr/>
    </dgm:pt>
    <dgm:pt modelId="{CC8831C0-DF59-484B-83B2-A708366B3EB6}" type="pres">
      <dgm:prSet presAssocID="{476E4177-EF8D-419E-AB8A-93E66CC82482}" presName="compNode" presStyleCnt="0"/>
      <dgm:spPr/>
    </dgm:pt>
    <dgm:pt modelId="{2572025E-E8B8-4F94-94D0-DC22D7F762FB}" type="pres">
      <dgm:prSet presAssocID="{476E4177-EF8D-419E-AB8A-93E66CC82482}" presName="node" presStyleLbl="node1" presStyleIdx="0" presStyleCnt="5" custScaleX="102184" custScaleY="100945" custLinFactNeighborX="10301" custLinFactNeighborY="-1740">
        <dgm:presLayoutVars>
          <dgm:bulletEnabled val="1"/>
        </dgm:presLayoutVars>
      </dgm:prSet>
      <dgm:spPr/>
    </dgm:pt>
    <dgm:pt modelId="{2E2B4276-DB06-4C66-80FF-919CDE10A5FE}" type="pres">
      <dgm:prSet presAssocID="{476E4177-EF8D-419E-AB8A-93E66CC82482}" presName="invisiNode" presStyleLbl="node1" presStyleIdx="0" presStyleCnt="5"/>
      <dgm:spPr/>
    </dgm:pt>
    <dgm:pt modelId="{C43EB61A-2E04-409F-8F87-79F190ED3CE0}" type="pres">
      <dgm:prSet presAssocID="{476E4177-EF8D-419E-AB8A-93E66CC82482}" presName="imagNode" presStyleLbl="fgImgPlace1" presStyleIdx="0" presStyleCnt="5"/>
      <dgm:spPr/>
    </dgm:pt>
    <dgm:pt modelId="{3DB5F289-A8C3-40D5-8393-8636D9BFFD29}" type="pres">
      <dgm:prSet presAssocID="{A91F7A1B-DD1E-4B26-839C-2A5EF0A403AD}" presName="sibTrans" presStyleLbl="sibTrans2D1" presStyleIdx="0" presStyleCnt="0"/>
      <dgm:spPr/>
    </dgm:pt>
    <dgm:pt modelId="{0C509E44-86D3-42D8-94FF-9B9788BAB857}" type="pres">
      <dgm:prSet presAssocID="{5DD0A7D4-5781-4819-AF33-C5CE25A2D297}" presName="compNode" presStyleCnt="0"/>
      <dgm:spPr/>
    </dgm:pt>
    <dgm:pt modelId="{E4B0666F-2CF1-4C21-A251-46E6EBFF7C1D}" type="pres">
      <dgm:prSet presAssocID="{5DD0A7D4-5781-4819-AF33-C5CE25A2D297}" presName="node" presStyleLbl="node1" presStyleIdx="1" presStyleCnt="5">
        <dgm:presLayoutVars>
          <dgm:bulletEnabled val="1"/>
        </dgm:presLayoutVars>
      </dgm:prSet>
      <dgm:spPr/>
    </dgm:pt>
    <dgm:pt modelId="{BBFA0B92-8C45-4EAA-A200-A78384D846A7}" type="pres">
      <dgm:prSet presAssocID="{5DD0A7D4-5781-4819-AF33-C5CE25A2D297}" presName="invisiNode" presStyleLbl="node1" presStyleIdx="1" presStyleCnt="5"/>
      <dgm:spPr/>
    </dgm:pt>
    <dgm:pt modelId="{BF646D7A-C7D0-4489-A68F-61F32B7DB0C6}" type="pres">
      <dgm:prSet presAssocID="{5DD0A7D4-5781-4819-AF33-C5CE25A2D297}" presName="imagNode" presStyleLbl="fgImgPlace1" presStyleIdx="1" presStyleCnt="5"/>
      <dgm:spPr/>
    </dgm:pt>
    <dgm:pt modelId="{CAAEED2F-AC44-4514-84C2-160FDC42F579}" type="pres">
      <dgm:prSet presAssocID="{FD53903F-8A86-4D24-917A-36748269F973}" presName="sibTrans" presStyleLbl="sibTrans2D1" presStyleIdx="0" presStyleCnt="0"/>
      <dgm:spPr/>
    </dgm:pt>
    <dgm:pt modelId="{3617A269-0CD9-4948-9932-FA1AD12DE27E}" type="pres">
      <dgm:prSet presAssocID="{77AF15ED-F058-4A0B-B979-9880C6062DF0}" presName="compNode" presStyleCnt="0"/>
      <dgm:spPr/>
    </dgm:pt>
    <dgm:pt modelId="{5284ED54-4761-44DA-8086-D5FD397A1C95}" type="pres">
      <dgm:prSet presAssocID="{77AF15ED-F058-4A0B-B979-9880C6062DF0}" presName="node" presStyleLbl="node1" presStyleIdx="2" presStyleCnt="5" custScaleX="101553">
        <dgm:presLayoutVars>
          <dgm:bulletEnabled val="1"/>
        </dgm:presLayoutVars>
      </dgm:prSet>
      <dgm:spPr/>
    </dgm:pt>
    <dgm:pt modelId="{9666B65F-B8AB-44AD-8F33-AF566667E781}" type="pres">
      <dgm:prSet presAssocID="{77AF15ED-F058-4A0B-B979-9880C6062DF0}" presName="invisiNode" presStyleLbl="node1" presStyleIdx="2" presStyleCnt="5"/>
      <dgm:spPr/>
    </dgm:pt>
    <dgm:pt modelId="{41BC1ABA-1F87-4B1E-94EC-41724CD12655}" type="pres">
      <dgm:prSet presAssocID="{77AF15ED-F058-4A0B-B979-9880C6062DF0}" presName="imagNode" presStyleLbl="fgImgPlace1" presStyleIdx="2" presStyleCnt="5" custScaleY="111800" custLinFactNeighborX="3185" custLinFactNeighborY="5701"/>
      <dgm:spPr>
        <a:blipFill rotWithShape="1">
          <a:blip xmlns:r="http://schemas.openxmlformats.org/officeDocument/2006/relationships" r:embed="rId1"/>
          <a:stretch>
            <a:fillRect/>
          </a:stretch>
        </a:blipFill>
      </dgm:spPr>
    </dgm:pt>
    <dgm:pt modelId="{A9D6457D-CBBF-4A28-8C38-C3F75EA43CF1}" type="pres">
      <dgm:prSet presAssocID="{E3B236AA-E864-46E4-BC91-F2D73633FEA4}" presName="sibTrans" presStyleLbl="sibTrans2D1" presStyleIdx="0" presStyleCnt="0"/>
      <dgm:spPr/>
    </dgm:pt>
    <dgm:pt modelId="{CDFA4098-C274-4C84-9513-F0698696D98A}" type="pres">
      <dgm:prSet presAssocID="{5DF8D196-4D3D-4940-9F32-682169997D7A}" presName="compNode" presStyleCnt="0"/>
      <dgm:spPr/>
    </dgm:pt>
    <dgm:pt modelId="{87B5BDBA-3C7A-41F1-8C33-F13937A84B36}" type="pres">
      <dgm:prSet presAssocID="{5DF8D196-4D3D-4940-9F32-682169997D7A}" presName="node" presStyleLbl="node1" presStyleIdx="3" presStyleCnt="5" custScaleX="106991">
        <dgm:presLayoutVars>
          <dgm:bulletEnabled val="1"/>
        </dgm:presLayoutVars>
      </dgm:prSet>
      <dgm:spPr/>
    </dgm:pt>
    <dgm:pt modelId="{928528D1-DD5F-4687-9BFE-878C43D23D5D}" type="pres">
      <dgm:prSet presAssocID="{5DF8D196-4D3D-4940-9F32-682169997D7A}" presName="invisiNode" presStyleLbl="node1" presStyleIdx="3" presStyleCnt="5"/>
      <dgm:spPr/>
    </dgm:pt>
    <dgm:pt modelId="{D88C7409-AB93-4FE3-A61D-F51EE8A4B008}" type="pres">
      <dgm:prSet presAssocID="{5DF8D196-4D3D-4940-9F32-682169997D7A}" presName="imagNode" presStyleLbl="fgImgPlace1" presStyleIdx="3" presStyleCnt="5"/>
      <dgm:spPr/>
    </dgm:pt>
    <dgm:pt modelId="{CA6E58D0-F06D-4082-9183-0F2955E6C631}" type="pres">
      <dgm:prSet presAssocID="{90C1E242-23BD-452C-B222-DCFA2D4DAE3B}" presName="sibTrans" presStyleLbl="sibTrans2D1" presStyleIdx="0" presStyleCnt="0"/>
      <dgm:spPr/>
    </dgm:pt>
    <dgm:pt modelId="{8AC8F713-1879-4B70-BB31-C5C195E24471}" type="pres">
      <dgm:prSet presAssocID="{C20F2834-7A4B-463C-ABDE-12FFE93933A3}" presName="compNode" presStyleCnt="0"/>
      <dgm:spPr/>
    </dgm:pt>
    <dgm:pt modelId="{9B706799-997B-4F74-B652-58B58A51EA58}" type="pres">
      <dgm:prSet presAssocID="{C20F2834-7A4B-463C-ABDE-12FFE93933A3}" presName="node" presStyleLbl="node1" presStyleIdx="4" presStyleCnt="5">
        <dgm:presLayoutVars>
          <dgm:bulletEnabled val="1"/>
        </dgm:presLayoutVars>
      </dgm:prSet>
      <dgm:spPr/>
    </dgm:pt>
    <dgm:pt modelId="{AF8C36F4-A127-4733-8CAC-70994BB842F2}" type="pres">
      <dgm:prSet presAssocID="{C20F2834-7A4B-463C-ABDE-12FFE93933A3}" presName="invisiNode" presStyleLbl="node1" presStyleIdx="4" presStyleCnt="5"/>
      <dgm:spPr/>
    </dgm:pt>
    <dgm:pt modelId="{B68F94D2-D73D-420A-802B-DFDC9BE4ED4C}" type="pres">
      <dgm:prSet presAssocID="{C20F2834-7A4B-463C-ABDE-12FFE93933A3}" presName="imagNode" presStyleLbl="fgImgPlace1" presStyleIdx="4" presStyleCnt="5" custScaleX="106565" custScaleY="120981" custLinFactNeighborX="2842" custLinFactNeighborY="8384"/>
      <dgm:spPr>
        <a:blipFill rotWithShape="1">
          <a:blip xmlns:r="http://schemas.openxmlformats.org/officeDocument/2006/relationships" r:embed="rId2"/>
          <a:stretch>
            <a:fillRect/>
          </a:stretch>
        </a:blipFill>
      </dgm:spPr>
    </dgm:pt>
  </dgm:ptLst>
  <dgm:cxnLst>
    <dgm:cxn modelId="{53CA0F01-2AAD-42C9-87D3-CC3DB1165B44}" type="presOf" srcId="{90C1E242-23BD-452C-B222-DCFA2D4DAE3B}" destId="{CA6E58D0-F06D-4082-9183-0F2955E6C631}" srcOrd="0" destOrd="0" presId="urn:microsoft.com/office/officeart/2005/8/layout/pList2#1"/>
    <dgm:cxn modelId="{4C839C11-576D-4F8B-A506-F28B1DFFF881}" srcId="{AA690160-D328-4B69-A035-90D3C82FA0A6}" destId="{C20F2834-7A4B-463C-ABDE-12FFE93933A3}" srcOrd="4" destOrd="0" parTransId="{BCFE97E8-F389-4CB9-AF67-54F99688D24C}" sibTransId="{CAE5F0D1-5C6A-4BF8-ACC0-DB67084C99C7}"/>
    <dgm:cxn modelId="{38BEB729-7BE5-4604-9522-D5C111DCA37A}" type="presOf" srcId="{77AF15ED-F058-4A0B-B979-9880C6062DF0}" destId="{5284ED54-4761-44DA-8086-D5FD397A1C95}" srcOrd="0" destOrd="0" presId="urn:microsoft.com/office/officeart/2005/8/layout/pList2#1"/>
    <dgm:cxn modelId="{92928E32-DB18-4200-8C55-79F0C6D8FAAF}" type="presOf" srcId="{C20F2834-7A4B-463C-ABDE-12FFE93933A3}" destId="{9B706799-997B-4F74-B652-58B58A51EA58}" srcOrd="0" destOrd="0" presId="urn:microsoft.com/office/officeart/2005/8/layout/pList2#1"/>
    <dgm:cxn modelId="{A0979832-A4E9-41C0-BF09-75098BDA05C8}" type="presOf" srcId="{476E4177-EF8D-419E-AB8A-93E66CC82482}" destId="{2572025E-E8B8-4F94-94D0-DC22D7F762FB}" srcOrd="0" destOrd="0" presId="urn:microsoft.com/office/officeart/2005/8/layout/pList2#1"/>
    <dgm:cxn modelId="{46CCD55B-63AD-4A0B-9333-1577F42661D8}" type="presOf" srcId="{A91F7A1B-DD1E-4B26-839C-2A5EF0A403AD}" destId="{3DB5F289-A8C3-40D5-8393-8636D9BFFD29}" srcOrd="0" destOrd="0" presId="urn:microsoft.com/office/officeart/2005/8/layout/pList2#1"/>
    <dgm:cxn modelId="{B9B85342-AC50-4E97-8E9E-2FD870B1E881}" srcId="{AA690160-D328-4B69-A035-90D3C82FA0A6}" destId="{5DF8D196-4D3D-4940-9F32-682169997D7A}" srcOrd="3" destOrd="0" parTransId="{51CE1848-AB2A-4E28-8CF5-8442E546E0C5}" sibTransId="{90C1E242-23BD-452C-B222-DCFA2D4DAE3B}"/>
    <dgm:cxn modelId="{62919670-A8E5-428A-A28E-569A10F81084}" type="presOf" srcId="{5DF8D196-4D3D-4940-9F32-682169997D7A}" destId="{87B5BDBA-3C7A-41F1-8C33-F13937A84B36}" srcOrd="0" destOrd="0" presId="urn:microsoft.com/office/officeart/2005/8/layout/pList2#1"/>
    <dgm:cxn modelId="{2AB74571-6743-4043-AC39-E9CB753ACD4B}" type="presOf" srcId="{E3B236AA-E864-46E4-BC91-F2D73633FEA4}" destId="{A9D6457D-CBBF-4A28-8C38-C3F75EA43CF1}" srcOrd="0" destOrd="0" presId="urn:microsoft.com/office/officeart/2005/8/layout/pList2#1"/>
    <dgm:cxn modelId="{C2856851-CA6D-4EC2-872A-DB5A9F5C29C2}" type="presOf" srcId="{5DD0A7D4-5781-4819-AF33-C5CE25A2D297}" destId="{E4B0666F-2CF1-4C21-A251-46E6EBFF7C1D}" srcOrd="0" destOrd="0" presId="urn:microsoft.com/office/officeart/2005/8/layout/pList2#1"/>
    <dgm:cxn modelId="{7417CC53-98FE-43F4-BF56-8508FB7DA803}" srcId="{AA690160-D328-4B69-A035-90D3C82FA0A6}" destId="{5DD0A7D4-5781-4819-AF33-C5CE25A2D297}" srcOrd="1" destOrd="0" parTransId="{05B7C26E-C389-4346-849B-05526EF2C457}" sibTransId="{FD53903F-8A86-4D24-917A-36748269F973}"/>
    <dgm:cxn modelId="{DB766096-6789-4371-93E8-356A1265CD21}" type="presOf" srcId="{AA690160-D328-4B69-A035-90D3C82FA0A6}" destId="{9E4DC8AD-1AC7-4E53-B32C-25202AFDB195}" srcOrd="0" destOrd="0" presId="urn:microsoft.com/office/officeart/2005/8/layout/pList2#1"/>
    <dgm:cxn modelId="{9A40B199-C1E6-4AA6-9486-07915ED7CAE7}" srcId="{AA690160-D328-4B69-A035-90D3C82FA0A6}" destId="{476E4177-EF8D-419E-AB8A-93E66CC82482}" srcOrd="0" destOrd="0" parTransId="{50A25A56-CEA1-40EB-822C-18475EA4B47A}" sibTransId="{A91F7A1B-DD1E-4B26-839C-2A5EF0A403AD}"/>
    <dgm:cxn modelId="{1B259BA0-66D4-4DBB-9F3B-767E04F546A4}" type="presOf" srcId="{FD53903F-8A86-4D24-917A-36748269F973}" destId="{CAAEED2F-AC44-4514-84C2-160FDC42F579}" srcOrd="0" destOrd="0" presId="urn:microsoft.com/office/officeart/2005/8/layout/pList2#1"/>
    <dgm:cxn modelId="{CD3B69F4-72CF-49E2-8926-8FD63E771977}" srcId="{AA690160-D328-4B69-A035-90D3C82FA0A6}" destId="{77AF15ED-F058-4A0B-B979-9880C6062DF0}" srcOrd="2" destOrd="0" parTransId="{0DF2CDB2-0880-4047-8447-A17EAE7580E4}" sibTransId="{E3B236AA-E864-46E4-BC91-F2D73633FEA4}"/>
    <dgm:cxn modelId="{1F1D6AD0-85EA-4F3B-ADD7-D0EB611015DE}" type="presParOf" srcId="{9E4DC8AD-1AC7-4E53-B32C-25202AFDB195}" destId="{ACBF4AF3-FAB8-444C-81AB-52C89640E279}" srcOrd="0" destOrd="0" presId="urn:microsoft.com/office/officeart/2005/8/layout/pList2#1"/>
    <dgm:cxn modelId="{F5614058-0E8F-44A6-969E-D26216AA40EF}" type="presParOf" srcId="{9E4DC8AD-1AC7-4E53-B32C-25202AFDB195}" destId="{78248EF9-FFBB-4EB0-94C4-16A1D0A1A170}" srcOrd="1" destOrd="0" presId="urn:microsoft.com/office/officeart/2005/8/layout/pList2#1"/>
    <dgm:cxn modelId="{15CCACE3-8641-4B8D-BE9E-E744BC24332A}" type="presParOf" srcId="{78248EF9-FFBB-4EB0-94C4-16A1D0A1A170}" destId="{CC8831C0-DF59-484B-83B2-A708366B3EB6}" srcOrd="0" destOrd="0" presId="urn:microsoft.com/office/officeart/2005/8/layout/pList2#1"/>
    <dgm:cxn modelId="{D8B182BD-BDDD-42AF-A088-3908C2AA6D6C}" type="presParOf" srcId="{CC8831C0-DF59-484B-83B2-A708366B3EB6}" destId="{2572025E-E8B8-4F94-94D0-DC22D7F762FB}" srcOrd="0" destOrd="0" presId="urn:microsoft.com/office/officeart/2005/8/layout/pList2#1"/>
    <dgm:cxn modelId="{F6B3AE85-C2FC-4941-BE86-424500E34B59}" type="presParOf" srcId="{CC8831C0-DF59-484B-83B2-A708366B3EB6}" destId="{2E2B4276-DB06-4C66-80FF-919CDE10A5FE}" srcOrd="1" destOrd="0" presId="urn:microsoft.com/office/officeart/2005/8/layout/pList2#1"/>
    <dgm:cxn modelId="{6C376779-270A-490B-9C11-7293596A38A6}" type="presParOf" srcId="{CC8831C0-DF59-484B-83B2-A708366B3EB6}" destId="{C43EB61A-2E04-409F-8F87-79F190ED3CE0}" srcOrd="2" destOrd="0" presId="urn:microsoft.com/office/officeart/2005/8/layout/pList2#1"/>
    <dgm:cxn modelId="{050FAF90-591D-43C9-8137-DCEBB710991D}" type="presParOf" srcId="{78248EF9-FFBB-4EB0-94C4-16A1D0A1A170}" destId="{3DB5F289-A8C3-40D5-8393-8636D9BFFD29}" srcOrd="1" destOrd="0" presId="urn:microsoft.com/office/officeart/2005/8/layout/pList2#1"/>
    <dgm:cxn modelId="{D0DB9689-C6CB-40AB-98E7-9CB46B2D65FA}" type="presParOf" srcId="{78248EF9-FFBB-4EB0-94C4-16A1D0A1A170}" destId="{0C509E44-86D3-42D8-94FF-9B9788BAB857}" srcOrd="2" destOrd="0" presId="urn:microsoft.com/office/officeart/2005/8/layout/pList2#1"/>
    <dgm:cxn modelId="{FE5E9579-5A63-40E8-9F20-85CAAF955E34}" type="presParOf" srcId="{0C509E44-86D3-42D8-94FF-9B9788BAB857}" destId="{E4B0666F-2CF1-4C21-A251-46E6EBFF7C1D}" srcOrd="0" destOrd="0" presId="urn:microsoft.com/office/officeart/2005/8/layout/pList2#1"/>
    <dgm:cxn modelId="{85628EDC-7147-44E4-B159-1E30E1C8F620}" type="presParOf" srcId="{0C509E44-86D3-42D8-94FF-9B9788BAB857}" destId="{BBFA0B92-8C45-4EAA-A200-A78384D846A7}" srcOrd="1" destOrd="0" presId="urn:microsoft.com/office/officeart/2005/8/layout/pList2#1"/>
    <dgm:cxn modelId="{B1F2EB3C-BF00-4B81-BCB5-6D03CBCB9756}" type="presParOf" srcId="{0C509E44-86D3-42D8-94FF-9B9788BAB857}" destId="{BF646D7A-C7D0-4489-A68F-61F32B7DB0C6}" srcOrd="2" destOrd="0" presId="urn:microsoft.com/office/officeart/2005/8/layout/pList2#1"/>
    <dgm:cxn modelId="{C4CEDCD0-3A71-4D87-ACD2-FB3953D109AE}" type="presParOf" srcId="{78248EF9-FFBB-4EB0-94C4-16A1D0A1A170}" destId="{CAAEED2F-AC44-4514-84C2-160FDC42F579}" srcOrd="3" destOrd="0" presId="urn:microsoft.com/office/officeart/2005/8/layout/pList2#1"/>
    <dgm:cxn modelId="{64E16A26-9C5D-4AB8-8D93-A3B1F3155FCA}" type="presParOf" srcId="{78248EF9-FFBB-4EB0-94C4-16A1D0A1A170}" destId="{3617A269-0CD9-4948-9932-FA1AD12DE27E}" srcOrd="4" destOrd="0" presId="urn:microsoft.com/office/officeart/2005/8/layout/pList2#1"/>
    <dgm:cxn modelId="{ABA9E814-9203-413D-B9C0-DCFA2BF97AC2}" type="presParOf" srcId="{3617A269-0CD9-4948-9932-FA1AD12DE27E}" destId="{5284ED54-4761-44DA-8086-D5FD397A1C95}" srcOrd="0" destOrd="0" presId="urn:microsoft.com/office/officeart/2005/8/layout/pList2#1"/>
    <dgm:cxn modelId="{26CEFF0C-18A3-4013-A5C1-9FD21154674C}" type="presParOf" srcId="{3617A269-0CD9-4948-9932-FA1AD12DE27E}" destId="{9666B65F-B8AB-44AD-8F33-AF566667E781}" srcOrd="1" destOrd="0" presId="urn:microsoft.com/office/officeart/2005/8/layout/pList2#1"/>
    <dgm:cxn modelId="{2BFE4DF3-2851-421C-9784-B3B1216CC4BE}" type="presParOf" srcId="{3617A269-0CD9-4948-9932-FA1AD12DE27E}" destId="{41BC1ABA-1F87-4B1E-94EC-41724CD12655}" srcOrd="2" destOrd="0" presId="urn:microsoft.com/office/officeart/2005/8/layout/pList2#1"/>
    <dgm:cxn modelId="{0655305D-BC68-4E71-BC24-C8F00B3834CD}" type="presParOf" srcId="{78248EF9-FFBB-4EB0-94C4-16A1D0A1A170}" destId="{A9D6457D-CBBF-4A28-8C38-C3F75EA43CF1}" srcOrd="5" destOrd="0" presId="urn:microsoft.com/office/officeart/2005/8/layout/pList2#1"/>
    <dgm:cxn modelId="{976C9B0A-9BA2-4E9C-9F76-8A1FCF1B300D}" type="presParOf" srcId="{78248EF9-FFBB-4EB0-94C4-16A1D0A1A170}" destId="{CDFA4098-C274-4C84-9513-F0698696D98A}" srcOrd="6" destOrd="0" presId="urn:microsoft.com/office/officeart/2005/8/layout/pList2#1"/>
    <dgm:cxn modelId="{2443BAD8-76C3-498C-B9E0-BB8494BA9999}" type="presParOf" srcId="{CDFA4098-C274-4C84-9513-F0698696D98A}" destId="{87B5BDBA-3C7A-41F1-8C33-F13937A84B36}" srcOrd="0" destOrd="0" presId="urn:microsoft.com/office/officeart/2005/8/layout/pList2#1"/>
    <dgm:cxn modelId="{D70B3D9D-B0D4-4CA4-8AE5-3A8D8152CFE8}" type="presParOf" srcId="{CDFA4098-C274-4C84-9513-F0698696D98A}" destId="{928528D1-DD5F-4687-9BFE-878C43D23D5D}" srcOrd="1" destOrd="0" presId="urn:microsoft.com/office/officeart/2005/8/layout/pList2#1"/>
    <dgm:cxn modelId="{77B28A60-FA6B-48C1-824B-7E609B375DD4}" type="presParOf" srcId="{CDFA4098-C274-4C84-9513-F0698696D98A}" destId="{D88C7409-AB93-4FE3-A61D-F51EE8A4B008}" srcOrd="2" destOrd="0" presId="urn:microsoft.com/office/officeart/2005/8/layout/pList2#1"/>
    <dgm:cxn modelId="{495D28DC-BBE9-464B-BD35-0638239CC564}" type="presParOf" srcId="{78248EF9-FFBB-4EB0-94C4-16A1D0A1A170}" destId="{CA6E58D0-F06D-4082-9183-0F2955E6C631}" srcOrd="7" destOrd="0" presId="urn:microsoft.com/office/officeart/2005/8/layout/pList2#1"/>
    <dgm:cxn modelId="{8D47706A-C2A7-4622-90E4-9F847A46273A}" type="presParOf" srcId="{78248EF9-FFBB-4EB0-94C4-16A1D0A1A170}" destId="{8AC8F713-1879-4B70-BB31-C5C195E24471}" srcOrd="8" destOrd="0" presId="urn:microsoft.com/office/officeart/2005/8/layout/pList2#1"/>
    <dgm:cxn modelId="{629A3773-6725-4ADA-9AC2-6B57BD6F07A1}" type="presParOf" srcId="{8AC8F713-1879-4B70-BB31-C5C195E24471}" destId="{9B706799-997B-4F74-B652-58B58A51EA58}" srcOrd="0" destOrd="0" presId="urn:microsoft.com/office/officeart/2005/8/layout/pList2#1"/>
    <dgm:cxn modelId="{E42BDC22-4929-402B-9E60-71325C52ABB6}" type="presParOf" srcId="{8AC8F713-1879-4B70-BB31-C5C195E24471}" destId="{AF8C36F4-A127-4733-8CAC-70994BB842F2}" srcOrd="1" destOrd="0" presId="urn:microsoft.com/office/officeart/2005/8/layout/pList2#1"/>
    <dgm:cxn modelId="{1A668DA3-4BF6-4987-ADCA-8AC329ECD757}" type="presParOf" srcId="{8AC8F713-1879-4B70-BB31-C5C195E24471}" destId="{B68F94D2-D73D-420A-802B-DFDC9BE4ED4C}" srcOrd="2" destOrd="0" presId="urn:microsoft.com/office/officeart/2005/8/layout/p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6343650" cy="1371600"/>
        </a:xfrm>
        <a:prstGeom prst="roundRect">
          <a:avLst>
            <a:gd name="adj" fmla="val 10000"/>
          </a:avLst>
        </a:prstGeom>
        <a:solidFill>
          <a:schemeClr val="bg1">
            <a:lumMod val="65000"/>
            <a:alpha val="9000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192347" y="182879"/>
          <a:ext cx="1103510" cy="1005840"/>
        </a:xfrm>
        <a:prstGeom prst="roundRect">
          <a:avLst>
            <a:gd name="adj" fmla="val 10000"/>
          </a:avLst>
        </a:prstGeom>
        <a:solidFill>
          <a:schemeClr val="accent2">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192347" y="1371600"/>
          <a:ext cx="1103510" cy="1676400"/>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Health</a:t>
          </a:r>
        </a:p>
        <a:p>
          <a:pPr marL="0" lvl="0" indent="0" algn="ctr" defTabSz="889000">
            <a:lnSpc>
              <a:spcPct val="90000"/>
            </a:lnSpc>
            <a:spcBef>
              <a:spcPct val="0"/>
            </a:spcBef>
            <a:spcAft>
              <a:spcPct val="35000"/>
            </a:spcAft>
            <a:buNone/>
          </a:pPr>
          <a:r>
            <a:rPr lang="en-US" sz="2000" b="1" kern="1200" dirty="0">
              <a:latin typeface="Corbel" pitchFamily="34" charset="0"/>
            </a:rPr>
            <a:t>care</a:t>
          </a:r>
        </a:p>
        <a:p>
          <a:pPr marL="0" lvl="0" indent="0" algn="ctr" defTabSz="889000">
            <a:lnSpc>
              <a:spcPct val="90000"/>
            </a:lnSpc>
            <a:spcBef>
              <a:spcPct val="0"/>
            </a:spcBef>
            <a:spcAft>
              <a:spcPct val="35000"/>
            </a:spcAft>
            <a:buNone/>
          </a:pPr>
          <a:r>
            <a:rPr lang="en-US" sz="2000" b="1" kern="1200" dirty="0">
              <a:latin typeface="Corbel" pitchFamily="34" charset="0"/>
            </a:rPr>
            <a:t>Scams</a:t>
          </a:r>
        </a:p>
      </dsp:txBody>
      <dsp:txXfrm rot="10800000">
        <a:off x="226284" y="1371600"/>
        <a:ext cx="1035636" cy="1642463"/>
      </dsp:txXfrm>
    </dsp:sp>
    <dsp:sp modelId="{BF646D7A-C7D0-4489-A68F-61F32B7DB0C6}">
      <dsp:nvSpPr>
        <dsp:cNvPr id="0" name=""/>
        <dsp:cNvSpPr/>
      </dsp:nvSpPr>
      <dsp:spPr>
        <a:xfrm>
          <a:off x="1406208" y="182879"/>
          <a:ext cx="1103510" cy="1005840"/>
        </a:xfrm>
        <a:prstGeom prst="roundRect">
          <a:avLst>
            <a:gd name="adj" fmla="val 10000"/>
          </a:avLst>
        </a:prstGeom>
        <a:solidFill>
          <a:schemeClr val="accent2">
            <a:tint val="50000"/>
            <a:hueOff val="-220166"/>
            <a:satOff val="-19042"/>
            <a:lumOff val="-190"/>
            <a:alphaOff val="0"/>
          </a:schemeClr>
        </a:solidFill>
        <a:ln>
          <a:noFill/>
        </a:ln>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1406208" y="1371600"/>
          <a:ext cx="1103510" cy="1676400"/>
        </a:xfrm>
        <a:prstGeom prst="round2SameRect">
          <a:avLst>
            <a:gd name="adj1" fmla="val 10500"/>
            <a:gd name="adj2" fmla="val 0"/>
          </a:avLst>
        </a:prstGeom>
        <a:solidFill>
          <a:srgbClr val="CC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Lottery</a:t>
          </a:r>
        </a:p>
        <a:p>
          <a:pPr marL="0" lvl="0" indent="0" algn="ctr" defTabSz="889000">
            <a:lnSpc>
              <a:spcPct val="90000"/>
            </a:lnSpc>
            <a:spcBef>
              <a:spcPct val="0"/>
            </a:spcBef>
            <a:spcAft>
              <a:spcPct val="35000"/>
            </a:spcAft>
            <a:buNone/>
          </a:pPr>
          <a:r>
            <a:rPr lang="en-US" sz="2000" b="1" kern="1200" dirty="0">
              <a:latin typeface="Corbel" pitchFamily="34" charset="0"/>
            </a:rPr>
            <a:t>Scams</a:t>
          </a:r>
        </a:p>
      </dsp:txBody>
      <dsp:txXfrm rot="10800000">
        <a:off x="1440145" y="1371600"/>
        <a:ext cx="1035636" cy="1642463"/>
      </dsp:txXfrm>
    </dsp:sp>
    <dsp:sp modelId="{41BC1ABA-1F87-4B1E-94EC-41724CD12655}">
      <dsp:nvSpPr>
        <dsp:cNvPr id="0" name=""/>
        <dsp:cNvSpPr/>
      </dsp:nvSpPr>
      <dsp:spPr>
        <a:xfrm>
          <a:off x="2612582" y="129560"/>
          <a:ext cx="1103499" cy="1184859"/>
        </a:xfrm>
        <a:prstGeom prst="roundRect">
          <a:avLst>
            <a:gd name="adj" fmla="val 10000"/>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2620069" y="1371600"/>
          <a:ext cx="1103510" cy="1676400"/>
        </a:xfrm>
        <a:prstGeom prst="round2SameRect">
          <a:avLst>
            <a:gd name="adj1" fmla="val 10500"/>
            <a:gd name="adj2" fmla="val 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IRS</a:t>
          </a:r>
        </a:p>
        <a:p>
          <a:pPr marL="0" lvl="0" indent="0" algn="ctr" defTabSz="889000">
            <a:lnSpc>
              <a:spcPct val="90000"/>
            </a:lnSpc>
            <a:spcBef>
              <a:spcPct val="0"/>
            </a:spcBef>
            <a:spcAft>
              <a:spcPct val="35000"/>
            </a:spcAft>
            <a:buNone/>
          </a:pPr>
          <a:r>
            <a:rPr lang="en-US" sz="2000" b="1" kern="1200" dirty="0">
              <a:latin typeface="Corbel" pitchFamily="34" charset="0"/>
            </a:rPr>
            <a:t>Scams</a:t>
          </a:r>
        </a:p>
      </dsp:txBody>
      <dsp:txXfrm rot="10800000">
        <a:off x="2654006" y="1371600"/>
        <a:ext cx="1035636" cy="1642463"/>
      </dsp:txXfrm>
    </dsp:sp>
    <dsp:sp modelId="{D88C7409-AB93-4FE3-A61D-F51EE8A4B008}">
      <dsp:nvSpPr>
        <dsp:cNvPr id="0" name=""/>
        <dsp:cNvSpPr/>
      </dsp:nvSpPr>
      <dsp:spPr>
        <a:xfrm>
          <a:off x="3833931" y="182879"/>
          <a:ext cx="1103510" cy="1005840"/>
        </a:xfrm>
        <a:prstGeom prst="roundRect">
          <a:avLst>
            <a:gd name="adj" fmla="val 10000"/>
          </a:avLst>
        </a:prstGeom>
        <a:solidFill>
          <a:schemeClr val="accent2">
            <a:tint val="50000"/>
            <a:hueOff val="-660497"/>
            <a:satOff val="-57127"/>
            <a:lumOff val="-571"/>
            <a:alphaOff val="0"/>
          </a:schemeClr>
        </a:solidFill>
        <a:ln>
          <a:noFill/>
        </a:ln>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3846235" y="1371600"/>
          <a:ext cx="1078901" cy="1676400"/>
        </a:xfrm>
        <a:prstGeom prst="round2SameRect">
          <a:avLst>
            <a:gd name="adj1" fmla="val 10500"/>
            <a:gd name="adj2" fmla="val 0"/>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13792" numCol="1" spcCol="1270" anchor="t" anchorCtr="0">
          <a:noAutofit/>
        </a:bodyPr>
        <a:lstStyle/>
        <a:p>
          <a:pPr marL="0" lvl="0" indent="0" algn="ctr" defTabSz="711200">
            <a:lnSpc>
              <a:spcPct val="90000"/>
            </a:lnSpc>
            <a:spcBef>
              <a:spcPct val="0"/>
            </a:spcBef>
            <a:spcAft>
              <a:spcPct val="35000"/>
            </a:spcAft>
            <a:buNone/>
          </a:pPr>
          <a:r>
            <a:rPr lang="en-US" sz="1600" b="1" kern="1200" dirty="0">
              <a:latin typeface="Corbel" pitchFamily="34" charset="0"/>
            </a:rPr>
            <a:t>Romance</a:t>
          </a:r>
          <a:r>
            <a:rPr lang="en-US" sz="2000" b="1" kern="1200" dirty="0">
              <a:latin typeface="Corbel" pitchFamily="34" charset="0"/>
            </a:rPr>
            <a:t> </a:t>
          </a:r>
        </a:p>
        <a:p>
          <a:pPr marL="0" lvl="0" indent="0" algn="ctr" defTabSz="711200">
            <a:lnSpc>
              <a:spcPct val="90000"/>
            </a:lnSpc>
            <a:spcBef>
              <a:spcPct val="0"/>
            </a:spcBef>
            <a:spcAft>
              <a:spcPct val="35000"/>
            </a:spcAft>
            <a:buNone/>
          </a:pPr>
          <a:r>
            <a:rPr lang="en-US" sz="2000" b="1" kern="1200" dirty="0">
              <a:latin typeface="Corbel" pitchFamily="34" charset="0"/>
            </a:rPr>
            <a:t>Scams</a:t>
          </a:r>
        </a:p>
      </dsp:txBody>
      <dsp:txXfrm rot="10800000">
        <a:off x="3879415" y="1371600"/>
        <a:ext cx="1012541" cy="1643220"/>
      </dsp:txXfrm>
    </dsp:sp>
    <dsp:sp modelId="{B68F94D2-D73D-420A-802B-DFDC9BE4ED4C}">
      <dsp:nvSpPr>
        <dsp:cNvPr id="0" name=""/>
        <dsp:cNvSpPr/>
      </dsp:nvSpPr>
      <dsp:spPr>
        <a:xfrm>
          <a:off x="5107403" y="85710"/>
          <a:ext cx="1103510" cy="1200178"/>
        </a:xfrm>
        <a:prstGeom prst="roundRect">
          <a:avLst>
            <a:gd name="adj" fmla="val 10000"/>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t="-18000" b="-18000"/>
          </a:stretch>
        </a:blipFill>
        <a:ln>
          <a:noFill/>
        </a:ln>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5047792" y="1371600"/>
          <a:ext cx="1103510" cy="1676400"/>
        </a:xfrm>
        <a:prstGeom prst="round2SameRect">
          <a:avLst>
            <a:gd name="adj1" fmla="val 10500"/>
            <a:gd name="adj2" fmla="val 0"/>
          </a:avLst>
        </a:prstGeom>
        <a:solidFill>
          <a:srgbClr val="99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Phone</a:t>
          </a:r>
        </a:p>
        <a:p>
          <a:pPr marL="0" lvl="0" indent="0" algn="ctr" defTabSz="889000">
            <a:lnSpc>
              <a:spcPct val="90000"/>
            </a:lnSpc>
            <a:spcBef>
              <a:spcPct val="0"/>
            </a:spcBef>
            <a:spcAft>
              <a:spcPct val="35000"/>
            </a:spcAft>
            <a:buNone/>
          </a:pPr>
          <a:r>
            <a:rPr lang="en-US" sz="2000" b="1" kern="1200" dirty="0">
              <a:latin typeface="Corbel" pitchFamily="34" charset="0"/>
            </a:rPr>
            <a:t>Scams</a:t>
          </a:r>
        </a:p>
      </dsp:txBody>
      <dsp:txXfrm rot="10800000">
        <a:off x="5081729" y="1371600"/>
        <a:ext cx="1035636" cy="16424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A3D7-83D0-4D20-9E05-A265F874D0DC}">
      <dsp:nvSpPr>
        <dsp:cNvPr id="0" name=""/>
        <dsp:cNvSpPr/>
      </dsp:nvSpPr>
      <dsp:spPr>
        <a:xfrm flipH="1">
          <a:off x="2285997" y="3"/>
          <a:ext cx="3314718" cy="339446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CA58C-9164-43AA-B2DB-BD33ECD44AB0}">
      <dsp:nvSpPr>
        <dsp:cNvPr id="0" name=""/>
        <dsp:cNvSpPr/>
      </dsp:nvSpPr>
      <dsp:spPr>
        <a:xfrm flipH="1">
          <a:off x="685809" y="492404"/>
          <a:ext cx="1339535" cy="1049123"/>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5AE2-0E0F-4A4B-8B4E-5E92A67A0762}">
      <dsp:nvSpPr>
        <dsp:cNvPr id="0" name=""/>
        <dsp:cNvSpPr/>
      </dsp:nvSpPr>
      <dsp:spPr>
        <a:xfrm rot="10800000" flipH="1">
          <a:off x="685809" y="1187045"/>
          <a:ext cx="1371561" cy="1568638"/>
        </a:xfrm>
        <a:prstGeom prst="round2SameRect">
          <a:avLst>
            <a:gd name="adj1" fmla="val 10500"/>
            <a:gd name="adj2" fmla="val 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Health</a:t>
          </a:r>
        </a:p>
        <a:p>
          <a:pPr marL="0" lvl="0" indent="0" algn="ctr" defTabSz="889000">
            <a:lnSpc>
              <a:spcPct val="90000"/>
            </a:lnSpc>
            <a:spcBef>
              <a:spcPct val="0"/>
            </a:spcBef>
            <a:spcAft>
              <a:spcPct val="35000"/>
            </a:spcAft>
            <a:buNone/>
          </a:pPr>
          <a:r>
            <a:rPr lang="en-US" sz="2000" b="1" kern="1200" dirty="0"/>
            <a:t>care</a:t>
          </a:r>
        </a:p>
        <a:p>
          <a:pPr marL="0" lvl="0" indent="0" algn="ctr" defTabSz="889000">
            <a:lnSpc>
              <a:spcPct val="90000"/>
            </a:lnSpc>
            <a:spcBef>
              <a:spcPct val="0"/>
            </a:spcBef>
            <a:spcAft>
              <a:spcPct val="35000"/>
            </a:spcAft>
            <a:buNone/>
          </a:pPr>
          <a:r>
            <a:rPr lang="en-US" sz="2000" b="1" kern="1200" dirty="0"/>
            <a:t>Scams</a:t>
          </a:r>
        </a:p>
      </dsp:txBody>
      <dsp:txXfrm rot="10800000">
        <a:off x="727989" y="1187045"/>
        <a:ext cx="1287201" cy="152645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A3D7-83D0-4D20-9E05-A265F874D0DC}">
      <dsp:nvSpPr>
        <dsp:cNvPr id="0" name=""/>
        <dsp:cNvSpPr/>
      </dsp:nvSpPr>
      <dsp:spPr>
        <a:xfrm flipH="1">
          <a:off x="2285997" y="3"/>
          <a:ext cx="3314718" cy="339446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CA58C-9164-43AA-B2DB-BD33ECD44AB0}">
      <dsp:nvSpPr>
        <dsp:cNvPr id="0" name=""/>
        <dsp:cNvSpPr/>
      </dsp:nvSpPr>
      <dsp:spPr>
        <a:xfrm flipH="1">
          <a:off x="685809" y="546888"/>
          <a:ext cx="1339535" cy="97115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5AE2-0E0F-4A4B-8B4E-5E92A67A0762}">
      <dsp:nvSpPr>
        <dsp:cNvPr id="0" name=""/>
        <dsp:cNvSpPr/>
      </dsp:nvSpPr>
      <dsp:spPr>
        <a:xfrm rot="10800000" flipH="1">
          <a:off x="685809" y="1333221"/>
          <a:ext cx="1371561" cy="1494949"/>
        </a:xfrm>
        <a:prstGeom prst="round2SameRect">
          <a:avLst>
            <a:gd name="adj1" fmla="val 10500"/>
            <a:gd name="adj2" fmla="val 0"/>
          </a:avLst>
        </a:prstGeom>
        <a:solidFill>
          <a:srgbClr val="CC66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Lottery</a:t>
          </a:r>
        </a:p>
        <a:p>
          <a:pPr marL="0" lvl="0" indent="0" algn="ctr" defTabSz="889000">
            <a:lnSpc>
              <a:spcPct val="90000"/>
            </a:lnSpc>
            <a:spcBef>
              <a:spcPct val="0"/>
            </a:spcBef>
            <a:spcAft>
              <a:spcPct val="35000"/>
            </a:spcAft>
            <a:buNone/>
          </a:pPr>
          <a:r>
            <a:rPr lang="en-US" sz="2000" b="1" kern="1200" dirty="0"/>
            <a:t>Scams</a:t>
          </a:r>
        </a:p>
        <a:p>
          <a:pPr marL="0" lvl="0" indent="0" algn="ctr" defTabSz="889000">
            <a:lnSpc>
              <a:spcPct val="90000"/>
            </a:lnSpc>
            <a:spcBef>
              <a:spcPct val="0"/>
            </a:spcBef>
            <a:spcAft>
              <a:spcPct val="35000"/>
            </a:spcAft>
            <a:buNone/>
          </a:pPr>
          <a:r>
            <a:rPr lang="en-US" sz="1600" kern="1200" dirty="0"/>
            <a:t>#2 Scam in U.S.</a:t>
          </a:r>
        </a:p>
      </dsp:txBody>
      <dsp:txXfrm rot="10800000">
        <a:off x="727989" y="1333221"/>
        <a:ext cx="1287201" cy="14527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A3D7-83D0-4D20-9E05-A265F874D0DC}">
      <dsp:nvSpPr>
        <dsp:cNvPr id="0" name=""/>
        <dsp:cNvSpPr/>
      </dsp:nvSpPr>
      <dsp:spPr>
        <a:xfrm flipH="1">
          <a:off x="2285997" y="3"/>
          <a:ext cx="3314718" cy="339446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CA58C-9164-43AA-B2DB-BD33ECD44AB0}">
      <dsp:nvSpPr>
        <dsp:cNvPr id="0" name=""/>
        <dsp:cNvSpPr/>
      </dsp:nvSpPr>
      <dsp:spPr>
        <a:xfrm flipH="1">
          <a:off x="685809" y="109374"/>
          <a:ext cx="1339535" cy="1742646"/>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5AE2-0E0F-4A4B-8B4E-5E92A67A0762}">
      <dsp:nvSpPr>
        <dsp:cNvPr id="0" name=""/>
        <dsp:cNvSpPr/>
      </dsp:nvSpPr>
      <dsp:spPr>
        <a:xfrm rot="10800000" flipH="1">
          <a:off x="685809" y="1276272"/>
          <a:ext cx="1371561" cy="1595503"/>
        </a:xfrm>
        <a:prstGeom prst="round2SameRect">
          <a:avLst>
            <a:gd name="adj1" fmla="val 10500"/>
            <a:gd name="adj2" fmla="val 0"/>
          </a:avLst>
        </a:prstGeom>
        <a:solidFill>
          <a:srgbClr val="CC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IRS</a:t>
          </a:r>
        </a:p>
        <a:p>
          <a:pPr marL="0" lvl="0" indent="0" algn="ctr" defTabSz="889000">
            <a:lnSpc>
              <a:spcPct val="90000"/>
            </a:lnSpc>
            <a:spcBef>
              <a:spcPct val="0"/>
            </a:spcBef>
            <a:spcAft>
              <a:spcPct val="35000"/>
            </a:spcAft>
            <a:buNone/>
          </a:pPr>
          <a:r>
            <a:rPr lang="en-US" sz="2000" b="1" kern="1200" dirty="0"/>
            <a:t>Scams</a:t>
          </a:r>
        </a:p>
        <a:p>
          <a:pPr marL="0" lvl="0" indent="0" algn="ctr" defTabSz="889000">
            <a:lnSpc>
              <a:spcPct val="90000"/>
            </a:lnSpc>
            <a:spcBef>
              <a:spcPct val="0"/>
            </a:spcBef>
            <a:spcAft>
              <a:spcPct val="35000"/>
            </a:spcAft>
            <a:buNone/>
          </a:pPr>
          <a:r>
            <a:rPr lang="en-US" sz="1600" b="1" kern="1200" dirty="0"/>
            <a:t>#1 scam in U.S.</a:t>
          </a:r>
        </a:p>
      </dsp:txBody>
      <dsp:txXfrm rot="10800000">
        <a:off x="727989" y="1276272"/>
        <a:ext cx="1287201" cy="155332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A3D7-83D0-4D20-9E05-A265F874D0DC}">
      <dsp:nvSpPr>
        <dsp:cNvPr id="0" name=""/>
        <dsp:cNvSpPr/>
      </dsp:nvSpPr>
      <dsp:spPr>
        <a:xfrm flipH="1">
          <a:off x="2285997" y="3"/>
          <a:ext cx="3314718" cy="339446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CA58C-9164-43AA-B2DB-BD33ECD44AB0}">
      <dsp:nvSpPr>
        <dsp:cNvPr id="0" name=""/>
        <dsp:cNvSpPr/>
      </dsp:nvSpPr>
      <dsp:spPr>
        <a:xfrm flipH="1">
          <a:off x="685809" y="341698"/>
          <a:ext cx="1339535" cy="1053088"/>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5AE2-0E0F-4A4B-8B4E-5E92A67A0762}">
      <dsp:nvSpPr>
        <dsp:cNvPr id="0" name=""/>
        <dsp:cNvSpPr/>
      </dsp:nvSpPr>
      <dsp:spPr>
        <a:xfrm rot="10800000" flipH="1">
          <a:off x="685809" y="1197720"/>
          <a:ext cx="1371561" cy="1617291"/>
        </a:xfrm>
        <a:prstGeom prst="round2SameRect">
          <a:avLst>
            <a:gd name="adj1" fmla="val 10500"/>
            <a:gd name="adj2" fmla="val 0"/>
          </a:avLst>
        </a:prstGeom>
        <a:solidFill>
          <a:srgbClr val="CC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Romance</a:t>
          </a:r>
        </a:p>
        <a:p>
          <a:pPr marL="0" lvl="0" indent="0" algn="ctr" defTabSz="889000">
            <a:lnSpc>
              <a:spcPct val="90000"/>
            </a:lnSpc>
            <a:spcBef>
              <a:spcPct val="0"/>
            </a:spcBef>
            <a:spcAft>
              <a:spcPct val="35000"/>
            </a:spcAft>
            <a:buNone/>
          </a:pPr>
          <a:r>
            <a:rPr lang="en-US" sz="2000" b="1" kern="1200" dirty="0"/>
            <a:t>Scams</a:t>
          </a:r>
        </a:p>
        <a:p>
          <a:pPr marL="0" lvl="0" indent="0" algn="ctr" defTabSz="889000">
            <a:lnSpc>
              <a:spcPct val="90000"/>
            </a:lnSpc>
            <a:spcBef>
              <a:spcPct val="0"/>
            </a:spcBef>
            <a:spcAft>
              <a:spcPct val="35000"/>
            </a:spcAft>
            <a:buNone/>
          </a:pPr>
          <a:r>
            <a:rPr lang="en-US" sz="1600" b="1" kern="1200" dirty="0"/>
            <a:t>#9 Scam in U.S.</a:t>
          </a:r>
        </a:p>
      </dsp:txBody>
      <dsp:txXfrm rot="10800000">
        <a:off x="727989" y="1197720"/>
        <a:ext cx="1287201" cy="15751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8FA3D7-83D0-4D20-9E05-A265F874D0DC}">
      <dsp:nvSpPr>
        <dsp:cNvPr id="0" name=""/>
        <dsp:cNvSpPr/>
      </dsp:nvSpPr>
      <dsp:spPr>
        <a:xfrm flipH="1">
          <a:off x="2285997" y="3"/>
          <a:ext cx="3314718" cy="3394468"/>
        </a:xfrm>
        <a:prstGeom prst="roundRect">
          <a:avLst>
            <a:gd name="adj" fmla="val 10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B5CA58C-9164-43AA-B2DB-BD33ECD44AB0}">
      <dsp:nvSpPr>
        <dsp:cNvPr id="0" name=""/>
        <dsp:cNvSpPr/>
      </dsp:nvSpPr>
      <dsp:spPr>
        <a:xfrm flipH="1">
          <a:off x="685809" y="320037"/>
          <a:ext cx="1339535" cy="1086245"/>
        </a:xfrm>
        <a:prstGeom prst="roundRect">
          <a:avLst>
            <a:gd name="adj" fmla="val 10000"/>
          </a:avLst>
        </a:prstGeom>
        <a:blipFill rotWithShape="1">
          <a:blip xmlns:r="http://schemas.openxmlformats.org/officeDocument/2006/relationships" r:embed="rId1"/>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8A85AE2-0E0F-4A4B-8B4E-5E92A67A0762}">
      <dsp:nvSpPr>
        <dsp:cNvPr id="0" name=""/>
        <dsp:cNvSpPr/>
      </dsp:nvSpPr>
      <dsp:spPr>
        <a:xfrm rot="10800000" flipH="1">
          <a:off x="685809" y="1180576"/>
          <a:ext cx="1371561" cy="1630845"/>
        </a:xfrm>
        <a:prstGeom prst="round2SameRect">
          <a:avLst>
            <a:gd name="adj1" fmla="val 10500"/>
            <a:gd name="adj2" fmla="val 0"/>
          </a:avLst>
        </a:prstGeom>
        <a:solidFill>
          <a:srgbClr val="99CC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b="1" kern="1200" dirty="0"/>
            <a:t>Phone</a:t>
          </a:r>
        </a:p>
        <a:p>
          <a:pPr marL="0" lvl="0" indent="0" algn="ctr" defTabSz="889000">
            <a:lnSpc>
              <a:spcPct val="90000"/>
            </a:lnSpc>
            <a:spcBef>
              <a:spcPct val="0"/>
            </a:spcBef>
            <a:spcAft>
              <a:spcPct val="35000"/>
            </a:spcAft>
            <a:buNone/>
          </a:pPr>
          <a:r>
            <a:rPr lang="en-US" sz="2000" b="1" kern="1200" dirty="0"/>
            <a:t>Scams</a:t>
          </a:r>
        </a:p>
        <a:p>
          <a:pPr marL="0" lvl="0" indent="0" algn="ctr" defTabSz="889000">
            <a:lnSpc>
              <a:spcPct val="90000"/>
            </a:lnSpc>
            <a:spcBef>
              <a:spcPct val="0"/>
            </a:spcBef>
            <a:spcAft>
              <a:spcPct val="35000"/>
            </a:spcAft>
            <a:buNone/>
          </a:pPr>
          <a:r>
            <a:rPr lang="en-US" sz="1600" b="1" kern="1200" dirty="0"/>
            <a:t>#3 Scam in U.S.</a:t>
          </a:r>
        </a:p>
      </dsp:txBody>
      <dsp:txXfrm rot="10800000">
        <a:off x="727989" y="1180576"/>
        <a:ext cx="1287201" cy="158866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BF4AF3-FAB8-444C-81AB-52C89640E279}">
      <dsp:nvSpPr>
        <dsp:cNvPr id="0" name=""/>
        <dsp:cNvSpPr/>
      </dsp:nvSpPr>
      <dsp:spPr>
        <a:xfrm>
          <a:off x="0" y="0"/>
          <a:ext cx="6343650" cy="1992027"/>
        </a:xfrm>
        <a:prstGeom prst="roundRect">
          <a:avLst>
            <a:gd name="adj" fmla="val 10000"/>
          </a:avLst>
        </a:prstGeom>
        <a:solidFill>
          <a:schemeClr val="bg1">
            <a:lumMod val="65000"/>
            <a:alpha val="90000"/>
          </a:schemeClr>
        </a:solidFill>
        <a:ln w="6350" cap="flat" cmpd="sng" algn="ctr">
          <a:solidFill>
            <a:schemeClr val="accent2">
              <a:tint val="40000"/>
              <a:alpha val="9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 modelId="{C43EB61A-2E04-409F-8F87-79F190ED3CE0}">
      <dsp:nvSpPr>
        <dsp:cNvPr id="0" name=""/>
        <dsp:cNvSpPr/>
      </dsp:nvSpPr>
      <dsp:spPr>
        <a:xfrm>
          <a:off x="208855" y="259851"/>
          <a:ext cx="1067526" cy="1460820"/>
        </a:xfrm>
        <a:prstGeom prst="roundRect">
          <a:avLst>
            <a:gd name="adj" fmla="val 10000"/>
          </a:avLst>
        </a:prstGeom>
        <a:solidFill>
          <a:schemeClr val="accent2">
            <a:tint val="5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2572025E-E8B8-4F94-94D0-DC22D7F762FB}">
      <dsp:nvSpPr>
        <dsp:cNvPr id="0" name=""/>
        <dsp:cNvSpPr/>
      </dsp:nvSpPr>
      <dsp:spPr>
        <a:xfrm rot="10800000">
          <a:off x="307164" y="1932407"/>
          <a:ext cx="1090841" cy="2457708"/>
        </a:xfrm>
        <a:prstGeom prst="round2SameRect">
          <a:avLst>
            <a:gd name="adj1" fmla="val 10500"/>
            <a:gd name="adj2" fmla="val 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Health Care</a:t>
          </a:r>
        </a:p>
        <a:p>
          <a:pPr marL="0" lvl="0" indent="0" algn="ctr" defTabSz="889000">
            <a:lnSpc>
              <a:spcPct val="90000"/>
            </a:lnSpc>
            <a:spcBef>
              <a:spcPct val="0"/>
            </a:spcBef>
            <a:spcAft>
              <a:spcPct val="35000"/>
            </a:spcAft>
            <a:buNone/>
          </a:pPr>
          <a:r>
            <a:rPr lang="en-US" sz="2000" b="1" kern="1200" dirty="0">
              <a:latin typeface="Corbel" pitchFamily="34" charset="0"/>
            </a:rPr>
            <a:t>Scams</a:t>
          </a:r>
        </a:p>
        <a:p>
          <a:pPr marL="0" lvl="0" indent="0" algn="ctr" defTabSz="889000">
            <a:lnSpc>
              <a:spcPct val="90000"/>
            </a:lnSpc>
            <a:spcBef>
              <a:spcPct val="0"/>
            </a:spcBef>
            <a:spcAft>
              <a:spcPct val="35000"/>
            </a:spcAft>
            <a:buNone/>
          </a:pPr>
          <a:r>
            <a:rPr lang="en-US" sz="1800" i="1" kern="1200" dirty="0">
              <a:latin typeface="Corbel" pitchFamily="34" charset="0"/>
            </a:rPr>
            <a:t>Hang up!</a:t>
          </a:r>
        </a:p>
        <a:p>
          <a:pPr marL="0" lvl="0" indent="0" algn="ctr" defTabSz="889000">
            <a:lnSpc>
              <a:spcPct val="90000"/>
            </a:lnSpc>
            <a:spcBef>
              <a:spcPct val="0"/>
            </a:spcBef>
            <a:spcAft>
              <a:spcPct val="35000"/>
            </a:spcAft>
            <a:buNone/>
          </a:pPr>
          <a:r>
            <a:rPr lang="en-US" sz="1400" i="1" kern="1200" dirty="0">
              <a:latin typeface="Corbel" pitchFamily="34" charset="0"/>
            </a:rPr>
            <a:t>Check Statements</a:t>
          </a:r>
          <a:r>
            <a:rPr lang="en-US" sz="1400" kern="1200" dirty="0">
              <a:latin typeface="Corbel" pitchFamily="34" charset="0"/>
            </a:rPr>
            <a:t>	</a:t>
          </a:r>
        </a:p>
      </dsp:txBody>
      <dsp:txXfrm rot="10800000">
        <a:off x="340711" y="1932407"/>
        <a:ext cx="1023747" cy="2424161"/>
      </dsp:txXfrm>
    </dsp:sp>
    <dsp:sp modelId="{BF646D7A-C7D0-4489-A68F-61F32B7DB0C6}">
      <dsp:nvSpPr>
        <dsp:cNvPr id="0" name=""/>
        <dsp:cNvSpPr/>
      </dsp:nvSpPr>
      <dsp:spPr>
        <a:xfrm>
          <a:off x="1394792" y="265603"/>
          <a:ext cx="1067526" cy="1460820"/>
        </a:xfrm>
        <a:prstGeom prst="roundRect">
          <a:avLst>
            <a:gd name="adj" fmla="val 10000"/>
          </a:avLst>
        </a:prstGeom>
        <a:solidFill>
          <a:schemeClr val="accent2">
            <a:tint val="50000"/>
            <a:hueOff val="-220166"/>
            <a:satOff val="-19042"/>
            <a:lumOff val="-190"/>
            <a:alphaOff val="0"/>
          </a:schemeClr>
        </a:solidFill>
        <a:ln>
          <a:noFill/>
        </a:ln>
        <a:effectLst/>
      </dsp:spPr>
      <dsp:style>
        <a:lnRef idx="0">
          <a:scrgbClr r="0" g="0" b="0"/>
        </a:lnRef>
        <a:fillRef idx="1">
          <a:scrgbClr r="0" g="0" b="0"/>
        </a:fillRef>
        <a:effectRef idx="2">
          <a:scrgbClr r="0" g="0" b="0"/>
        </a:effectRef>
        <a:fontRef idx="minor"/>
      </dsp:style>
    </dsp:sp>
    <dsp:sp modelId="{E4B0666F-2CF1-4C21-A251-46E6EBFF7C1D}">
      <dsp:nvSpPr>
        <dsp:cNvPr id="0" name=""/>
        <dsp:cNvSpPr/>
      </dsp:nvSpPr>
      <dsp:spPr>
        <a:xfrm rot="10800000">
          <a:off x="1394792" y="1992027"/>
          <a:ext cx="1067526" cy="2434700"/>
        </a:xfrm>
        <a:prstGeom prst="round2SameRect">
          <a:avLst>
            <a:gd name="adj1" fmla="val 10500"/>
            <a:gd name="adj2" fmla="val 0"/>
          </a:avLst>
        </a:prstGeom>
        <a:solidFill>
          <a:srgbClr val="CC66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Lottery</a:t>
          </a:r>
        </a:p>
        <a:p>
          <a:pPr marL="0" lvl="0" indent="0" algn="ctr" defTabSz="889000">
            <a:lnSpc>
              <a:spcPct val="90000"/>
            </a:lnSpc>
            <a:spcBef>
              <a:spcPct val="0"/>
            </a:spcBef>
            <a:spcAft>
              <a:spcPct val="35000"/>
            </a:spcAft>
            <a:buNone/>
          </a:pPr>
          <a:r>
            <a:rPr lang="en-US" sz="2000" b="1" kern="1200" dirty="0">
              <a:latin typeface="Corbel" pitchFamily="34" charset="0"/>
            </a:rPr>
            <a:t>Scams</a:t>
          </a:r>
        </a:p>
        <a:p>
          <a:pPr marL="0" lvl="0" indent="0" algn="ctr" defTabSz="889000">
            <a:lnSpc>
              <a:spcPct val="90000"/>
            </a:lnSpc>
            <a:spcBef>
              <a:spcPct val="0"/>
            </a:spcBef>
            <a:spcAft>
              <a:spcPct val="35000"/>
            </a:spcAft>
            <a:buNone/>
          </a:pPr>
          <a:r>
            <a:rPr lang="en-US" sz="2000" i="1" kern="1200" dirty="0">
              <a:latin typeface="Corbel" pitchFamily="34" charset="0"/>
            </a:rPr>
            <a:t>Hang up!</a:t>
          </a:r>
        </a:p>
        <a:p>
          <a:pPr marL="0" lvl="0" indent="0" algn="ctr" defTabSz="889000">
            <a:lnSpc>
              <a:spcPct val="90000"/>
            </a:lnSpc>
            <a:spcBef>
              <a:spcPct val="0"/>
            </a:spcBef>
            <a:spcAft>
              <a:spcPct val="35000"/>
            </a:spcAft>
            <a:buNone/>
          </a:pPr>
          <a:r>
            <a:rPr lang="en-US" sz="2000" i="1" kern="1200" dirty="0">
              <a:latin typeface="Corbel" pitchFamily="34" charset="0"/>
            </a:rPr>
            <a:t>Contact Bank</a:t>
          </a:r>
        </a:p>
      </dsp:txBody>
      <dsp:txXfrm rot="10800000">
        <a:off x="1427622" y="1992027"/>
        <a:ext cx="1001866" cy="2401870"/>
      </dsp:txXfrm>
    </dsp:sp>
    <dsp:sp modelId="{41BC1ABA-1F87-4B1E-94EC-41724CD12655}">
      <dsp:nvSpPr>
        <dsp:cNvPr id="0" name=""/>
        <dsp:cNvSpPr/>
      </dsp:nvSpPr>
      <dsp:spPr>
        <a:xfrm>
          <a:off x="2611362" y="262696"/>
          <a:ext cx="1067526" cy="1633197"/>
        </a:xfrm>
        <a:prstGeom prst="roundRect">
          <a:avLst>
            <a:gd name="adj" fmla="val 10000"/>
          </a:avLst>
        </a:prstGeom>
        <a:blipFill rotWithShape="1">
          <a:blip xmlns:r="http://schemas.openxmlformats.org/officeDocument/2006/relationships" r:embed="rId1"/>
          <a:stretch>
            <a:fillRect/>
          </a:stretch>
        </a:blipFill>
        <a:ln>
          <a:noFill/>
        </a:ln>
        <a:effectLst/>
      </dsp:spPr>
      <dsp:style>
        <a:lnRef idx="0">
          <a:scrgbClr r="0" g="0" b="0"/>
        </a:lnRef>
        <a:fillRef idx="1">
          <a:scrgbClr r="0" g="0" b="0"/>
        </a:fillRef>
        <a:effectRef idx="2">
          <a:scrgbClr r="0" g="0" b="0"/>
        </a:effectRef>
        <a:fontRef idx="minor"/>
      </dsp:style>
    </dsp:sp>
    <dsp:sp modelId="{5284ED54-4761-44DA-8086-D5FD397A1C95}">
      <dsp:nvSpPr>
        <dsp:cNvPr id="0" name=""/>
        <dsp:cNvSpPr/>
      </dsp:nvSpPr>
      <dsp:spPr>
        <a:xfrm rot="10800000">
          <a:off x="2569072" y="1992027"/>
          <a:ext cx="1084105" cy="2434700"/>
        </a:xfrm>
        <a:prstGeom prst="round2SameRect">
          <a:avLst>
            <a:gd name="adj1" fmla="val 10500"/>
            <a:gd name="adj2" fmla="val 0"/>
          </a:avLst>
        </a:prstGeom>
        <a:gradFill rotWithShape="0">
          <a:gsLst>
            <a:gs pos="0">
              <a:schemeClr val="accent2">
                <a:hueOff val="-727682"/>
                <a:satOff val="-41964"/>
                <a:lumOff val="4314"/>
                <a:alphaOff val="0"/>
                <a:satMod val="103000"/>
                <a:lumMod val="102000"/>
                <a:tint val="94000"/>
              </a:schemeClr>
            </a:gs>
            <a:gs pos="50000">
              <a:schemeClr val="accent2">
                <a:hueOff val="-727682"/>
                <a:satOff val="-41964"/>
                <a:lumOff val="4314"/>
                <a:alphaOff val="0"/>
                <a:satMod val="110000"/>
                <a:lumMod val="100000"/>
                <a:shade val="100000"/>
              </a:schemeClr>
            </a:gs>
            <a:gs pos="100000">
              <a:schemeClr val="accent2">
                <a:hueOff val="-727682"/>
                <a:satOff val="-41964"/>
                <a:lumOff val="431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IRS</a:t>
          </a:r>
        </a:p>
        <a:p>
          <a:pPr marL="0" lvl="0" indent="0" algn="ctr" defTabSz="889000">
            <a:lnSpc>
              <a:spcPct val="90000"/>
            </a:lnSpc>
            <a:spcBef>
              <a:spcPct val="0"/>
            </a:spcBef>
            <a:spcAft>
              <a:spcPct val="35000"/>
            </a:spcAft>
            <a:buNone/>
          </a:pPr>
          <a:r>
            <a:rPr lang="en-US" sz="2000" b="1" kern="1200" dirty="0">
              <a:latin typeface="Corbel" pitchFamily="34" charset="0"/>
            </a:rPr>
            <a:t>Scams</a:t>
          </a:r>
        </a:p>
        <a:p>
          <a:pPr marL="0" lvl="0" indent="0" algn="ctr" defTabSz="889000">
            <a:lnSpc>
              <a:spcPct val="90000"/>
            </a:lnSpc>
            <a:spcBef>
              <a:spcPct val="0"/>
            </a:spcBef>
            <a:spcAft>
              <a:spcPct val="35000"/>
            </a:spcAft>
            <a:buNone/>
          </a:pPr>
          <a:r>
            <a:rPr lang="en-US" sz="2000" i="1" kern="1200" dirty="0">
              <a:latin typeface="Corbel" pitchFamily="34" charset="0"/>
            </a:rPr>
            <a:t>Hang up!</a:t>
          </a:r>
        </a:p>
        <a:p>
          <a:pPr marL="0" lvl="0" indent="0" algn="ctr" defTabSz="889000">
            <a:lnSpc>
              <a:spcPct val="90000"/>
            </a:lnSpc>
            <a:spcBef>
              <a:spcPct val="0"/>
            </a:spcBef>
            <a:spcAft>
              <a:spcPct val="35000"/>
            </a:spcAft>
            <a:buNone/>
          </a:pPr>
          <a:r>
            <a:rPr lang="en-US" sz="2000" i="1" kern="1200" dirty="0">
              <a:latin typeface="Corbel" pitchFamily="34" charset="0"/>
            </a:rPr>
            <a:t>Contact IRS</a:t>
          </a:r>
          <a:endParaRPr lang="en-US" sz="1800" i="1" kern="1200" dirty="0">
            <a:latin typeface="Corbel" pitchFamily="34" charset="0"/>
          </a:endParaRPr>
        </a:p>
      </dsp:txBody>
      <dsp:txXfrm rot="10800000">
        <a:off x="2602412" y="1992027"/>
        <a:ext cx="1017425" cy="2401360"/>
      </dsp:txXfrm>
    </dsp:sp>
    <dsp:sp modelId="{D88C7409-AB93-4FE3-A61D-F51EE8A4B008}">
      <dsp:nvSpPr>
        <dsp:cNvPr id="0" name=""/>
        <dsp:cNvSpPr/>
      </dsp:nvSpPr>
      <dsp:spPr>
        <a:xfrm>
          <a:off x="3797246" y="265603"/>
          <a:ext cx="1067526" cy="1460820"/>
        </a:xfrm>
        <a:prstGeom prst="roundRect">
          <a:avLst>
            <a:gd name="adj" fmla="val 10000"/>
          </a:avLst>
        </a:prstGeom>
        <a:solidFill>
          <a:schemeClr val="accent2">
            <a:tint val="50000"/>
            <a:hueOff val="-660497"/>
            <a:satOff val="-57127"/>
            <a:lumOff val="-571"/>
            <a:alphaOff val="0"/>
          </a:schemeClr>
        </a:solidFill>
        <a:ln>
          <a:noFill/>
        </a:ln>
        <a:effectLst/>
      </dsp:spPr>
      <dsp:style>
        <a:lnRef idx="0">
          <a:scrgbClr r="0" g="0" b="0"/>
        </a:lnRef>
        <a:fillRef idx="1">
          <a:scrgbClr r="0" g="0" b="0"/>
        </a:fillRef>
        <a:effectRef idx="2">
          <a:scrgbClr r="0" g="0" b="0"/>
        </a:effectRef>
        <a:fontRef idx="minor"/>
      </dsp:style>
    </dsp:sp>
    <dsp:sp modelId="{87B5BDBA-3C7A-41F1-8C33-F13937A84B36}">
      <dsp:nvSpPr>
        <dsp:cNvPr id="0" name=""/>
        <dsp:cNvSpPr/>
      </dsp:nvSpPr>
      <dsp:spPr>
        <a:xfrm rot="10800000">
          <a:off x="3759930" y="1992027"/>
          <a:ext cx="1142157" cy="2434700"/>
        </a:xfrm>
        <a:prstGeom prst="round2SameRect">
          <a:avLst>
            <a:gd name="adj1" fmla="val 10500"/>
            <a:gd name="adj2" fmla="val 0"/>
          </a:avLst>
        </a:prstGeom>
        <a:gradFill rotWithShape="0">
          <a:gsLst>
            <a:gs pos="0">
              <a:schemeClr val="accent2">
                <a:hueOff val="-1091522"/>
                <a:satOff val="-62946"/>
                <a:lumOff val="6471"/>
                <a:alphaOff val="0"/>
                <a:satMod val="103000"/>
                <a:lumMod val="102000"/>
                <a:tint val="94000"/>
              </a:schemeClr>
            </a:gs>
            <a:gs pos="50000">
              <a:schemeClr val="accent2">
                <a:hueOff val="-1091522"/>
                <a:satOff val="-62946"/>
                <a:lumOff val="6471"/>
                <a:alphaOff val="0"/>
                <a:satMod val="110000"/>
                <a:lumMod val="100000"/>
                <a:shade val="100000"/>
              </a:schemeClr>
            </a:gs>
            <a:gs pos="100000">
              <a:schemeClr val="accent2">
                <a:hueOff val="-1091522"/>
                <a:satOff val="-62946"/>
                <a:lumOff val="6471"/>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Romance </a:t>
          </a:r>
        </a:p>
        <a:p>
          <a:pPr marL="0" lvl="0" indent="0" algn="ctr" defTabSz="889000">
            <a:lnSpc>
              <a:spcPct val="90000"/>
            </a:lnSpc>
            <a:spcBef>
              <a:spcPct val="0"/>
            </a:spcBef>
            <a:spcAft>
              <a:spcPct val="35000"/>
            </a:spcAft>
            <a:buNone/>
          </a:pPr>
          <a:r>
            <a:rPr lang="en-US" sz="2000" b="1" kern="1200" dirty="0">
              <a:latin typeface="Corbel" pitchFamily="34" charset="0"/>
            </a:rPr>
            <a:t>Scams</a:t>
          </a:r>
        </a:p>
        <a:p>
          <a:pPr marL="0" lvl="0" indent="0" algn="ctr" defTabSz="889000">
            <a:lnSpc>
              <a:spcPct val="90000"/>
            </a:lnSpc>
            <a:spcBef>
              <a:spcPct val="0"/>
            </a:spcBef>
            <a:spcAft>
              <a:spcPct val="35000"/>
            </a:spcAft>
            <a:buNone/>
          </a:pPr>
          <a:r>
            <a:rPr lang="en-US" sz="1800" i="1" kern="1200" dirty="0">
              <a:latin typeface="Corbel" pitchFamily="34" charset="0"/>
            </a:rPr>
            <a:t>Run!</a:t>
          </a:r>
        </a:p>
        <a:p>
          <a:pPr marL="0" lvl="0" indent="0" algn="ctr" defTabSz="889000">
            <a:lnSpc>
              <a:spcPct val="90000"/>
            </a:lnSpc>
            <a:spcBef>
              <a:spcPct val="0"/>
            </a:spcBef>
            <a:spcAft>
              <a:spcPct val="35000"/>
            </a:spcAft>
            <a:buNone/>
          </a:pPr>
          <a:r>
            <a:rPr lang="en-US" sz="1800" i="1" kern="1200" dirty="0">
              <a:latin typeface="Corbel" pitchFamily="34" charset="0"/>
            </a:rPr>
            <a:t>Contact </a:t>
          </a:r>
        </a:p>
        <a:p>
          <a:pPr marL="0" lvl="0" indent="0" algn="ctr" defTabSz="889000">
            <a:lnSpc>
              <a:spcPct val="90000"/>
            </a:lnSpc>
            <a:spcBef>
              <a:spcPct val="0"/>
            </a:spcBef>
            <a:spcAft>
              <a:spcPct val="35000"/>
            </a:spcAft>
            <a:buNone/>
          </a:pPr>
          <a:r>
            <a:rPr lang="en-US" sz="1800" i="1" kern="1200" dirty="0">
              <a:latin typeface="Corbel" pitchFamily="34" charset="0"/>
            </a:rPr>
            <a:t>FTC</a:t>
          </a:r>
        </a:p>
      </dsp:txBody>
      <dsp:txXfrm rot="10800000">
        <a:off x="3795055" y="1992027"/>
        <a:ext cx="1071907" cy="2399575"/>
      </dsp:txXfrm>
    </dsp:sp>
    <dsp:sp modelId="{B68F94D2-D73D-420A-802B-DFDC9BE4ED4C}">
      <dsp:nvSpPr>
        <dsp:cNvPr id="0" name=""/>
        <dsp:cNvSpPr/>
      </dsp:nvSpPr>
      <dsp:spPr>
        <a:xfrm>
          <a:off x="5039180" y="234831"/>
          <a:ext cx="1137610" cy="1767314"/>
        </a:xfrm>
        <a:prstGeom prst="roundRect">
          <a:avLst>
            <a:gd name="adj" fmla="val 10000"/>
          </a:avLst>
        </a:prstGeom>
        <a:blipFill rotWithShape="1">
          <a:blip xmlns:r="http://schemas.openxmlformats.org/officeDocument/2006/relationships" r:embed="rId2"/>
          <a:stretch>
            <a:fillRect/>
          </a:stretch>
        </a:blipFill>
        <a:ln>
          <a:noFill/>
        </a:ln>
        <a:effectLst/>
      </dsp:spPr>
      <dsp:style>
        <a:lnRef idx="0">
          <a:scrgbClr r="0" g="0" b="0"/>
        </a:lnRef>
        <a:fillRef idx="1">
          <a:scrgbClr r="0" g="0" b="0"/>
        </a:fillRef>
        <a:effectRef idx="2">
          <a:scrgbClr r="0" g="0" b="0"/>
        </a:effectRef>
        <a:fontRef idx="minor"/>
      </dsp:style>
    </dsp:sp>
    <dsp:sp modelId="{9B706799-997B-4F74-B652-58B58A51EA58}">
      <dsp:nvSpPr>
        <dsp:cNvPr id="0" name=""/>
        <dsp:cNvSpPr/>
      </dsp:nvSpPr>
      <dsp:spPr>
        <a:xfrm rot="10800000">
          <a:off x="5043882" y="1992027"/>
          <a:ext cx="1067526" cy="2434700"/>
        </a:xfrm>
        <a:prstGeom prst="round2SameRect">
          <a:avLst>
            <a:gd name="adj1" fmla="val 10500"/>
            <a:gd name="adj2" fmla="val 0"/>
          </a:avLst>
        </a:prstGeom>
        <a:solidFill>
          <a:srgbClr val="99CC00"/>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73152" tIns="274320" rIns="73152" bIns="142240" numCol="1" spcCol="1270" anchor="t" anchorCtr="0">
          <a:noAutofit/>
        </a:bodyPr>
        <a:lstStyle/>
        <a:p>
          <a:pPr marL="0" lvl="0" indent="0" algn="ctr" defTabSz="889000">
            <a:lnSpc>
              <a:spcPct val="90000"/>
            </a:lnSpc>
            <a:spcBef>
              <a:spcPct val="0"/>
            </a:spcBef>
            <a:spcAft>
              <a:spcPct val="35000"/>
            </a:spcAft>
            <a:buNone/>
          </a:pPr>
          <a:r>
            <a:rPr lang="en-US" sz="2000" b="1" kern="1200" dirty="0">
              <a:latin typeface="Corbel" pitchFamily="34" charset="0"/>
            </a:rPr>
            <a:t>Phone</a:t>
          </a:r>
        </a:p>
        <a:p>
          <a:pPr marL="0" lvl="0" indent="0" algn="ctr" defTabSz="889000">
            <a:lnSpc>
              <a:spcPct val="90000"/>
            </a:lnSpc>
            <a:spcBef>
              <a:spcPct val="0"/>
            </a:spcBef>
            <a:spcAft>
              <a:spcPct val="35000"/>
            </a:spcAft>
            <a:buNone/>
          </a:pPr>
          <a:r>
            <a:rPr lang="en-US" sz="2000" b="1" kern="1200" dirty="0">
              <a:latin typeface="Corbel" pitchFamily="34" charset="0"/>
            </a:rPr>
            <a:t>Scams</a:t>
          </a:r>
        </a:p>
        <a:p>
          <a:pPr marL="0" lvl="0" indent="0" algn="ctr" defTabSz="889000">
            <a:lnSpc>
              <a:spcPct val="90000"/>
            </a:lnSpc>
            <a:spcBef>
              <a:spcPct val="0"/>
            </a:spcBef>
            <a:spcAft>
              <a:spcPct val="35000"/>
            </a:spcAft>
            <a:buNone/>
          </a:pPr>
          <a:r>
            <a:rPr lang="en-US" sz="1800" b="0" i="1" kern="1200" dirty="0">
              <a:solidFill>
                <a:schemeClr val="bg1"/>
              </a:solidFill>
              <a:latin typeface="Corbel" pitchFamily="34" charset="0"/>
            </a:rPr>
            <a:t>Hang Up! Don’t Answer!</a:t>
          </a:r>
        </a:p>
      </dsp:txBody>
      <dsp:txXfrm rot="10800000">
        <a:off x="5076712" y="1992027"/>
        <a:ext cx="1001866" cy="2401870"/>
      </dsp:txXfrm>
    </dsp:sp>
  </dsp:spTree>
</dsp:drawing>
</file>

<file path=ppt/diagrams/layout1.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4.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5.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6.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7.xml><?xml version="1.0" encoding="utf-8"?>
<dgm:layoutDef xmlns:dgm="http://schemas.openxmlformats.org/drawingml/2006/diagram" xmlns:a="http://schemas.openxmlformats.org/drawingml/2006/main" uniqueId="urn:microsoft.com/office/officeart/2005/8/layout/pList2#1">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39466" y="1"/>
            <a:ext cx="3013763" cy="465455"/>
          </a:xfrm>
          <a:prstGeom prst="rect">
            <a:avLst/>
          </a:prstGeom>
        </p:spPr>
        <p:txBody>
          <a:bodyPr vert="horz" lIns="93324" tIns="46662" rIns="93324" bIns="46662" rtlCol="0"/>
          <a:lstStyle>
            <a:lvl1pPr algn="r">
              <a:defRPr sz="1200"/>
            </a:lvl1pPr>
          </a:lstStyle>
          <a:p>
            <a:fld id="{618AF46B-3875-0648-925A-5FFBDA2451C0}" type="datetimeFigureOut">
              <a:rPr lang="en-US" smtClean="0"/>
              <a:pPr/>
              <a:t>10/26/2017</a:t>
            </a:fld>
            <a:endParaRPr lang="en-US"/>
          </a:p>
        </p:txBody>
      </p:sp>
      <p:sp>
        <p:nvSpPr>
          <p:cNvPr id="4" name="Footer Placeholder 3"/>
          <p:cNvSpPr>
            <a:spLocks noGrp="1"/>
          </p:cNvSpPr>
          <p:nvPr>
            <p:ph type="ftr" sz="quarter" idx="2"/>
          </p:nvPr>
        </p:nvSpPr>
        <p:spPr>
          <a:xfrm>
            <a:off x="0" y="8842030"/>
            <a:ext cx="301376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30"/>
            <a:ext cx="3013763" cy="465455"/>
          </a:xfrm>
          <a:prstGeom prst="rect">
            <a:avLst/>
          </a:prstGeom>
        </p:spPr>
        <p:txBody>
          <a:bodyPr vert="horz" lIns="93324" tIns="46662" rIns="93324" bIns="46662" rtlCol="0" anchor="b"/>
          <a:lstStyle>
            <a:lvl1pPr algn="r">
              <a:defRPr sz="1200"/>
            </a:lvl1pPr>
          </a:lstStyle>
          <a:p>
            <a:fld id="{3BC2B5C2-6DEA-7146-9A84-71BA46426F4E}" type="slidenum">
              <a:rPr lang="en-US" smtClean="0"/>
              <a:pPr/>
              <a:t>‹#›</a:t>
            </a:fld>
            <a:endParaRPr lang="en-US"/>
          </a:p>
        </p:txBody>
      </p:sp>
    </p:spTree>
    <p:extLst>
      <p:ext uri="{BB962C8B-B14F-4D97-AF65-F5344CB8AC3E}">
        <p14:creationId xmlns:p14="http://schemas.microsoft.com/office/powerpoint/2010/main" val="1957483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1376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39466" y="1"/>
            <a:ext cx="3013763" cy="465455"/>
          </a:xfrm>
          <a:prstGeom prst="rect">
            <a:avLst/>
          </a:prstGeom>
        </p:spPr>
        <p:txBody>
          <a:bodyPr vert="horz" lIns="93324" tIns="46662" rIns="93324" bIns="46662" rtlCol="0"/>
          <a:lstStyle>
            <a:lvl1pPr algn="r">
              <a:defRPr sz="1200"/>
            </a:lvl1pPr>
          </a:lstStyle>
          <a:p>
            <a:fld id="{56A782E3-82A9-0741-806B-89BD4605070D}" type="datetimeFigureOut">
              <a:rPr lang="en-US" smtClean="0"/>
              <a:pPr/>
              <a:t>10/26/2017</a:t>
            </a:fld>
            <a:endParaRPr lang="en-US"/>
          </a:p>
        </p:txBody>
      </p:sp>
      <p:sp>
        <p:nvSpPr>
          <p:cNvPr id="4" name="Slide Image Placeholder 3"/>
          <p:cNvSpPr>
            <a:spLocks noGrp="1" noRot="1" noChangeAspect="1"/>
          </p:cNvSpPr>
          <p:nvPr>
            <p:ph type="sldImg" idx="2"/>
          </p:nvPr>
        </p:nvSpPr>
        <p:spPr>
          <a:xfrm>
            <a:off x="1150938" y="698500"/>
            <a:ext cx="4652962"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695484" y="4421824"/>
            <a:ext cx="5563870" cy="4189095"/>
          </a:xfrm>
          <a:prstGeom prst="rect">
            <a:avLst/>
          </a:prstGeom>
        </p:spPr>
        <p:txBody>
          <a:bodyPr vert="horz" lIns="93324" tIns="46662" rIns="93324" bIns="466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1376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30"/>
            <a:ext cx="3013763" cy="465455"/>
          </a:xfrm>
          <a:prstGeom prst="rect">
            <a:avLst/>
          </a:prstGeom>
        </p:spPr>
        <p:txBody>
          <a:bodyPr vert="horz" lIns="93324" tIns="46662" rIns="93324" bIns="46662" rtlCol="0" anchor="b"/>
          <a:lstStyle>
            <a:lvl1pPr algn="r">
              <a:defRPr sz="1200"/>
            </a:lvl1pPr>
          </a:lstStyle>
          <a:p>
            <a:fld id="{3E09FADF-3566-FE45-9C4D-982F8405E752}" type="slidenum">
              <a:rPr lang="en-US" smtClean="0"/>
              <a:pPr/>
              <a:t>‹#›</a:t>
            </a:fld>
            <a:endParaRPr lang="en-US"/>
          </a:p>
        </p:txBody>
      </p:sp>
    </p:spTree>
    <p:extLst>
      <p:ext uri="{BB962C8B-B14F-4D97-AF65-F5344CB8AC3E}">
        <p14:creationId xmlns:p14="http://schemas.microsoft.com/office/powerpoint/2010/main" val="15610590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09FADF-3566-FE45-9C4D-982F8405E752}" type="slidenum">
              <a:rPr lang="en-US" smtClean="0"/>
              <a:pPr/>
              <a:t>13</a:t>
            </a:fld>
            <a:endParaRPr lang="en-US"/>
          </a:p>
        </p:txBody>
      </p:sp>
    </p:spTree>
    <p:extLst>
      <p:ext uri="{BB962C8B-B14F-4D97-AF65-F5344CB8AC3E}">
        <p14:creationId xmlns:p14="http://schemas.microsoft.com/office/powerpoint/2010/main" val="23013617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b="1" dirty="0"/>
              <a:t>Handouts to consider using with this presentation:</a:t>
            </a:r>
          </a:p>
          <a:p>
            <a:pPr marL="228600" indent="-228600">
              <a:buAutoNum type="arabicPeriod"/>
            </a:pPr>
            <a:r>
              <a:rPr lang="en-US" b="1" dirty="0"/>
              <a:t>Senate Special Committee on Aging “Fighting Fraud” report</a:t>
            </a:r>
          </a:p>
          <a:p>
            <a:pPr marL="228600" indent="-228600">
              <a:buAutoNum type="arabicPeriod"/>
            </a:pPr>
            <a:r>
              <a:rPr lang="en-US" b="1" dirty="0"/>
              <a:t>Maine SMP ”Be Scam Smart” flyer</a:t>
            </a:r>
          </a:p>
          <a:p>
            <a:pPr marL="228600" indent="-228600">
              <a:buAutoNum type="arabicPeriod"/>
            </a:pPr>
            <a:r>
              <a:rPr lang="en-US" b="1" dirty="0"/>
              <a:t>“10 Things You Can Do to Avoid Fraud” brochure from the Federal Trade Commission</a:t>
            </a:r>
          </a:p>
          <a:p>
            <a:endParaRPr lang="en-US" dirty="0"/>
          </a:p>
          <a:p>
            <a:r>
              <a:rPr lang="en-US" dirty="0"/>
              <a:t>In 2015 the U.S. Senate Special Committee on Aging’s Fraud Hotline received more than 1,100 calls regarding a variety of fraud and scams.  189 of those calls came from Mainers, the largest percentage of calls from any state in the country.  Since Maine ranks #1 as the oldest state in the nation, it’s important to educate seniors, their families, caregivers, friends and health care providers about the risks and how Mainers can be protected.</a:t>
            </a:r>
          </a:p>
          <a:p>
            <a:endParaRPr lang="en-US" dirty="0"/>
          </a:p>
          <a:p>
            <a:r>
              <a:rPr lang="en-US" dirty="0"/>
              <a:t>Some of the scams I’ll be talking about today have made the “Top 10 Scams List” according to a report issued by the Senate Committee on Aging:  The IRS Impersonation Scam ranks #1;  with Lottery Scams coming in at #2; Phone Scams are listed as #3, with Romance Scams listed as #9.  We’ll also be discussing healthcare scams.</a:t>
            </a:r>
          </a:p>
          <a:p>
            <a:endParaRPr lang="en-US" dirty="0"/>
          </a:p>
          <a:p>
            <a:endParaRPr lang="en-US" b="1" dirty="0"/>
          </a:p>
          <a:p>
            <a:endParaRPr lang="en-US" dirty="0"/>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1659659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Although this scenario is a bit silly, the scam is not.  Since 2006, when Medicare began</a:t>
            </a:r>
            <a:r>
              <a:rPr lang="en-US" baseline="0" dirty="0"/>
              <a:t> providing prescription drug coverage, con artists have tried a variety of different scams to steal money from individuals, from Medicare and from other health insurance plans.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66074-CEC2-4EBF-B1F3-E97A96BEB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7830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a report from the Senate Committee on Aging, Lottery Scams are the #2 scam in the United States.</a:t>
            </a:r>
          </a:p>
          <a:p>
            <a:endParaRPr lang="en-US" dirty="0"/>
          </a:p>
          <a:p>
            <a:r>
              <a:rPr lang="en-US" dirty="0"/>
              <a:t>READ SLIDE</a:t>
            </a:r>
          </a:p>
          <a:p>
            <a:endParaRPr lang="en-US" dirty="0"/>
          </a:p>
          <a:p>
            <a:pPr algn="l"/>
            <a:r>
              <a:rPr lang="en-US" dirty="0"/>
              <a:t>In this context, it </a:t>
            </a:r>
            <a:r>
              <a:rPr lang="en-US" b="1" i="1" dirty="0"/>
              <a:t>sounds</a:t>
            </a:r>
            <a:r>
              <a:rPr lang="en-US" dirty="0"/>
              <a:t> “</a:t>
            </a:r>
            <a:r>
              <a:rPr lang="en-US" dirty="0" err="1"/>
              <a:t>scammy</a:t>
            </a:r>
            <a:r>
              <a:rPr lang="en-US" dirty="0"/>
              <a:t>”, doesn’t it?  However, tens of thousands of seniors have fallen for this scam.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66074-CEC2-4EBF-B1F3-E97A96BEB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1806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the report from the Senate Committee on Aging, the IRS Scam is ranked #1 scam in the United States today.</a:t>
            </a:r>
          </a:p>
          <a:p>
            <a:endParaRPr lang="en-US" dirty="0"/>
          </a:p>
          <a:p>
            <a:r>
              <a:rPr lang="en-US" dirty="0"/>
              <a:t>READ SLIDE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66074-CEC2-4EBF-B1F3-E97A96BEB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985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Typically, scammers first connect with individuals online, either through a chatroom, dating site, social media site, or email.  Con artists often call and chat on the phone to prove that they are real.  These conversations can take place over weeks and even months as the con artists build trust with their victims.  In some instances, con artists have even promised to marry their victims.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66074-CEC2-4EBF-B1F3-E97A96BEB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6457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SLIDE</a:t>
            </a:r>
          </a:p>
          <a:p>
            <a:endParaRPr lang="en-US" dirty="0"/>
          </a:p>
          <a:p>
            <a:r>
              <a:rPr lang="en-US" dirty="0"/>
              <a:t>According to the Senate Committee on Aging report, phone scams rank #3</a:t>
            </a:r>
            <a:r>
              <a:rPr lang="en-US" baseline="0" dirty="0"/>
              <a:t> scam in the United States.</a:t>
            </a:r>
            <a:endParaRPr lang="en-US" dirty="0"/>
          </a:p>
          <a:p>
            <a:endParaRPr lang="en-US" dirty="0"/>
          </a:p>
          <a:p>
            <a:r>
              <a:rPr lang="en-US" dirty="0"/>
              <a:t>Scam artists prey</a:t>
            </a:r>
            <a:r>
              <a:rPr lang="en-US" baseline="0" dirty="0"/>
              <a:t> on people’s vulnerabilities – who wouldn’t want their families drinking safe water?</a:t>
            </a:r>
          </a:p>
          <a:p>
            <a:endParaRPr lang="en-US" baseline="0" dirty="0"/>
          </a:p>
          <a:p>
            <a:r>
              <a:rPr lang="en-US" baseline="0" dirty="0"/>
              <a:t>These calls often include “spoofed” phone numbers, so Caller ID shows an in-state number or the name of a legitimate company.</a:t>
            </a:r>
          </a:p>
          <a:p>
            <a:endParaRPr lang="en-US" baseline="0" dirty="0"/>
          </a:p>
          <a:p>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566074-CEC2-4EBF-B1F3-E97A96BEB2E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5131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normAutofit/>
          </a:bodyPr>
          <a:lstStyle/>
          <a:p>
            <a:r>
              <a:rPr lang="en-US" dirty="0"/>
              <a:t>Wrapping up:  Be a savvy consumer to</a:t>
            </a:r>
            <a:r>
              <a:rPr lang="en-US" baseline="0" dirty="0"/>
              <a:t> avoid becoming a victim of these scams.</a:t>
            </a:r>
          </a:p>
          <a:p>
            <a:endParaRPr lang="en-US" baseline="0" dirty="0"/>
          </a:p>
          <a:p>
            <a:r>
              <a:rPr lang="en-US" b="1" baseline="0" dirty="0"/>
              <a:t>Healthcare scams</a:t>
            </a:r>
            <a:r>
              <a:rPr lang="en-US" baseline="0" dirty="0"/>
              <a:t>:  Protect your Medicare and other health insurance numbers – just like your credit card number!</a:t>
            </a:r>
          </a:p>
          <a:p>
            <a:endParaRPr lang="en-US" baseline="0" dirty="0"/>
          </a:p>
          <a:p>
            <a:r>
              <a:rPr lang="en-US" b="1" baseline="0" dirty="0"/>
              <a:t>Lottery scams</a:t>
            </a:r>
            <a:r>
              <a:rPr lang="en-US" baseline="0" dirty="0"/>
              <a:t>:  Entering lotteries outside the U.S. is illegal.  If you didn’t enter, you can’t win! </a:t>
            </a:r>
          </a:p>
          <a:p>
            <a:endParaRPr lang="en-US" baseline="0" dirty="0"/>
          </a:p>
          <a:p>
            <a:r>
              <a:rPr lang="en-US" b="1" baseline="0" dirty="0"/>
              <a:t>IRS scams</a:t>
            </a:r>
            <a:r>
              <a:rPr lang="en-US" baseline="0" dirty="0"/>
              <a:t>:  IRS Agents don’t call and threaten arrest!</a:t>
            </a:r>
          </a:p>
          <a:p>
            <a:endParaRPr lang="en-US" baseline="0" dirty="0"/>
          </a:p>
          <a:p>
            <a:r>
              <a:rPr lang="en-US" b="1" baseline="0" dirty="0"/>
              <a:t>Romance scams</a:t>
            </a:r>
            <a:r>
              <a:rPr lang="en-US" baseline="0" dirty="0"/>
              <a:t>:  Be careful about the personal information you share – and NEVER give money to someone you met online!</a:t>
            </a:r>
          </a:p>
          <a:p>
            <a:endParaRPr lang="en-US" baseline="0" dirty="0"/>
          </a:p>
          <a:p>
            <a:r>
              <a:rPr lang="en-US" b="1" baseline="0" dirty="0"/>
              <a:t>Phone scams</a:t>
            </a:r>
            <a:r>
              <a:rPr lang="en-US" baseline="0" dirty="0"/>
              <a:t>:  Use Caller ID to screen your calls.  If in doubt, contact the legitimate company and ask if they called you!</a:t>
            </a:r>
          </a:p>
          <a:p>
            <a:endParaRPr lang="en-US" baseline="0" dirty="0"/>
          </a:p>
          <a:p>
            <a:r>
              <a:rPr lang="en-US" b="1" baseline="0" dirty="0"/>
              <a:t>HANDOUT:</a:t>
            </a:r>
            <a:r>
              <a:rPr lang="en-US" baseline="0" dirty="0"/>
              <a:t>  “Reporting 101” flyer, which provides contact info for reporting a variety of scams.</a:t>
            </a:r>
            <a:endParaRPr lang="en-US" dirty="0"/>
          </a:p>
        </p:txBody>
      </p:sp>
      <p:sp>
        <p:nvSpPr>
          <p:cNvPr id="6" name="Slide Image Placeholder 5"/>
          <p:cNvSpPr>
            <a:spLocks noGrp="1" noRot="1" noChangeAspect="1"/>
          </p:cNvSpPr>
          <p:nvPr>
            <p:ph type="sldImg"/>
          </p:nvPr>
        </p:nvSpPr>
        <p:spPr>
          <a:xfrm>
            <a:off x="552450" y="468313"/>
            <a:ext cx="3198813" cy="2398712"/>
          </a:xfrm>
        </p:spPr>
      </p:sp>
    </p:spTree>
    <p:extLst>
      <p:ext uri="{BB962C8B-B14F-4D97-AF65-F5344CB8AC3E}">
        <p14:creationId xmlns:p14="http://schemas.microsoft.com/office/powerpoint/2010/main" val="113194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9FBDF-982E-4152-AE6D-1CDA71F96C0E}"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6E4E-AF6E-482E-AFF1-82F04715B9B4}"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C7F671-BDE4-4A1C-AB9F-DF889AB59432}"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00A6EC2A-C70C-400C-9561-F72DC2EC525F}"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304161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6967AFD-9D36-432C-80D0-16A90D7AC792}"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37670568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B0C17ED-24D2-4C85-A877-B4514DF5D874}"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514647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4410F1F-9011-49D5-8A2D-19B70D20430B}"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1556774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3A83DF6-2139-4895-97F8-FFED558B2792}" type="datetime1">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566017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492AF88-DB47-4675-8A2D-DA0C70A82125}" type="datetime1">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734584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65A6B8-891F-4309-9072-293B2D14E9A9}" type="datetime1">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14840459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EE027D9B-55BE-4A6B-86CF-2D2BF205DF39}"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42781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307351-228C-457F-A823-EE223F384E13}"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9E68666-7D59-4B97-A520-9FFA6256C326}"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16639903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8265720-B9E0-42DF-AFEE-4096AE83C113}"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34243359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90E8AE-C3D6-4623-B0F5-9E4E098B94AE}"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32E6AF0-35E0-4358-BE9A-BE68D5A5C657}" type="slidenum">
              <a:rPr lang="en-US" smtClean="0"/>
              <a:t>‹#›</a:t>
            </a:fld>
            <a:endParaRPr lang="en-US"/>
          </a:p>
        </p:txBody>
      </p:sp>
    </p:spTree>
    <p:extLst>
      <p:ext uri="{BB962C8B-B14F-4D97-AF65-F5344CB8AC3E}">
        <p14:creationId xmlns:p14="http://schemas.microsoft.com/office/powerpoint/2010/main" val="28489887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1313259" y="1300786"/>
            <a:ext cx="6517482" cy="2509213"/>
          </a:xfrm>
        </p:spPr>
        <p:txBody>
          <a:bodyPr anchor="b">
            <a:normAutofit/>
          </a:bodyPr>
          <a:lstStyle>
            <a:lvl1pPr algn="ctr">
              <a:defRPr sz="3600"/>
            </a:lvl1pPr>
          </a:lstStyle>
          <a:p>
            <a:r>
              <a:rPr lang="en-US"/>
              <a:t>Click to edit Master title style</a:t>
            </a:r>
            <a:endParaRPr lang="en-US" dirty="0"/>
          </a:p>
        </p:txBody>
      </p:sp>
      <p:sp>
        <p:nvSpPr>
          <p:cNvPr id="3" name="Subtitle 2"/>
          <p:cNvSpPr>
            <a:spLocks noGrp="1"/>
          </p:cNvSpPr>
          <p:nvPr>
            <p:ph type="subTitle" idx="1"/>
          </p:nvPr>
        </p:nvSpPr>
        <p:spPr>
          <a:xfrm>
            <a:off x="1313259" y="3886201"/>
            <a:ext cx="6517482" cy="1371599"/>
          </a:xfrm>
        </p:spPr>
        <p:txBody>
          <a:bodyPr>
            <a:normAutofit/>
          </a:bodyPr>
          <a:lstStyle>
            <a:lvl1pPr marL="0" indent="0" algn="ctr">
              <a:buNone/>
              <a:defRPr sz="1650">
                <a:solidFill>
                  <a:schemeClr val="bg1">
                    <a:lumMod val="50000"/>
                  </a:schemeClr>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DA59230-971F-4CE7-9108-9AD4E4073961}" type="datetime1">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0715557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777287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ABA98-65BD-436F-8A3D-0655CF5D4ACF}" type="datetime1">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8708986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828564"/>
            <a:ext cx="7763814" cy="2736819"/>
          </a:xfrm>
        </p:spPr>
        <p:txBody>
          <a:bodyPr anchor="b">
            <a:normAutofit/>
          </a:bodyPr>
          <a:lstStyle>
            <a:lvl1pPr>
              <a:defRPr sz="3000"/>
            </a:lvl1pPr>
          </a:lstStyle>
          <a:p>
            <a:r>
              <a:rPr lang="en-US"/>
              <a:t>Click to edit Master title style</a:t>
            </a:r>
            <a:endParaRPr lang="en-US" dirty="0"/>
          </a:p>
        </p:txBody>
      </p:sp>
      <p:sp>
        <p:nvSpPr>
          <p:cNvPr id="3" name="Text Placeholder 2"/>
          <p:cNvSpPr>
            <a:spLocks noGrp="1"/>
          </p:cNvSpPr>
          <p:nvPr>
            <p:ph type="body" idx="1"/>
          </p:nvPr>
        </p:nvSpPr>
        <p:spPr>
          <a:xfrm>
            <a:off x="685331" y="3657458"/>
            <a:ext cx="7763814" cy="1368183"/>
          </a:xfrm>
        </p:spPr>
        <p:txBody>
          <a:bodyPr>
            <a:normAutofit/>
          </a:bodyPr>
          <a:lstStyle>
            <a:lvl1pPr marL="0" indent="0" algn="ctr">
              <a:buNone/>
              <a:defRPr sz="1500">
                <a:solidFill>
                  <a:schemeClr val="bg1">
                    <a:lumMod val="50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3B6619-23E5-4E62-A10F-9376FD0D1ABD}" type="datetime1">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512260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330" y="2367093"/>
            <a:ext cx="382952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4629150" y="2367093"/>
            <a:ext cx="382905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D3B6898-A125-451D-83E2-31056C90BB8C}"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10849933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4" name="Title 1"/>
          <p:cNvSpPr>
            <a:spLocks noGrp="1"/>
          </p:cNvSpPr>
          <p:nvPr>
            <p:ph type="title"/>
          </p:nvPr>
        </p:nvSpPr>
        <p:spPr>
          <a:xfrm>
            <a:off x="685332" y="618518"/>
            <a:ext cx="7773338"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59746" y="2371018"/>
            <a:ext cx="3655106"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Content Placeholder 3"/>
          <p:cNvSpPr>
            <a:spLocks noGrp="1"/>
          </p:cNvSpPr>
          <p:nvPr>
            <p:ph sz="quarter" idx="13"/>
          </p:nvPr>
        </p:nvSpPr>
        <p:spPr>
          <a:xfrm>
            <a:off x="685331" y="3051013"/>
            <a:ext cx="3829520"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97317" y="2371018"/>
            <a:ext cx="3661353" cy="679994"/>
          </a:xfrm>
        </p:spPr>
        <p:txBody>
          <a:bodyPr anchor="b">
            <a:noAutofit/>
          </a:bodyPr>
          <a:lstStyle>
            <a:lvl1pPr marL="0" indent="0">
              <a:lnSpc>
                <a:spcPct val="85000"/>
              </a:lnSpc>
              <a:buNone/>
              <a:defRPr sz="19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3" name="Content Placeholder 5"/>
          <p:cNvSpPr>
            <a:spLocks noGrp="1"/>
          </p:cNvSpPr>
          <p:nvPr>
            <p:ph sz="quarter" idx="14"/>
          </p:nvPr>
        </p:nvSpPr>
        <p:spPr>
          <a:xfrm>
            <a:off x="4629150" y="3051013"/>
            <a:ext cx="382905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B5E2B56-B2AE-4104-95E0-13902A0CAC66}" type="datetime1">
              <a:rPr lang="en-US" smtClean="0"/>
              <a:t>10/26/2017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5805298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21DA8E-4806-437E-A6C3-AB1E9F560138}" type="datetime1">
              <a:rPr lang="en-US" smtClean="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66196062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fld id="{9CFDB1E8-5F04-45E8-B791-80EC598B464C}" type="datetime1">
              <a:rPr lang="en-US" smtClean="0"/>
              <a:t>10/26/2017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6165776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987B86-7B09-46DC-8D81-9BCF0977098E}" type="datetime1">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2951766" cy="2023252"/>
          </a:xfrm>
        </p:spPr>
        <p:txBody>
          <a:bodyPr anchor="b"/>
          <a:lstStyle>
            <a:lvl1pPr algn="ctr">
              <a:defRPr sz="2400"/>
            </a:lvl1pPr>
          </a:lstStyle>
          <a:p>
            <a:r>
              <a:rPr lang="en-US"/>
              <a:t>Click to edit Master title style</a:t>
            </a:r>
            <a:endParaRPr lang="en-US" dirty="0"/>
          </a:p>
        </p:txBody>
      </p:sp>
      <p:sp>
        <p:nvSpPr>
          <p:cNvPr id="10" name="Content Placeholder 2"/>
          <p:cNvSpPr>
            <a:spLocks noGrp="1"/>
          </p:cNvSpPr>
          <p:nvPr>
            <p:ph sz="quarter" idx="13"/>
          </p:nvPr>
        </p:nvSpPr>
        <p:spPr>
          <a:xfrm>
            <a:off x="3808547" y="609601"/>
            <a:ext cx="4650122"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331" y="2632852"/>
            <a:ext cx="2951767" cy="3158348"/>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8482CED-92A8-4FA0-980D-99FA0D8E3569}"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4908176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4451227" cy="2023254"/>
          </a:xfrm>
        </p:spPr>
        <p:txBody>
          <a:bodyPr anchor="b"/>
          <a:lstStyle>
            <a:lvl1pPr algn="ct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68602" y="609601"/>
            <a:ext cx="2441519" cy="5181600"/>
          </a:xfrm>
          <a:prstGeom prst="roundRect">
            <a:avLst>
              <a:gd name="adj" fmla="val 494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46" y="2632853"/>
            <a:ext cx="4451212" cy="3158347"/>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FAB0696-EB8F-455A-8913-09E3E511FDB4}"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5574638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46" y="4289374"/>
            <a:ext cx="7773324" cy="81161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88558" y="698261"/>
            <a:ext cx="7366899" cy="3214136"/>
          </a:xfrm>
          <a:prstGeom prst="roundRect">
            <a:avLst>
              <a:gd name="adj" fmla="val 4944"/>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85331" y="5108728"/>
            <a:ext cx="7773339" cy="682472"/>
          </a:xfrm>
        </p:spPr>
        <p:txBody>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0BFD001C-09B4-46D4-AFDB-94049B68B347}"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079451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609600"/>
            <a:ext cx="7773339" cy="3427245"/>
          </a:xfrm>
        </p:spPr>
        <p:txBody>
          <a:bodyPr anchor="ctr"/>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204821"/>
            <a:ext cx="7773339" cy="1586380"/>
          </a:xfrm>
        </p:spPr>
        <p:txBody>
          <a:bodyPr anchor="ct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FB243579-4913-4562-8D79-D5440EC8945D}"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681217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084659" y="609600"/>
            <a:ext cx="6977064" cy="2992904"/>
          </a:xfrm>
        </p:spPr>
        <p:txBody>
          <a:bodyPr anchor="ctr"/>
          <a:lstStyle>
            <a:lvl1pPr>
              <a:defRPr sz="24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610032"/>
            <a:ext cx="6564224" cy="59478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85331" y="4372797"/>
            <a:ext cx="7773339" cy="1421053"/>
          </a:xfrm>
        </p:spPr>
        <p:txBody>
          <a:bodyPr anchor="ctr">
            <a:normAutofit/>
          </a:bodyPr>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7CC26D40-45D2-4581-AAD3-F89F45B68E5E}"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
        <p:nvSpPr>
          <p:cNvPr id="13" name="TextBox 12"/>
          <p:cNvSpPr txBox="1"/>
          <p:nvPr/>
        </p:nvSpPr>
        <p:spPr>
          <a:xfrm>
            <a:off x="751116" y="754166"/>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4" name="TextBox 13"/>
          <p:cNvSpPr txBox="1"/>
          <p:nvPr/>
        </p:nvSpPr>
        <p:spPr>
          <a:xfrm>
            <a:off x="7918169" y="2993578"/>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0714382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685331" y="2138722"/>
            <a:ext cx="7773339" cy="2511835"/>
          </a:xfrm>
        </p:spPr>
        <p:txBody>
          <a:bodyPr anchor="b"/>
          <a:lstStyle>
            <a:lvl1pPr algn="ct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85331" y="4662335"/>
            <a:ext cx="7773339" cy="1140644"/>
          </a:xfrm>
        </p:spPr>
        <p:txBody>
          <a:bodyPr anchor="t"/>
          <a:lstStyle>
            <a:lvl1pPr marL="0" indent="0" algn="ctr">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761F572-9E1D-463D-8055-85BD39A20291}" type="datetime1">
              <a:rPr lang="en-US" smtClean="0"/>
              <a:t>10/26/2017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70609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5" name="Title 1"/>
          <p:cNvSpPr>
            <a:spLocks noGrp="1"/>
          </p:cNvSpPr>
          <p:nvPr>
            <p:ph type="title"/>
          </p:nvPr>
        </p:nvSpPr>
        <p:spPr>
          <a:xfrm>
            <a:off x="685331" y="609600"/>
            <a:ext cx="7773339"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331" y="2367093"/>
            <a:ext cx="2474232"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685331" y="2943356"/>
            <a:ext cx="2474232"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339292" y="2367093"/>
            <a:ext cx="2468641"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0" name="Text Placeholder 3"/>
          <p:cNvSpPr>
            <a:spLocks noGrp="1"/>
          </p:cNvSpPr>
          <p:nvPr>
            <p:ph type="body" sz="half" idx="16"/>
          </p:nvPr>
        </p:nvSpPr>
        <p:spPr>
          <a:xfrm>
            <a:off x="3331012" y="2943356"/>
            <a:ext cx="2477513"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979974" y="2367093"/>
            <a:ext cx="2478696" cy="576262"/>
          </a:xfrm>
        </p:spPr>
        <p:txBody>
          <a:bodyPr anchor="b">
            <a:noAutofit/>
          </a:bodyPr>
          <a:lstStyle>
            <a:lvl1pPr marL="0" indent="0" algn="ctr">
              <a:lnSpc>
                <a:spcPct val="85000"/>
              </a:lnSpc>
              <a:buNone/>
              <a:defRPr sz="180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12" name="Text Placeholder 3"/>
          <p:cNvSpPr>
            <a:spLocks noGrp="1"/>
          </p:cNvSpPr>
          <p:nvPr>
            <p:ph type="body" sz="half" idx="17"/>
          </p:nvPr>
        </p:nvSpPr>
        <p:spPr>
          <a:xfrm>
            <a:off x="5979974" y="2943356"/>
            <a:ext cx="2478696" cy="2847845"/>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95492DD6-8873-41B3-9775-67F55FF59575}" type="datetime1">
              <a:rPr lang="en-US" smtClean="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1537163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 name="Title 1"/>
          <p:cNvSpPr>
            <a:spLocks noGrp="1"/>
          </p:cNvSpPr>
          <p:nvPr>
            <p:ph type="title"/>
          </p:nvPr>
        </p:nvSpPr>
        <p:spPr>
          <a:xfrm>
            <a:off x="685331" y="610772"/>
            <a:ext cx="7773339"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5331" y="4204820"/>
            <a:ext cx="2472307"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685331" y="2367093"/>
            <a:ext cx="2472307" cy="1524000"/>
          </a:xfrm>
          <a:prstGeom prst="roundRect">
            <a:avLst>
              <a:gd name="adj" fmla="val 9363"/>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685331" y="4781082"/>
            <a:ext cx="2472307" cy="1010118"/>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332069" y="4204820"/>
            <a:ext cx="247637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331011" y="2367093"/>
            <a:ext cx="2477514"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331011" y="4781081"/>
            <a:ext cx="2477514" cy="1010119"/>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979974" y="4204820"/>
            <a:ext cx="2475511" cy="576262"/>
          </a:xfrm>
        </p:spPr>
        <p:txBody>
          <a:bodyPr anchor="b">
            <a:noAutofit/>
          </a:bodyPr>
          <a:lstStyle>
            <a:lvl1pPr marL="0" indent="0" algn="ctr">
              <a:lnSpc>
                <a:spcPct val="85000"/>
              </a:lnSpc>
              <a:buNone/>
              <a:defRPr sz="1650" b="0">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979974" y="2367093"/>
            <a:ext cx="2478696" cy="1524000"/>
          </a:xfrm>
          <a:prstGeom prst="roundRect">
            <a:avLst>
              <a:gd name="adj" fmla="val 8841"/>
            </a:avLst>
          </a:prstGeom>
          <a:noFill/>
          <a:ln w="82550" cap="sq">
            <a:solidFill>
              <a:schemeClr val="bg2">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979880" y="4781079"/>
            <a:ext cx="2478790" cy="1010121"/>
          </a:xfrm>
        </p:spPr>
        <p:txBody>
          <a:bodyPr anchor="t">
            <a:normAutofit/>
          </a:bodyPr>
          <a:lstStyle>
            <a:lvl1pPr marL="0" indent="0" algn="ctr">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5D4356FE-5485-4234-9340-B1FCD5A6134E}" type="datetime1">
              <a:rPr lang="en-US" smtClean="0"/>
              <a:t>10/26/2017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33973286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685331" y="2367094"/>
            <a:ext cx="7773339"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29A4AC-6308-4E7D-AB2F-CCCE6AC70F0E}" type="datetime1">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1962910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Vertical Title 1"/>
          <p:cNvSpPr>
            <a:spLocks noGrp="1"/>
          </p:cNvSpPr>
          <p:nvPr>
            <p:ph type="title" orient="vert"/>
          </p:nvPr>
        </p:nvSpPr>
        <p:spPr>
          <a:xfrm>
            <a:off x="6543675" y="609602"/>
            <a:ext cx="1914995"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685331" y="609602"/>
            <a:ext cx="5744043"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3D85C64-BA91-43B3-9430-B7623348CA98}" type="datetime1">
              <a:rPr lang="en-US" smtClean="0"/>
              <a:t>10/26/2017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3325416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525743-084A-4E1D-A3A4-2EC4BD429C64}"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3338FE-2175-4452-9649-4978205CA2D2}" type="datetime1">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9A7687-850A-4CA3-AC75-1BA896CD8B67}" type="datetime1">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35A900-5CAC-4981-A67C-E657AD2194BF}" type="datetime1">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DB0F659-A662-4722-BE21-A343C3E0321A}"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D121CC9-8C94-4602-808E-452BA00CD6C4}" type="datetime1">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A9AE9C-90F2-3141-A964-FFEC2F65B7D8}"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1.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360419-745F-43C0-9141-7DA970A5E17D}" type="datetime1">
              <a:rPr lang="en-US" smtClean="0"/>
              <a:t>10/26/2017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9AE9C-90F2-3141-A964-FFEC2F65B7D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4021E6FD-3C30-4445-9B6E-0F030B5A5729}" type="datetime1">
              <a:rPr lang="en-US" smtClean="0"/>
              <a:t>10/26/2017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732E6AF0-35E0-4358-BE9A-BE68D5A5C657}" type="slidenum">
              <a:rPr lang="en-US" smtClean="0"/>
              <a:t>‹#›</a:t>
            </a:fld>
            <a:endParaRPr lang="en-US"/>
          </a:p>
        </p:txBody>
      </p:sp>
    </p:spTree>
    <p:extLst>
      <p:ext uri="{BB962C8B-B14F-4D97-AF65-F5344CB8AC3E}">
        <p14:creationId xmlns:p14="http://schemas.microsoft.com/office/powerpoint/2010/main" val="8497472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mt="70000"/>
            <a:extLst>
              <a:ext uri="{28A0092B-C50C-407E-A947-70E740481C1C}">
                <a14:useLocalDpi xmlns:a14="http://schemas.microsoft.com/office/drawing/2010/main" val="0"/>
              </a:ext>
            </a:extLst>
          </a:blip>
          <a:srcRect/>
          <a:stretch>
            <a:fillRect/>
          </a:stretch>
        </p:blipFill>
        <p:spPr bwMode="auto">
          <a:xfrm>
            <a:off x="1" y="1"/>
            <a:ext cx="9144002"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685332" y="618518"/>
            <a:ext cx="7773338"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331" y="2367094"/>
            <a:ext cx="7773339"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759053" y="5883276"/>
            <a:ext cx="2057400" cy="365125"/>
          </a:xfrm>
          <a:prstGeom prst="rect">
            <a:avLst/>
          </a:prstGeom>
        </p:spPr>
        <p:txBody>
          <a:bodyPr vert="horz" lIns="91440" tIns="45720" rIns="91440" bIns="45720" rtlCol="0" anchor="ctr"/>
          <a:lstStyle>
            <a:lvl1pPr algn="r">
              <a:defRPr sz="750">
                <a:solidFill>
                  <a:schemeClr val="tx1"/>
                </a:solidFill>
              </a:defRPr>
            </a:lvl1pPr>
          </a:lstStyle>
          <a:p>
            <a:fld id="{CA245AF4-97D6-40E1-83B1-6C6FA7DF04F5}" type="datetime1">
              <a:rPr lang="en-US" smtClean="0"/>
              <a:t>10/26/2017</a:t>
            </a:fld>
            <a:endParaRPr lang="en-US" dirty="0"/>
          </a:p>
        </p:txBody>
      </p:sp>
      <p:sp>
        <p:nvSpPr>
          <p:cNvPr id="5" name="Footer Placeholder 4"/>
          <p:cNvSpPr>
            <a:spLocks noGrp="1"/>
          </p:cNvSpPr>
          <p:nvPr>
            <p:ph type="ftr" sz="quarter" idx="3"/>
          </p:nvPr>
        </p:nvSpPr>
        <p:spPr>
          <a:xfrm>
            <a:off x="685331" y="5883276"/>
            <a:ext cx="5004665" cy="365125"/>
          </a:xfrm>
          <a:prstGeom prst="rect">
            <a:avLst/>
          </a:prstGeom>
        </p:spPr>
        <p:txBody>
          <a:bodyPr vert="horz" lIns="91440" tIns="45720" rIns="91440" bIns="45720" rtlCol="0" anchor="ctr"/>
          <a:lstStyle>
            <a:lvl1pPr algn="l">
              <a:defRPr sz="750">
                <a:solidFill>
                  <a:schemeClr val="tx1"/>
                </a:solidFill>
              </a:defRPr>
            </a:lvl1pPr>
          </a:lstStyle>
          <a:p>
            <a:endParaRPr lang="en-US" dirty="0"/>
          </a:p>
        </p:txBody>
      </p:sp>
      <p:sp>
        <p:nvSpPr>
          <p:cNvPr id="6" name="Slide Number Placeholder 5"/>
          <p:cNvSpPr>
            <a:spLocks noGrp="1"/>
          </p:cNvSpPr>
          <p:nvPr>
            <p:ph type="sldNum" sz="quarter" idx="4"/>
          </p:nvPr>
        </p:nvSpPr>
        <p:spPr>
          <a:xfrm>
            <a:off x="7885509" y="5883276"/>
            <a:ext cx="573161" cy="365125"/>
          </a:xfrm>
          <a:prstGeom prst="rect">
            <a:avLst/>
          </a:prstGeom>
        </p:spPr>
        <p:txBody>
          <a:bodyPr vert="horz" lIns="91440" tIns="45720" rIns="91440" bIns="45720" rtlCol="0" anchor="ctr"/>
          <a:lstStyle>
            <a:lvl1pPr algn="r">
              <a:defRPr sz="750">
                <a:solidFill>
                  <a:schemeClr val="tx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41007355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hf hdr="0" ftr="0" dt="0"/>
  <p:txStyles>
    <p:titleStyle>
      <a:lvl1pPr algn="ctr" defTabSz="685800" rtl="0" eaLnBrk="1" latinLnBrk="0" hangingPunct="1">
        <a:lnSpc>
          <a:spcPct val="90000"/>
        </a:lnSpc>
        <a:spcBef>
          <a:spcPct val="0"/>
        </a:spcBef>
        <a:buNone/>
        <a:defRPr sz="2700" kern="1200" cap="all" baseline="0">
          <a:solidFill>
            <a:schemeClr val="tx1"/>
          </a:solidFill>
          <a:effectLst/>
          <a:latin typeface="+mj-lt"/>
          <a:ea typeface="+mj-ea"/>
          <a:cs typeface="+mj-cs"/>
        </a:defRPr>
      </a:lvl1pPr>
    </p:titleStyle>
    <p:bodyStyle>
      <a:lvl1pPr marL="171450" indent="-171450" algn="l" defTabSz="685800" rtl="0" eaLnBrk="1" latinLnBrk="0" hangingPunct="1">
        <a:lnSpc>
          <a:spcPct val="120000"/>
        </a:lnSpc>
        <a:spcBef>
          <a:spcPts val="750"/>
        </a:spcBef>
        <a:buClr>
          <a:schemeClr val="tx1"/>
        </a:buClr>
        <a:buFont typeface="Arial" panose="020B0604020202020204" pitchFamily="34" charset="0"/>
        <a:buChar char="•"/>
        <a:defRPr sz="1500" kern="1200" cap="all" baseline="0">
          <a:solidFill>
            <a:schemeClr val="tx1"/>
          </a:solidFill>
          <a:effectLst/>
          <a:latin typeface="+mn-lt"/>
          <a:ea typeface="+mn-ea"/>
          <a:cs typeface="+mn-cs"/>
        </a:defRPr>
      </a:lvl1pPr>
      <a:lvl2pPr marL="514350" indent="-171450" algn="l" defTabSz="685800" rtl="0" eaLnBrk="1" latinLnBrk="0" hangingPunct="1">
        <a:lnSpc>
          <a:spcPct val="120000"/>
        </a:lnSpc>
        <a:spcBef>
          <a:spcPts val="375"/>
        </a:spcBef>
        <a:buClr>
          <a:schemeClr val="tx1"/>
        </a:buClr>
        <a:buFont typeface="Arial" panose="020B0604020202020204" pitchFamily="34" charset="0"/>
        <a:buChar char="•"/>
        <a:defRPr sz="1350" kern="1200" cap="all" baseline="0">
          <a:solidFill>
            <a:schemeClr val="tx1"/>
          </a:solidFill>
          <a:effectLst/>
          <a:latin typeface="+mn-lt"/>
          <a:ea typeface="+mn-ea"/>
          <a:cs typeface="+mn-cs"/>
        </a:defRPr>
      </a:lvl2pPr>
      <a:lvl3pPr marL="857250" indent="-171450" algn="l" defTabSz="685800" rtl="0" eaLnBrk="1" latinLnBrk="0" hangingPunct="1">
        <a:lnSpc>
          <a:spcPct val="120000"/>
        </a:lnSpc>
        <a:spcBef>
          <a:spcPts val="375"/>
        </a:spcBef>
        <a:buClr>
          <a:schemeClr val="tx1"/>
        </a:buClr>
        <a:buFont typeface="Arial" panose="020B0604020202020204" pitchFamily="34" charset="0"/>
        <a:buChar char="•"/>
        <a:defRPr sz="1200" kern="1200" cap="all" baseline="0">
          <a:solidFill>
            <a:schemeClr val="tx1"/>
          </a:solidFill>
          <a:effectLst/>
          <a:latin typeface="+mn-lt"/>
          <a:ea typeface="+mn-ea"/>
          <a:cs typeface="+mn-cs"/>
        </a:defRPr>
      </a:lvl3pPr>
      <a:lvl4pPr marL="12001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4pPr>
      <a:lvl5pPr marL="15430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5pPr>
      <a:lvl6pPr marL="18859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6pPr>
      <a:lvl7pPr marL="22288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7pPr>
      <a:lvl8pPr marL="25717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8pPr>
      <a:lvl9pPr marL="2914650" indent="-171450" algn="l" defTabSz="685800" rtl="0" eaLnBrk="1" latinLnBrk="0" hangingPunct="1">
        <a:lnSpc>
          <a:spcPct val="120000"/>
        </a:lnSpc>
        <a:spcBef>
          <a:spcPts val="375"/>
        </a:spcBef>
        <a:buClr>
          <a:schemeClr val="tx1"/>
        </a:buClr>
        <a:buFont typeface="Arial" panose="020B0604020202020204" pitchFamily="34" charset="0"/>
        <a:buChar char="•"/>
        <a:defRPr sz="1050" kern="1200" cap="all"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www.doi.idaho.gov/shiba/shibahealth.aspx"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hyperlink" Target="mailto:idahoshiba@doi.idaho.gov" TargetMode="External"/><Relationship Id="rId4" Type="http://schemas.openxmlformats.org/officeDocument/2006/relationships/hyperlink" Target="http://www.doi.idaho.gov/shiba/Vol/login.aspx"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20.jpeg"/><Relationship Id="rId4" Type="http://schemas.openxmlformats.org/officeDocument/2006/relationships/diagramLayout" Target="../diagrams/layout1.xml"/><Relationship Id="rId9" Type="http://schemas.openxmlformats.org/officeDocument/2006/relationships/image" Target="../media/image19.jpg"/></Relationships>
</file>

<file path=ppt/slides/_rels/slide19.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diagramColors" Target="../diagrams/colors7.xml"/><Relationship Id="rId11" Type="http://schemas.openxmlformats.org/officeDocument/2006/relationships/image" Target="../media/image22.jpeg"/><Relationship Id="rId5" Type="http://schemas.openxmlformats.org/officeDocument/2006/relationships/diagramQuickStyle" Target="../diagrams/quickStyle7.xml"/><Relationship Id="rId10" Type="http://schemas.openxmlformats.org/officeDocument/2006/relationships/image" Target="../media/image20.jpeg"/><Relationship Id="rId4" Type="http://schemas.openxmlformats.org/officeDocument/2006/relationships/diagramLayout" Target="../diagrams/layout7.xml"/><Relationship Id="rId9" Type="http://schemas.openxmlformats.org/officeDocument/2006/relationships/image" Target="../media/image19.jpg"/></Relationships>
</file>

<file path=ppt/slides/_rels/slide26.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 Id="rId4" Type="http://schemas.openxmlformats.org/officeDocument/2006/relationships/image" Target="../media/image30.jpg"/></Relationships>
</file>

<file path=ppt/slides/_rels/slide29.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 Id="rId4" Type="http://schemas.openxmlformats.org/officeDocument/2006/relationships/image" Target="../media/image30.jpg"/></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 Id="rId4" Type="http://schemas.openxmlformats.org/officeDocument/2006/relationships/image" Target="../media/image30.jpg"/></Relationships>
</file>

<file path=ppt/slides/_rels/slide31.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4.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7.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1.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3.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5.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46.xml.rels><?xml version="1.0" encoding="UTF-8" standalone="yes"?>
<Relationships xmlns="http://schemas.openxmlformats.org/package/2006/relationships"><Relationship Id="rId3" Type="http://schemas.openxmlformats.org/officeDocument/2006/relationships/image" Target="cid:image002.gif@01D281F0.E896B250" TargetMode="External"/><Relationship Id="rId2" Type="http://schemas.openxmlformats.org/officeDocument/2006/relationships/image" Target="../media/image29.gif"/><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HIBA-ppt-cover2.jpg"/>
          <p:cNvPicPr>
            <a:picLocks noChangeAspect="1"/>
          </p:cNvPicPr>
          <p:nvPr/>
        </p:nvPicPr>
        <p:blipFill>
          <a:blip r:embed="rId2"/>
          <a:stretch>
            <a:fillRect/>
          </a:stretch>
        </p:blipFill>
        <p:spPr>
          <a:xfrm>
            <a:off x="0" y="-61465"/>
            <a:ext cx="9144000" cy="6858000"/>
          </a:xfrm>
          <a:prstGeom prst="rect">
            <a:avLst/>
          </a:prstGeom>
        </p:spPr>
      </p:pic>
      <p:sp>
        <p:nvSpPr>
          <p:cNvPr id="2" name="TextBox 1"/>
          <p:cNvSpPr txBox="1"/>
          <p:nvPr/>
        </p:nvSpPr>
        <p:spPr>
          <a:xfrm>
            <a:off x="395926" y="880367"/>
            <a:ext cx="2492990" cy="1015663"/>
          </a:xfrm>
          <a:prstGeom prst="rect">
            <a:avLst/>
          </a:prstGeom>
          <a:noFill/>
        </p:spPr>
        <p:txBody>
          <a:bodyPr wrap="none" rtlCol="0">
            <a:spAutoFit/>
          </a:bodyPr>
          <a:lstStyle/>
          <a:p>
            <a:r>
              <a:rPr lang="en-US" sz="6000" dirty="0">
                <a:latin typeface="TradeGothic"/>
              </a:rPr>
              <a:t>SHIBA</a:t>
            </a:r>
          </a:p>
        </p:txBody>
      </p:sp>
      <p:sp>
        <p:nvSpPr>
          <p:cNvPr id="3" name="Rectangle 2"/>
          <p:cNvSpPr/>
          <p:nvPr/>
        </p:nvSpPr>
        <p:spPr>
          <a:xfrm>
            <a:off x="395926" y="2062240"/>
            <a:ext cx="7580345" cy="523220"/>
          </a:xfrm>
          <a:prstGeom prst="rect">
            <a:avLst/>
          </a:prstGeom>
        </p:spPr>
        <p:txBody>
          <a:bodyPr wrap="none">
            <a:spAutoFit/>
          </a:bodyPr>
          <a:lstStyle/>
          <a:p>
            <a:pPr algn="ctr"/>
            <a:r>
              <a:rPr lang="en-US" sz="2800" dirty="0">
                <a:latin typeface="Segoe UI" panose="020B0502040204020203" pitchFamily="34" charset="0"/>
                <a:ea typeface="Segoe UI" panose="020B0502040204020203" pitchFamily="34" charset="0"/>
                <a:cs typeface="Segoe UI" panose="020B0502040204020203" pitchFamily="34" charset="0"/>
              </a:rPr>
              <a:t>Free, Unbiased Medicare Information for Idaho</a:t>
            </a:r>
          </a:p>
        </p:txBody>
      </p:sp>
      <p:sp>
        <p:nvSpPr>
          <p:cNvPr id="5" name="Slide Number Placeholder 4">
            <a:extLst>
              <a:ext uri="{FF2B5EF4-FFF2-40B4-BE49-F238E27FC236}">
                <a16:creationId xmlns:a16="http://schemas.microsoft.com/office/drawing/2014/main" id="{35A76165-89ED-4857-9FFC-97AD1289BBCF}"/>
              </a:ext>
            </a:extLst>
          </p:cNvPr>
          <p:cNvSpPr>
            <a:spLocks noGrp="1"/>
          </p:cNvSpPr>
          <p:nvPr>
            <p:ph type="sldNum" sz="quarter" idx="12"/>
          </p:nvPr>
        </p:nvSpPr>
        <p:spPr/>
        <p:txBody>
          <a:bodyPr/>
          <a:lstStyle/>
          <a:p>
            <a:fld id="{E0A9AE9C-90F2-3141-A964-FFEC2F65B7D8}" type="slidenum">
              <a:rPr lang="en-US" smtClean="0"/>
              <a:pPr/>
              <a:t>1</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mph" presetSubtype="0" fill="hold" grpId="0" nodeType="afterEffect">
                                  <p:stCondLst>
                                    <p:cond delay="0"/>
                                  </p:stCondLst>
                                  <p:iterate type="lt">
                                    <p:tmPct val="4000"/>
                                  </p:iterate>
                                  <p:childTnLst>
                                    <p:set>
                                      <p:cBhvr override="childStyle">
                                        <p:cTn id="6"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10</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HOW DO VOLUNTEERS HELP?</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3248" y="2738232"/>
            <a:ext cx="3164209" cy="2167425"/>
          </a:xfrm>
          <a:prstGeom prst="rect">
            <a:avLst/>
          </a:prstGeom>
          <a:solidFill>
            <a:srgbClr val="FFFFFF">
              <a:shade val="85000"/>
            </a:srgbClr>
          </a:solidFill>
          <a:ln w="190500" cap="sq">
            <a:solidFill>
              <a:srgbClr val="FFFFFF"/>
            </a:solidFill>
            <a:miter lim="800000"/>
          </a:ln>
          <a:effectLst>
            <a:outerShdw blurRad="50800" dist="38100" dir="2700000" algn="tl" rotWithShape="0">
              <a:prstClr val="black">
                <a:alpha val="40000"/>
              </a:prst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10" name="TextBox 9"/>
          <p:cNvSpPr txBox="1"/>
          <p:nvPr/>
        </p:nvSpPr>
        <p:spPr>
          <a:xfrm>
            <a:off x="545740" y="2026262"/>
            <a:ext cx="8086506"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Counsel Medicare beneficiaries and their caregivers</a:t>
            </a:r>
          </a:p>
        </p:txBody>
      </p:sp>
      <p:sp>
        <p:nvSpPr>
          <p:cNvPr id="2" name="TextBox 1"/>
          <p:cNvSpPr txBox="1"/>
          <p:nvPr/>
        </p:nvSpPr>
        <p:spPr>
          <a:xfrm>
            <a:off x="545740" y="2693271"/>
            <a:ext cx="73799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Research to solve problems</a:t>
            </a:r>
          </a:p>
        </p:txBody>
      </p:sp>
      <p:sp>
        <p:nvSpPr>
          <p:cNvPr id="9" name="TextBox 8"/>
          <p:cNvSpPr txBox="1"/>
          <p:nvPr/>
        </p:nvSpPr>
        <p:spPr>
          <a:xfrm>
            <a:off x="545740" y="4694300"/>
            <a:ext cx="73799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Educate on Fraud and Abuse</a:t>
            </a:r>
          </a:p>
        </p:txBody>
      </p:sp>
      <p:sp>
        <p:nvSpPr>
          <p:cNvPr id="4" name="TextBox 3"/>
          <p:cNvSpPr txBox="1"/>
          <p:nvPr/>
        </p:nvSpPr>
        <p:spPr>
          <a:xfrm>
            <a:off x="512745" y="3330426"/>
            <a:ext cx="73799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Conduct Outreach</a:t>
            </a:r>
          </a:p>
        </p:txBody>
      </p:sp>
      <p:sp>
        <p:nvSpPr>
          <p:cNvPr id="8" name="TextBox 7"/>
          <p:cNvSpPr txBox="1"/>
          <p:nvPr/>
        </p:nvSpPr>
        <p:spPr>
          <a:xfrm>
            <a:off x="545740" y="4023267"/>
            <a:ext cx="7313911"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Help with Administrative Tasks</a:t>
            </a:r>
          </a:p>
        </p:txBody>
      </p:sp>
    </p:spTree>
    <p:extLst>
      <p:ext uri="{BB962C8B-B14F-4D97-AF65-F5344CB8AC3E}">
        <p14:creationId xmlns:p14="http://schemas.microsoft.com/office/powerpoint/2010/main" val="1034240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11</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COUNSELORS</a:t>
            </a:r>
          </a:p>
        </p:txBody>
      </p:sp>
      <p:sp>
        <p:nvSpPr>
          <p:cNvPr id="10" name="TextBox 9"/>
          <p:cNvSpPr txBox="1"/>
          <p:nvPr/>
        </p:nvSpPr>
        <p:spPr>
          <a:xfrm>
            <a:off x="733177" y="1884934"/>
            <a:ext cx="73799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Provide comprehensive Medicare education</a:t>
            </a:r>
          </a:p>
        </p:txBody>
      </p:sp>
      <p:sp>
        <p:nvSpPr>
          <p:cNvPr id="2" name="TextBox 1"/>
          <p:cNvSpPr txBox="1"/>
          <p:nvPr/>
        </p:nvSpPr>
        <p:spPr>
          <a:xfrm>
            <a:off x="1020932" y="2498923"/>
            <a:ext cx="8376493"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Provide information on Medicare options and choices</a:t>
            </a:r>
          </a:p>
        </p:txBody>
      </p:sp>
      <p:sp>
        <p:nvSpPr>
          <p:cNvPr id="3" name="TextBox 2"/>
          <p:cNvSpPr txBox="1"/>
          <p:nvPr/>
        </p:nvSpPr>
        <p:spPr>
          <a:xfrm>
            <a:off x="1381212" y="3126370"/>
            <a:ext cx="73799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Provide information on assistance programs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032" y="3872286"/>
            <a:ext cx="3241922" cy="2153644"/>
          </a:xfrm>
          <a:prstGeom prst="rect">
            <a:avLst/>
          </a:prstGeom>
        </p:spPr>
      </p:pic>
    </p:spTree>
    <p:extLst>
      <p:ext uri="{BB962C8B-B14F-4D97-AF65-F5344CB8AC3E}">
        <p14:creationId xmlns:p14="http://schemas.microsoft.com/office/powerpoint/2010/main" val="1951830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12</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CASEWORKERS</a:t>
            </a:r>
          </a:p>
        </p:txBody>
      </p:sp>
      <p:sp>
        <p:nvSpPr>
          <p:cNvPr id="10" name="TextBox 9"/>
          <p:cNvSpPr txBox="1"/>
          <p:nvPr/>
        </p:nvSpPr>
        <p:spPr>
          <a:xfrm>
            <a:off x="845981" y="1893097"/>
            <a:ext cx="7379900" cy="461665"/>
          </a:xfrm>
          <a:prstGeom prst="rect">
            <a:avLst/>
          </a:prstGeom>
          <a:noFill/>
        </p:spPr>
        <p:txBody>
          <a:bodyPr wrap="square" rtlCol="0">
            <a:spAutoFit/>
          </a:bodyPr>
          <a:lstStyle/>
          <a:p>
            <a:r>
              <a:rPr lang="en-US" sz="2400" dirty="0">
                <a:latin typeface="TradeGothic"/>
                <a:cs typeface="TradeGothic"/>
              </a:rPr>
              <a:t>Help resolve issues with:</a:t>
            </a:r>
          </a:p>
        </p:txBody>
      </p:sp>
      <p:sp>
        <p:nvSpPr>
          <p:cNvPr id="2" name="TextBox 1"/>
          <p:cNvSpPr txBox="1"/>
          <p:nvPr/>
        </p:nvSpPr>
        <p:spPr>
          <a:xfrm>
            <a:off x="737155" y="3230004"/>
            <a:ext cx="5727254"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Medicare enrollment 	</a:t>
            </a:r>
          </a:p>
        </p:txBody>
      </p:sp>
      <p:pic>
        <p:nvPicPr>
          <p:cNvPr id="2053" name="Picture 5" descr="C:\Users\cvanwinkle\AppData\Local\Microsoft\Windows\Temporary Internet Files\Content.IE5\B170FGQ9\MP90044646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5764" y="3124808"/>
            <a:ext cx="3101535" cy="2512243"/>
          </a:xfrm>
          <a:prstGeom prst="roundRect">
            <a:avLst>
              <a:gd name="adj" fmla="val 8594"/>
            </a:avLst>
          </a:prstGeom>
          <a:solidFill>
            <a:srgbClr val="FFFFFF">
              <a:shade val="85000"/>
            </a:srgbClr>
          </a:solidFill>
          <a:ln w="12700">
            <a:noFill/>
          </a:ln>
          <a:effectLst>
            <a:outerShdw blurRad="50800" dist="38100" dir="2700000" algn="tl" rotWithShape="0">
              <a:prstClr val="black">
                <a:alpha val="40000"/>
              </a:prstClr>
            </a:outerShdw>
          </a:effectLst>
          <a:extLst/>
        </p:spPr>
      </p:pic>
      <p:sp>
        <p:nvSpPr>
          <p:cNvPr id="3" name="TextBox 2"/>
          <p:cNvSpPr txBox="1"/>
          <p:nvPr/>
        </p:nvSpPr>
        <p:spPr>
          <a:xfrm>
            <a:off x="737155" y="3796865"/>
            <a:ext cx="5425105"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Medicare claims and billing </a:t>
            </a:r>
          </a:p>
        </p:txBody>
      </p:sp>
      <p:sp>
        <p:nvSpPr>
          <p:cNvPr id="5" name="TextBox 4"/>
          <p:cNvSpPr txBox="1"/>
          <p:nvPr/>
        </p:nvSpPr>
        <p:spPr>
          <a:xfrm>
            <a:off x="737155" y="4363726"/>
            <a:ext cx="5178615"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Medicare fraud and abuse</a:t>
            </a:r>
          </a:p>
        </p:txBody>
      </p:sp>
      <p:sp>
        <p:nvSpPr>
          <p:cNvPr id="9" name="TextBox 8"/>
          <p:cNvSpPr txBox="1"/>
          <p:nvPr/>
        </p:nvSpPr>
        <p:spPr>
          <a:xfrm>
            <a:off x="737155" y="2663143"/>
            <a:ext cx="6514435"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Medicare appeals and grievances</a:t>
            </a:r>
          </a:p>
        </p:txBody>
      </p:sp>
      <p:sp>
        <p:nvSpPr>
          <p:cNvPr id="11" name="TextBox 10"/>
          <p:cNvSpPr txBox="1"/>
          <p:nvPr/>
        </p:nvSpPr>
        <p:spPr>
          <a:xfrm>
            <a:off x="737155" y="4930586"/>
            <a:ext cx="5425105"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Medicare quality of care </a:t>
            </a:r>
          </a:p>
        </p:txBody>
      </p:sp>
    </p:spTree>
    <p:extLst>
      <p:ext uri="{BB962C8B-B14F-4D97-AF65-F5344CB8AC3E}">
        <p14:creationId xmlns:p14="http://schemas.microsoft.com/office/powerpoint/2010/main" val="2242647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13</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OUTREACH WORKERS</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93699" y="3516037"/>
            <a:ext cx="2809189" cy="2106892"/>
          </a:xfrm>
          <a:prstGeom prst="rect">
            <a:avLst/>
          </a:prstGeom>
          <a:ln>
            <a:noFill/>
          </a:ln>
          <a:effectLst>
            <a:outerShdw blurRad="50800" dist="38100" dir="2700000" algn="tl" rotWithShape="0">
              <a:prstClr val="black">
                <a:alpha val="40000"/>
              </a:prstClr>
            </a:outerShdw>
          </a:effectLst>
        </p:spPr>
      </p:pic>
      <p:sp>
        <p:nvSpPr>
          <p:cNvPr id="10" name="TextBox 9"/>
          <p:cNvSpPr txBox="1"/>
          <p:nvPr/>
        </p:nvSpPr>
        <p:spPr>
          <a:xfrm>
            <a:off x="701333" y="1846933"/>
            <a:ext cx="8721854"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Oversee booths at health fairs and conferences</a:t>
            </a:r>
          </a:p>
        </p:txBody>
      </p:sp>
      <p:sp>
        <p:nvSpPr>
          <p:cNvPr id="2" name="TextBox 1"/>
          <p:cNvSpPr txBox="1"/>
          <p:nvPr/>
        </p:nvSpPr>
        <p:spPr>
          <a:xfrm>
            <a:off x="701333" y="2497801"/>
            <a:ext cx="7317259"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Distribute information throughout communities</a:t>
            </a:r>
          </a:p>
        </p:txBody>
      </p:sp>
      <p:sp>
        <p:nvSpPr>
          <p:cNvPr id="3" name="TextBox 2"/>
          <p:cNvSpPr txBox="1"/>
          <p:nvPr/>
        </p:nvSpPr>
        <p:spPr>
          <a:xfrm>
            <a:off x="701333" y="4168869"/>
            <a:ext cx="5545941"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Make Medicare presentations</a:t>
            </a:r>
          </a:p>
        </p:txBody>
      </p:sp>
      <p:sp>
        <p:nvSpPr>
          <p:cNvPr id="4" name="TextBox 3"/>
          <p:cNvSpPr txBox="1"/>
          <p:nvPr/>
        </p:nvSpPr>
        <p:spPr>
          <a:xfrm>
            <a:off x="701333" y="4819737"/>
            <a:ext cx="4232249"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Conduct workshops</a:t>
            </a:r>
          </a:p>
        </p:txBody>
      </p:sp>
      <p:sp>
        <p:nvSpPr>
          <p:cNvPr id="8" name="TextBox 7"/>
          <p:cNvSpPr txBox="1"/>
          <p:nvPr/>
        </p:nvSpPr>
        <p:spPr>
          <a:xfrm>
            <a:off x="701333" y="3148669"/>
            <a:ext cx="5838905" cy="830997"/>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Create and strengthen community relations</a:t>
            </a:r>
          </a:p>
        </p:txBody>
      </p:sp>
    </p:spTree>
    <p:extLst>
      <p:ext uri="{BB962C8B-B14F-4D97-AF65-F5344CB8AC3E}">
        <p14:creationId xmlns:p14="http://schemas.microsoft.com/office/powerpoint/2010/main" val="261385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202552" y="141473"/>
            <a:ext cx="8571390" cy="1143000"/>
          </a:xfrm>
        </p:spPr>
        <p:txBody>
          <a:bodyPr>
            <a:normAutofit/>
          </a:bodyPr>
          <a:lstStyle/>
          <a:p>
            <a:pPr algn="l"/>
            <a:r>
              <a:rPr lang="en-US" sz="4000" dirty="0">
                <a:solidFill>
                  <a:schemeClr val="bg1"/>
                </a:solidFill>
                <a:latin typeface="TradeGothicbold"/>
              </a:rPr>
              <a:t>ADMINISTRATIVE VOLUNTEERS</a:t>
            </a:r>
          </a:p>
        </p:txBody>
      </p:sp>
      <p:sp>
        <p:nvSpPr>
          <p:cNvPr id="4" name="Content Placeholder 3"/>
          <p:cNvSpPr>
            <a:spLocks noGrp="1"/>
          </p:cNvSpPr>
          <p:nvPr>
            <p:ph idx="1"/>
          </p:nvPr>
        </p:nvSpPr>
        <p:spPr>
          <a:xfrm>
            <a:off x="346832" y="1866853"/>
            <a:ext cx="5097101" cy="592999"/>
          </a:xfrm>
        </p:spPr>
        <p:txBody>
          <a:bodyPr>
            <a:noAutofit/>
          </a:bodyPr>
          <a:lstStyle/>
          <a:p>
            <a:pPr marL="0" indent="0">
              <a:buNone/>
            </a:pPr>
            <a:r>
              <a:rPr lang="en-US" sz="2400" dirty="0">
                <a:latin typeface="TradeGothic"/>
              </a:rPr>
              <a:t>Provide clerical assistance:</a:t>
            </a:r>
          </a:p>
        </p:txBody>
      </p:sp>
      <p:sp>
        <p:nvSpPr>
          <p:cNvPr id="6" name="Slide Number Placeholder 5"/>
          <p:cNvSpPr>
            <a:spLocks noGrp="1"/>
          </p:cNvSpPr>
          <p:nvPr>
            <p:ph type="sldNum" sz="quarter" idx="12"/>
          </p:nvPr>
        </p:nvSpPr>
        <p:spPr/>
        <p:txBody>
          <a:bodyPr/>
          <a:lstStyle/>
          <a:p>
            <a:fld id="{E0A9AE9C-90F2-3141-A964-FFEC2F65B7D8}" type="slidenum">
              <a:rPr lang="en-US" smtClean="0"/>
              <a:pPr/>
              <a:t>14</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2508" y="3463477"/>
            <a:ext cx="2861434" cy="2146076"/>
          </a:xfrm>
          <a:prstGeom prst="rect">
            <a:avLst/>
          </a:prstGeom>
          <a:effectLst>
            <a:outerShdw blurRad="50800" dist="38100" dir="2700000" algn="tl" rotWithShape="0">
              <a:prstClr val="black">
                <a:alpha val="40000"/>
              </a:prstClr>
            </a:outerShdw>
          </a:effectLst>
        </p:spPr>
      </p:pic>
      <p:sp>
        <p:nvSpPr>
          <p:cNvPr id="8" name="TextBox 7"/>
          <p:cNvSpPr txBox="1"/>
          <p:nvPr/>
        </p:nvSpPr>
        <p:spPr>
          <a:xfrm>
            <a:off x="1100831" y="4074850"/>
            <a:ext cx="5095783" cy="369332"/>
          </a:xfrm>
          <a:prstGeom prst="rect">
            <a:avLst/>
          </a:prstGeom>
          <a:noFill/>
        </p:spPr>
        <p:txBody>
          <a:bodyPr wrap="square" rtlCol="0">
            <a:spAutoFit/>
          </a:bodyPr>
          <a:lstStyle/>
          <a:p>
            <a:endParaRPr lang="en-US" dirty="0"/>
          </a:p>
        </p:txBody>
      </p:sp>
      <p:grpSp>
        <p:nvGrpSpPr>
          <p:cNvPr id="19" name="Group 18"/>
          <p:cNvGrpSpPr/>
          <p:nvPr/>
        </p:nvGrpSpPr>
        <p:grpSpPr>
          <a:xfrm>
            <a:off x="358360" y="2658434"/>
            <a:ext cx="7324325" cy="461665"/>
            <a:chOff x="431170" y="5513441"/>
            <a:chExt cx="7324325" cy="461665"/>
          </a:xfrm>
        </p:grpSpPr>
        <p:sp>
          <p:nvSpPr>
            <p:cNvPr id="11" name="TextBox 10"/>
            <p:cNvSpPr txBox="1"/>
            <p:nvPr/>
          </p:nvSpPr>
          <p:spPr>
            <a:xfrm>
              <a:off x="842500" y="5513441"/>
              <a:ext cx="6912995" cy="461665"/>
            </a:xfrm>
            <a:prstGeom prst="rect">
              <a:avLst/>
            </a:prstGeom>
            <a:noFill/>
          </p:spPr>
          <p:txBody>
            <a:bodyPr wrap="square" rtlCol="0">
              <a:spAutoFit/>
            </a:bodyPr>
            <a:lstStyle/>
            <a:p>
              <a:pPr lvl="0"/>
              <a:r>
                <a:rPr lang="en-US" sz="2400" dirty="0">
                  <a:solidFill>
                    <a:prstClr val="black"/>
                  </a:solidFill>
                  <a:latin typeface="TradeGothic"/>
                </a:rPr>
                <a:t>Assist with trainings and enrollment events</a:t>
              </a:r>
            </a:p>
          </p:txBody>
        </p:sp>
        <p:sp>
          <p:nvSpPr>
            <p:cNvPr id="12" name="Heart 11"/>
            <p:cNvSpPr/>
            <p:nvPr/>
          </p:nvSpPr>
          <p:spPr>
            <a:xfrm>
              <a:off x="431170" y="5646618"/>
              <a:ext cx="248574" cy="195309"/>
            </a:xfrm>
            <a:prstGeom prst="heart">
              <a:avLst/>
            </a:prstGeom>
            <a:gradFill>
              <a:gsLst>
                <a:gs pos="8100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8" name="Group 17"/>
          <p:cNvGrpSpPr/>
          <p:nvPr/>
        </p:nvGrpSpPr>
        <p:grpSpPr>
          <a:xfrm>
            <a:off x="358360" y="3313115"/>
            <a:ext cx="6789936" cy="461665"/>
            <a:chOff x="431170" y="4793636"/>
            <a:chExt cx="6789936" cy="461665"/>
          </a:xfrm>
        </p:grpSpPr>
        <p:sp>
          <p:nvSpPr>
            <p:cNvPr id="10" name="TextBox 9"/>
            <p:cNvSpPr txBox="1"/>
            <p:nvPr/>
          </p:nvSpPr>
          <p:spPr>
            <a:xfrm>
              <a:off x="842500" y="4793636"/>
              <a:ext cx="6378606" cy="461665"/>
            </a:xfrm>
            <a:prstGeom prst="rect">
              <a:avLst/>
            </a:prstGeom>
            <a:noFill/>
          </p:spPr>
          <p:txBody>
            <a:bodyPr wrap="square" rtlCol="0">
              <a:spAutoFit/>
            </a:bodyPr>
            <a:lstStyle/>
            <a:p>
              <a:pPr lvl="0"/>
              <a:r>
                <a:rPr lang="en-US" sz="2400" dirty="0">
                  <a:solidFill>
                    <a:prstClr val="black"/>
                  </a:solidFill>
                  <a:latin typeface="TradeGothic"/>
                </a:rPr>
                <a:t>Assemble materials for distribution</a:t>
              </a:r>
            </a:p>
          </p:txBody>
        </p:sp>
        <p:sp>
          <p:nvSpPr>
            <p:cNvPr id="13" name="Heart 12"/>
            <p:cNvSpPr/>
            <p:nvPr/>
          </p:nvSpPr>
          <p:spPr>
            <a:xfrm>
              <a:off x="431170" y="4926813"/>
              <a:ext cx="248574" cy="195309"/>
            </a:xfrm>
            <a:prstGeom prst="heart">
              <a:avLst/>
            </a:prstGeom>
            <a:gradFill>
              <a:gsLst>
                <a:gs pos="8100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7" name="Group 16"/>
          <p:cNvGrpSpPr/>
          <p:nvPr/>
        </p:nvGrpSpPr>
        <p:grpSpPr>
          <a:xfrm>
            <a:off x="358360" y="3967796"/>
            <a:ext cx="7027787" cy="461665"/>
            <a:chOff x="419890" y="4073832"/>
            <a:chExt cx="7027787" cy="461665"/>
          </a:xfrm>
        </p:grpSpPr>
        <p:sp>
          <p:nvSpPr>
            <p:cNvPr id="9" name="TextBox 8"/>
            <p:cNvSpPr txBox="1"/>
            <p:nvPr/>
          </p:nvSpPr>
          <p:spPr>
            <a:xfrm>
              <a:off x="842500" y="4073832"/>
              <a:ext cx="6605177" cy="461665"/>
            </a:xfrm>
            <a:prstGeom prst="rect">
              <a:avLst/>
            </a:prstGeom>
            <a:noFill/>
          </p:spPr>
          <p:txBody>
            <a:bodyPr wrap="square" rtlCol="0">
              <a:spAutoFit/>
            </a:bodyPr>
            <a:lstStyle/>
            <a:p>
              <a:r>
                <a:rPr lang="en-US" sz="2400" dirty="0">
                  <a:solidFill>
                    <a:prstClr val="black"/>
                  </a:solidFill>
                  <a:latin typeface="TradeGothic"/>
                </a:rPr>
                <a:t>Compile and report data</a:t>
              </a:r>
            </a:p>
          </p:txBody>
        </p:sp>
        <p:sp>
          <p:nvSpPr>
            <p:cNvPr id="14" name="Heart 13"/>
            <p:cNvSpPr/>
            <p:nvPr/>
          </p:nvSpPr>
          <p:spPr>
            <a:xfrm>
              <a:off x="419890" y="4207009"/>
              <a:ext cx="248574" cy="195309"/>
            </a:xfrm>
            <a:prstGeom prst="heart">
              <a:avLst/>
            </a:prstGeom>
            <a:gradFill>
              <a:gsLst>
                <a:gs pos="81000">
                  <a:schemeClr val="tx2">
                    <a:lumMod val="75000"/>
                  </a:schemeClr>
                </a:gs>
                <a:gs pos="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6" name="Group 15"/>
          <p:cNvGrpSpPr/>
          <p:nvPr/>
        </p:nvGrpSpPr>
        <p:grpSpPr>
          <a:xfrm>
            <a:off x="358360" y="4622476"/>
            <a:ext cx="4068357" cy="461665"/>
            <a:chOff x="416931" y="3354028"/>
            <a:chExt cx="4068357" cy="461665"/>
          </a:xfrm>
        </p:grpSpPr>
        <p:sp>
          <p:nvSpPr>
            <p:cNvPr id="2" name="TextBox 1"/>
            <p:cNvSpPr txBox="1"/>
            <p:nvPr/>
          </p:nvSpPr>
          <p:spPr>
            <a:xfrm>
              <a:off x="839541" y="3354028"/>
              <a:ext cx="3645747" cy="461665"/>
            </a:xfrm>
            <a:prstGeom prst="rect">
              <a:avLst/>
            </a:prstGeom>
            <a:noFill/>
          </p:spPr>
          <p:txBody>
            <a:bodyPr wrap="square" rtlCol="0">
              <a:spAutoFit/>
            </a:bodyPr>
            <a:lstStyle/>
            <a:p>
              <a:r>
                <a:rPr lang="en-US" sz="2400" dirty="0">
                  <a:latin typeface="TradeGothic"/>
                </a:rPr>
                <a:t>Answer phones</a:t>
              </a:r>
            </a:p>
          </p:txBody>
        </p:sp>
        <p:sp>
          <p:nvSpPr>
            <p:cNvPr id="15" name="Heart 14"/>
            <p:cNvSpPr/>
            <p:nvPr/>
          </p:nvSpPr>
          <p:spPr>
            <a:xfrm>
              <a:off x="416931" y="3487205"/>
              <a:ext cx="248574" cy="195309"/>
            </a:xfrm>
            <a:prstGeom prst="heart">
              <a:avLst/>
            </a:prstGeom>
            <a:gradFill>
              <a:gsLst>
                <a:gs pos="81000">
                  <a:schemeClr val="tx2">
                    <a:lumMod val="75000"/>
                  </a:schemeClr>
                </a:gs>
                <a:gs pos="0">
                  <a:schemeClr val="tx2">
                    <a:lumMod val="75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8869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bg1"/>
                </a:solidFill>
                <a:latin typeface="TradeGothicbold"/>
              </a:rPr>
              <a:t>WHAT DOES SHIBA </a:t>
            </a:r>
            <a:r>
              <a:rPr lang="en-US" b="1" dirty="0">
                <a:solidFill>
                  <a:srgbClr val="FF0000"/>
                </a:solidFill>
                <a:latin typeface="TradeGothicbold"/>
              </a:rPr>
              <a:t>NOT</a:t>
            </a:r>
            <a:r>
              <a:rPr lang="en-US" dirty="0">
                <a:solidFill>
                  <a:schemeClr val="bg1"/>
                </a:solidFill>
                <a:latin typeface="TradeGothicbold"/>
              </a:rPr>
              <a:t> DO?</a:t>
            </a:r>
          </a:p>
        </p:txBody>
      </p:sp>
      <p:sp>
        <p:nvSpPr>
          <p:cNvPr id="6" name="Slide Number Placeholder 5"/>
          <p:cNvSpPr>
            <a:spLocks noGrp="1"/>
          </p:cNvSpPr>
          <p:nvPr>
            <p:ph type="sldNum" sz="quarter" idx="12"/>
          </p:nvPr>
        </p:nvSpPr>
        <p:spPr/>
        <p:txBody>
          <a:bodyPr/>
          <a:lstStyle/>
          <a:p>
            <a:fld id="{E0A9AE9C-90F2-3141-A964-FFEC2F65B7D8}" type="slidenum">
              <a:rPr lang="en-US" smtClean="0"/>
              <a:pPr/>
              <a:t>15</a:t>
            </a:fld>
            <a:endParaRPr lang="en-US" dirty="0"/>
          </a:p>
        </p:txBody>
      </p:sp>
      <p:sp>
        <p:nvSpPr>
          <p:cNvPr id="2" name="TextBox 1"/>
          <p:cNvSpPr txBox="1"/>
          <p:nvPr/>
        </p:nvSpPr>
        <p:spPr>
          <a:xfrm>
            <a:off x="994528" y="3010552"/>
            <a:ext cx="8149472"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We do </a:t>
            </a:r>
            <a:r>
              <a:rPr lang="en-US" sz="2400" i="1" dirty="0">
                <a:latin typeface="TradeGothic"/>
              </a:rPr>
              <a:t>not</a:t>
            </a:r>
            <a:r>
              <a:rPr lang="en-US" sz="2400" dirty="0">
                <a:latin typeface="TradeGothic"/>
              </a:rPr>
              <a:t> recommend companies or agents.</a:t>
            </a:r>
          </a:p>
        </p:txBody>
      </p:sp>
      <p:sp>
        <p:nvSpPr>
          <p:cNvPr id="5" name="TextBox 4"/>
          <p:cNvSpPr txBox="1"/>
          <p:nvPr/>
        </p:nvSpPr>
        <p:spPr>
          <a:xfrm>
            <a:off x="994528" y="3866085"/>
            <a:ext cx="8149471"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We do </a:t>
            </a:r>
            <a:r>
              <a:rPr lang="en-US" sz="2400" i="1" dirty="0">
                <a:latin typeface="TradeGothic"/>
              </a:rPr>
              <a:t>not</a:t>
            </a:r>
            <a:r>
              <a:rPr lang="en-US" sz="2400" dirty="0">
                <a:latin typeface="TradeGothic"/>
              </a:rPr>
              <a:t> recommend insurance plans.</a:t>
            </a:r>
          </a:p>
        </p:txBody>
      </p:sp>
      <p:sp>
        <p:nvSpPr>
          <p:cNvPr id="7" name="TextBox 6"/>
          <p:cNvSpPr txBox="1"/>
          <p:nvPr/>
        </p:nvSpPr>
        <p:spPr>
          <a:xfrm>
            <a:off x="994528" y="4721619"/>
            <a:ext cx="5197874"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We do </a:t>
            </a:r>
            <a:r>
              <a:rPr lang="en-US" sz="2400" i="1" dirty="0">
                <a:latin typeface="TradeGothic"/>
              </a:rPr>
              <a:t>not</a:t>
            </a:r>
            <a:r>
              <a:rPr lang="en-US" sz="2400" dirty="0">
                <a:latin typeface="TradeGothic"/>
              </a:rPr>
              <a:t> charge for service.</a:t>
            </a:r>
          </a:p>
        </p:txBody>
      </p:sp>
      <p:sp>
        <p:nvSpPr>
          <p:cNvPr id="18" name="TextBox 17"/>
          <p:cNvSpPr txBox="1"/>
          <p:nvPr/>
        </p:nvSpPr>
        <p:spPr>
          <a:xfrm>
            <a:off x="994528" y="2100908"/>
            <a:ext cx="8149471"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We do </a:t>
            </a:r>
            <a:r>
              <a:rPr lang="en-US" sz="2400" i="1" dirty="0">
                <a:latin typeface="TradeGothic"/>
              </a:rPr>
              <a:t>not</a:t>
            </a:r>
            <a:r>
              <a:rPr lang="en-US" sz="2400" dirty="0">
                <a:latin typeface="TradeGothic"/>
              </a:rPr>
              <a:t> sell insurance.</a:t>
            </a:r>
          </a:p>
        </p:txBody>
      </p:sp>
    </p:spTree>
    <p:extLst>
      <p:ext uri="{BB962C8B-B14F-4D97-AF65-F5344CB8AC3E}">
        <p14:creationId xmlns:p14="http://schemas.microsoft.com/office/powerpoint/2010/main" val="2098575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dirty="0">
                <a:solidFill>
                  <a:schemeClr val="bg1"/>
                </a:solidFill>
                <a:latin typeface="TradeGothicbold"/>
              </a:rPr>
              <a:t>RESOURCES</a:t>
            </a:r>
          </a:p>
        </p:txBody>
      </p:sp>
      <p:sp>
        <p:nvSpPr>
          <p:cNvPr id="4" name="Content Placeholder 3"/>
          <p:cNvSpPr>
            <a:spLocks noGrp="1"/>
          </p:cNvSpPr>
          <p:nvPr>
            <p:ph idx="1"/>
          </p:nvPr>
        </p:nvSpPr>
        <p:spPr>
          <a:xfrm>
            <a:off x="350668" y="1651248"/>
            <a:ext cx="8229600" cy="923277"/>
          </a:xfrm>
        </p:spPr>
        <p:txBody>
          <a:bodyPr>
            <a:normAutofit fontScale="92500" lnSpcReduction="10000"/>
          </a:bodyPr>
          <a:lstStyle/>
          <a:p>
            <a:pPr marL="0" indent="0">
              <a:buNone/>
            </a:pPr>
            <a:endParaRPr lang="en-US" sz="2800" dirty="0"/>
          </a:p>
          <a:p>
            <a:pPr marL="0" indent="0">
              <a:buNone/>
            </a:pPr>
            <a:r>
              <a:rPr lang="en-US" sz="2800" dirty="0"/>
              <a:t>Website:  </a:t>
            </a:r>
            <a:r>
              <a:rPr lang="en-US" sz="2800" b="1" dirty="0">
                <a:ln>
                  <a:solidFill>
                    <a:schemeClr val="tx2">
                      <a:lumMod val="75000"/>
                    </a:schemeClr>
                  </a:solidFill>
                </a:ln>
                <a:solidFill>
                  <a:schemeClr val="tx2">
                    <a:lumMod val="75000"/>
                  </a:schemeClr>
                </a:solidFill>
                <a:hlinkClick r:id="rId3"/>
              </a:rPr>
              <a:t>www.doi.idaho.gov/shiba/shibahealth.aspx</a:t>
            </a:r>
            <a:endParaRPr lang="en-US" sz="2800" b="1" dirty="0">
              <a:ln>
                <a:solidFill>
                  <a:schemeClr val="tx2">
                    <a:lumMod val="75000"/>
                  </a:schemeClr>
                </a:solidFill>
              </a:ln>
              <a:solidFill>
                <a:schemeClr val="tx2">
                  <a:lumMod val="75000"/>
                </a:schemeClr>
              </a:solidFill>
            </a:endParaRPr>
          </a:p>
          <a:p>
            <a:pPr marL="0" indent="0">
              <a:buNone/>
            </a:pPr>
            <a:endParaRPr lang="en-US" sz="2800" b="1" dirty="0"/>
          </a:p>
          <a:p>
            <a:pPr marL="0" indent="0">
              <a:buNone/>
            </a:pPr>
            <a:endParaRPr lang="en-US" sz="2400" dirty="0"/>
          </a:p>
        </p:txBody>
      </p:sp>
      <p:sp>
        <p:nvSpPr>
          <p:cNvPr id="6" name="Slide Number Placeholder 5"/>
          <p:cNvSpPr>
            <a:spLocks noGrp="1"/>
          </p:cNvSpPr>
          <p:nvPr>
            <p:ph type="sldNum" sz="quarter" idx="12"/>
          </p:nvPr>
        </p:nvSpPr>
        <p:spPr/>
        <p:txBody>
          <a:bodyPr/>
          <a:lstStyle/>
          <a:p>
            <a:fld id="{E0A9AE9C-90F2-3141-A964-FFEC2F65B7D8}" type="slidenum">
              <a:rPr lang="en-US" smtClean="0"/>
              <a:pPr/>
              <a:t>16</a:t>
            </a:fld>
            <a:endParaRPr lang="en-US" dirty="0"/>
          </a:p>
        </p:txBody>
      </p:sp>
      <p:grpSp>
        <p:nvGrpSpPr>
          <p:cNvPr id="9" name="Group 8"/>
          <p:cNvGrpSpPr/>
          <p:nvPr/>
        </p:nvGrpSpPr>
        <p:grpSpPr>
          <a:xfrm>
            <a:off x="350668" y="4544110"/>
            <a:ext cx="8136385" cy="923330"/>
            <a:chOff x="350668" y="4544110"/>
            <a:chExt cx="8136385" cy="923330"/>
          </a:xfrm>
        </p:grpSpPr>
        <p:sp>
          <p:nvSpPr>
            <p:cNvPr id="2" name="Rectangle 1"/>
            <p:cNvSpPr/>
            <p:nvPr/>
          </p:nvSpPr>
          <p:spPr>
            <a:xfrm>
              <a:off x="4368617" y="4544110"/>
              <a:ext cx="4118436"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a:ln w="12700">
                    <a:solidFill>
                      <a:srgbClr val="FF0000"/>
                    </a:solidFill>
                  </a:ln>
                  <a:solidFill>
                    <a:schemeClr val="tx2">
                      <a:lumMod val="75000"/>
                    </a:schemeClr>
                  </a:solidFill>
                  <a:effectLst/>
                </a:rPr>
                <a:t>800-247-4422</a:t>
              </a:r>
            </a:p>
          </p:txBody>
        </p:sp>
        <p:sp>
          <p:nvSpPr>
            <p:cNvPr id="5" name="TextBox 4"/>
            <p:cNvSpPr txBox="1"/>
            <p:nvPr/>
          </p:nvSpPr>
          <p:spPr>
            <a:xfrm>
              <a:off x="350668" y="4753658"/>
              <a:ext cx="6631619" cy="523220"/>
            </a:xfrm>
            <a:prstGeom prst="rect">
              <a:avLst/>
            </a:prstGeom>
            <a:noFill/>
          </p:spPr>
          <p:txBody>
            <a:bodyPr wrap="square" rtlCol="0">
              <a:spAutoFit/>
            </a:bodyPr>
            <a:lstStyle/>
            <a:p>
              <a:r>
                <a:rPr lang="en-US" sz="2800" dirty="0"/>
                <a:t>SHIBA toll-free number: </a:t>
              </a:r>
              <a:endParaRPr lang="en-US" sz="2800" b="1" dirty="0"/>
            </a:p>
          </p:txBody>
        </p:sp>
      </p:grpSp>
      <p:sp>
        <p:nvSpPr>
          <p:cNvPr id="7" name="TextBox 6"/>
          <p:cNvSpPr txBox="1"/>
          <p:nvPr/>
        </p:nvSpPr>
        <p:spPr>
          <a:xfrm>
            <a:off x="350668" y="3852873"/>
            <a:ext cx="8890987" cy="523220"/>
          </a:xfrm>
          <a:prstGeom prst="rect">
            <a:avLst/>
          </a:prstGeom>
          <a:noFill/>
        </p:spPr>
        <p:txBody>
          <a:bodyPr wrap="square" rtlCol="0">
            <a:spAutoFit/>
          </a:bodyPr>
          <a:lstStyle/>
          <a:p>
            <a:r>
              <a:rPr lang="en-US" sz="2800" dirty="0"/>
              <a:t>To Volunteer:  </a:t>
            </a:r>
            <a:r>
              <a:rPr lang="en-US" sz="2800" b="1" dirty="0">
                <a:ln>
                  <a:solidFill>
                    <a:schemeClr val="tx2">
                      <a:lumMod val="75000"/>
                    </a:schemeClr>
                  </a:solidFill>
                </a:ln>
                <a:solidFill>
                  <a:schemeClr val="tx2">
                    <a:lumMod val="75000"/>
                  </a:schemeClr>
                </a:solidFill>
                <a:hlinkClick r:id="rId4"/>
              </a:rPr>
              <a:t>www.doi.idaho.gov/shiba/Vol/login.aspx</a:t>
            </a:r>
            <a:endParaRPr lang="en-US" sz="2800" b="1" dirty="0">
              <a:ln>
                <a:solidFill>
                  <a:schemeClr val="tx2">
                    <a:lumMod val="75000"/>
                  </a:schemeClr>
                </a:solidFill>
              </a:ln>
              <a:solidFill>
                <a:schemeClr val="tx2">
                  <a:lumMod val="75000"/>
                </a:schemeClr>
              </a:solidFill>
            </a:endParaRPr>
          </a:p>
        </p:txBody>
      </p:sp>
      <p:sp>
        <p:nvSpPr>
          <p:cNvPr id="8" name="TextBox 7"/>
          <p:cNvSpPr txBox="1"/>
          <p:nvPr/>
        </p:nvSpPr>
        <p:spPr>
          <a:xfrm>
            <a:off x="350668" y="2952089"/>
            <a:ext cx="7111013" cy="523220"/>
          </a:xfrm>
          <a:prstGeom prst="rect">
            <a:avLst/>
          </a:prstGeom>
          <a:noFill/>
        </p:spPr>
        <p:txBody>
          <a:bodyPr wrap="square" rtlCol="0">
            <a:spAutoFit/>
          </a:bodyPr>
          <a:lstStyle/>
          <a:p>
            <a:r>
              <a:rPr lang="en-US" sz="2800" dirty="0"/>
              <a:t>Email: </a:t>
            </a:r>
            <a:r>
              <a:rPr lang="en-US" sz="2800" dirty="0">
                <a:solidFill>
                  <a:srgbClr val="FF0000"/>
                </a:solidFill>
              </a:rPr>
              <a:t> </a:t>
            </a:r>
            <a:r>
              <a:rPr lang="en-US" sz="2800" b="1" dirty="0">
                <a:ln>
                  <a:solidFill>
                    <a:schemeClr val="tx2">
                      <a:lumMod val="75000"/>
                    </a:schemeClr>
                  </a:solidFill>
                </a:ln>
                <a:solidFill>
                  <a:schemeClr val="tx2">
                    <a:lumMod val="75000"/>
                  </a:schemeClr>
                </a:solidFill>
                <a:hlinkClick r:id="rId5"/>
              </a:rPr>
              <a:t>idahoshiba@doi.idaho.gov</a:t>
            </a:r>
            <a:r>
              <a:rPr lang="en-US" sz="2800" b="1" dirty="0">
                <a:solidFill>
                  <a:srgbClr val="FF0000"/>
                </a:solidFill>
              </a:rPr>
              <a:t> </a:t>
            </a:r>
          </a:p>
        </p:txBody>
      </p:sp>
    </p:spTree>
    <p:extLst>
      <p:ext uri="{BB962C8B-B14F-4D97-AF65-F5344CB8AC3E}">
        <p14:creationId xmlns:p14="http://schemas.microsoft.com/office/powerpoint/2010/main" val="3093223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l"/>
            <a:r>
              <a:rPr lang="en-US" dirty="0">
                <a:solidFill>
                  <a:schemeClr val="bg1"/>
                </a:solidFill>
                <a:latin typeface="TradeGothicbold"/>
              </a:rPr>
              <a:t>SHIBA</a:t>
            </a:r>
          </a:p>
        </p:txBody>
      </p:sp>
      <p:sp>
        <p:nvSpPr>
          <p:cNvPr id="4" name="Content Placeholder 3"/>
          <p:cNvSpPr>
            <a:spLocks noGrp="1"/>
          </p:cNvSpPr>
          <p:nvPr>
            <p:ph idx="1"/>
          </p:nvPr>
        </p:nvSpPr>
        <p:spPr>
          <a:xfrm>
            <a:off x="457200" y="1933555"/>
            <a:ext cx="8229600" cy="1748903"/>
          </a:xfrm>
        </p:spPr>
        <p:txBody>
          <a:bodyPr>
            <a:normAutofit/>
          </a:bodyPr>
          <a:lstStyle/>
          <a:p>
            <a:pPr marL="0" indent="0" algn="ctr">
              <a:buNone/>
            </a:pPr>
            <a:r>
              <a:rPr lang="en-US" sz="4000" i="1" dirty="0">
                <a:latin typeface="TradeGothic"/>
                <a:cs typeface="Aparajita" pitchFamily="34" charset="0"/>
              </a:rPr>
              <a:t>FREE, UNBIASED MEDICARE </a:t>
            </a:r>
          </a:p>
          <a:p>
            <a:pPr marL="0" indent="0" algn="ctr">
              <a:buNone/>
            </a:pPr>
            <a:r>
              <a:rPr lang="en-US" sz="4000" i="1" dirty="0">
                <a:latin typeface="TradeGothic"/>
                <a:cs typeface="Aparajita" pitchFamily="34" charset="0"/>
              </a:rPr>
              <a:t>INFORMATION FOR IDAHO</a:t>
            </a:r>
          </a:p>
        </p:txBody>
      </p:sp>
      <p:sp>
        <p:nvSpPr>
          <p:cNvPr id="6" name="Slide Number Placeholder 5"/>
          <p:cNvSpPr>
            <a:spLocks noGrp="1"/>
          </p:cNvSpPr>
          <p:nvPr>
            <p:ph type="sldNum" sz="quarter" idx="12"/>
          </p:nvPr>
        </p:nvSpPr>
        <p:spPr/>
        <p:txBody>
          <a:bodyPr/>
          <a:lstStyle/>
          <a:p>
            <a:fld id="{E0A9AE9C-90F2-3141-A964-FFEC2F65B7D8}" type="slidenum">
              <a:rPr lang="en-US" smtClean="0"/>
              <a:pPr/>
              <a:t>17</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0054" y="3456815"/>
            <a:ext cx="4194843" cy="2795532"/>
          </a:xfrm>
          <a:prstGeom prst="rect">
            <a:avLst/>
          </a:prstGeom>
        </p:spPr>
      </p:pic>
    </p:spTree>
    <p:extLst>
      <p:ext uri="{BB962C8B-B14F-4D97-AF65-F5344CB8AC3E}">
        <p14:creationId xmlns:p14="http://schemas.microsoft.com/office/powerpoint/2010/main" val="2062847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1236975911"/>
              </p:ext>
            </p:extLst>
          </p:nvPr>
        </p:nvGraphicFramePr>
        <p:xfrm>
          <a:off x="1428750" y="1905000"/>
          <a:ext cx="634365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0201" y="2057400"/>
            <a:ext cx="1143000" cy="113348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99922" y="2047461"/>
            <a:ext cx="1143428" cy="1143428"/>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57372" y="2057400"/>
            <a:ext cx="1143000" cy="1133489"/>
          </a:xfrm>
          <a:prstGeom prst="rect">
            <a:avLst/>
          </a:prstGeom>
        </p:spPr>
      </p:pic>
      <p:sp>
        <p:nvSpPr>
          <p:cNvPr id="13" name="TextBox 12"/>
          <p:cNvSpPr txBox="1"/>
          <p:nvPr/>
        </p:nvSpPr>
        <p:spPr>
          <a:xfrm>
            <a:off x="1971461" y="1095107"/>
            <a:ext cx="5257800" cy="761747"/>
          </a:xfrm>
          <a:prstGeom prst="rect">
            <a:avLst/>
          </a:prstGeom>
          <a:noFill/>
        </p:spPr>
        <p:txBody>
          <a:bodyPr wrap="square" rtlCol="0">
            <a:spAutoFit/>
          </a:bodyPr>
          <a:lstStyle/>
          <a:p>
            <a:pPr algn="ctr" defTabSz="685800"/>
            <a:r>
              <a:rPr lang="en-US" sz="3000" b="1" dirty="0">
                <a:solidFill>
                  <a:prstClr val="black"/>
                </a:solidFill>
                <a:latin typeface="Calibri" panose="020F0502020204030204"/>
              </a:rPr>
              <a:t>Scams:  Are </a:t>
            </a:r>
            <a:r>
              <a:rPr lang="en-US" sz="3000" b="1" u="sng" dirty="0">
                <a:solidFill>
                  <a:prstClr val="black"/>
                </a:solidFill>
                <a:latin typeface="Calibri" panose="020F0502020204030204"/>
              </a:rPr>
              <a:t>YOU</a:t>
            </a:r>
            <a:r>
              <a:rPr lang="en-US" sz="3000" b="1" dirty="0">
                <a:solidFill>
                  <a:prstClr val="black"/>
                </a:solidFill>
                <a:latin typeface="Calibri" panose="020F0502020204030204"/>
              </a:rPr>
              <a:t> At Risk?</a:t>
            </a:r>
          </a:p>
          <a:p>
            <a:pPr defTabSz="685800"/>
            <a:endParaRPr lang="en-US" sz="1350" dirty="0">
              <a:solidFill>
                <a:prstClr val="black"/>
              </a:solidFill>
              <a:latin typeface="Calibri" panose="020F0502020204030204"/>
            </a:endParaRPr>
          </a:p>
        </p:txBody>
      </p:sp>
      <p:sp>
        <p:nvSpPr>
          <p:cNvPr id="2" name="TextBox 1"/>
          <p:cNvSpPr txBox="1"/>
          <p:nvPr/>
        </p:nvSpPr>
        <p:spPr>
          <a:xfrm>
            <a:off x="1143000" y="5200651"/>
            <a:ext cx="6858000" cy="507831"/>
          </a:xfrm>
          <a:prstGeom prst="rect">
            <a:avLst/>
          </a:prstGeom>
          <a:noFill/>
        </p:spPr>
        <p:txBody>
          <a:bodyPr wrap="square" rtlCol="0">
            <a:spAutoFit/>
          </a:bodyPr>
          <a:lstStyle/>
          <a:p>
            <a:pPr algn="ctr" defTabSz="685800"/>
            <a:r>
              <a:rPr lang="en-US" sz="1350" b="1" dirty="0">
                <a:solidFill>
                  <a:prstClr val="black"/>
                </a:solidFill>
                <a:latin typeface="Calibri" panose="020F0502020204030204"/>
              </a:rPr>
              <a:t>Brought to you by Idaho Senior Medicare Patrol</a:t>
            </a:r>
          </a:p>
          <a:p>
            <a:pPr algn="ctr" defTabSz="685800"/>
            <a:r>
              <a:rPr lang="en-US" sz="1350" b="1" dirty="0">
                <a:solidFill>
                  <a:prstClr val="black"/>
                </a:solidFill>
                <a:latin typeface="Calibri" panose="020F0502020204030204"/>
              </a:rPr>
              <a:t>Taenia Hudson, CSI Office on Aging</a:t>
            </a:r>
          </a:p>
        </p:txBody>
      </p:sp>
      <p:sp>
        <p:nvSpPr>
          <p:cNvPr id="3" name="Slide Number Placeholder 2"/>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18</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02791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3" dur="1000"/>
                                        <p:tgtEl>
                                          <p:spTgt spid="11">
                                            <p:graphicEl>
                                              <a:dgm id="{C43EB61A-2E04-409F-8F87-79F190ED3CE0}"/>
                                            </p:graphicEl>
                                          </p:spTgt>
                                        </p:tgtEl>
                                      </p:cBhvr>
                                    </p:animEffect>
                                    <p:anim calcmode="lin" valueType="num">
                                      <p:cBhvr>
                                        <p:cTn id="14"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5"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8" dur="1000"/>
                                        <p:tgtEl>
                                          <p:spTgt spid="11">
                                            <p:graphicEl>
                                              <a:dgm id="{2572025E-E8B8-4F94-94D0-DC22D7F762FB}"/>
                                            </p:graphicEl>
                                          </p:spTgt>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1" dur="1000"/>
                                        <p:tgtEl>
                                          <p:spTgt spid="11">
                                            <p:graphicEl>
                                              <a:dgm id="{41BC1ABA-1F87-4B1E-94EC-41724CD12655}"/>
                                            </p:graphicEl>
                                          </p:spTgt>
                                        </p:tgtEl>
                                      </p:cBhvr>
                                    </p:animEffect>
                                    <p:anim calcmode="lin" valueType="num">
                                      <p:cBhvr>
                                        <p:cTn id="32"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4" presetID="12" presetClass="entr" presetSubtype="1" fill="hold" grpId="0" nodeType="withEffect">
                                  <p:stCondLst>
                                    <p:cond delay="0"/>
                                  </p:stCondLst>
                                  <p:childTnLst>
                                    <p:set>
                                      <p:cBhvr>
                                        <p:cTn id="35"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6" dur="1000"/>
                                        <p:tgtEl>
                                          <p:spTgt spid="11">
                                            <p:graphicEl>
                                              <a:dgm id="{5284ED54-4761-44DA-8086-D5FD397A1C95}"/>
                                            </p:graphicEl>
                                          </p:spTgt>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0" dur="1000"/>
                                        <p:tgtEl>
                                          <p:spTgt spid="11">
                                            <p:graphicEl>
                                              <a:dgm id="{D88C7409-AB93-4FE3-A61D-F51EE8A4B008}"/>
                                            </p:graphicEl>
                                          </p:spTgt>
                                        </p:tgtEl>
                                      </p:cBhvr>
                                    </p:animEffect>
                                    <p:anim calcmode="lin" valueType="num">
                                      <p:cBhvr>
                                        <p:cTn id="41"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3" presetID="12" presetClass="entr" presetSubtype="1" fill="hold" grpId="0" nodeType="withEffect">
                                  <p:stCondLst>
                                    <p:cond delay="0"/>
                                  </p:stCondLst>
                                  <p:childTnLst>
                                    <p:set>
                                      <p:cBhvr>
                                        <p:cTn id="44"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5" dur="1000"/>
                                        <p:tgtEl>
                                          <p:spTgt spid="11">
                                            <p:graphicEl>
                                              <a:dgm id="{87B5BDBA-3C7A-41F1-8C33-F13937A84B36}"/>
                                            </p:graphicEl>
                                          </p:spTgt>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49" dur="1000"/>
                                        <p:tgtEl>
                                          <p:spTgt spid="11">
                                            <p:graphicEl>
                                              <a:dgm id="{B68F94D2-D73D-420A-802B-DFDC9BE4ED4C}"/>
                                            </p:graphicEl>
                                          </p:spTgt>
                                        </p:tgtEl>
                                      </p:cBhvr>
                                    </p:animEffect>
                                    <p:anim calcmode="lin" valueType="num">
                                      <p:cBhvr>
                                        <p:cTn id="50"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1"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2" presetID="12" presetClass="entr" presetSubtype="1" fill="hold" grpId="0" nodeType="withEffect">
                                  <p:stCondLst>
                                    <p:cond delay="0"/>
                                  </p:stCondLst>
                                  <p:childTnLst>
                                    <p:set>
                                      <p:cBhvr>
                                        <p:cTn id="53"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4"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a:t>
            </a:r>
            <a:r>
              <a:rPr lang="en-US" u="sng" dirty="0"/>
              <a:t>Scammer</a:t>
            </a:r>
            <a:r>
              <a:rPr lang="en-US" dirty="0"/>
              <a:t> Does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37010506"/>
              </p:ext>
            </p:extLst>
          </p:nvPr>
        </p:nvGraphicFramePr>
        <p:xfrm>
          <a:off x="1485900" y="20574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29050" y="2686051"/>
            <a:ext cx="3257550" cy="2377574"/>
          </a:xfrm>
          <a:prstGeom prst="rect">
            <a:avLst/>
          </a:prstGeom>
          <a:noFill/>
        </p:spPr>
        <p:txBody>
          <a:bodyPr wrap="square" rtlCol="0">
            <a:spAutoFit/>
          </a:bodyPr>
          <a:lstStyle/>
          <a:p>
            <a:pPr defTabSz="685800"/>
            <a:r>
              <a:rPr lang="en-US" sz="1350" dirty="0">
                <a:solidFill>
                  <a:prstClr val="black"/>
                </a:solidFill>
                <a:latin typeface="Calibri" panose="020F0502020204030204"/>
              </a:rPr>
              <a:t>“Hello, Mrs. Smith…this is Ima Scammer from the Pills-a-Lot Medicare Plan.  I’m calling to let you know that we have a one-time offer that could save you money on your prescription drug costs.  If you can provide me with your Medicare number and your checking account number, you could start saving money today!”</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375363"/>
            <a:ext cx="886522" cy="564974"/>
          </a:xfrm>
          <a:prstGeom prst="rect">
            <a:avLst/>
          </a:prstGeom>
        </p:spPr>
      </p:pic>
      <p:sp>
        <p:nvSpPr>
          <p:cNvPr id="6" name="Slide Number Placeholder 5"/>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19</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98836699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2</a:t>
            </a:fld>
            <a:endParaRPr lang="en-US" dirty="0">
              <a:solidFill>
                <a:schemeClr val="bg1"/>
              </a:solidFill>
              <a:latin typeface="TradeGothic"/>
              <a:cs typeface="TradeGothic"/>
            </a:endParaRPr>
          </a:p>
        </p:txBody>
      </p:sp>
      <p:sp>
        <p:nvSpPr>
          <p:cNvPr id="7" name="TextBox 6"/>
          <p:cNvSpPr txBox="1"/>
          <p:nvPr/>
        </p:nvSpPr>
        <p:spPr>
          <a:xfrm>
            <a:off x="28752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WHAT IS SHIBA?</a:t>
            </a:r>
          </a:p>
        </p:txBody>
      </p:sp>
      <p:sp>
        <p:nvSpPr>
          <p:cNvPr id="10" name="TextBox 9"/>
          <p:cNvSpPr txBox="1"/>
          <p:nvPr/>
        </p:nvSpPr>
        <p:spPr>
          <a:xfrm>
            <a:off x="862580" y="1893097"/>
            <a:ext cx="7379900" cy="830997"/>
          </a:xfrm>
          <a:prstGeom prst="rect">
            <a:avLst/>
          </a:prstGeom>
          <a:noFill/>
        </p:spPr>
        <p:txBody>
          <a:bodyPr wrap="square" rtlCol="0">
            <a:spAutoFit/>
          </a:bodyPr>
          <a:lstStyle/>
          <a:p>
            <a:r>
              <a:rPr lang="en-US" sz="2400" dirty="0">
                <a:latin typeface="TradeGothic"/>
                <a:cs typeface="TradeGothic"/>
              </a:rPr>
              <a:t>SHIBA stands for “</a:t>
            </a:r>
            <a:r>
              <a:rPr lang="en-US" sz="2400" dirty="0">
                <a:solidFill>
                  <a:schemeClr val="accent2">
                    <a:lumMod val="75000"/>
                  </a:schemeClr>
                </a:solidFill>
                <a:latin typeface="TradeGothic"/>
                <a:cs typeface="TradeGothic"/>
              </a:rPr>
              <a:t>Senior Health Insurance Benefits Advisors</a:t>
            </a:r>
            <a:r>
              <a:rPr lang="en-US" sz="2400" dirty="0">
                <a:latin typeface="TradeGothic"/>
                <a:cs typeface="TradeGothic"/>
              </a:rPr>
              <a:t>”.</a:t>
            </a:r>
          </a:p>
        </p:txBody>
      </p:sp>
      <p:sp>
        <p:nvSpPr>
          <p:cNvPr id="2" name="TextBox 1"/>
          <p:cNvSpPr txBox="1"/>
          <p:nvPr/>
        </p:nvSpPr>
        <p:spPr>
          <a:xfrm>
            <a:off x="862580" y="3082262"/>
            <a:ext cx="7498995" cy="830997"/>
          </a:xfrm>
          <a:prstGeom prst="rect">
            <a:avLst/>
          </a:prstGeom>
          <a:noFill/>
        </p:spPr>
        <p:txBody>
          <a:bodyPr wrap="square" rtlCol="0">
            <a:spAutoFit/>
          </a:bodyPr>
          <a:lstStyle>
            <a:defPPr>
              <a:defRPr lang="en-US"/>
            </a:defPPr>
          </a:lstStyle>
          <a:p>
            <a:r>
              <a:rPr lang="en-US" sz="2400" dirty="0">
                <a:latin typeface="TradeGothic"/>
              </a:rPr>
              <a:t>SHIBA is part of the </a:t>
            </a:r>
            <a:r>
              <a:rPr lang="en-US" sz="2400" dirty="0">
                <a:solidFill>
                  <a:schemeClr val="accent2">
                    <a:lumMod val="75000"/>
                  </a:schemeClr>
                </a:solidFill>
                <a:latin typeface="TradeGothic"/>
              </a:rPr>
              <a:t>Consumer Affairs Bureau</a:t>
            </a:r>
            <a:r>
              <a:rPr lang="en-US" sz="2400" dirty="0">
                <a:solidFill>
                  <a:srgbClr val="FF0000"/>
                </a:solidFill>
                <a:latin typeface="TradeGothic"/>
              </a:rPr>
              <a:t> </a:t>
            </a:r>
            <a:r>
              <a:rPr lang="en-US" sz="2400" dirty="0">
                <a:latin typeface="TradeGothic"/>
              </a:rPr>
              <a:t>of the Idaho Department of Insurance (DOI). </a:t>
            </a:r>
          </a:p>
        </p:txBody>
      </p:sp>
      <p:sp>
        <p:nvSpPr>
          <p:cNvPr id="4" name="TextBox 3"/>
          <p:cNvSpPr txBox="1"/>
          <p:nvPr/>
        </p:nvSpPr>
        <p:spPr>
          <a:xfrm>
            <a:off x="862580" y="4271427"/>
            <a:ext cx="7584734" cy="1200329"/>
          </a:xfrm>
          <a:prstGeom prst="rect">
            <a:avLst/>
          </a:prstGeom>
          <a:noFill/>
        </p:spPr>
        <p:txBody>
          <a:bodyPr wrap="square" rtlCol="0">
            <a:spAutoFit/>
          </a:bodyPr>
          <a:lstStyle/>
          <a:p>
            <a:r>
              <a:rPr lang="en-US" sz="2400" dirty="0">
                <a:latin typeface="TradeGothic"/>
              </a:rPr>
              <a:t>SHIBA is funded by the Idaho Department of Insurance and federally by the </a:t>
            </a:r>
            <a:r>
              <a:rPr lang="en-US" sz="2400" dirty="0">
                <a:solidFill>
                  <a:schemeClr val="accent2">
                    <a:lumMod val="75000"/>
                  </a:schemeClr>
                </a:solidFill>
                <a:latin typeface="TradeGothic"/>
                <a:cs typeface="TradeGothic"/>
              </a:rPr>
              <a:t>Administration for Community Living (ACL)</a:t>
            </a:r>
            <a:r>
              <a:rPr lang="en-US" sz="2400" dirty="0">
                <a:latin typeface="TradeGothic"/>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a:t>
            </a:r>
            <a:r>
              <a:rPr lang="en-US" u="sng" dirty="0"/>
              <a:t>Scammer</a:t>
            </a:r>
            <a:r>
              <a:rPr lang="en-US" dirty="0"/>
              <a:t> Does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0934704"/>
              </p:ext>
            </p:extLst>
          </p:nvPr>
        </p:nvGraphicFramePr>
        <p:xfrm>
          <a:off x="1485900" y="20574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29050" y="2571751"/>
            <a:ext cx="3257550" cy="2377574"/>
          </a:xfrm>
          <a:prstGeom prst="rect">
            <a:avLst/>
          </a:prstGeom>
          <a:noFill/>
        </p:spPr>
        <p:txBody>
          <a:bodyPr wrap="square" rtlCol="0">
            <a:spAutoFit/>
          </a:bodyPr>
          <a:lstStyle/>
          <a:p>
            <a:pPr defTabSz="685800"/>
            <a:r>
              <a:rPr lang="en-US" sz="1350" dirty="0">
                <a:solidFill>
                  <a:prstClr val="black"/>
                </a:solidFill>
                <a:latin typeface="Calibri" panose="020F0502020204030204"/>
              </a:rPr>
              <a:t>“Is this James Cohen?  Mr. Cohen, I have great news…you’ve just won the Jamaican lottery!  It’s worth $100,000,000 and to claim this prize, all you have to do is pay international taxes.  If you can just provide your bank account information, we’ll deposit your winnings in your account today.”</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375363"/>
            <a:ext cx="886522" cy="564974"/>
          </a:xfrm>
          <a:prstGeom prst="rect">
            <a:avLst/>
          </a:prstGeom>
        </p:spPr>
      </p:pic>
      <p:sp>
        <p:nvSpPr>
          <p:cNvPr id="3" name="Slide Number Placeholder 2"/>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20</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37920912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a:t>
            </a:r>
            <a:r>
              <a:rPr lang="en-US" u="sng" dirty="0"/>
              <a:t>Scammer</a:t>
            </a:r>
            <a:r>
              <a:rPr lang="en-US" dirty="0"/>
              <a:t> Does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70163659"/>
              </p:ext>
            </p:extLst>
          </p:nvPr>
        </p:nvGraphicFramePr>
        <p:xfrm>
          <a:off x="1485900" y="20574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29050" y="2473517"/>
            <a:ext cx="3257550" cy="2377574"/>
          </a:xfrm>
          <a:prstGeom prst="rect">
            <a:avLst/>
          </a:prstGeom>
          <a:noFill/>
        </p:spPr>
        <p:txBody>
          <a:bodyPr wrap="square" rtlCol="0">
            <a:spAutoFit/>
          </a:bodyPr>
          <a:lstStyle/>
          <a:p>
            <a:pPr defTabSz="685800"/>
            <a:endParaRPr lang="en-US" sz="1350" dirty="0">
              <a:solidFill>
                <a:prstClr val="black"/>
              </a:solidFill>
              <a:latin typeface="Calibri" panose="020F0502020204030204"/>
            </a:endParaRPr>
          </a:p>
          <a:p>
            <a:pPr defTabSz="685800"/>
            <a:r>
              <a:rPr lang="en-US" sz="1350" dirty="0">
                <a:solidFill>
                  <a:prstClr val="black"/>
                </a:solidFill>
                <a:latin typeface="Calibri" panose="020F0502020204030204"/>
              </a:rPr>
              <a:t>“Mrs. Jones, this is Special Agent Trustworthy from the Internal Revenue Service.  Our records indicate that you currently owe $23,295 in back taxes and I have a warrant for your arrest.  I’m calling today to inform you that unless you pay these taxes immediately, the police will be arresting you.”</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375363"/>
            <a:ext cx="886522" cy="564974"/>
          </a:xfrm>
          <a:prstGeom prst="rect">
            <a:avLst/>
          </a:prstGeom>
        </p:spPr>
      </p:pic>
      <p:sp>
        <p:nvSpPr>
          <p:cNvPr id="3" name="Slide Number Placeholder 2"/>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21</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9693644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a:t>
            </a:r>
            <a:r>
              <a:rPr lang="en-US" u="sng" dirty="0"/>
              <a:t>Scammer</a:t>
            </a:r>
            <a:r>
              <a:rPr lang="en-US" dirty="0"/>
              <a:t> Does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05409626"/>
              </p:ext>
            </p:extLst>
          </p:nvPr>
        </p:nvGraphicFramePr>
        <p:xfrm>
          <a:off x="1485900" y="20574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29050" y="2484073"/>
            <a:ext cx="3257550" cy="2585323"/>
          </a:xfrm>
          <a:prstGeom prst="rect">
            <a:avLst/>
          </a:prstGeom>
          <a:noFill/>
        </p:spPr>
        <p:txBody>
          <a:bodyPr wrap="square" rtlCol="0">
            <a:spAutoFit/>
          </a:bodyPr>
          <a:lstStyle/>
          <a:p>
            <a:pPr defTabSz="685800"/>
            <a:r>
              <a:rPr lang="en-US" sz="1350" dirty="0">
                <a:solidFill>
                  <a:prstClr val="black"/>
                </a:solidFill>
                <a:latin typeface="Calibri" panose="020F0502020204030204"/>
              </a:rPr>
              <a:t>“Hello, Henry – this is Rose.  I saw your profile on the Date-a-Con-Artist website and you sound like the kind of man I’ve been looking for.  I understand you’re widowed – me too.  I’m so lonely, I can’t believe I found someone like you so quickly!  I’d love to meet you in person, but since I live on a fixed income, I can’t afford to travel out-of- state.”</a:t>
            </a: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a:p>
            <a:pPr defTabSz="685800"/>
            <a:endParaRPr lang="en-US" sz="1350" dirty="0">
              <a:solidFill>
                <a:prstClr val="black"/>
              </a:solidFill>
              <a:latin typeface="Calibri" panose="020F0502020204030204"/>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375363"/>
            <a:ext cx="886522" cy="564974"/>
          </a:xfrm>
          <a:prstGeom prst="rect">
            <a:avLst/>
          </a:prstGeom>
        </p:spPr>
      </p:pic>
      <p:sp>
        <p:nvSpPr>
          <p:cNvPr id="3" name="Slide Number Placeholder 2"/>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22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5187236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the </a:t>
            </a:r>
            <a:r>
              <a:rPr lang="en-US" u="sng" dirty="0"/>
              <a:t>Scammer</a:t>
            </a:r>
            <a:r>
              <a:rPr lang="en-US" dirty="0"/>
              <a:t> Does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587829343"/>
              </p:ext>
            </p:extLst>
          </p:nvPr>
        </p:nvGraphicFramePr>
        <p:xfrm>
          <a:off x="1485900" y="2057401"/>
          <a:ext cx="6172200" cy="3394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886200" y="2369641"/>
            <a:ext cx="3257550" cy="3000821"/>
          </a:xfrm>
          <a:prstGeom prst="rect">
            <a:avLst/>
          </a:prstGeom>
          <a:noFill/>
        </p:spPr>
        <p:txBody>
          <a:bodyPr wrap="square" rtlCol="0">
            <a:spAutoFit/>
          </a:bodyPr>
          <a:lstStyle/>
          <a:p>
            <a:pPr defTabSz="685800"/>
            <a:r>
              <a:rPr lang="en-US" sz="1350" dirty="0">
                <a:solidFill>
                  <a:prstClr val="black"/>
                </a:solidFill>
                <a:latin typeface="Calibri" panose="020F0502020204030204"/>
              </a:rPr>
              <a:t>“Hello, Mrs. White…I’m calling today with a one-time only offer for a great new product.    You’ve been selected from thousands of Mainers to receive this special offer for our new and improved  Best Water Filter </a:t>
            </a:r>
            <a:r>
              <a:rPr lang="en-US" sz="1350" dirty="0" err="1">
                <a:solidFill>
                  <a:prstClr val="black"/>
                </a:solidFill>
                <a:latin typeface="Calibri" panose="020F0502020204030204"/>
              </a:rPr>
              <a:t>Evah</a:t>
            </a:r>
            <a:r>
              <a:rPr lang="en-US" sz="1350" dirty="0">
                <a:solidFill>
                  <a:prstClr val="black"/>
                </a:solidFill>
                <a:latin typeface="Calibri" panose="020F0502020204030204"/>
              </a:rPr>
              <a:t>.  This product is not yet in stores, which is why we can offer it to you today at a reduced price.  You want your family to be drinking safe water, don’t you Mrs. White?  Of course you do.  It will just take a few minutes for me to get your information and your Best Water Filter </a:t>
            </a:r>
            <a:r>
              <a:rPr lang="en-US" sz="1350" dirty="0" err="1">
                <a:solidFill>
                  <a:prstClr val="black"/>
                </a:solidFill>
                <a:latin typeface="Calibri" panose="020F0502020204030204"/>
              </a:rPr>
              <a:t>Evah</a:t>
            </a:r>
            <a:r>
              <a:rPr lang="en-US" sz="1350" dirty="0">
                <a:solidFill>
                  <a:prstClr val="black"/>
                </a:solidFill>
                <a:latin typeface="Calibri" panose="020F0502020204030204"/>
              </a:rPr>
              <a:t> system will be on its way to you.”</a:t>
            </a:r>
          </a:p>
          <a:p>
            <a:pPr defTabSz="685800"/>
            <a:endParaRPr lang="en-US" sz="1350" dirty="0">
              <a:solidFill>
                <a:prstClr val="black"/>
              </a:solidFill>
              <a:latin typeface="Calibri" panose="020F0502020204030204"/>
            </a:endParaRP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3001" y="5375363"/>
            <a:ext cx="886522" cy="564974"/>
          </a:xfrm>
          <a:prstGeom prst="rect">
            <a:avLst/>
          </a:prstGeom>
        </p:spPr>
      </p:pic>
      <p:sp>
        <p:nvSpPr>
          <p:cNvPr id="7" name="Slide Number Placeholder 6"/>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23</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4036447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4378" y="1013192"/>
            <a:ext cx="1349254" cy="950129"/>
          </a:xfrm>
          <a:prstGeom prst="rect">
            <a:avLst/>
          </a:prstGeom>
        </p:spPr>
      </p:pic>
      <p:sp>
        <p:nvSpPr>
          <p:cNvPr id="2" name="Title 1"/>
          <p:cNvSpPr>
            <a:spLocks noGrp="1"/>
          </p:cNvSpPr>
          <p:nvPr>
            <p:ph type="title"/>
          </p:nvPr>
        </p:nvSpPr>
        <p:spPr>
          <a:xfrm>
            <a:off x="1073818" y="1131094"/>
            <a:ext cx="7441532" cy="994172"/>
          </a:xfrm>
        </p:spPr>
        <p:txBody>
          <a:bodyPr>
            <a:normAutofit/>
          </a:bodyPr>
          <a:lstStyle/>
          <a:p>
            <a:r>
              <a:rPr lang="en-US" sz="3600" b="1" dirty="0"/>
              <a:t>Update on New Medicare Cards</a:t>
            </a:r>
          </a:p>
        </p:txBody>
      </p:sp>
      <p:sp>
        <p:nvSpPr>
          <p:cNvPr id="3" name="Content Placeholder 2"/>
          <p:cNvSpPr>
            <a:spLocks noGrp="1"/>
          </p:cNvSpPr>
          <p:nvPr>
            <p:ph idx="1"/>
          </p:nvPr>
        </p:nvSpPr>
        <p:spPr>
          <a:xfrm>
            <a:off x="1073817" y="2226468"/>
            <a:ext cx="3816838" cy="3445237"/>
          </a:xfrm>
        </p:spPr>
        <p:txBody>
          <a:bodyPr>
            <a:normAutofit fontScale="92500" lnSpcReduction="10000"/>
          </a:bodyPr>
          <a:lstStyle/>
          <a:p>
            <a:pPr marL="214313" indent="-214313"/>
            <a:r>
              <a:rPr lang="en-US" dirty="0"/>
              <a:t>Why the new cards?</a:t>
            </a:r>
          </a:p>
          <a:p>
            <a:pPr marL="214313" indent="-214313"/>
            <a:r>
              <a:rPr lang="en-US" dirty="0"/>
              <a:t>Your new Medicare card will NOT have your Social Security number. This will help protect your identity.</a:t>
            </a:r>
          </a:p>
          <a:p>
            <a:pPr marL="214313" indent="-214313"/>
            <a:r>
              <a:rPr lang="en-US" dirty="0"/>
              <a:t>You will not see your new cards before April 2018.</a:t>
            </a:r>
          </a:p>
          <a:p>
            <a:pPr marL="214313" indent="-214313"/>
            <a:r>
              <a:rPr lang="en-US" dirty="0"/>
              <a:t>You do not need to do anything! CMS will send you your new Medicare Card in the mail.</a:t>
            </a:r>
          </a:p>
          <a:p>
            <a:pPr marL="214313" indent="-214313"/>
            <a:r>
              <a:rPr lang="en-US" dirty="0"/>
              <a:t>Your benefits will stay the same.</a:t>
            </a:r>
          </a:p>
          <a:p>
            <a:pPr marL="214313" indent="-214313"/>
            <a:r>
              <a:rPr lang="en-US" dirty="0"/>
              <a:t>There is no charge for the new card. The card is free.</a:t>
            </a:r>
          </a:p>
          <a:p>
            <a:endParaRPr lang="en-US" dirty="0"/>
          </a:p>
        </p:txBody>
      </p:sp>
      <p:pic>
        <p:nvPicPr>
          <p:cNvPr id="1026" name="Picture 2" descr="New Medicare Card Banner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8938" y="2276920"/>
            <a:ext cx="3666836" cy="230416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4" name="Slide Number Placeholder 3">
            <a:extLst>
              <a:ext uri="{FF2B5EF4-FFF2-40B4-BE49-F238E27FC236}">
                <a16:creationId xmlns:a16="http://schemas.microsoft.com/office/drawing/2014/main" id="{F8A26752-06C1-456B-8044-38E635C3E0CB}"/>
              </a:ext>
            </a:extLst>
          </p:cNvPr>
          <p:cNvSpPr>
            <a:spLocks noGrp="1"/>
          </p:cNvSpPr>
          <p:nvPr>
            <p:ph type="sldNum" sz="quarter" idx="12"/>
          </p:nvPr>
        </p:nvSpPr>
        <p:spPr/>
        <p:txBody>
          <a:bodyPr/>
          <a:lstStyle/>
          <a:p>
            <a:fld id="{732E6AF0-35E0-4358-BE9A-BE68D5A5C657}" type="slidenum">
              <a:rPr lang="en-US" smtClean="0"/>
              <a:t>24</a:t>
            </a:fld>
            <a:endParaRPr lang="en-US"/>
          </a:p>
        </p:txBody>
      </p:sp>
    </p:spTree>
    <p:extLst>
      <p:ext uri="{BB962C8B-B14F-4D97-AF65-F5344CB8AC3E}">
        <p14:creationId xmlns:p14="http://schemas.microsoft.com/office/powerpoint/2010/main" val="414272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p:cNvGraphicFramePr/>
          <p:nvPr>
            <p:extLst>
              <p:ext uri="{D42A27DB-BD31-4B8C-83A1-F6EECF244321}">
                <p14:modId xmlns:p14="http://schemas.microsoft.com/office/powerpoint/2010/main" val="3879931713"/>
              </p:ext>
            </p:extLst>
          </p:nvPr>
        </p:nvGraphicFramePr>
        <p:xfrm>
          <a:off x="1371600" y="1644134"/>
          <a:ext cx="6343650" cy="44267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14921" y="2135731"/>
            <a:ext cx="1143000" cy="1133488"/>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17912" y="2147103"/>
            <a:ext cx="1143428" cy="1110743"/>
          </a:xfrm>
          <a:prstGeom prst="rect">
            <a:avLst/>
          </a:prstGeom>
        </p:spPr>
      </p:pic>
      <p:pic>
        <p:nvPicPr>
          <p:cNvPr id="10" name="Picture 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43500" y="2115020"/>
            <a:ext cx="1143000" cy="1133489"/>
          </a:xfrm>
          <a:prstGeom prst="rect">
            <a:avLst/>
          </a:prstGeom>
        </p:spPr>
      </p:pic>
      <p:sp>
        <p:nvSpPr>
          <p:cNvPr id="9" name="TextBox 8"/>
          <p:cNvSpPr txBox="1"/>
          <p:nvPr/>
        </p:nvSpPr>
        <p:spPr>
          <a:xfrm>
            <a:off x="2057400" y="1090136"/>
            <a:ext cx="5257800" cy="553998"/>
          </a:xfrm>
          <a:prstGeom prst="rect">
            <a:avLst/>
          </a:prstGeom>
          <a:noFill/>
        </p:spPr>
        <p:txBody>
          <a:bodyPr wrap="square" rtlCol="0">
            <a:spAutoFit/>
          </a:bodyPr>
          <a:lstStyle/>
          <a:p>
            <a:pPr algn="ctr" defTabSz="685800"/>
            <a:r>
              <a:rPr lang="en-US" sz="3000" b="1" dirty="0">
                <a:solidFill>
                  <a:prstClr val="black"/>
                </a:solidFill>
                <a:latin typeface="Calibri" panose="020F0502020204030204"/>
              </a:rPr>
              <a:t>Be a savvy consumer…</a:t>
            </a:r>
            <a:endParaRPr lang="en-US" sz="1350" dirty="0">
              <a:solidFill>
                <a:prstClr val="black"/>
              </a:solidFill>
              <a:latin typeface="Calibri" panose="020F0502020204030204"/>
            </a:endParaRPr>
          </a:p>
        </p:txBody>
      </p:sp>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99740" y="5505888"/>
            <a:ext cx="886522" cy="564974"/>
          </a:xfrm>
          <a:prstGeom prst="rect">
            <a:avLst/>
          </a:prstGeom>
        </p:spPr>
      </p:pic>
      <p:sp>
        <p:nvSpPr>
          <p:cNvPr id="2" name="Slide Number Placeholder 1"/>
          <p:cNvSpPr>
            <a:spLocks noGrp="1"/>
          </p:cNvSpPr>
          <p:nvPr>
            <p:ph type="sldNum" sz="quarter" idx="12"/>
          </p:nvPr>
        </p:nvSpPr>
        <p:spPr/>
        <p:txBody>
          <a:bodyPr/>
          <a:lstStyle/>
          <a:p>
            <a:pPr defTabSz="685800"/>
            <a:fld id="{EFED3CB9-049B-4F4F-82D1-8A95299C975C}" type="slidenum">
              <a:rPr lang="en-US">
                <a:solidFill>
                  <a:prstClr val="black">
                    <a:tint val="75000"/>
                  </a:prstClr>
                </a:solidFill>
                <a:latin typeface="Calibri" panose="020F0502020204030204"/>
              </a:rPr>
              <a:pPr defTabSz="685800"/>
              <a:t>25</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877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11">
                                            <p:graphicEl>
                                              <a:dgm id="{ACBF4AF3-FAB8-444C-81AB-52C89640E279}"/>
                                            </p:graphicEl>
                                          </p:spTgt>
                                        </p:tgtEl>
                                        <p:attrNameLst>
                                          <p:attrName>style.visibility</p:attrName>
                                        </p:attrNameLst>
                                      </p:cBhvr>
                                      <p:to>
                                        <p:strVal val="visible"/>
                                      </p:to>
                                    </p:set>
                                    <p:anim calcmode="lin" valueType="num">
                                      <p:cBhvr>
                                        <p:cTn id="7" dur="1000" fill="hold"/>
                                        <p:tgtEl>
                                          <p:spTgt spid="11">
                                            <p:graphicEl>
                                              <a:dgm id="{ACBF4AF3-FAB8-444C-81AB-52C89640E279}"/>
                                            </p:graphicEl>
                                          </p:spTgt>
                                        </p:tgtEl>
                                        <p:attrNameLst>
                                          <p:attrName>ppt_w</p:attrName>
                                        </p:attrNameLst>
                                      </p:cBhvr>
                                      <p:tavLst>
                                        <p:tav tm="0">
                                          <p:val>
                                            <p:strVal val="#ppt_w+.3"/>
                                          </p:val>
                                        </p:tav>
                                        <p:tav tm="100000">
                                          <p:val>
                                            <p:strVal val="#ppt_w"/>
                                          </p:val>
                                        </p:tav>
                                      </p:tavLst>
                                    </p:anim>
                                    <p:anim calcmode="lin" valueType="num">
                                      <p:cBhvr>
                                        <p:cTn id="8" dur="1000" fill="hold"/>
                                        <p:tgtEl>
                                          <p:spTgt spid="11">
                                            <p:graphicEl>
                                              <a:dgm id="{ACBF4AF3-FAB8-444C-81AB-52C89640E279}"/>
                                            </p:graphicEl>
                                          </p:spTgt>
                                        </p:tgtEl>
                                        <p:attrNameLst>
                                          <p:attrName>ppt_h</p:attrName>
                                        </p:attrNameLst>
                                      </p:cBhvr>
                                      <p:tavLst>
                                        <p:tav tm="0">
                                          <p:val>
                                            <p:strVal val="#ppt_h"/>
                                          </p:val>
                                        </p:tav>
                                        <p:tav tm="100000">
                                          <p:val>
                                            <p:strVal val="#ppt_h"/>
                                          </p:val>
                                        </p:tav>
                                      </p:tavLst>
                                    </p:anim>
                                    <p:animEffect transition="in" filter="fade">
                                      <p:cBhvr>
                                        <p:cTn id="9" dur="1000"/>
                                        <p:tgtEl>
                                          <p:spTgt spid="11">
                                            <p:graphicEl>
                                              <a:dgm id="{ACBF4AF3-FAB8-444C-81AB-52C89640E279}"/>
                                            </p:graphicEl>
                                          </p:spTgt>
                                        </p:tgtEl>
                                      </p:cBhvr>
                                    </p:animEffect>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1">
                                            <p:graphicEl>
                                              <a:dgm id="{C43EB61A-2E04-409F-8F87-79F190ED3CE0}"/>
                                            </p:graphicEl>
                                          </p:spTgt>
                                        </p:tgtEl>
                                        <p:attrNameLst>
                                          <p:attrName>style.visibility</p:attrName>
                                        </p:attrNameLst>
                                      </p:cBhvr>
                                      <p:to>
                                        <p:strVal val="visible"/>
                                      </p:to>
                                    </p:set>
                                    <p:animEffect transition="in" filter="fade">
                                      <p:cBhvr>
                                        <p:cTn id="13" dur="1000"/>
                                        <p:tgtEl>
                                          <p:spTgt spid="11">
                                            <p:graphicEl>
                                              <a:dgm id="{C43EB61A-2E04-409F-8F87-79F190ED3CE0}"/>
                                            </p:graphicEl>
                                          </p:spTgt>
                                        </p:tgtEl>
                                      </p:cBhvr>
                                    </p:animEffect>
                                    <p:anim calcmode="lin" valueType="num">
                                      <p:cBhvr>
                                        <p:cTn id="14" dur="1000" fill="hold"/>
                                        <p:tgtEl>
                                          <p:spTgt spid="11">
                                            <p:graphicEl>
                                              <a:dgm id="{C43EB61A-2E04-409F-8F87-79F190ED3CE0}"/>
                                            </p:graphicEl>
                                          </p:spTgt>
                                        </p:tgtEl>
                                        <p:attrNameLst>
                                          <p:attrName>ppt_x</p:attrName>
                                        </p:attrNameLst>
                                      </p:cBhvr>
                                      <p:tavLst>
                                        <p:tav tm="0">
                                          <p:val>
                                            <p:strVal val="#ppt_x"/>
                                          </p:val>
                                        </p:tav>
                                        <p:tav tm="100000">
                                          <p:val>
                                            <p:strVal val="#ppt_x"/>
                                          </p:val>
                                        </p:tav>
                                      </p:tavLst>
                                    </p:anim>
                                    <p:anim calcmode="lin" valueType="num">
                                      <p:cBhvr>
                                        <p:cTn id="15" dur="1000" fill="hold"/>
                                        <p:tgtEl>
                                          <p:spTgt spid="11">
                                            <p:graphicEl>
                                              <a:dgm id="{C43EB61A-2E04-409F-8F87-79F190ED3CE0}"/>
                                            </p:graphicEl>
                                          </p:spTgt>
                                        </p:tgtEl>
                                        <p:attrNameLst>
                                          <p:attrName>ppt_y</p:attrName>
                                        </p:attrNameLst>
                                      </p:cBhvr>
                                      <p:tavLst>
                                        <p:tav tm="0">
                                          <p:val>
                                            <p:strVal val="#ppt_y+.1"/>
                                          </p:val>
                                        </p:tav>
                                        <p:tav tm="100000">
                                          <p:val>
                                            <p:strVal val="#ppt_y"/>
                                          </p:val>
                                        </p:tav>
                                      </p:tavLst>
                                    </p:anim>
                                  </p:childTnLst>
                                </p:cTn>
                              </p:par>
                              <p:par>
                                <p:cTn id="16" presetID="12" presetClass="entr" presetSubtype="1" fill="hold" grpId="0" nodeType="withEffect">
                                  <p:stCondLst>
                                    <p:cond delay="0"/>
                                  </p:stCondLst>
                                  <p:childTnLst>
                                    <p:set>
                                      <p:cBhvr>
                                        <p:cTn id="17" dur="1" fill="hold">
                                          <p:stCondLst>
                                            <p:cond delay="0"/>
                                          </p:stCondLst>
                                        </p:cTn>
                                        <p:tgtEl>
                                          <p:spTgt spid="11">
                                            <p:graphicEl>
                                              <a:dgm id="{2572025E-E8B8-4F94-94D0-DC22D7F762FB}"/>
                                            </p:graphicEl>
                                          </p:spTgt>
                                        </p:tgtEl>
                                        <p:attrNameLst>
                                          <p:attrName>style.visibility</p:attrName>
                                        </p:attrNameLst>
                                      </p:cBhvr>
                                      <p:to>
                                        <p:strVal val="visible"/>
                                      </p:to>
                                    </p:set>
                                    <p:animEffect transition="in" filter="slide(fromTop)">
                                      <p:cBhvr>
                                        <p:cTn id="18" dur="1000"/>
                                        <p:tgtEl>
                                          <p:spTgt spid="11">
                                            <p:graphicEl>
                                              <a:dgm id="{2572025E-E8B8-4F94-94D0-DC22D7F762FB}"/>
                                            </p:graphicEl>
                                          </p:spTgt>
                                        </p:tgtEl>
                                      </p:cBhvr>
                                    </p:animEffect>
                                  </p:childTnLst>
                                </p:cTn>
                              </p:par>
                            </p:childTnLst>
                          </p:cTn>
                        </p:par>
                        <p:par>
                          <p:cTn id="19" fill="hold">
                            <p:stCondLst>
                              <p:cond delay="2000"/>
                            </p:stCondLst>
                            <p:childTnLst>
                              <p:par>
                                <p:cTn id="20" presetID="42" presetClass="entr" presetSubtype="0" fill="hold" grpId="0" nodeType="afterEffect">
                                  <p:stCondLst>
                                    <p:cond delay="0"/>
                                  </p:stCondLst>
                                  <p:childTnLst>
                                    <p:set>
                                      <p:cBhvr>
                                        <p:cTn id="21" dur="1" fill="hold">
                                          <p:stCondLst>
                                            <p:cond delay="0"/>
                                          </p:stCondLst>
                                        </p:cTn>
                                        <p:tgtEl>
                                          <p:spTgt spid="11">
                                            <p:graphicEl>
                                              <a:dgm id="{BF646D7A-C7D0-4489-A68F-61F32B7DB0C6}"/>
                                            </p:graphicEl>
                                          </p:spTgt>
                                        </p:tgtEl>
                                        <p:attrNameLst>
                                          <p:attrName>style.visibility</p:attrName>
                                        </p:attrNameLst>
                                      </p:cBhvr>
                                      <p:to>
                                        <p:strVal val="visible"/>
                                      </p:to>
                                    </p:set>
                                    <p:animEffect transition="in" filter="fade">
                                      <p:cBhvr>
                                        <p:cTn id="22" dur="1000"/>
                                        <p:tgtEl>
                                          <p:spTgt spid="11">
                                            <p:graphicEl>
                                              <a:dgm id="{BF646D7A-C7D0-4489-A68F-61F32B7DB0C6}"/>
                                            </p:graphicEl>
                                          </p:spTgt>
                                        </p:tgtEl>
                                      </p:cBhvr>
                                    </p:animEffect>
                                    <p:anim calcmode="lin" valueType="num">
                                      <p:cBhvr>
                                        <p:cTn id="23" dur="1000" fill="hold"/>
                                        <p:tgtEl>
                                          <p:spTgt spid="11">
                                            <p:graphicEl>
                                              <a:dgm id="{BF646D7A-C7D0-4489-A68F-61F32B7DB0C6}"/>
                                            </p:graphicEl>
                                          </p:spTgt>
                                        </p:tgtEl>
                                        <p:attrNameLst>
                                          <p:attrName>ppt_x</p:attrName>
                                        </p:attrNameLst>
                                      </p:cBhvr>
                                      <p:tavLst>
                                        <p:tav tm="0">
                                          <p:val>
                                            <p:strVal val="#ppt_x"/>
                                          </p:val>
                                        </p:tav>
                                        <p:tav tm="100000">
                                          <p:val>
                                            <p:strVal val="#ppt_x"/>
                                          </p:val>
                                        </p:tav>
                                      </p:tavLst>
                                    </p:anim>
                                    <p:anim calcmode="lin" valueType="num">
                                      <p:cBhvr>
                                        <p:cTn id="24" dur="1000" fill="hold"/>
                                        <p:tgtEl>
                                          <p:spTgt spid="11">
                                            <p:graphicEl>
                                              <a:dgm id="{BF646D7A-C7D0-4489-A68F-61F32B7DB0C6}"/>
                                            </p:graphicEl>
                                          </p:spTgt>
                                        </p:tgtEl>
                                        <p:attrNameLst>
                                          <p:attrName>ppt_y</p:attrName>
                                        </p:attrNameLst>
                                      </p:cBhvr>
                                      <p:tavLst>
                                        <p:tav tm="0">
                                          <p:val>
                                            <p:strVal val="#ppt_y+.1"/>
                                          </p:val>
                                        </p:tav>
                                        <p:tav tm="100000">
                                          <p:val>
                                            <p:strVal val="#ppt_y"/>
                                          </p:val>
                                        </p:tav>
                                      </p:tavLst>
                                    </p:anim>
                                  </p:childTnLst>
                                </p:cTn>
                              </p:par>
                              <p:par>
                                <p:cTn id="25" presetID="12" presetClass="entr" presetSubtype="1" fill="hold" grpId="0" nodeType="withEffect">
                                  <p:stCondLst>
                                    <p:cond delay="0"/>
                                  </p:stCondLst>
                                  <p:childTnLst>
                                    <p:set>
                                      <p:cBhvr>
                                        <p:cTn id="26" dur="1" fill="hold">
                                          <p:stCondLst>
                                            <p:cond delay="0"/>
                                          </p:stCondLst>
                                        </p:cTn>
                                        <p:tgtEl>
                                          <p:spTgt spid="11">
                                            <p:graphicEl>
                                              <a:dgm id="{E4B0666F-2CF1-4C21-A251-46E6EBFF7C1D}"/>
                                            </p:graphicEl>
                                          </p:spTgt>
                                        </p:tgtEl>
                                        <p:attrNameLst>
                                          <p:attrName>style.visibility</p:attrName>
                                        </p:attrNameLst>
                                      </p:cBhvr>
                                      <p:to>
                                        <p:strVal val="visible"/>
                                      </p:to>
                                    </p:set>
                                    <p:animEffect transition="in" filter="slide(fromTop)">
                                      <p:cBhvr>
                                        <p:cTn id="27" dur="1000"/>
                                        <p:tgtEl>
                                          <p:spTgt spid="11">
                                            <p:graphicEl>
                                              <a:dgm id="{E4B0666F-2CF1-4C21-A251-46E6EBFF7C1D}"/>
                                            </p:graphicEl>
                                          </p:spTgt>
                                        </p:tgtEl>
                                      </p:cBhvr>
                                    </p:animEffect>
                                  </p:childTnLst>
                                </p:cTn>
                              </p:par>
                            </p:childTnLst>
                          </p:cTn>
                        </p:par>
                        <p:par>
                          <p:cTn id="28" fill="hold">
                            <p:stCondLst>
                              <p:cond delay="3000"/>
                            </p:stCondLst>
                            <p:childTnLst>
                              <p:par>
                                <p:cTn id="29" presetID="42" presetClass="entr" presetSubtype="0" fill="hold" grpId="0" nodeType="afterEffect">
                                  <p:stCondLst>
                                    <p:cond delay="0"/>
                                  </p:stCondLst>
                                  <p:childTnLst>
                                    <p:set>
                                      <p:cBhvr>
                                        <p:cTn id="30" dur="1" fill="hold">
                                          <p:stCondLst>
                                            <p:cond delay="0"/>
                                          </p:stCondLst>
                                        </p:cTn>
                                        <p:tgtEl>
                                          <p:spTgt spid="11">
                                            <p:graphicEl>
                                              <a:dgm id="{41BC1ABA-1F87-4B1E-94EC-41724CD12655}"/>
                                            </p:graphicEl>
                                          </p:spTgt>
                                        </p:tgtEl>
                                        <p:attrNameLst>
                                          <p:attrName>style.visibility</p:attrName>
                                        </p:attrNameLst>
                                      </p:cBhvr>
                                      <p:to>
                                        <p:strVal val="visible"/>
                                      </p:to>
                                    </p:set>
                                    <p:animEffect transition="in" filter="fade">
                                      <p:cBhvr>
                                        <p:cTn id="31" dur="1000"/>
                                        <p:tgtEl>
                                          <p:spTgt spid="11">
                                            <p:graphicEl>
                                              <a:dgm id="{41BC1ABA-1F87-4B1E-94EC-41724CD12655}"/>
                                            </p:graphicEl>
                                          </p:spTgt>
                                        </p:tgtEl>
                                      </p:cBhvr>
                                    </p:animEffect>
                                    <p:anim calcmode="lin" valueType="num">
                                      <p:cBhvr>
                                        <p:cTn id="32" dur="1000" fill="hold"/>
                                        <p:tgtEl>
                                          <p:spTgt spid="11">
                                            <p:graphicEl>
                                              <a:dgm id="{41BC1ABA-1F87-4B1E-94EC-41724CD12655}"/>
                                            </p:graphicEl>
                                          </p:spTgt>
                                        </p:tgtEl>
                                        <p:attrNameLst>
                                          <p:attrName>ppt_x</p:attrName>
                                        </p:attrNameLst>
                                      </p:cBhvr>
                                      <p:tavLst>
                                        <p:tav tm="0">
                                          <p:val>
                                            <p:strVal val="#ppt_x"/>
                                          </p:val>
                                        </p:tav>
                                        <p:tav tm="100000">
                                          <p:val>
                                            <p:strVal val="#ppt_x"/>
                                          </p:val>
                                        </p:tav>
                                      </p:tavLst>
                                    </p:anim>
                                    <p:anim calcmode="lin" valueType="num">
                                      <p:cBhvr>
                                        <p:cTn id="33" dur="1000" fill="hold"/>
                                        <p:tgtEl>
                                          <p:spTgt spid="11">
                                            <p:graphicEl>
                                              <a:dgm id="{41BC1ABA-1F87-4B1E-94EC-41724CD12655}"/>
                                            </p:graphicEl>
                                          </p:spTgt>
                                        </p:tgtEl>
                                        <p:attrNameLst>
                                          <p:attrName>ppt_y</p:attrName>
                                        </p:attrNameLst>
                                      </p:cBhvr>
                                      <p:tavLst>
                                        <p:tav tm="0">
                                          <p:val>
                                            <p:strVal val="#ppt_y+.1"/>
                                          </p:val>
                                        </p:tav>
                                        <p:tav tm="100000">
                                          <p:val>
                                            <p:strVal val="#ppt_y"/>
                                          </p:val>
                                        </p:tav>
                                      </p:tavLst>
                                    </p:anim>
                                  </p:childTnLst>
                                </p:cTn>
                              </p:par>
                              <p:par>
                                <p:cTn id="34" presetID="12" presetClass="entr" presetSubtype="1" fill="hold" grpId="0" nodeType="withEffect">
                                  <p:stCondLst>
                                    <p:cond delay="0"/>
                                  </p:stCondLst>
                                  <p:childTnLst>
                                    <p:set>
                                      <p:cBhvr>
                                        <p:cTn id="35" dur="1" fill="hold">
                                          <p:stCondLst>
                                            <p:cond delay="0"/>
                                          </p:stCondLst>
                                        </p:cTn>
                                        <p:tgtEl>
                                          <p:spTgt spid="11">
                                            <p:graphicEl>
                                              <a:dgm id="{5284ED54-4761-44DA-8086-D5FD397A1C95}"/>
                                            </p:graphicEl>
                                          </p:spTgt>
                                        </p:tgtEl>
                                        <p:attrNameLst>
                                          <p:attrName>style.visibility</p:attrName>
                                        </p:attrNameLst>
                                      </p:cBhvr>
                                      <p:to>
                                        <p:strVal val="visible"/>
                                      </p:to>
                                    </p:set>
                                    <p:animEffect transition="in" filter="slide(fromTop)">
                                      <p:cBhvr>
                                        <p:cTn id="36" dur="1000"/>
                                        <p:tgtEl>
                                          <p:spTgt spid="11">
                                            <p:graphicEl>
                                              <a:dgm id="{5284ED54-4761-44DA-8086-D5FD397A1C95}"/>
                                            </p:graphicEl>
                                          </p:spTgt>
                                        </p:tgtEl>
                                      </p:cBhvr>
                                    </p:animEffect>
                                  </p:childTnLst>
                                </p:cTn>
                              </p:par>
                            </p:childTnLst>
                          </p:cTn>
                        </p:par>
                        <p:par>
                          <p:cTn id="37" fill="hold">
                            <p:stCondLst>
                              <p:cond delay="4000"/>
                            </p:stCondLst>
                            <p:childTnLst>
                              <p:par>
                                <p:cTn id="38" presetID="42" presetClass="entr" presetSubtype="0" fill="hold" grpId="0" nodeType="afterEffect">
                                  <p:stCondLst>
                                    <p:cond delay="0"/>
                                  </p:stCondLst>
                                  <p:childTnLst>
                                    <p:set>
                                      <p:cBhvr>
                                        <p:cTn id="39" dur="1" fill="hold">
                                          <p:stCondLst>
                                            <p:cond delay="0"/>
                                          </p:stCondLst>
                                        </p:cTn>
                                        <p:tgtEl>
                                          <p:spTgt spid="11">
                                            <p:graphicEl>
                                              <a:dgm id="{D88C7409-AB93-4FE3-A61D-F51EE8A4B008}"/>
                                            </p:graphicEl>
                                          </p:spTgt>
                                        </p:tgtEl>
                                        <p:attrNameLst>
                                          <p:attrName>style.visibility</p:attrName>
                                        </p:attrNameLst>
                                      </p:cBhvr>
                                      <p:to>
                                        <p:strVal val="visible"/>
                                      </p:to>
                                    </p:set>
                                    <p:animEffect transition="in" filter="fade">
                                      <p:cBhvr>
                                        <p:cTn id="40" dur="1000"/>
                                        <p:tgtEl>
                                          <p:spTgt spid="11">
                                            <p:graphicEl>
                                              <a:dgm id="{D88C7409-AB93-4FE3-A61D-F51EE8A4B008}"/>
                                            </p:graphicEl>
                                          </p:spTgt>
                                        </p:tgtEl>
                                      </p:cBhvr>
                                    </p:animEffect>
                                    <p:anim calcmode="lin" valueType="num">
                                      <p:cBhvr>
                                        <p:cTn id="41" dur="1000" fill="hold"/>
                                        <p:tgtEl>
                                          <p:spTgt spid="11">
                                            <p:graphicEl>
                                              <a:dgm id="{D88C7409-AB93-4FE3-A61D-F51EE8A4B008}"/>
                                            </p:graphicEl>
                                          </p:spTgt>
                                        </p:tgtEl>
                                        <p:attrNameLst>
                                          <p:attrName>ppt_x</p:attrName>
                                        </p:attrNameLst>
                                      </p:cBhvr>
                                      <p:tavLst>
                                        <p:tav tm="0">
                                          <p:val>
                                            <p:strVal val="#ppt_x"/>
                                          </p:val>
                                        </p:tav>
                                        <p:tav tm="100000">
                                          <p:val>
                                            <p:strVal val="#ppt_x"/>
                                          </p:val>
                                        </p:tav>
                                      </p:tavLst>
                                    </p:anim>
                                    <p:anim calcmode="lin" valueType="num">
                                      <p:cBhvr>
                                        <p:cTn id="42" dur="1000" fill="hold"/>
                                        <p:tgtEl>
                                          <p:spTgt spid="11">
                                            <p:graphicEl>
                                              <a:dgm id="{D88C7409-AB93-4FE3-A61D-F51EE8A4B008}"/>
                                            </p:graphicEl>
                                          </p:spTgt>
                                        </p:tgtEl>
                                        <p:attrNameLst>
                                          <p:attrName>ppt_y</p:attrName>
                                        </p:attrNameLst>
                                      </p:cBhvr>
                                      <p:tavLst>
                                        <p:tav tm="0">
                                          <p:val>
                                            <p:strVal val="#ppt_y+.1"/>
                                          </p:val>
                                        </p:tav>
                                        <p:tav tm="100000">
                                          <p:val>
                                            <p:strVal val="#ppt_y"/>
                                          </p:val>
                                        </p:tav>
                                      </p:tavLst>
                                    </p:anim>
                                  </p:childTnLst>
                                </p:cTn>
                              </p:par>
                              <p:par>
                                <p:cTn id="43" presetID="12" presetClass="entr" presetSubtype="1" fill="hold" grpId="0" nodeType="withEffect">
                                  <p:stCondLst>
                                    <p:cond delay="0"/>
                                  </p:stCondLst>
                                  <p:childTnLst>
                                    <p:set>
                                      <p:cBhvr>
                                        <p:cTn id="44" dur="1" fill="hold">
                                          <p:stCondLst>
                                            <p:cond delay="0"/>
                                          </p:stCondLst>
                                        </p:cTn>
                                        <p:tgtEl>
                                          <p:spTgt spid="11">
                                            <p:graphicEl>
                                              <a:dgm id="{87B5BDBA-3C7A-41F1-8C33-F13937A84B36}"/>
                                            </p:graphicEl>
                                          </p:spTgt>
                                        </p:tgtEl>
                                        <p:attrNameLst>
                                          <p:attrName>style.visibility</p:attrName>
                                        </p:attrNameLst>
                                      </p:cBhvr>
                                      <p:to>
                                        <p:strVal val="visible"/>
                                      </p:to>
                                    </p:set>
                                    <p:animEffect transition="in" filter="slide(fromTop)">
                                      <p:cBhvr>
                                        <p:cTn id="45" dur="1000"/>
                                        <p:tgtEl>
                                          <p:spTgt spid="11">
                                            <p:graphicEl>
                                              <a:dgm id="{87B5BDBA-3C7A-41F1-8C33-F13937A84B36}"/>
                                            </p:graphicEl>
                                          </p:spTgt>
                                        </p:tgtEl>
                                      </p:cBhvr>
                                    </p:animEffect>
                                  </p:childTnLst>
                                </p:cTn>
                              </p:par>
                            </p:childTnLst>
                          </p:cTn>
                        </p:par>
                        <p:par>
                          <p:cTn id="46" fill="hold">
                            <p:stCondLst>
                              <p:cond delay="5000"/>
                            </p:stCondLst>
                            <p:childTnLst>
                              <p:par>
                                <p:cTn id="47" presetID="42" presetClass="entr" presetSubtype="0" fill="hold" grpId="0" nodeType="afterEffect">
                                  <p:stCondLst>
                                    <p:cond delay="0"/>
                                  </p:stCondLst>
                                  <p:childTnLst>
                                    <p:set>
                                      <p:cBhvr>
                                        <p:cTn id="48" dur="1" fill="hold">
                                          <p:stCondLst>
                                            <p:cond delay="0"/>
                                          </p:stCondLst>
                                        </p:cTn>
                                        <p:tgtEl>
                                          <p:spTgt spid="11">
                                            <p:graphicEl>
                                              <a:dgm id="{B68F94D2-D73D-420A-802B-DFDC9BE4ED4C}"/>
                                            </p:graphicEl>
                                          </p:spTgt>
                                        </p:tgtEl>
                                        <p:attrNameLst>
                                          <p:attrName>style.visibility</p:attrName>
                                        </p:attrNameLst>
                                      </p:cBhvr>
                                      <p:to>
                                        <p:strVal val="visible"/>
                                      </p:to>
                                    </p:set>
                                    <p:animEffect transition="in" filter="fade">
                                      <p:cBhvr>
                                        <p:cTn id="49" dur="1000"/>
                                        <p:tgtEl>
                                          <p:spTgt spid="11">
                                            <p:graphicEl>
                                              <a:dgm id="{B68F94D2-D73D-420A-802B-DFDC9BE4ED4C}"/>
                                            </p:graphicEl>
                                          </p:spTgt>
                                        </p:tgtEl>
                                      </p:cBhvr>
                                    </p:animEffect>
                                    <p:anim calcmode="lin" valueType="num">
                                      <p:cBhvr>
                                        <p:cTn id="50" dur="1000" fill="hold"/>
                                        <p:tgtEl>
                                          <p:spTgt spid="11">
                                            <p:graphicEl>
                                              <a:dgm id="{B68F94D2-D73D-420A-802B-DFDC9BE4ED4C}"/>
                                            </p:graphicEl>
                                          </p:spTgt>
                                        </p:tgtEl>
                                        <p:attrNameLst>
                                          <p:attrName>ppt_x</p:attrName>
                                        </p:attrNameLst>
                                      </p:cBhvr>
                                      <p:tavLst>
                                        <p:tav tm="0">
                                          <p:val>
                                            <p:strVal val="#ppt_x"/>
                                          </p:val>
                                        </p:tav>
                                        <p:tav tm="100000">
                                          <p:val>
                                            <p:strVal val="#ppt_x"/>
                                          </p:val>
                                        </p:tav>
                                      </p:tavLst>
                                    </p:anim>
                                    <p:anim calcmode="lin" valueType="num">
                                      <p:cBhvr>
                                        <p:cTn id="51" dur="1000" fill="hold"/>
                                        <p:tgtEl>
                                          <p:spTgt spid="11">
                                            <p:graphicEl>
                                              <a:dgm id="{B68F94D2-D73D-420A-802B-DFDC9BE4ED4C}"/>
                                            </p:graphicEl>
                                          </p:spTgt>
                                        </p:tgtEl>
                                        <p:attrNameLst>
                                          <p:attrName>ppt_y</p:attrName>
                                        </p:attrNameLst>
                                      </p:cBhvr>
                                      <p:tavLst>
                                        <p:tav tm="0">
                                          <p:val>
                                            <p:strVal val="#ppt_y+.1"/>
                                          </p:val>
                                        </p:tav>
                                        <p:tav tm="100000">
                                          <p:val>
                                            <p:strVal val="#ppt_y"/>
                                          </p:val>
                                        </p:tav>
                                      </p:tavLst>
                                    </p:anim>
                                  </p:childTnLst>
                                </p:cTn>
                              </p:par>
                              <p:par>
                                <p:cTn id="52" presetID="12" presetClass="entr" presetSubtype="1" fill="hold" grpId="0" nodeType="withEffect">
                                  <p:stCondLst>
                                    <p:cond delay="0"/>
                                  </p:stCondLst>
                                  <p:childTnLst>
                                    <p:set>
                                      <p:cBhvr>
                                        <p:cTn id="53" dur="1" fill="hold">
                                          <p:stCondLst>
                                            <p:cond delay="0"/>
                                          </p:stCondLst>
                                        </p:cTn>
                                        <p:tgtEl>
                                          <p:spTgt spid="11">
                                            <p:graphicEl>
                                              <a:dgm id="{9B706799-997B-4F74-B652-58B58A51EA58}"/>
                                            </p:graphicEl>
                                          </p:spTgt>
                                        </p:tgtEl>
                                        <p:attrNameLst>
                                          <p:attrName>style.visibility</p:attrName>
                                        </p:attrNameLst>
                                      </p:cBhvr>
                                      <p:to>
                                        <p:strVal val="visible"/>
                                      </p:to>
                                    </p:set>
                                    <p:animEffect transition="in" filter="slide(fromTop)">
                                      <p:cBhvr>
                                        <p:cTn id="54" dur="1000"/>
                                        <p:tgtEl>
                                          <p:spTgt spid="11">
                                            <p:graphicEl>
                                              <a:dgm id="{9B706799-997B-4F74-B652-58B58A51EA58}"/>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1" grpId="0">
        <p:bldSub>
          <a:bldDgm bld="one"/>
        </p:bldSub>
      </p:bldGraphic>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92500" lnSpcReduction="10000"/>
          </a:bodyPr>
          <a:lstStyle/>
          <a:p>
            <a:r>
              <a:rPr lang="en-US" b="1" dirty="0"/>
              <a:t>Located on the csi twin falls campus</a:t>
            </a:r>
          </a:p>
          <a:p>
            <a:r>
              <a:rPr lang="en-US" b="1" dirty="0"/>
              <a:t>PO Box 1238</a:t>
            </a:r>
          </a:p>
          <a:p>
            <a:r>
              <a:rPr lang="en-US" b="1" dirty="0"/>
              <a:t>Twin Falls, Idaho 83303</a:t>
            </a:r>
          </a:p>
          <a:p>
            <a:r>
              <a:rPr lang="en-US" b="1" dirty="0"/>
              <a:t>208.736.2122</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A0D85AF4-4C8A-431F-B8A1-03A0DF02154E}"/>
              </a:ext>
            </a:extLst>
          </p:cNvPr>
          <p:cNvSpPr>
            <a:spLocks noGrp="1"/>
          </p:cNvSpPr>
          <p:nvPr>
            <p:ph type="sldNum" sz="quarter" idx="12"/>
          </p:nvPr>
        </p:nvSpPr>
        <p:spPr/>
        <p:txBody>
          <a:bodyPr/>
          <a:lstStyle/>
          <a:p>
            <a:fld id="{6D22F896-40B5-4ADD-8801-0D06FADFA095}" type="slidenum">
              <a:rPr lang="en-US" smtClean="0"/>
              <a:t>26</a:t>
            </a:fld>
            <a:endParaRPr lang="en-US" dirty="0"/>
          </a:p>
        </p:txBody>
      </p:sp>
    </p:spTree>
    <p:extLst>
      <p:ext uri="{BB962C8B-B14F-4D97-AF65-F5344CB8AC3E}">
        <p14:creationId xmlns:p14="http://schemas.microsoft.com/office/powerpoint/2010/main" val="37149613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lnSpcReduction="10000"/>
          </a:bodyPr>
          <a:lstStyle/>
          <a:p>
            <a:r>
              <a:rPr lang="en-US" b="1" dirty="0"/>
              <a:t>Shawna Wasko, M.OLP</a:t>
            </a:r>
          </a:p>
          <a:p>
            <a:r>
              <a:rPr lang="en-US" sz="1350" b="1" u="sng" dirty="0"/>
              <a:t>Public Information/Contracts Manager/Group Facilitator</a:t>
            </a:r>
          </a:p>
          <a:p>
            <a:r>
              <a:rPr lang="en-US" sz="1200" b="1" dirty="0"/>
              <a:t>Widowed Wellness Programs of Idaho, Inc.                                                                                       Caregiver Support Group                                                                                                     Grandparents as Parents support group</a:t>
            </a:r>
          </a:p>
          <a:p>
            <a:endParaRPr lang="en-US" sz="1200" b="1" dirty="0"/>
          </a:p>
          <a:p>
            <a:endParaRPr lang="en-US" dirty="0"/>
          </a:p>
          <a:p>
            <a:endParaRPr lang="en-US"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AB669EB5-3CC6-49D7-A674-57F60D0E034C}"/>
              </a:ext>
            </a:extLst>
          </p:cNvPr>
          <p:cNvSpPr>
            <a:spLocks noGrp="1"/>
          </p:cNvSpPr>
          <p:nvPr>
            <p:ph type="sldNum" sz="quarter" idx="12"/>
          </p:nvPr>
        </p:nvSpPr>
        <p:spPr/>
        <p:txBody>
          <a:bodyPr/>
          <a:lstStyle/>
          <a:p>
            <a:fld id="{6D22F896-40B5-4ADD-8801-0D06FADFA095}" type="slidenum">
              <a:rPr lang="en-US" smtClean="0"/>
              <a:t>27</a:t>
            </a:fld>
            <a:endParaRPr lang="en-US" dirty="0"/>
          </a:p>
        </p:txBody>
      </p:sp>
    </p:spTree>
    <p:extLst>
      <p:ext uri="{BB962C8B-B14F-4D97-AF65-F5344CB8AC3E}">
        <p14:creationId xmlns:p14="http://schemas.microsoft.com/office/powerpoint/2010/main" val="3935206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70000" lnSpcReduction="20000"/>
          </a:bodyPr>
          <a:lstStyle/>
          <a:p>
            <a:pPr algn="r"/>
            <a:r>
              <a:rPr lang="en-US" b="1" dirty="0"/>
              <a:t>Our Goal:</a:t>
            </a:r>
          </a:p>
          <a:p>
            <a:pPr algn="r"/>
            <a:r>
              <a:rPr lang="en-US" b="1" dirty="0"/>
              <a:t>Is to enable people to live in their own homes:</a:t>
            </a:r>
          </a:p>
          <a:p>
            <a:pPr marL="257175" indent="-257175" algn="r">
              <a:buFont typeface="Arial" panose="020B0604020202020204" pitchFamily="34" charset="0"/>
              <a:buChar char="•"/>
            </a:pPr>
            <a:r>
              <a:rPr lang="en-US" b="1" dirty="0"/>
              <a:t>As long as they can</a:t>
            </a:r>
          </a:p>
          <a:p>
            <a:pPr marL="257175" indent="-257175" algn="r">
              <a:buFont typeface="Arial" panose="020B0604020202020204" pitchFamily="34" charset="0"/>
              <a:buChar char="•"/>
            </a:pPr>
            <a:r>
              <a:rPr lang="en-US" b="1" dirty="0"/>
              <a:t>As comfortably as they can</a:t>
            </a:r>
          </a:p>
          <a:p>
            <a:pPr marL="257175" indent="-257175" algn="r">
              <a:buFont typeface="Arial" panose="020B0604020202020204" pitchFamily="34" charset="0"/>
              <a:buChar char="•"/>
            </a:pPr>
            <a:r>
              <a:rPr lang="en-US" b="1" dirty="0"/>
              <a:t>As safely as they can</a:t>
            </a:r>
            <a:r>
              <a:rPr lang="en-US" dirty="0"/>
              <a:t>.</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90033" y="3771901"/>
            <a:ext cx="1429942" cy="1480947"/>
          </a:xfrm>
          <a:prstGeom prst="rect">
            <a:avLst/>
          </a:prstGeom>
        </p:spPr>
      </p:pic>
      <p:sp>
        <p:nvSpPr>
          <p:cNvPr id="4" name="Slide Number Placeholder 3">
            <a:extLst>
              <a:ext uri="{FF2B5EF4-FFF2-40B4-BE49-F238E27FC236}">
                <a16:creationId xmlns:a16="http://schemas.microsoft.com/office/drawing/2014/main" id="{033BE7F4-5498-4714-B24C-BCDF6BB6B9FE}"/>
              </a:ext>
            </a:extLst>
          </p:cNvPr>
          <p:cNvSpPr>
            <a:spLocks noGrp="1"/>
          </p:cNvSpPr>
          <p:nvPr>
            <p:ph type="sldNum" sz="quarter" idx="12"/>
          </p:nvPr>
        </p:nvSpPr>
        <p:spPr/>
        <p:txBody>
          <a:bodyPr/>
          <a:lstStyle/>
          <a:p>
            <a:fld id="{6D22F896-40B5-4ADD-8801-0D06FADFA095}" type="slidenum">
              <a:rPr lang="en-US" smtClean="0"/>
              <a:t>28</a:t>
            </a:fld>
            <a:endParaRPr lang="en-US" dirty="0"/>
          </a:p>
        </p:txBody>
      </p:sp>
    </p:spTree>
    <p:extLst>
      <p:ext uri="{BB962C8B-B14F-4D97-AF65-F5344CB8AC3E}">
        <p14:creationId xmlns:p14="http://schemas.microsoft.com/office/powerpoint/2010/main" val="2961205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92500" lnSpcReduction="10000"/>
          </a:bodyPr>
          <a:lstStyle/>
          <a:p>
            <a:pPr algn="r"/>
            <a:r>
              <a:rPr lang="en-US" b="1" dirty="0"/>
              <a:t>The csi office on aging provides</a:t>
            </a:r>
          </a:p>
          <a:p>
            <a:pPr algn="r"/>
            <a:r>
              <a:rPr lang="en-US" b="1" dirty="0"/>
              <a:t> a wide range of services to </a:t>
            </a:r>
          </a:p>
          <a:p>
            <a:pPr algn="r"/>
            <a:r>
              <a:rPr lang="en-US" b="1" dirty="0"/>
              <a:t>seniors aged 60 and older</a:t>
            </a:r>
          </a:p>
          <a:p>
            <a:pPr algn="r"/>
            <a:r>
              <a:rPr lang="en-US" b="1" dirty="0"/>
              <a:t> and to family members of a senior citizen.</a:t>
            </a:r>
          </a:p>
          <a:p>
            <a:pPr algn="r"/>
            <a:endParaRPr lang="en-US"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178" y="3771900"/>
            <a:ext cx="1429942" cy="1480947"/>
          </a:xfrm>
          <a:prstGeom prst="rect">
            <a:avLst/>
          </a:prstGeom>
        </p:spPr>
      </p:pic>
      <p:sp>
        <p:nvSpPr>
          <p:cNvPr id="4" name="Slide Number Placeholder 3">
            <a:extLst>
              <a:ext uri="{FF2B5EF4-FFF2-40B4-BE49-F238E27FC236}">
                <a16:creationId xmlns:a16="http://schemas.microsoft.com/office/drawing/2014/main" id="{99C1A1F9-B490-4EFC-A7D4-A4845A38C8A2}"/>
              </a:ext>
            </a:extLst>
          </p:cNvPr>
          <p:cNvSpPr>
            <a:spLocks noGrp="1"/>
          </p:cNvSpPr>
          <p:nvPr>
            <p:ph type="sldNum" sz="quarter" idx="12"/>
          </p:nvPr>
        </p:nvSpPr>
        <p:spPr/>
        <p:txBody>
          <a:bodyPr/>
          <a:lstStyle/>
          <a:p>
            <a:fld id="{6D22F896-40B5-4ADD-8801-0D06FADFA095}" type="slidenum">
              <a:rPr lang="en-US" smtClean="0"/>
              <a:t>29</a:t>
            </a:fld>
            <a:endParaRPr lang="en-US" dirty="0"/>
          </a:p>
        </p:txBody>
      </p:sp>
    </p:spTree>
    <p:extLst>
      <p:ext uri="{BB962C8B-B14F-4D97-AF65-F5344CB8AC3E}">
        <p14:creationId xmlns:p14="http://schemas.microsoft.com/office/powerpoint/2010/main" val="42855967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3</a:t>
            </a:fld>
            <a:endParaRPr lang="en-US" dirty="0">
              <a:solidFill>
                <a:schemeClr val="bg1"/>
              </a:solidFill>
              <a:latin typeface="TradeGothic"/>
              <a:cs typeface="TradeGothic"/>
            </a:endParaRPr>
          </a:p>
        </p:txBody>
      </p:sp>
      <p:sp>
        <p:nvSpPr>
          <p:cNvPr id="7" name="TextBox 6"/>
          <p:cNvSpPr txBox="1"/>
          <p:nvPr/>
        </p:nvSpPr>
        <p:spPr>
          <a:xfrm>
            <a:off x="28752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A NATIONWIDE ORGANIZATION</a:t>
            </a:r>
          </a:p>
        </p:txBody>
      </p:sp>
      <p:sp>
        <p:nvSpPr>
          <p:cNvPr id="10" name="TextBox 9"/>
          <p:cNvSpPr txBox="1"/>
          <p:nvPr/>
        </p:nvSpPr>
        <p:spPr>
          <a:xfrm>
            <a:off x="875083" y="1893097"/>
            <a:ext cx="7967456" cy="830997"/>
          </a:xfrm>
          <a:prstGeom prst="rect">
            <a:avLst/>
          </a:prstGeom>
          <a:noFill/>
        </p:spPr>
        <p:txBody>
          <a:bodyPr wrap="square" rtlCol="0">
            <a:spAutoFit/>
          </a:bodyPr>
          <a:lstStyle/>
          <a:p>
            <a:r>
              <a:rPr lang="en-US" sz="2400" dirty="0">
                <a:latin typeface="TradeGothic"/>
                <a:cs typeface="TradeGothic"/>
              </a:rPr>
              <a:t>SHIBA  is part of a nationwide program known as </a:t>
            </a:r>
          </a:p>
          <a:p>
            <a:r>
              <a:rPr lang="en-US" sz="2400" dirty="0">
                <a:solidFill>
                  <a:srgbClr val="0000FF"/>
                </a:solidFill>
                <a:latin typeface="TradeGothic"/>
                <a:cs typeface="TradeGothic"/>
              </a:rPr>
              <a:t>SHIP</a:t>
            </a:r>
            <a:r>
              <a:rPr lang="en-US" sz="2400" dirty="0">
                <a:latin typeface="TradeGothic"/>
                <a:cs typeface="TradeGothic"/>
              </a:rPr>
              <a:t> - “State Health Insurance Assistance Program”.</a:t>
            </a:r>
          </a:p>
        </p:txBody>
      </p:sp>
      <p:sp>
        <p:nvSpPr>
          <p:cNvPr id="2" name="TextBox 1"/>
          <p:cNvSpPr txBox="1"/>
          <p:nvPr/>
        </p:nvSpPr>
        <p:spPr>
          <a:xfrm>
            <a:off x="875083" y="2998663"/>
            <a:ext cx="7379900" cy="1200329"/>
          </a:xfrm>
          <a:prstGeom prst="rect">
            <a:avLst/>
          </a:prstGeom>
          <a:noFill/>
        </p:spPr>
        <p:txBody>
          <a:bodyPr wrap="square" rtlCol="0">
            <a:spAutoFit/>
          </a:bodyPr>
          <a:lstStyle/>
          <a:p>
            <a:r>
              <a:rPr lang="en-US" sz="2400" dirty="0">
                <a:latin typeface="TradeGothic"/>
              </a:rPr>
              <a:t>There is a SHIP program in every State. In Idaho we are called </a:t>
            </a:r>
            <a:r>
              <a:rPr lang="en-US" sz="2400" dirty="0">
                <a:solidFill>
                  <a:srgbClr val="0000FF"/>
                </a:solidFill>
                <a:latin typeface="TradeGothic"/>
              </a:rPr>
              <a:t>SHIBA</a:t>
            </a:r>
            <a:r>
              <a:rPr lang="en-US" sz="2400" dirty="0">
                <a:latin typeface="TradeGothic"/>
              </a:rPr>
              <a:t>. In other states it may be known as SHINE, HICAP, SHIIP.</a:t>
            </a:r>
          </a:p>
        </p:txBody>
      </p:sp>
      <p:sp>
        <p:nvSpPr>
          <p:cNvPr id="4" name="TextBox 3"/>
          <p:cNvSpPr txBox="1"/>
          <p:nvPr/>
        </p:nvSpPr>
        <p:spPr>
          <a:xfrm>
            <a:off x="875083" y="4370560"/>
            <a:ext cx="8082486" cy="1200329"/>
          </a:xfrm>
          <a:prstGeom prst="rect">
            <a:avLst/>
          </a:prstGeom>
          <a:noFill/>
        </p:spPr>
        <p:txBody>
          <a:bodyPr wrap="square" rtlCol="0">
            <a:spAutoFit/>
          </a:bodyPr>
          <a:lstStyle/>
          <a:p>
            <a:r>
              <a:rPr lang="en-US" sz="2400" dirty="0">
                <a:latin typeface="TradeGothic"/>
              </a:rPr>
              <a:t>SHIPs are usually housed under various state agencies such as </a:t>
            </a:r>
            <a:r>
              <a:rPr lang="en-US" sz="2400" dirty="0">
                <a:solidFill>
                  <a:srgbClr val="0000FF"/>
                </a:solidFill>
                <a:latin typeface="TradeGothic"/>
              </a:rPr>
              <a:t>Department of Insurance</a:t>
            </a:r>
            <a:r>
              <a:rPr lang="en-US" sz="2400" dirty="0">
                <a:latin typeface="TradeGothic"/>
              </a:rPr>
              <a:t>, </a:t>
            </a:r>
            <a:r>
              <a:rPr lang="en-US" sz="2400" dirty="0">
                <a:solidFill>
                  <a:srgbClr val="0000FF"/>
                </a:solidFill>
                <a:latin typeface="TradeGothic"/>
              </a:rPr>
              <a:t>Agencies on Aging</a:t>
            </a:r>
            <a:r>
              <a:rPr lang="en-US" sz="2400" dirty="0">
                <a:latin typeface="TradeGothic"/>
              </a:rPr>
              <a:t>, or the </a:t>
            </a:r>
            <a:r>
              <a:rPr lang="en-US" sz="2400" dirty="0">
                <a:solidFill>
                  <a:srgbClr val="0000FF"/>
                </a:solidFill>
                <a:latin typeface="TradeGothic"/>
              </a:rPr>
              <a:t>Governor</a:t>
            </a:r>
            <a:r>
              <a:rPr lang="en-US" sz="2400" dirty="0">
                <a:latin typeface="TradeGothic"/>
              </a:rPr>
              <a:t>’s office.</a:t>
            </a:r>
          </a:p>
        </p:txBody>
      </p:sp>
    </p:spTree>
    <p:extLst>
      <p:ext uri="{BB962C8B-B14F-4D97-AF65-F5344CB8AC3E}">
        <p14:creationId xmlns:p14="http://schemas.microsoft.com/office/powerpoint/2010/main" val="2626042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92500" lnSpcReduction="10000"/>
          </a:bodyPr>
          <a:lstStyle/>
          <a:p>
            <a:pPr algn="r"/>
            <a:r>
              <a:rPr lang="en-US" b="1" dirty="0"/>
              <a:t>The csi office on aging serves the eight </a:t>
            </a:r>
          </a:p>
          <a:p>
            <a:pPr algn="r"/>
            <a:r>
              <a:rPr lang="en-US" b="1" dirty="0"/>
              <a:t>Counties of the magic valley:</a:t>
            </a:r>
          </a:p>
          <a:p>
            <a:pPr algn="r"/>
            <a:r>
              <a:rPr lang="en-US" b="1" dirty="0"/>
              <a:t>Blaine, camas, cassia, gooding, Jerome,</a:t>
            </a:r>
          </a:p>
          <a:p>
            <a:pPr algn="r"/>
            <a:r>
              <a:rPr lang="en-US" b="1" dirty="0"/>
              <a:t> Lincoln, minidoka, and twin falls</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93178" y="3771900"/>
            <a:ext cx="1429942" cy="1480947"/>
          </a:xfrm>
          <a:prstGeom prst="rect">
            <a:avLst/>
          </a:prstGeom>
        </p:spPr>
      </p:pic>
      <p:sp>
        <p:nvSpPr>
          <p:cNvPr id="4" name="Slide Number Placeholder 3">
            <a:extLst>
              <a:ext uri="{FF2B5EF4-FFF2-40B4-BE49-F238E27FC236}">
                <a16:creationId xmlns:a16="http://schemas.microsoft.com/office/drawing/2014/main" id="{BBE5E7C5-161B-46C9-8FF7-9FDE08347321}"/>
              </a:ext>
            </a:extLst>
          </p:cNvPr>
          <p:cNvSpPr>
            <a:spLocks noGrp="1"/>
          </p:cNvSpPr>
          <p:nvPr>
            <p:ph type="sldNum" sz="quarter" idx="12"/>
          </p:nvPr>
        </p:nvSpPr>
        <p:spPr/>
        <p:txBody>
          <a:bodyPr/>
          <a:lstStyle/>
          <a:p>
            <a:fld id="{6D22F896-40B5-4ADD-8801-0D06FADFA095}" type="slidenum">
              <a:rPr lang="en-US" smtClean="0"/>
              <a:t>30</a:t>
            </a:fld>
            <a:endParaRPr lang="en-US" dirty="0"/>
          </a:p>
        </p:txBody>
      </p:sp>
    </p:spTree>
    <p:extLst>
      <p:ext uri="{BB962C8B-B14F-4D97-AF65-F5344CB8AC3E}">
        <p14:creationId xmlns:p14="http://schemas.microsoft.com/office/powerpoint/2010/main" val="35083452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92500"/>
          </a:bodyPr>
          <a:lstStyle/>
          <a:p>
            <a:r>
              <a:rPr lang="en-US" b="1" u="sng" dirty="0"/>
              <a:t>Aging &amp; Disability Resource Center</a:t>
            </a:r>
          </a:p>
          <a:p>
            <a:r>
              <a:rPr lang="en-US" b="1" dirty="0"/>
              <a:t>Helps people with questions about long term care. It helps identify needs; educate as to options &amp; resources; empower them to make informed choices; &amp; assist them to access desired resources</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4896783A-E254-41F0-8EA2-BF1447E9746C}"/>
              </a:ext>
            </a:extLst>
          </p:cNvPr>
          <p:cNvSpPr>
            <a:spLocks noGrp="1"/>
          </p:cNvSpPr>
          <p:nvPr>
            <p:ph type="sldNum" sz="quarter" idx="12"/>
          </p:nvPr>
        </p:nvSpPr>
        <p:spPr/>
        <p:txBody>
          <a:bodyPr/>
          <a:lstStyle/>
          <a:p>
            <a:fld id="{6D22F896-40B5-4ADD-8801-0D06FADFA095}" type="slidenum">
              <a:rPr lang="en-US" smtClean="0"/>
              <a:t>31</a:t>
            </a:fld>
            <a:endParaRPr lang="en-US" dirty="0"/>
          </a:p>
        </p:txBody>
      </p:sp>
    </p:spTree>
    <p:extLst>
      <p:ext uri="{BB962C8B-B14F-4D97-AF65-F5344CB8AC3E}">
        <p14:creationId xmlns:p14="http://schemas.microsoft.com/office/powerpoint/2010/main" val="880205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480948"/>
          </a:xfrm>
        </p:spPr>
        <p:txBody>
          <a:bodyPr>
            <a:normAutofit fontScale="92500" lnSpcReduction="10000"/>
          </a:bodyPr>
          <a:lstStyle/>
          <a:p>
            <a:r>
              <a:rPr lang="en-US" b="1" u="sng" dirty="0"/>
              <a:t>Adult Protection Services</a:t>
            </a:r>
          </a:p>
          <a:p>
            <a:r>
              <a:rPr lang="en-US" b="1" dirty="0"/>
              <a:t>Are mandated by Law to investigate allegations of abuse, neglect, or exploitation of a vulnerable adult (18 or older, who is unable to make, implement, or communicate decisions due to mental/physical impairment).</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EFB1E08C-4ED8-474D-8867-4F2F0BD1AA45}"/>
              </a:ext>
            </a:extLst>
          </p:cNvPr>
          <p:cNvSpPr>
            <a:spLocks noGrp="1"/>
          </p:cNvSpPr>
          <p:nvPr>
            <p:ph type="sldNum" sz="quarter" idx="12"/>
          </p:nvPr>
        </p:nvSpPr>
        <p:spPr/>
        <p:txBody>
          <a:bodyPr/>
          <a:lstStyle/>
          <a:p>
            <a:fld id="{6D22F896-40B5-4ADD-8801-0D06FADFA095}" type="slidenum">
              <a:rPr lang="en-US" smtClean="0"/>
              <a:t>32</a:t>
            </a:fld>
            <a:endParaRPr lang="en-US" dirty="0"/>
          </a:p>
        </p:txBody>
      </p:sp>
    </p:spTree>
    <p:extLst>
      <p:ext uri="{BB962C8B-B14F-4D97-AF65-F5344CB8AC3E}">
        <p14:creationId xmlns:p14="http://schemas.microsoft.com/office/powerpoint/2010/main" val="42732096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85000" lnSpcReduction="20000"/>
          </a:bodyPr>
          <a:lstStyle/>
          <a:p>
            <a:r>
              <a:rPr lang="en-US" b="1" u="sng" dirty="0"/>
              <a:t>Adult Protection Services</a:t>
            </a:r>
          </a:p>
          <a:p>
            <a:r>
              <a:rPr lang="en-US" b="1" u="sng" dirty="0"/>
              <a:t>What to report to adult protection (can be anonymous):  </a:t>
            </a:r>
          </a:p>
          <a:p>
            <a:pPr>
              <a:lnSpc>
                <a:spcPct val="90000"/>
              </a:lnSpc>
              <a:defRPr/>
            </a:pPr>
            <a:r>
              <a:rPr lang="en-US" sz="1950" b="1" i="1" u="sng" dirty="0"/>
              <a:t>Physical/Mental </a:t>
            </a:r>
            <a:r>
              <a:rPr lang="en-US" sz="1950" b="1" u="sng" dirty="0"/>
              <a:t>Abuse</a:t>
            </a:r>
            <a:r>
              <a:rPr lang="en-US" sz="1950" dirty="0"/>
              <a:t>:  unexplained bruises, falls, scratches, lacerations, contusions, etc.</a:t>
            </a:r>
          </a:p>
          <a:p>
            <a:pPr>
              <a:lnSpc>
                <a:spcPct val="90000"/>
              </a:lnSpc>
              <a:defRPr/>
            </a:pPr>
            <a:r>
              <a:rPr lang="en-US" sz="1950" b="1" i="1" u="sng" dirty="0"/>
              <a:t>Neglect</a:t>
            </a:r>
            <a:r>
              <a:rPr lang="en-US" sz="1950" b="1" i="1" dirty="0"/>
              <a:t>:</a:t>
            </a:r>
            <a:r>
              <a:rPr lang="en-US" sz="1950" dirty="0"/>
              <a:t>  Malnourishment, no food, no clothing, failure to obtain needed medical care, no heat, no running water.</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6A419CFC-4032-434F-99A3-F77073E97811}"/>
              </a:ext>
            </a:extLst>
          </p:cNvPr>
          <p:cNvSpPr>
            <a:spLocks noGrp="1"/>
          </p:cNvSpPr>
          <p:nvPr>
            <p:ph type="sldNum" sz="quarter" idx="12"/>
          </p:nvPr>
        </p:nvSpPr>
        <p:spPr/>
        <p:txBody>
          <a:bodyPr/>
          <a:lstStyle/>
          <a:p>
            <a:fld id="{6D22F896-40B5-4ADD-8801-0D06FADFA095}" type="slidenum">
              <a:rPr lang="en-US" smtClean="0"/>
              <a:t>33</a:t>
            </a:fld>
            <a:endParaRPr lang="en-US" dirty="0"/>
          </a:p>
        </p:txBody>
      </p:sp>
    </p:spTree>
    <p:extLst>
      <p:ext uri="{BB962C8B-B14F-4D97-AF65-F5344CB8AC3E}">
        <p14:creationId xmlns:p14="http://schemas.microsoft.com/office/powerpoint/2010/main" val="19062404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85000" lnSpcReduction="20000"/>
          </a:bodyPr>
          <a:lstStyle/>
          <a:p>
            <a:r>
              <a:rPr lang="en-US" b="1" u="sng" dirty="0"/>
              <a:t>Adult Protection Services</a:t>
            </a:r>
          </a:p>
          <a:p>
            <a:r>
              <a:rPr lang="en-US" b="1" u="sng" dirty="0"/>
              <a:t>What to report to adult protection:</a:t>
            </a:r>
          </a:p>
          <a:p>
            <a:pPr>
              <a:lnSpc>
                <a:spcPct val="90000"/>
              </a:lnSpc>
              <a:defRPr/>
            </a:pPr>
            <a:r>
              <a:rPr lang="en-US" sz="1800" b="1" i="1" dirty="0"/>
              <a:t>Self-Neglect:  </a:t>
            </a:r>
            <a:r>
              <a:rPr lang="en-US" sz="1800" dirty="0"/>
              <a:t>Social isolation, no food, no heat, no running water, malnourishment, failure to obtain needed medical care</a:t>
            </a:r>
          </a:p>
          <a:p>
            <a:pPr>
              <a:lnSpc>
                <a:spcPct val="90000"/>
              </a:lnSpc>
              <a:defRPr/>
            </a:pPr>
            <a:r>
              <a:rPr lang="en-US" sz="1800" b="1" i="1" dirty="0"/>
              <a:t>Exploitation:  </a:t>
            </a:r>
            <a:r>
              <a:rPr lang="en-US" sz="1800" dirty="0"/>
              <a:t>Unusual account activity, unpaid bills, inappropriate legal documents</a:t>
            </a:r>
          </a:p>
          <a:p>
            <a:endParaRPr lang="en-US" b="1" u="sng"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D13C806D-D9B7-4377-9373-FE240062E3B3}"/>
              </a:ext>
            </a:extLst>
          </p:cNvPr>
          <p:cNvSpPr>
            <a:spLocks noGrp="1"/>
          </p:cNvSpPr>
          <p:nvPr>
            <p:ph type="sldNum" sz="quarter" idx="12"/>
          </p:nvPr>
        </p:nvSpPr>
        <p:spPr/>
        <p:txBody>
          <a:bodyPr/>
          <a:lstStyle/>
          <a:p>
            <a:fld id="{6D22F896-40B5-4ADD-8801-0D06FADFA095}" type="slidenum">
              <a:rPr lang="en-US" smtClean="0"/>
              <a:t>34</a:t>
            </a:fld>
            <a:endParaRPr lang="en-US" dirty="0"/>
          </a:p>
        </p:txBody>
      </p:sp>
    </p:spTree>
    <p:extLst>
      <p:ext uri="{BB962C8B-B14F-4D97-AF65-F5344CB8AC3E}">
        <p14:creationId xmlns:p14="http://schemas.microsoft.com/office/powerpoint/2010/main" val="18133906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Information &amp; Assistance</a:t>
            </a:r>
          </a:p>
          <a:p>
            <a:r>
              <a:rPr lang="en-US" sz="1800" b="1" dirty="0"/>
              <a:t>Is the gateway to senior services in the Magic Valley. They can help identify needs, &amp; make referrals to resources and services to meet those needs. </a:t>
            </a:r>
          </a:p>
          <a:p>
            <a:endParaRPr lang="en-US" b="1" u="sng"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6656FF0C-BF2D-46A9-ABA3-D98D16AF3458}"/>
              </a:ext>
            </a:extLst>
          </p:cNvPr>
          <p:cNvSpPr>
            <a:spLocks noGrp="1"/>
          </p:cNvSpPr>
          <p:nvPr>
            <p:ph type="sldNum" sz="quarter" idx="12"/>
          </p:nvPr>
        </p:nvSpPr>
        <p:spPr/>
        <p:txBody>
          <a:bodyPr/>
          <a:lstStyle/>
          <a:p>
            <a:fld id="{6D22F896-40B5-4ADD-8801-0D06FADFA095}" type="slidenum">
              <a:rPr lang="en-US" smtClean="0"/>
              <a:t>35</a:t>
            </a:fld>
            <a:endParaRPr lang="en-US" dirty="0"/>
          </a:p>
        </p:txBody>
      </p:sp>
    </p:spTree>
    <p:extLst>
      <p:ext uri="{BB962C8B-B14F-4D97-AF65-F5344CB8AC3E}">
        <p14:creationId xmlns:p14="http://schemas.microsoft.com/office/powerpoint/2010/main" val="37013737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Ombudsman Program</a:t>
            </a:r>
          </a:p>
          <a:p>
            <a:r>
              <a:rPr lang="en-US" b="1" dirty="0"/>
              <a:t>Works to assist residents of long-term care facilities to protect their health, rights, safety, and welfare.</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052C41D9-10ED-451F-8C54-E5CBA9B77EB0}"/>
              </a:ext>
            </a:extLst>
          </p:cNvPr>
          <p:cNvSpPr>
            <a:spLocks noGrp="1"/>
          </p:cNvSpPr>
          <p:nvPr>
            <p:ph type="sldNum" sz="quarter" idx="12"/>
          </p:nvPr>
        </p:nvSpPr>
        <p:spPr/>
        <p:txBody>
          <a:bodyPr/>
          <a:lstStyle/>
          <a:p>
            <a:fld id="{6D22F896-40B5-4ADD-8801-0D06FADFA095}" type="slidenum">
              <a:rPr lang="en-US" smtClean="0"/>
              <a:t>36</a:t>
            </a:fld>
            <a:endParaRPr lang="en-US" dirty="0"/>
          </a:p>
        </p:txBody>
      </p:sp>
    </p:spTree>
    <p:extLst>
      <p:ext uri="{BB962C8B-B14F-4D97-AF65-F5344CB8AC3E}">
        <p14:creationId xmlns:p14="http://schemas.microsoft.com/office/powerpoint/2010/main" val="275444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lnSpcReduction="10000"/>
          </a:bodyPr>
          <a:lstStyle/>
          <a:p>
            <a:r>
              <a:rPr lang="en-US" b="1" u="sng" dirty="0"/>
              <a:t>Ombudsman Program</a:t>
            </a:r>
          </a:p>
          <a:p>
            <a:r>
              <a:rPr lang="en-US" b="1" dirty="0"/>
              <a:t>They investigate complaints in 55+ facilities, for seniors that involve accessing care, resident rights, facility or                                              home-based care issues, Medicaid, Medicare,                                                                  social security and other agencies</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DAFA5B1A-C75B-483F-8131-DC4EAEA680FE}"/>
              </a:ext>
            </a:extLst>
          </p:cNvPr>
          <p:cNvSpPr>
            <a:spLocks noGrp="1"/>
          </p:cNvSpPr>
          <p:nvPr>
            <p:ph type="sldNum" sz="quarter" idx="12"/>
          </p:nvPr>
        </p:nvSpPr>
        <p:spPr/>
        <p:txBody>
          <a:bodyPr/>
          <a:lstStyle/>
          <a:p>
            <a:fld id="{6D22F896-40B5-4ADD-8801-0D06FADFA095}" type="slidenum">
              <a:rPr lang="en-US" smtClean="0"/>
              <a:t>37</a:t>
            </a:fld>
            <a:endParaRPr lang="en-US" dirty="0"/>
          </a:p>
        </p:txBody>
      </p:sp>
    </p:spTree>
    <p:extLst>
      <p:ext uri="{BB962C8B-B14F-4D97-AF65-F5344CB8AC3E}">
        <p14:creationId xmlns:p14="http://schemas.microsoft.com/office/powerpoint/2010/main" val="34181127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Support Groups</a:t>
            </a:r>
          </a:p>
          <a:p>
            <a:r>
              <a:rPr lang="en-US" b="1" dirty="0"/>
              <a:t>Meet regularly for education, discussion &amp; peer support.</a:t>
            </a:r>
          </a:p>
          <a:p>
            <a:r>
              <a:rPr lang="en-US" sz="1200" b="1" dirty="0"/>
              <a:t>Caregiver support group                                                                                                                  Grandparents as parents support groups                                                                                    widowed wellness programs of Idaho, Inc.   </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B88773AA-4BF9-4D14-821F-A8611F2A4A74}"/>
              </a:ext>
            </a:extLst>
          </p:cNvPr>
          <p:cNvSpPr>
            <a:spLocks noGrp="1"/>
          </p:cNvSpPr>
          <p:nvPr>
            <p:ph type="sldNum" sz="quarter" idx="12"/>
          </p:nvPr>
        </p:nvSpPr>
        <p:spPr/>
        <p:txBody>
          <a:bodyPr/>
          <a:lstStyle/>
          <a:p>
            <a:fld id="{6D22F896-40B5-4ADD-8801-0D06FADFA095}" type="slidenum">
              <a:rPr lang="en-US" smtClean="0"/>
              <a:t>38</a:t>
            </a:fld>
            <a:endParaRPr lang="en-US" dirty="0"/>
          </a:p>
        </p:txBody>
      </p:sp>
    </p:spTree>
    <p:extLst>
      <p:ext uri="{BB962C8B-B14F-4D97-AF65-F5344CB8AC3E}">
        <p14:creationId xmlns:p14="http://schemas.microsoft.com/office/powerpoint/2010/main" val="27125460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Senior Corps programs</a:t>
            </a:r>
          </a:p>
          <a:p>
            <a:r>
              <a:rPr lang="en-US" b="1" u="sng" dirty="0"/>
              <a:t>Retired &amp; senior Volunteer program</a:t>
            </a:r>
          </a:p>
          <a:p>
            <a:r>
              <a:rPr lang="en-US" b="1" dirty="0"/>
              <a:t>Provides volunteer opportunities to people                                            55 years of age &amp; older</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E5711873-1C10-4C20-9CD5-2402EC6E9C7E}"/>
              </a:ext>
            </a:extLst>
          </p:cNvPr>
          <p:cNvSpPr>
            <a:spLocks noGrp="1"/>
          </p:cNvSpPr>
          <p:nvPr>
            <p:ph type="sldNum" sz="quarter" idx="12"/>
          </p:nvPr>
        </p:nvSpPr>
        <p:spPr/>
        <p:txBody>
          <a:bodyPr/>
          <a:lstStyle/>
          <a:p>
            <a:fld id="{6D22F896-40B5-4ADD-8801-0D06FADFA095}" type="slidenum">
              <a:rPr lang="en-US" smtClean="0"/>
              <a:t>39</a:t>
            </a:fld>
            <a:endParaRPr lang="en-US" dirty="0"/>
          </a:p>
        </p:txBody>
      </p:sp>
    </p:spTree>
    <p:extLst>
      <p:ext uri="{BB962C8B-B14F-4D97-AF65-F5344CB8AC3E}">
        <p14:creationId xmlns:p14="http://schemas.microsoft.com/office/powerpoint/2010/main" val="744758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4</a:t>
            </a:fld>
            <a:endParaRPr lang="en-US" dirty="0">
              <a:solidFill>
                <a:schemeClr val="bg1"/>
              </a:solidFill>
              <a:latin typeface="TradeGothic"/>
              <a:cs typeface="TradeGothic"/>
            </a:endParaRPr>
          </a:p>
        </p:txBody>
      </p:sp>
      <p:sp>
        <p:nvSpPr>
          <p:cNvPr id="7" name="TextBox 6"/>
          <p:cNvSpPr txBox="1"/>
          <p:nvPr/>
        </p:nvSpPr>
        <p:spPr>
          <a:xfrm>
            <a:off x="311489"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WHAT DOES SHIBA DO?</a:t>
            </a:r>
          </a:p>
        </p:txBody>
      </p:sp>
      <p:pic>
        <p:nvPicPr>
          <p:cNvPr id="7170" name="Picture 2" descr="U:\My Documents\Branding Templates\SHIBA Branding-Marketing\Stock Photos\MainTemplate-Right-LadyGreenShirt.png"/>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6640794" y="3140152"/>
            <a:ext cx="2039922" cy="241281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899044" y="1893097"/>
            <a:ext cx="7078784"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Conducts Community Education about Medicare</a:t>
            </a:r>
          </a:p>
        </p:txBody>
      </p:sp>
      <p:sp>
        <p:nvSpPr>
          <p:cNvPr id="5" name="TextBox 4"/>
          <p:cNvSpPr txBox="1"/>
          <p:nvPr/>
        </p:nvSpPr>
        <p:spPr>
          <a:xfrm>
            <a:off x="900288" y="2548362"/>
            <a:ext cx="7078784"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Provides one-on-one Medicare counseling</a:t>
            </a:r>
          </a:p>
        </p:txBody>
      </p:sp>
      <p:sp>
        <p:nvSpPr>
          <p:cNvPr id="2" name="TextBox 1"/>
          <p:cNvSpPr txBox="1"/>
          <p:nvPr/>
        </p:nvSpPr>
        <p:spPr>
          <a:xfrm>
            <a:off x="899044" y="3858892"/>
            <a:ext cx="5634921"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Conducts Outreach and Advocacy</a:t>
            </a:r>
          </a:p>
        </p:txBody>
      </p:sp>
      <p:sp>
        <p:nvSpPr>
          <p:cNvPr id="3" name="TextBox 2"/>
          <p:cNvSpPr txBox="1"/>
          <p:nvPr/>
        </p:nvSpPr>
        <p:spPr>
          <a:xfrm>
            <a:off x="899044" y="4514157"/>
            <a:ext cx="4904895"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rPr>
              <a:t>Educates on Fraud and Abuse</a:t>
            </a:r>
          </a:p>
        </p:txBody>
      </p:sp>
      <p:sp>
        <p:nvSpPr>
          <p:cNvPr id="18" name="TextBox 17"/>
          <p:cNvSpPr txBox="1"/>
          <p:nvPr/>
        </p:nvSpPr>
        <p:spPr>
          <a:xfrm>
            <a:off x="893765" y="3203627"/>
            <a:ext cx="5640200" cy="461665"/>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400" dirty="0">
                <a:latin typeface="TradeGothic"/>
                <a:cs typeface="TradeGothic"/>
              </a:rPr>
              <a:t>Assists with complex Medicare issues</a:t>
            </a:r>
          </a:p>
        </p:txBody>
      </p:sp>
    </p:spTree>
    <p:extLst>
      <p:ext uri="{BB962C8B-B14F-4D97-AF65-F5344CB8AC3E}">
        <p14:creationId xmlns:p14="http://schemas.microsoft.com/office/powerpoint/2010/main" val="250061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92500" lnSpcReduction="10000"/>
          </a:bodyPr>
          <a:lstStyle/>
          <a:p>
            <a:r>
              <a:rPr lang="en-US" b="1" u="sng" dirty="0"/>
              <a:t>Senior Corps programs</a:t>
            </a:r>
          </a:p>
          <a:p>
            <a:r>
              <a:rPr lang="en-US" b="1" u="sng" dirty="0"/>
              <a:t>Foster Grandparent program</a:t>
            </a:r>
          </a:p>
          <a:p>
            <a:r>
              <a:rPr lang="en-US" b="1" dirty="0"/>
              <a:t>Provides volunteer opportunities in educational and care oriented settings. They assist children                                                                     to overcome learning challenges.</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B25F455A-3468-4618-B9BC-731052106E7F}"/>
              </a:ext>
            </a:extLst>
          </p:cNvPr>
          <p:cNvSpPr>
            <a:spLocks noGrp="1"/>
          </p:cNvSpPr>
          <p:nvPr>
            <p:ph type="sldNum" sz="quarter" idx="12"/>
          </p:nvPr>
        </p:nvSpPr>
        <p:spPr/>
        <p:txBody>
          <a:bodyPr/>
          <a:lstStyle/>
          <a:p>
            <a:fld id="{6D22F896-40B5-4ADD-8801-0D06FADFA095}" type="slidenum">
              <a:rPr lang="en-US" smtClean="0"/>
              <a:t>40</a:t>
            </a:fld>
            <a:endParaRPr lang="en-US" dirty="0"/>
          </a:p>
        </p:txBody>
      </p:sp>
    </p:spTree>
    <p:extLst>
      <p:ext uri="{BB962C8B-B14F-4D97-AF65-F5344CB8AC3E}">
        <p14:creationId xmlns:p14="http://schemas.microsoft.com/office/powerpoint/2010/main" val="24492818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85000" lnSpcReduction="10000"/>
          </a:bodyPr>
          <a:lstStyle/>
          <a:p>
            <a:r>
              <a:rPr lang="en-US" b="1" u="sng" dirty="0"/>
              <a:t>Senior Corps programs</a:t>
            </a:r>
          </a:p>
          <a:p>
            <a:r>
              <a:rPr lang="en-US" b="1" u="sng" dirty="0"/>
              <a:t>Senior Companion program</a:t>
            </a:r>
          </a:p>
          <a:p>
            <a:r>
              <a:rPr lang="en-US" b="1" dirty="0"/>
              <a:t>Offers one-on-one companionship between frail, elderly, &amp; homebound individuals and senior volunteers. They help complete everyday tasks such as grocery shopping, bill paying, &amp; transportation.</a:t>
            </a:r>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EF344DFD-E578-4F37-90CE-BD50C791569F}"/>
              </a:ext>
            </a:extLst>
          </p:cNvPr>
          <p:cNvSpPr>
            <a:spLocks noGrp="1"/>
          </p:cNvSpPr>
          <p:nvPr>
            <p:ph type="sldNum" sz="quarter" idx="12"/>
          </p:nvPr>
        </p:nvSpPr>
        <p:spPr/>
        <p:txBody>
          <a:bodyPr/>
          <a:lstStyle/>
          <a:p>
            <a:fld id="{6D22F896-40B5-4ADD-8801-0D06FADFA095}" type="slidenum">
              <a:rPr lang="en-US" smtClean="0"/>
              <a:t>41</a:t>
            </a:fld>
            <a:endParaRPr lang="en-US" dirty="0"/>
          </a:p>
        </p:txBody>
      </p:sp>
    </p:spTree>
    <p:extLst>
      <p:ext uri="{BB962C8B-B14F-4D97-AF65-F5344CB8AC3E}">
        <p14:creationId xmlns:p14="http://schemas.microsoft.com/office/powerpoint/2010/main" val="42300962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92500" lnSpcReduction="10000"/>
          </a:bodyPr>
          <a:lstStyle/>
          <a:p>
            <a:r>
              <a:rPr lang="en-US" b="1" u="sng" dirty="0"/>
              <a:t>Contracted services</a:t>
            </a:r>
          </a:p>
          <a:p>
            <a:r>
              <a:rPr lang="en-US" b="1" u="sng" dirty="0"/>
              <a:t>Homemaker: </a:t>
            </a:r>
            <a:r>
              <a:rPr lang="en-US" b="1" dirty="0"/>
              <a:t>assist with light housekeeping &amp; general chores</a:t>
            </a:r>
          </a:p>
          <a:p>
            <a:r>
              <a:rPr lang="en-US" b="1" u="sng" dirty="0"/>
              <a:t>Respite Care: </a:t>
            </a:r>
            <a:r>
              <a:rPr lang="en-US" b="1" dirty="0"/>
              <a:t>offers caregivers a break with companionship, supervision, &amp; assistance, with such tasks as bathing, dressing, &amp; other care receiver needs.  </a:t>
            </a:r>
            <a:endParaRPr lang="en-US" b="1" u="sng"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A5D3D4F7-F319-4C72-9012-BD74E6C9C70B}"/>
              </a:ext>
            </a:extLst>
          </p:cNvPr>
          <p:cNvSpPr>
            <a:spLocks noGrp="1"/>
          </p:cNvSpPr>
          <p:nvPr>
            <p:ph type="sldNum" sz="quarter" idx="12"/>
          </p:nvPr>
        </p:nvSpPr>
        <p:spPr/>
        <p:txBody>
          <a:bodyPr/>
          <a:lstStyle/>
          <a:p>
            <a:fld id="{6D22F896-40B5-4ADD-8801-0D06FADFA095}" type="slidenum">
              <a:rPr lang="en-US" smtClean="0"/>
              <a:t>42</a:t>
            </a:fld>
            <a:endParaRPr lang="en-US" dirty="0"/>
          </a:p>
        </p:txBody>
      </p:sp>
    </p:spTree>
    <p:extLst>
      <p:ext uri="{BB962C8B-B14F-4D97-AF65-F5344CB8AC3E}">
        <p14:creationId xmlns:p14="http://schemas.microsoft.com/office/powerpoint/2010/main" val="13574299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Contracted services</a:t>
            </a:r>
          </a:p>
          <a:p>
            <a:r>
              <a:rPr lang="en-US" b="1" u="sng" dirty="0"/>
              <a:t>Transportation: </a:t>
            </a:r>
            <a:r>
              <a:rPr lang="en-US" b="1" dirty="0"/>
              <a:t>services provide rides for seniors to senior centers, medical appointments,                                                          shopping and other locations.</a:t>
            </a:r>
            <a:endParaRPr lang="en-US" b="1" u="sng"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50030D26-4228-4E59-BD75-C2028D475EDA}"/>
              </a:ext>
            </a:extLst>
          </p:cNvPr>
          <p:cNvSpPr>
            <a:spLocks noGrp="1"/>
          </p:cNvSpPr>
          <p:nvPr>
            <p:ph type="sldNum" sz="quarter" idx="12"/>
          </p:nvPr>
        </p:nvSpPr>
        <p:spPr/>
        <p:txBody>
          <a:bodyPr/>
          <a:lstStyle/>
          <a:p>
            <a:fld id="{6D22F896-40B5-4ADD-8801-0D06FADFA095}" type="slidenum">
              <a:rPr lang="en-US" smtClean="0"/>
              <a:t>43</a:t>
            </a:fld>
            <a:endParaRPr lang="en-US" dirty="0"/>
          </a:p>
        </p:txBody>
      </p:sp>
    </p:spTree>
    <p:extLst>
      <p:ext uri="{BB962C8B-B14F-4D97-AF65-F5344CB8AC3E}">
        <p14:creationId xmlns:p14="http://schemas.microsoft.com/office/powerpoint/2010/main" val="31919785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b="1" u="sng" dirty="0"/>
              <a:t>Contracted services</a:t>
            </a:r>
          </a:p>
          <a:p>
            <a:r>
              <a:rPr lang="en-US" b="1" u="sng" dirty="0"/>
              <a:t>Senior Dining &amp; Activities:                                                                                 </a:t>
            </a:r>
            <a:r>
              <a:rPr lang="en-US" b="1" dirty="0"/>
              <a:t>are offered at 16 senior centers and 2 meal sites throughout the Magic Valley.</a:t>
            </a:r>
            <a:endParaRPr lang="en-US" b="1" u="sng" dirty="0"/>
          </a:p>
          <a:p>
            <a:endParaRPr lang="en-US" b="1"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7B0AD7AE-E099-478B-837E-B85C0E4772AF}"/>
              </a:ext>
            </a:extLst>
          </p:cNvPr>
          <p:cNvSpPr>
            <a:spLocks noGrp="1"/>
          </p:cNvSpPr>
          <p:nvPr>
            <p:ph type="sldNum" sz="quarter" idx="12"/>
          </p:nvPr>
        </p:nvSpPr>
        <p:spPr/>
        <p:txBody>
          <a:bodyPr/>
          <a:lstStyle/>
          <a:p>
            <a:fld id="{6D22F896-40B5-4ADD-8801-0D06FADFA095}" type="slidenum">
              <a:rPr lang="en-US" smtClean="0"/>
              <a:t>44</a:t>
            </a:fld>
            <a:endParaRPr lang="en-US" dirty="0"/>
          </a:p>
        </p:txBody>
      </p:sp>
    </p:spTree>
    <p:extLst>
      <p:ext uri="{BB962C8B-B14F-4D97-AF65-F5344CB8AC3E}">
        <p14:creationId xmlns:p14="http://schemas.microsoft.com/office/powerpoint/2010/main" val="2701646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fontScale="85000" lnSpcReduction="20000"/>
          </a:bodyPr>
          <a:lstStyle/>
          <a:p>
            <a:r>
              <a:rPr lang="en-US" b="1" u="sng" dirty="0"/>
              <a:t>Senior Centers </a:t>
            </a:r>
          </a:p>
          <a:p>
            <a:r>
              <a:rPr lang="en-US" b="1" u="sng" dirty="0"/>
              <a:t>1 in 6 seniors in </a:t>
            </a:r>
            <a:r>
              <a:rPr lang="en-US" b="1" u="sng" dirty="0" err="1"/>
              <a:t>idaho</a:t>
            </a:r>
            <a:r>
              <a:rPr lang="en-US" b="1" u="sng" dirty="0"/>
              <a:t> struggle with Hunger</a:t>
            </a:r>
          </a:p>
          <a:p>
            <a:r>
              <a:rPr lang="en-US" sz="1500" b="1" u="sng" dirty="0"/>
              <a:t>Congregate Meals</a:t>
            </a:r>
            <a:r>
              <a:rPr lang="en-US" sz="1500" b="1" dirty="0"/>
              <a:t>: On track to serve 98,280 Meals in 2017</a:t>
            </a:r>
          </a:p>
          <a:p>
            <a:r>
              <a:rPr lang="en-US" sz="1500" b="1" u="sng" dirty="0"/>
              <a:t>Home Delivered Meals:</a:t>
            </a:r>
            <a:r>
              <a:rPr lang="en-US" sz="1500" b="1" dirty="0"/>
              <a:t> on track to serve 73,692 Meals in 2017</a:t>
            </a:r>
          </a:p>
          <a:p>
            <a:r>
              <a:rPr lang="en-US" sz="1500" b="1" u="sng" dirty="0"/>
              <a:t>Live longer with less de</a:t>
            </a:r>
            <a:r>
              <a:rPr lang="en-US" b="1" u="sng" dirty="0"/>
              <a:t>mentia</a:t>
            </a:r>
          </a:p>
          <a:p>
            <a:endParaRPr lang="en-US" b="1"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F63FC0BA-7B4F-4B14-A65B-6E06131029A4}"/>
              </a:ext>
            </a:extLst>
          </p:cNvPr>
          <p:cNvSpPr>
            <a:spLocks noGrp="1"/>
          </p:cNvSpPr>
          <p:nvPr>
            <p:ph type="sldNum" sz="quarter" idx="12"/>
          </p:nvPr>
        </p:nvSpPr>
        <p:spPr/>
        <p:txBody>
          <a:bodyPr/>
          <a:lstStyle/>
          <a:p>
            <a:fld id="{6D22F896-40B5-4ADD-8801-0D06FADFA095}" type="slidenum">
              <a:rPr lang="en-US" smtClean="0"/>
              <a:t>45</a:t>
            </a:fld>
            <a:endParaRPr lang="en-US" dirty="0"/>
          </a:p>
        </p:txBody>
      </p:sp>
    </p:spTree>
    <p:extLst>
      <p:ext uri="{BB962C8B-B14F-4D97-AF65-F5344CB8AC3E}">
        <p14:creationId xmlns:p14="http://schemas.microsoft.com/office/powerpoint/2010/main" val="40720139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br>
              <a:rPr lang="en-US" dirty="0"/>
            </a:br>
            <a:r>
              <a:rPr lang="en-US" dirty="0"/>
              <a:t>Office on Aging</a:t>
            </a:r>
          </a:p>
        </p:txBody>
      </p:sp>
      <p:sp>
        <p:nvSpPr>
          <p:cNvPr id="3" name="Subtitle 2"/>
          <p:cNvSpPr>
            <a:spLocks noGrp="1"/>
          </p:cNvSpPr>
          <p:nvPr>
            <p:ph type="subTitle" idx="1"/>
          </p:nvPr>
        </p:nvSpPr>
        <p:spPr>
          <a:xfrm>
            <a:off x="1313259" y="3771900"/>
            <a:ext cx="6517482" cy="1585038"/>
          </a:xfrm>
        </p:spPr>
        <p:txBody>
          <a:bodyPr>
            <a:normAutofit/>
          </a:bodyPr>
          <a:lstStyle/>
          <a:p>
            <a:r>
              <a:rPr lang="en-US" sz="3300" b="1" u="sng" dirty="0"/>
              <a:t>Biggest Risk to Seniors:</a:t>
            </a:r>
          </a:p>
          <a:p>
            <a:r>
              <a:rPr lang="en-US" sz="3300" b="1" u="sng" dirty="0"/>
              <a:t>Loneliness</a:t>
            </a:r>
          </a:p>
          <a:p>
            <a:endParaRPr lang="en-US" b="1" dirty="0"/>
          </a:p>
        </p:txBody>
      </p:sp>
      <p:pic>
        <p:nvPicPr>
          <p:cNvPr id="9" name="Picture 8" descr="CSI New Academic Logo"/>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981839" y="2242846"/>
            <a:ext cx="1072364" cy="709564"/>
          </a:xfrm>
          <a:prstGeom prst="rect">
            <a:avLst/>
          </a:prstGeom>
          <a:noFill/>
          <a:ln>
            <a:noFill/>
          </a:ln>
        </p:spPr>
      </p:pic>
      <p:sp>
        <p:nvSpPr>
          <p:cNvPr id="4" name="Slide Number Placeholder 3">
            <a:extLst>
              <a:ext uri="{FF2B5EF4-FFF2-40B4-BE49-F238E27FC236}">
                <a16:creationId xmlns:a16="http://schemas.microsoft.com/office/drawing/2014/main" id="{19373688-B6A1-449E-BB6A-DA4D640D83EB}"/>
              </a:ext>
            </a:extLst>
          </p:cNvPr>
          <p:cNvSpPr>
            <a:spLocks noGrp="1"/>
          </p:cNvSpPr>
          <p:nvPr>
            <p:ph type="sldNum" sz="quarter" idx="12"/>
          </p:nvPr>
        </p:nvSpPr>
        <p:spPr/>
        <p:txBody>
          <a:bodyPr/>
          <a:lstStyle/>
          <a:p>
            <a:fld id="{6D22F896-40B5-4ADD-8801-0D06FADFA095}" type="slidenum">
              <a:rPr lang="en-US" smtClean="0"/>
              <a:t>46</a:t>
            </a:fld>
            <a:endParaRPr lang="en-US" dirty="0"/>
          </a:p>
        </p:txBody>
      </p:sp>
    </p:spTree>
    <p:extLst>
      <p:ext uri="{BB962C8B-B14F-4D97-AF65-F5344CB8AC3E}">
        <p14:creationId xmlns:p14="http://schemas.microsoft.com/office/powerpoint/2010/main" val="1811264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5</a:t>
            </a:fld>
            <a:endParaRPr lang="en-US" dirty="0">
              <a:solidFill>
                <a:schemeClr val="bg1"/>
              </a:solidFill>
              <a:latin typeface="TradeGothic"/>
              <a:cs typeface="TradeGothic"/>
            </a:endParaRPr>
          </a:p>
        </p:txBody>
      </p:sp>
      <p:sp>
        <p:nvSpPr>
          <p:cNvPr id="7" name="TextBox 6"/>
          <p:cNvSpPr txBox="1"/>
          <p:nvPr/>
        </p:nvSpPr>
        <p:spPr>
          <a:xfrm>
            <a:off x="311489"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SHIBA OFFERS INFORMATION ON</a:t>
            </a:r>
          </a:p>
        </p:txBody>
      </p:sp>
      <p:sp>
        <p:nvSpPr>
          <p:cNvPr id="10" name="TextBox 9"/>
          <p:cNvSpPr txBox="1"/>
          <p:nvPr/>
        </p:nvSpPr>
        <p:spPr>
          <a:xfrm>
            <a:off x="845981" y="1893097"/>
            <a:ext cx="7379900" cy="830997"/>
          </a:xfrm>
          <a:prstGeom prst="rect">
            <a:avLst/>
          </a:prstGeom>
          <a:noFill/>
        </p:spPr>
        <p:txBody>
          <a:bodyPr wrap="square" rtlCol="0">
            <a:spAutoFit/>
          </a:bodyPr>
          <a:lstStyle/>
          <a:p>
            <a:endParaRPr lang="en-US" sz="2400" dirty="0">
              <a:latin typeface="TradeGothic"/>
              <a:cs typeface="TradeGothic"/>
            </a:endParaRPr>
          </a:p>
          <a:p>
            <a:endParaRPr lang="en-US" sz="2400" dirty="0">
              <a:latin typeface="TradeGothic"/>
              <a:cs typeface="TradeGothic"/>
            </a:endParaRPr>
          </a:p>
        </p:txBody>
      </p:sp>
      <p:pic>
        <p:nvPicPr>
          <p:cNvPr id="1026" name="Picture 2" descr="Z:\SHIBA Branding-Marketing\Stock Photos\HomePage-ManInBallCap.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84112" y="3201782"/>
            <a:ext cx="1615094" cy="241618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59873" y="1919730"/>
            <a:ext cx="7379900" cy="400110"/>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Getting started with Medicare –turning 65 or disabled</a:t>
            </a:r>
          </a:p>
        </p:txBody>
      </p:sp>
      <p:sp>
        <p:nvSpPr>
          <p:cNvPr id="8" name="TextBox 7"/>
          <p:cNvSpPr txBox="1"/>
          <p:nvPr/>
        </p:nvSpPr>
        <p:spPr>
          <a:xfrm>
            <a:off x="659873" y="2516602"/>
            <a:ext cx="7379900" cy="707886"/>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Comparing Medigap, Medicare Advantage, and Medicare Prescription Drug Plan choices</a:t>
            </a:r>
          </a:p>
        </p:txBody>
      </p:sp>
      <p:sp>
        <p:nvSpPr>
          <p:cNvPr id="9" name="TextBox 8"/>
          <p:cNvSpPr txBox="1"/>
          <p:nvPr/>
        </p:nvSpPr>
        <p:spPr>
          <a:xfrm>
            <a:off x="659873" y="3421250"/>
            <a:ext cx="5414924" cy="400110"/>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Getting help with Medicare costs</a:t>
            </a:r>
          </a:p>
        </p:txBody>
      </p:sp>
      <p:sp>
        <p:nvSpPr>
          <p:cNvPr id="11" name="TextBox 10"/>
          <p:cNvSpPr txBox="1"/>
          <p:nvPr/>
        </p:nvSpPr>
        <p:spPr>
          <a:xfrm>
            <a:off x="659872" y="4009762"/>
            <a:ext cx="5239995" cy="400110"/>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Understanding your medical bills</a:t>
            </a:r>
          </a:p>
        </p:txBody>
      </p:sp>
      <p:sp>
        <p:nvSpPr>
          <p:cNvPr id="12" name="TextBox 11"/>
          <p:cNvSpPr txBox="1"/>
          <p:nvPr/>
        </p:nvSpPr>
        <p:spPr>
          <a:xfrm>
            <a:off x="659872" y="4614994"/>
            <a:ext cx="5279751" cy="400110"/>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Filing appeals and grievances</a:t>
            </a:r>
          </a:p>
        </p:txBody>
      </p:sp>
      <p:sp>
        <p:nvSpPr>
          <p:cNvPr id="13" name="TextBox 12"/>
          <p:cNvSpPr txBox="1"/>
          <p:nvPr/>
        </p:nvSpPr>
        <p:spPr>
          <a:xfrm>
            <a:off x="659872" y="5211866"/>
            <a:ext cx="4602083" cy="400110"/>
          </a:xfrm>
          <a:prstGeom prst="rect">
            <a:avLst/>
          </a:prstGeom>
          <a:noFill/>
        </p:spPr>
        <p:txBody>
          <a:bodyPr wrap="square" rtlCol="0">
            <a:spAutoFit/>
          </a:bodyPr>
          <a:lstStyle/>
          <a:p>
            <a:pPr marL="342900" indent="-342900">
              <a:buClr>
                <a:schemeClr val="tx2">
                  <a:lumMod val="75000"/>
                </a:schemeClr>
              </a:buClr>
              <a:buSzPct val="150000"/>
              <a:buFont typeface="Wingdings" pitchFamily="2" charset="2"/>
              <a:buChar char="Ø"/>
            </a:pPr>
            <a:r>
              <a:rPr lang="en-US" sz="2000" dirty="0">
                <a:latin typeface="TradeGothic"/>
                <a:cs typeface="TradeGothic"/>
              </a:rPr>
              <a:t>Evaluating long-term care insurance</a:t>
            </a:r>
          </a:p>
        </p:txBody>
      </p:sp>
    </p:spTree>
    <p:extLst>
      <p:ext uri="{BB962C8B-B14F-4D97-AF65-F5344CB8AC3E}">
        <p14:creationId xmlns:p14="http://schemas.microsoft.com/office/powerpoint/2010/main" val="4068115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6</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HOW DOES SHIBA WORK?</a:t>
            </a:r>
          </a:p>
        </p:txBody>
      </p:sp>
      <p:sp>
        <p:nvSpPr>
          <p:cNvPr id="2" name="TextBox 1"/>
          <p:cNvSpPr txBox="1"/>
          <p:nvPr/>
        </p:nvSpPr>
        <p:spPr>
          <a:xfrm>
            <a:off x="744718" y="1941922"/>
            <a:ext cx="7711125" cy="461665"/>
          </a:xfrm>
          <a:prstGeom prst="rect">
            <a:avLst/>
          </a:prstGeom>
          <a:noFill/>
        </p:spPr>
        <p:txBody>
          <a:bodyPr wrap="square" rtlCol="0">
            <a:spAutoFit/>
          </a:bodyPr>
          <a:lstStyle/>
          <a:p>
            <a:r>
              <a:rPr lang="en-US" sz="2400" dirty="0">
                <a:latin typeface="TradeGothic"/>
              </a:rPr>
              <a:t>Idaho SHIBA has 11 paid staff members statewide.</a:t>
            </a:r>
          </a:p>
        </p:txBody>
      </p:sp>
      <p:sp>
        <p:nvSpPr>
          <p:cNvPr id="3" name="TextBox 2"/>
          <p:cNvSpPr txBox="1"/>
          <p:nvPr/>
        </p:nvSpPr>
        <p:spPr>
          <a:xfrm>
            <a:off x="2811336" y="3413927"/>
            <a:ext cx="3309631" cy="1938992"/>
          </a:xfrm>
          <a:prstGeom prst="rect">
            <a:avLst/>
          </a:prstGeom>
          <a:noFill/>
        </p:spPr>
        <p:txBody>
          <a:bodyPr wrap="square" rtlCol="0">
            <a:spAutoFit/>
          </a:bodyPr>
          <a:lstStyle/>
          <a:p>
            <a:r>
              <a:rPr lang="en-US" sz="2400" dirty="0">
                <a:latin typeface="TradeGothic"/>
              </a:rPr>
              <a:t>Regional Offices:</a:t>
            </a:r>
          </a:p>
          <a:p>
            <a:r>
              <a:rPr lang="en-US" sz="2400" dirty="0">
                <a:latin typeface="TradeGothic"/>
              </a:rPr>
              <a:t>	Coeur d’Alene</a:t>
            </a:r>
          </a:p>
          <a:p>
            <a:r>
              <a:rPr lang="en-US" sz="2400" dirty="0">
                <a:latin typeface="TradeGothic"/>
              </a:rPr>
              <a:t>	Pocatello</a:t>
            </a:r>
          </a:p>
          <a:p>
            <a:r>
              <a:rPr lang="en-US" sz="2400" dirty="0">
                <a:latin typeface="TradeGothic"/>
              </a:rPr>
              <a:t>	Boise	</a:t>
            </a:r>
          </a:p>
          <a:p>
            <a:r>
              <a:rPr lang="en-US" sz="2400" dirty="0">
                <a:latin typeface="TradeGothic"/>
              </a:rPr>
              <a:t>	</a:t>
            </a:r>
          </a:p>
        </p:txBody>
      </p:sp>
      <p:sp>
        <p:nvSpPr>
          <p:cNvPr id="4" name="TextBox 3"/>
          <p:cNvSpPr txBox="1"/>
          <p:nvPr/>
        </p:nvSpPr>
        <p:spPr>
          <a:xfrm>
            <a:off x="744717" y="2415145"/>
            <a:ext cx="7711125" cy="461665"/>
          </a:xfrm>
          <a:prstGeom prst="rect">
            <a:avLst/>
          </a:prstGeom>
          <a:noFill/>
        </p:spPr>
        <p:txBody>
          <a:bodyPr wrap="square" rtlCol="0">
            <a:spAutoFit/>
          </a:bodyPr>
          <a:lstStyle/>
          <a:p>
            <a:r>
              <a:rPr lang="en-US" sz="2400" dirty="0">
                <a:latin typeface="TradeGothic"/>
              </a:rPr>
              <a:t>There are counseling sites in nearly every county.</a:t>
            </a:r>
          </a:p>
        </p:txBody>
      </p:sp>
    </p:spTree>
    <p:extLst>
      <p:ext uri="{BB962C8B-B14F-4D97-AF65-F5344CB8AC3E}">
        <p14:creationId xmlns:p14="http://schemas.microsoft.com/office/powerpoint/2010/main" val="2495783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7</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THE PROBLEM?</a:t>
            </a:r>
          </a:p>
        </p:txBody>
      </p:sp>
      <p:sp>
        <p:nvSpPr>
          <p:cNvPr id="10" name="TextBox 9"/>
          <p:cNvSpPr txBox="1"/>
          <p:nvPr/>
        </p:nvSpPr>
        <p:spPr>
          <a:xfrm>
            <a:off x="899043" y="1817683"/>
            <a:ext cx="7379900" cy="1569660"/>
          </a:xfrm>
          <a:prstGeom prst="rect">
            <a:avLst/>
          </a:prstGeom>
          <a:noFill/>
        </p:spPr>
        <p:txBody>
          <a:bodyPr wrap="square" rtlCol="0">
            <a:spAutoFit/>
          </a:bodyPr>
          <a:lstStyle/>
          <a:p>
            <a:r>
              <a:rPr lang="en-US" sz="2400" dirty="0">
                <a:latin typeface="TradeGothic"/>
                <a:cs typeface="TradeGothic"/>
              </a:rPr>
              <a:t>With over 300,000 people eligible for Medicare in Idaho, if SHIBA coordinators counseled each beneficiary, the beneficiaries would each get a 4 minute counseling session.</a:t>
            </a:r>
          </a:p>
        </p:txBody>
      </p:sp>
      <p:sp>
        <p:nvSpPr>
          <p:cNvPr id="2" name="TextBox 1"/>
          <p:cNvSpPr txBox="1"/>
          <p:nvPr/>
        </p:nvSpPr>
        <p:spPr>
          <a:xfrm>
            <a:off x="823629" y="3789209"/>
            <a:ext cx="7379900" cy="830997"/>
          </a:xfrm>
          <a:prstGeom prst="rect">
            <a:avLst/>
          </a:prstGeom>
          <a:noFill/>
        </p:spPr>
        <p:txBody>
          <a:bodyPr wrap="square" rtlCol="0">
            <a:spAutoFit/>
          </a:bodyPr>
          <a:lstStyle/>
          <a:p>
            <a:r>
              <a:rPr lang="en-US" sz="2400" dirty="0">
                <a:latin typeface="TradeGothic"/>
              </a:rPr>
              <a:t>Most counseling sessions take between 1 to 1½ hours.  </a:t>
            </a:r>
          </a:p>
        </p:txBody>
      </p:sp>
      <p:grpSp>
        <p:nvGrpSpPr>
          <p:cNvPr id="5" name="Group 4"/>
          <p:cNvGrpSpPr/>
          <p:nvPr/>
        </p:nvGrpSpPr>
        <p:grpSpPr>
          <a:xfrm>
            <a:off x="823630" y="4752725"/>
            <a:ext cx="7379899" cy="923330"/>
            <a:chOff x="823630" y="4240660"/>
            <a:chExt cx="7379899" cy="923330"/>
          </a:xfrm>
        </p:grpSpPr>
        <p:sp>
          <p:nvSpPr>
            <p:cNvPr id="3" name="TextBox 2"/>
            <p:cNvSpPr txBox="1"/>
            <p:nvPr/>
          </p:nvSpPr>
          <p:spPr>
            <a:xfrm>
              <a:off x="823630" y="4543719"/>
              <a:ext cx="7379899" cy="461665"/>
            </a:xfrm>
            <a:prstGeom prst="rect">
              <a:avLst/>
            </a:prstGeom>
            <a:noFill/>
          </p:spPr>
          <p:txBody>
            <a:bodyPr wrap="square" rtlCol="0">
              <a:spAutoFit/>
            </a:bodyPr>
            <a:lstStyle/>
            <a:p>
              <a:r>
                <a:rPr lang="en-US" sz="2400" dirty="0">
                  <a:latin typeface="TradeGothic"/>
                </a:rPr>
                <a:t>So,                      does SHIBA make it work?</a:t>
              </a:r>
            </a:p>
          </p:txBody>
        </p:sp>
        <p:sp>
          <p:nvSpPr>
            <p:cNvPr id="4" name="Rectangle 3"/>
            <p:cNvSpPr/>
            <p:nvPr/>
          </p:nvSpPr>
          <p:spPr>
            <a:xfrm>
              <a:off x="1417545" y="4240660"/>
              <a:ext cx="1710276"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HOW</a:t>
              </a:r>
            </a:p>
          </p:txBody>
        </p:sp>
      </p:grpSp>
    </p:spTree>
    <p:extLst>
      <p:ext uri="{BB962C8B-B14F-4D97-AF65-F5344CB8AC3E}">
        <p14:creationId xmlns:p14="http://schemas.microsoft.com/office/powerpoint/2010/main" val="274555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8</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THE ANSWER!</a:t>
            </a:r>
          </a:p>
        </p:txBody>
      </p:sp>
      <p:sp>
        <p:nvSpPr>
          <p:cNvPr id="10" name="TextBox 9"/>
          <p:cNvSpPr txBox="1"/>
          <p:nvPr/>
        </p:nvSpPr>
        <p:spPr>
          <a:xfrm>
            <a:off x="845981" y="1757924"/>
            <a:ext cx="7379900" cy="2554545"/>
          </a:xfrm>
          <a:prstGeom prst="rect">
            <a:avLst/>
          </a:prstGeom>
          <a:noFill/>
        </p:spPr>
        <p:txBody>
          <a:bodyPr wrap="square" rtlCol="0">
            <a:spAutoFit/>
          </a:bodyPr>
          <a:lstStyle/>
          <a:p>
            <a:pPr algn="ctr"/>
            <a:endParaRPr lang="en-US" sz="3200" b="1" dirty="0">
              <a:latin typeface="TradeGothic"/>
              <a:cs typeface="TradeGothic"/>
            </a:endParaRPr>
          </a:p>
          <a:p>
            <a:pPr algn="ctr"/>
            <a:r>
              <a:rPr lang="en-US" sz="3200" b="1" dirty="0">
                <a:latin typeface="TradeGothic"/>
                <a:cs typeface="TradeGothic"/>
              </a:rPr>
              <a:t>SHIBA RELIES ON WELL-TRAINED</a:t>
            </a:r>
          </a:p>
          <a:p>
            <a:pPr algn="ctr"/>
            <a:endParaRPr lang="en-US" sz="3200" b="1" dirty="0">
              <a:latin typeface="TradeGothic"/>
              <a:cs typeface="TradeGothic"/>
            </a:endParaRPr>
          </a:p>
          <a:p>
            <a:pPr algn="ctr"/>
            <a:r>
              <a:rPr lang="en-US" sz="4000" b="1" dirty="0">
                <a:latin typeface="TradeGothic"/>
                <a:cs typeface="TradeGothic"/>
              </a:rPr>
              <a:t>VOLUNTEERS!</a:t>
            </a:r>
          </a:p>
          <a:p>
            <a:endParaRPr lang="en-US" sz="2400" dirty="0">
              <a:latin typeface="TradeGothic"/>
              <a:cs typeface="TradeGothic"/>
            </a:endParaRPr>
          </a:p>
        </p:txBody>
      </p:sp>
      <p:pic>
        <p:nvPicPr>
          <p:cNvPr id="4098" name="Picture 2" descr="U:\My Documents\Branding Templates\SHIBA Branding-Marketing\Stock Photos\Current-Volunte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6185" y="4151436"/>
            <a:ext cx="2676525" cy="178117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103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7799206" y="6470093"/>
            <a:ext cx="1067294" cy="411871"/>
          </a:xfrm>
        </p:spPr>
        <p:txBody>
          <a:bodyPr/>
          <a:lstStyle/>
          <a:p>
            <a:fld id="{E0A9AE9C-90F2-3141-A964-FFEC2F65B7D8}" type="slidenum">
              <a:rPr lang="en-US" smtClean="0">
                <a:solidFill>
                  <a:schemeClr val="bg1"/>
                </a:solidFill>
                <a:latin typeface="TradeGothic"/>
                <a:cs typeface="TradeGothic"/>
              </a:rPr>
              <a:pPr/>
              <a:t>9</a:t>
            </a:fld>
            <a:endParaRPr lang="en-US" dirty="0">
              <a:solidFill>
                <a:schemeClr val="bg1"/>
              </a:solidFill>
              <a:latin typeface="TradeGothic"/>
              <a:cs typeface="TradeGothic"/>
            </a:endParaRPr>
          </a:p>
        </p:txBody>
      </p:sp>
      <p:sp>
        <p:nvSpPr>
          <p:cNvPr id="7" name="TextBox 6"/>
          <p:cNvSpPr txBox="1"/>
          <p:nvPr/>
        </p:nvSpPr>
        <p:spPr>
          <a:xfrm>
            <a:off x="311488" y="347468"/>
            <a:ext cx="8555011" cy="707886"/>
          </a:xfrm>
          <a:prstGeom prst="rect">
            <a:avLst/>
          </a:prstGeom>
          <a:noFill/>
        </p:spPr>
        <p:txBody>
          <a:bodyPr wrap="square" rtlCol="0">
            <a:spAutoFit/>
          </a:bodyPr>
          <a:lstStyle/>
          <a:p>
            <a:r>
              <a:rPr lang="en-US" sz="4000" dirty="0">
                <a:solidFill>
                  <a:schemeClr val="bg1"/>
                </a:solidFill>
                <a:latin typeface="TradeGothic BoldTwo"/>
                <a:cs typeface="TradeGothic BoldTwo"/>
              </a:rPr>
              <a:t>ABOUT VOLUNTEERS</a:t>
            </a:r>
          </a:p>
        </p:txBody>
      </p:sp>
      <p:pic>
        <p:nvPicPr>
          <p:cNvPr id="5122" name="Picture 2" descr="U:\My Documents\Branding Templates\SHIBA Branding-Marketing\Stock Photos\BoomerLady-Turning65P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3235" b="16762"/>
          <a:stretch/>
        </p:blipFill>
        <p:spPr bwMode="auto">
          <a:xfrm>
            <a:off x="6628387" y="3089309"/>
            <a:ext cx="2187019" cy="256032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689884" y="2014218"/>
            <a:ext cx="8176615" cy="1015663"/>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000" dirty="0">
                <a:latin typeface="TradeGothic"/>
                <a:cs typeface="TradeGothic"/>
              </a:rPr>
              <a:t>SHIBA recruits, trains, certifies and supports a network of counselors who assist Medicare beneficiaries in their local communities.  </a:t>
            </a:r>
          </a:p>
        </p:txBody>
      </p:sp>
      <p:sp>
        <p:nvSpPr>
          <p:cNvPr id="2" name="TextBox 1"/>
          <p:cNvSpPr txBox="1"/>
          <p:nvPr/>
        </p:nvSpPr>
        <p:spPr>
          <a:xfrm>
            <a:off x="689884" y="3248335"/>
            <a:ext cx="6187993" cy="1015663"/>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000" dirty="0">
                <a:latin typeface="TradeGothic"/>
              </a:rPr>
              <a:t>SHIBA volunteer counselors are compassionate and responsible people dedicated to helping others.  They receive expert, ongoing training.</a:t>
            </a:r>
          </a:p>
        </p:txBody>
      </p:sp>
      <p:sp>
        <p:nvSpPr>
          <p:cNvPr id="3" name="TextBox 2"/>
          <p:cNvSpPr txBox="1"/>
          <p:nvPr/>
        </p:nvSpPr>
        <p:spPr>
          <a:xfrm>
            <a:off x="689884" y="4482452"/>
            <a:ext cx="6132335" cy="1015663"/>
          </a:xfrm>
          <a:prstGeom prst="rect">
            <a:avLst/>
          </a:prstGeom>
          <a:noFill/>
        </p:spPr>
        <p:txBody>
          <a:bodyPr wrap="square" rtlCol="0">
            <a:spAutoFit/>
          </a:bodyPr>
          <a:lstStyle/>
          <a:p>
            <a:pPr marL="342900" indent="-342900">
              <a:buClr>
                <a:schemeClr val="tx2">
                  <a:lumMod val="75000"/>
                </a:schemeClr>
              </a:buClr>
              <a:buFont typeface="Wingdings" pitchFamily="2" charset="2"/>
              <a:buChar char="Ø"/>
            </a:pPr>
            <a:r>
              <a:rPr lang="en-US" sz="2000" dirty="0">
                <a:latin typeface="TradeGothic"/>
              </a:rPr>
              <a:t>SHIBA counselors deliver information that empowers their neighbors to make informed decisions about Medicare.</a:t>
            </a:r>
          </a:p>
        </p:txBody>
      </p:sp>
    </p:spTree>
    <p:extLst>
      <p:ext uri="{BB962C8B-B14F-4D97-AF65-F5344CB8AC3E}">
        <p14:creationId xmlns:p14="http://schemas.microsoft.com/office/powerpoint/2010/main" val="2896791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roplet">
  <a:themeElements>
    <a:clrScheme name="Droplet">
      <a:dk1>
        <a:sysClr val="windowText" lastClr="000000"/>
      </a:dk1>
      <a:lt1>
        <a:sysClr val="window" lastClr="FFFFFF"/>
      </a:lt1>
      <a:dk2>
        <a:srgbClr val="1C647B"/>
      </a:dk2>
      <a:lt2>
        <a:srgbClr val="98B7D3"/>
      </a:lt2>
      <a:accent1>
        <a:srgbClr val="274FA4"/>
      </a:accent1>
      <a:accent2>
        <a:srgbClr val="48A8D0"/>
      </a:accent2>
      <a:accent3>
        <a:srgbClr val="53B18F"/>
      </a:accent3>
      <a:accent4>
        <a:srgbClr val="D78D38"/>
      </a:accent4>
      <a:accent5>
        <a:srgbClr val="BA3F51"/>
      </a:accent5>
      <a:accent6>
        <a:srgbClr val="AE52D9"/>
      </a:accent6>
      <a:hlink>
        <a:srgbClr val="2AA2DA"/>
      </a:hlink>
      <a:folHlink>
        <a:srgbClr val="76A3B8"/>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92000"/>
                <a:satMod val="180000"/>
                <a:lumMod val="114000"/>
              </a:schemeClr>
            </a:gs>
            <a:gs pos="100000">
              <a:schemeClr val="phClr">
                <a:shade val="92000"/>
                <a:satMod val="170000"/>
                <a:lumMod val="96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DEB094D4-7FD8-4F86-93D5-B0F1341EF58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EsriMapsInfo xmlns="ESRI.ArcGIS.Mapping.OfficeIntegration.PowerPointInfo">
  <Version>Version1</Version>
  <RequiresSignIn>False</RequiresSignIn>
</EsriMapsInfo>
</file>

<file path=customXml/itemProps1.xml><?xml version="1.0" encoding="utf-8"?>
<ds:datastoreItem xmlns:ds="http://schemas.openxmlformats.org/officeDocument/2006/customXml" ds:itemID="{B55C4D52-BABB-42BB-A741-4F1896836E90}">
  <ds:schemaRefs>
    <ds:schemaRef ds:uri="ESRI.ArcGIS.Mapping.OfficeIntegration.PowerPointInfo"/>
  </ds:schemaRefs>
</ds:datastoreItem>
</file>

<file path=docProps/app.xml><?xml version="1.0" encoding="utf-8"?>
<Properties xmlns="http://schemas.openxmlformats.org/officeDocument/2006/extended-properties" xmlns:vt="http://schemas.openxmlformats.org/officeDocument/2006/docPropsVTypes">
  <TotalTime>1209</TotalTime>
  <Words>2440</Words>
  <Application>Microsoft Office PowerPoint</Application>
  <PresentationFormat>On-screen Show (4:3)</PresentationFormat>
  <Paragraphs>344</Paragraphs>
  <Slides>46</Slides>
  <Notes>8</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46</vt:i4>
      </vt:variant>
    </vt:vector>
  </HeadingPairs>
  <TitlesOfParts>
    <vt:vector size="60" baseType="lpstr">
      <vt:lpstr>Aparajita</vt:lpstr>
      <vt:lpstr>Arial</vt:lpstr>
      <vt:lpstr>Calibri</vt:lpstr>
      <vt:lpstr>Calibri Light</vt:lpstr>
      <vt:lpstr>Corbel</vt:lpstr>
      <vt:lpstr>Segoe UI</vt:lpstr>
      <vt:lpstr>TradeGothic</vt:lpstr>
      <vt:lpstr>TradeGothic BoldTwo</vt:lpstr>
      <vt:lpstr>TradeGothicbold</vt:lpstr>
      <vt:lpstr>Tw Cen MT</vt:lpstr>
      <vt:lpstr>Wingdings</vt:lpstr>
      <vt:lpstr>Office Theme</vt:lpstr>
      <vt:lpstr>1_Office Theme</vt:lpstr>
      <vt:lpstr>Droplet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ADMINISTRATIVE VOLUNTEERS</vt:lpstr>
      <vt:lpstr>WHAT DOES SHIBA NOT DO?</vt:lpstr>
      <vt:lpstr>RESOURCES</vt:lpstr>
      <vt:lpstr>SHIBA</vt:lpstr>
      <vt:lpstr>PowerPoint Presentation</vt:lpstr>
      <vt:lpstr>What the Scammer Does</vt:lpstr>
      <vt:lpstr>What the Scammer Does</vt:lpstr>
      <vt:lpstr>What the Scammer Does</vt:lpstr>
      <vt:lpstr>What the Scammer Does</vt:lpstr>
      <vt:lpstr>What the Scammer Does</vt:lpstr>
      <vt:lpstr>Update on New Medicare Cards</vt:lpstr>
      <vt:lpstr>PowerPoint Presentation</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lpstr> Office on Aging</vt:lpstr>
    </vt:vector>
  </TitlesOfParts>
  <Company>Peppershock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Angie Scobby</dc:creator>
  <cp:lastModifiedBy>Day</cp:lastModifiedBy>
  <cp:revision>133</cp:revision>
  <cp:lastPrinted>2013-05-17T19:47:36Z</cp:lastPrinted>
  <dcterms:created xsi:type="dcterms:W3CDTF">2012-07-19T22:02:35Z</dcterms:created>
  <dcterms:modified xsi:type="dcterms:W3CDTF">2017-10-26T23:23:44Z</dcterms:modified>
</cp:coreProperties>
</file>