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84" r:id="rId6"/>
    <p:sldMasterId id="2147483703" r:id="rId7"/>
    <p:sldMasterId id="2147483715" r:id="rId8"/>
  </p:sldMasterIdLst>
  <p:notesMasterIdLst>
    <p:notesMasterId r:id="rId63"/>
  </p:notesMasterIdLst>
  <p:sldIdLst>
    <p:sldId id="260" r:id="rId9"/>
    <p:sldId id="265" r:id="rId10"/>
    <p:sldId id="266" r:id="rId11"/>
    <p:sldId id="335" r:id="rId12"/>
    <p:sldId id="280"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McConville" initials="LM" lastIdx="14" clrIdx="0">
    <p:extLst/>
  </p:cmAuthor>
  <p:cmAuthor id="2" name="Author" initials="A" lastIdx="3" clrIdx="1"/>
  <p:cmAuthor id="3" name="Taylor Stanford" initials="TS" lastIdx="2" clrIdx="2">
    <p:extLst/>
  </p:cmAuthor>
  <p:cmAuthor id="4" name="Katie Stephens" initials="KS" lastIdx="1" clrIdx="3">
    <p:extLst/>
  </p:cmAuthor>
  <p:cmAuthor id="5" name="Anne Hancock" initials="AH"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E1E"/>
    <a:srgbClr val="00B4A9"/>
    <a:srgbClr val="B6BC00"/>
    <a:srgbClr val="004B8E"/>
    <a:srgbClr val="005081"/>
    <a:srgbClr val="68A9D8"/>
    <a:srgbClr val="004A8D"/>
    <a:srgbClr val="B5BE01"/>
    <a:srgbClr val="E46F1D"/>
    <a:srgbClr val="6DA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2" autoAdjust="0"/>
    <p:restoredTop sz="82486" autoAdjust="0"/>
  </p:normalViewPr>
  <p:slideViewPr>
    <p:cSldViewPr snapToGrid="0">
      <p:cViewPr>
        <p:scale>
          <a:sx n="81" d="100"/>
          <a:sy n="81" d="100"/>
        </p:scale>
        <p:origin x="-774" y="-72"/>
      </p:cViewPr>
      <p:guideLst>
        <p:guide orient="horz" pos="2160"/>
        <p:guide pos="3840"/>
      </p:guideLst>
    </p:cSldViewPr>
  </p:slideViewPr>
  <p:notesTextViewPr>
    <p:cViewPr>
      <p:scale>
        <a:sx n="1" d="1"/>
        <a:sy n="1" d="1"/>
      </p:scale>
      <p:origin x="0" y="0"/>
    </p:cViewPr>
  </p:notesTextViewPr>
  <p:sorterViewPr>
    <p:cViewPr varScale="1">
      <p:scale>
        <a:sx n="1" d="1"/>
        <a:sy n="1" d="1"/>
      </p:scale>
      <p:origin x="0" y="-11794"/>
    </p:cViewPr>
  </p:sorterViewPr>
  <p:notesViewPr>
    <p:cSldViewPr snapToGrid="0">
      <p:cViewPr varScale="1">
        <p:scale>
          <a:sx n="82" d="100"/>
          <a:sy n="82" d="100"/>
        </p:scale>
        <p:origin x="22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s1clb\shared\SLHP\Finance%20and%20Risk\Idaho%20-%20The%20Wh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3"/>
          <c:order val="0"/>
          <c:tx>
            <c:strRef>
              <c:f>Summary!$A$14</c:f>
              <c:strCache>
                <c:ptCount val="1"/>
                <c:pt idx="0">
                  <c:v>Per Capita Income</c:v>
                </c:pt>
              </c:strCache>
            </c:strRef>
          </c:tx>
          <c:spPr>
            <a:ln w="28575" cap="rnd">
              <a:solidFill>
                <a:schemeClr val="accent3"/>
              </a:solidFill>
              <a:prstDash val="dash"/>
              <a:round/>
            </a:ln>
            <a:effectLst/>
          </c:spPr>
          <c:marker>
            <c:symbol val="circle"/>
            <c:size val="5"/>
            <c:spPr>
              <a:solidFill>
                <a:schemeClr val="accent3">
                  <a:lumMod val="75000"/>
                </a:schemeClr>
              </a:solidFill>
              <a:ln w="9525">
                <a:solidFill>
                  <a:schemeClr val="accent3"/>
                </a:solidFill>
              </a:ln>
              <a:effectLst/>
            </c:spPr>
          </c:marker>
          <c:dPt>
            <c:idx val="1"/>
            <c:bubble3D val="0"/>
            <c:spPr>
              <a:ln w="28575" cap="rnd">
                <a:solidFill>
                  <a:schemeClr val="accent3"/>
                </a:solidFill>
                <a:prstDash val="solid"/>
                <a:round/>
              </a:ln>
              <a:effectLst/>
            </c:spPr>
            <c:extLst xmlns:c16r2="http://schemas.microsoft.com/office/drawing/2015/06/chart">
              <c:ext xmlns:c16="http://schemas.microsoft.com/office/drawing/2014/chart" uri="{C3380CC4-5D6E-409C-BE32-E72D297353CC}">
                <c16:uniqueId val="{00000001-AA1B-46F5-883E-B7724B032A68}"/>
              </c:ext>
            </c:extLst>
          </c:dPt>
          <c:dPt>
            <c:idx val="2"/>
            <c:bubble3D val="0"/>
            <c:spPr>
              <a:ln w="28575" cap="rnd">
                <a:solidFill>
                  <a:schemeClr val="accent3"/>
                </a:solidFill>
                <a:prstDash val="solid"/>
                <a:round/>
              </a:ln>
              <a:effectLst/>
            </c:spPr>
            <c:extLst xmlns:c16r2="http://schemas.microsoft.com/office/drawing/2015/06/chart">
              <c:ext xmlns:c16="http://schemas.microsoft.com/office/drawing/2014/chart" uri="{C3380CC4-5D6E-409C-BE32-E72D297353CC}">
                <c16:uniqueId val="{00000003-AA1B-46F5-883E-B7724B032A68}"/>
              </c:ext>
            </c:extLst>
          </c:dPt>
          <c:dPt>
            <c:idx val="3"/>
            <c:bubble3D val="0"/>
            <c:spPr>
              <a:ln w="28575" cap="rnd">
                <a:solidFill>
                  <a:schemeClr val="accent3"/>
                </a:solidFill>
                <a:prstDash val="solid"/>
                <a:round/>
              </a:ln>
              <a:effectLst/>
            </c:spPr>
            <c:extLst xmlns:c16r2="http://schemas.microsoft.com/office/drawing/2015/06/chart">
              <c:ext xmlns:c16="http://schemas.microsoft.com/office/drawing/2014/chart" uri="{C3380CC4-5D6E-409C-BE32-E72D297353CC}">
                <c16:uniqueId val="{00000005-AA1B-46F5-883E-B7724B032A68}"/>
              </c:ext>
            </c:extLst>
          </c:dPt>
          <c:dPt>
            <c:idx val="4"/>
            <c:bubble3D val="0"/>
            <c:spPr>
              <a:ln w="28575" cap="rnd">
                <a:solidFill>
                  <a:schemeClr val="accent3"/>
                </a:solidFill>
                <a:prstDash val="solid"/>
                <a:round/>
              </a:ln>
              <a:effectLst/>
            </c:spPr>
            <c:extLst xmlns:c16r2="http://schemas.microsoft.com/office/drawing/2015/06/chart">
              <c:ext xmlns:c16="http://schemas.microsoft.com/office/drawing/2014/chart" uri="{C3380CC4-5D6E-409C-BE32-E72D297353CC}">
                <c16:uniqueId val="{00000007-AA1B-46F5-883E-B7724B032A68}"/>
              </c:ext>
            </c:extLst>
          </c:dPt>
          <c:cat>
            <c:numRef>
              <c:f>Summary!$B$9:$G$9</c:f>
              <c:numCache>
                <c:formatCode>General</c:formatCode>
                <c:ptCount val="6"/>
                <c:pt idx="0">
                  <c:v>2012</c:v>
                </c:pt>
                <c:pt idx="1">
                  <c:v>2013</c:v>
                </c:pt>
                <c:pt idx="2">
                  <c:v>2014</c:v>
                </c:pt>
                <c:pt idx="3">
                  <c:v>2015</c:v>
                </c:pt>
                <c:pt idx="4">
                  <c:v>2016</c:v>
                </c:pt>
                <c:pt idx="5">
                  <c:v>2017</c:v>
                </c:pt>
              </c:numCache>
            </c:numRef>
          </c:cat>
          <c:val>
            <c:numRef>
              <c:f>Summary!$B$14:$G$14</c:f>
              <c:numCache>
                <c:formatCode>0%</c:formatCode>
                <c:ptCount val="6"/>
                <c:pt idx="0">
                  <c:v>1.9222591562765502E-2</c:v>
                </c:pt>
                <c:pt idx="1">
                  <c:v>2.0418547246491899E-2</c:v>
                </c:pt>
                <c:pt idx="2">
                  <c:v>2.2971049243659499E-2</c:v>
                </c:pt>
                <c:pt idx="3">
                  <c:v>2.2596088765711699E-2</c:v>
                </c:pt>
                <c:pt idx="4">
                  <c:v>2.0541591335910402E-2</c:v>
                </c:pt>
                <c:pt idx="5">
                  <c:v>1.83230345897838E-2</c:v>
                </c:pt>
              </c:numCache>
            </c:numRef>
          </c:val>
          <c:smooth val="0"/>
          <c:extLst xmlns:c16r2="http://schemas.microsoft.com/office/drawing/2015/06/chart">
            <c:ext xmlns:c16="http://schemas.microsoft.com/office/drawing/2014/chart" uri="{C3380CC4-5D6E-409C-BE32-E72D297353CC}">
              <c16:uniqueId val="{00000008-AA1B-46F5-883E-B7724B032A68}"/>
            </c:ext>
          </c:extLst>
        </c:ser>
        <c:ser>
          <c:idx val="1"/>
          <c:order val="1"/>
          <c:tx>
            <c:strRef>
              <c:f>Summary!$A$12</c:f>
              <c:strCache>
                <c:ptCount val="1"/>
                <c:pt idx="0">
                  <c:v>Premiums   </c:v>
                </c:pt>
              </c:strCache>
            </c:strRef>
          </c:tx>
          <c:spPr>
            <a:ln w="28575" cap="rnd">
              <a:solidFill>
                <a:srgbClr val="004B8D"/>
              </a:solidFill>
              <a:round/>
            </a:ln>
            <a:effectLst/>
          </c:spPr>
          <c:marker>
            <c:symbol val="circle"/>
            <c:size val="5"/>
            <c:spPr>
              <a:solidFill>
                <a:srgbClr val="004B8D"/>
              </a:solidFill>
              <a:ln w="9525">
                <a:solidFill>
                  <a:srgbClr val="004B8D"/>
                </a:solidFill>
              </a:ln>
              <a:effectLst/>
            </c:spPr>
          </c:marker>
          <c:dPt>
            <c:idx val="5"/>
            <c:bubble3D val="0"/>
            <c:spPr>
              <a:ln w="28575" cap="rnd">
                <a:solidFill>
                  <a:srgbClr val="004B8D"/>
                </a:solidFill>
                <a:prstDash val="dash"/>
                <a:round/>
              </a:ln>
              <a:effectLst/>
            </c:spPr>
            <c:extLst xmlns:c16r2="http://schemas.microsoft.com/office/drawing/2015/06/chart">
              <c:ext xmlns:c16="http://schemas.microsoft.com/office/drawing/2014/chart" uri="{C3380CC4-5D6E-409C-BE32-E72D297353CC}">
                <c16:uniqueId val="{0000000A-AA1B-46F5-883E-B7724B032A68}"/>
              </c:ext>
            </c:extLst>
          </c:dPt>
          <c:cat>
            <c:numRef>
              <c:f>Summary!$B$9:$G$9</c:f>
              <c:numCache>
                <c:formatCode>General</c:formatCode>
                <c:ptCount val="6"/>
                <c:pt idx="0">
                  <c:v>2012</c:v>
                </c:pt>
                <c:pt idx="1">
                  <c:v>2013</c:v>
                </c:pt>
                <c:pt idx="2">
                  <c:v>2014</c:v>
                </c:pt>
                <c:pt idx="3">
                  <c:v>2015</c:v>
                </c:pt>
                <c:pt idx="4">
                  <c:v>2016</c:v>
                </c:pt>
                <c:pt idx="5">
                  <c:v>2017</c:v>
                </c:pt>
              </c:numCache>
            </c:numRef>
          </c:cat>
          <c:val>
            <c:numRef>
              <c:f>Summary!$B$12:$G$12</c:f>
              <c:numCache>
                <c:formatCode>0%</c:formatCode>
                <c:ptCount val="6"/>
                <c:pt idx="0">
                  <c:v>1.8063193491072198E-2</c:v>
                </c:pt>
                <c:pt idx="1">
                  <c:v>3.6494980199935897E-2</c:v>
                </c:pt>
                <c:pt idx="2">
                  <c:v>9.4540909230988096E-2</c:v>
                </c:pt>
                <c:pt idx="3">
                  <c:v>0.116310432548315</c:v>
                </c:pt>
                <c:pt idx="4">
                  <c:v>0.117480095100232</c:v>
                </c:pt>
                <c:pt idx="5">
                  <c:v>0.148243064186103</c:v>
                </c:pt>
              </c:numCache>
            </c:numRef>
          </c:val>
          <c:smooth val="0"/>
          <c:extLst xmlns:c16r2="http://schemas.microsoft.com/office/drawing/2015/06/chart">
            <c:ext xmlns:c16="http://schemas.microsoft.com/office/drawing/2014/chart" uri="{C3380CC4-5D6E-409C-BE32-E72D297353CC}">
              <c16:uniqueId val="{0000000B-AA1B-46F5-883E-B7724B032A68}"/>
            </c:ext>
          </c:extLst>
        </c:ser>
        <c:dLbls>
          <c:showLegendKey val="0"/>
          <c:showVal val="0"/>
          <c:showCatName val="0"/>
          <c:showSerName val="0"/>
          <c:showPercent val="0"/>
          <c:showBubbleSize val="0"/>
        </c:dLbls>
        <c:marker val="1"/>
        <c:smooth val="0"/>
        <c:axId val="151756800"/>
        <c:axId val="151758336"/>
      </c:lineChart>
      <c:catAx>
        <c:axId val="15175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758336"/>
        <c:crosses val="autoZero"/>
        <c:auto val="1"/>
        <c:lblAlgn val="ctr"/>
        <c:lblOffset val="100"/>
        <c:noMultiLvlLbl val="0"/>
      </c:catAx>
      <c:valAx>
        <c:axId val="151758336"/>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756800"/>
        <c:crosses val="autoZero"/>
        <c:crossBetween val="between"/>
        <c:majorUnit val="0.05"/>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DC4B4-1D41-4958-946F-3B449FA7B0D0}" type="doc">
      <dgm:prSet loTypeId="urn:microsoft.com/office/officeart/2005/8/layout/hChevron3" loCatId="process" qsTypeId="urn:microsoft.com/office/officeart/2005/8/quickstyle/3d1" qsCatId="3D" csTypeId="urn:microsoft.com/office/officeart/2005/8/colors/colorful1" csCatId="colorful" phldr="1"/>
      <dgm:spPr/>
    </dgm:pt>
    <dgm:pt modelId="{61A8BCE5-7F49-4C4F-8CB6-86F382CCAE51}">
      <dgm:prSet phldrT="[Text]" custT="1"/>
      <dgm:spPr>
        <a:solidFill>
          <a:srgbClr val="00B4A9"/>
        </a:solidFill>
      </dgm:spPr>
      <dgm:t>
        <a:bodyPr/>
        <a:lstStyle/>
        <a:p>
          <a:r>
            <a:rPr lang="en-US" sz="2200" dirty="0"/>
            <a:t>Foundation </a:t>
          </a:r>
        </a:p>
        <a:p>
          <a:r>
            <a:rPr lang="en-US" sz="2200" dirty="0"/>
            <a:t>Building</a:t>
          </a:r>
        </a:p>
      </dgm:t>
    </dgm:pt>
    <dgm:pt modelId="{24447B50-5AD8-4E4B-AB35-001EC422EF4E}" type="parTrans" cxnId="{AD88ECC5-0F5A-4D3E-958A-E37A4C056AD9}">
      <dgm:prSet/>
      <dgm:spPr/>
      <dgm:t>
        <a:bodyPr/>
        <a:lstStyle/>
        <a:p>
          <a:endParaRPr lang="en-US"/>
        </a:p>
      </dgm:t>
    </dgm:pt>
    <dgm:pt modelId="{2CD4F25D-FD4B-4B4B-BD1F-C4B331FF5105}" type="sibTrans" cxnId="{AD88ECC5-0F5A-4D3E-958A-E37A4C056AD9}">
      <dgm:prSet/>
      <dgm:spPr/>
      <dgm:t>
        <a:bodyPr/>
        <a:lstStyle/>
        <a:p>
          <a:endParaRPr lang="en-US"/>
        </a:p>
      </dgm:t>
    </dgm:pt>
    <dgm:pt modelId="{2060AA2E-FC13-43AC-A05D-4B928A4032FC}">
      <dgm:prSet phldrT="[Text]"/>
      <dgm:spPr>
        <a:solidFill>
          <a:srgbClr val="B6BC00"/>
        </a:solidFill>
      </dgm:spPr>
      <dgm:t>
        <a:bodyPr/>
        <a:lstStyle/>
        <a:p>
          <a:r>
            <a:rPr lang="en-US" dirty="0"/>
            <a:t>Prioritizing &amp; Deploying</a:t>
          </a:r>
        </a:p>
      </dgm:t>
    </dgm:pt>
    <dgm:pt modelId="{7E3B18CF-1180-473D-BE97-C1D9957BC0D7}" type="parTrans" cxnId="{391F359C-3F8D-4B8D-BAB8-69D75195F594}">
      <dgm:prSet/>
      <dgm:spPr/>
      <dgm:t>
        <a:bodyPr/>
        <a:lstStyle/>
        <a:p>
          <a:endParaRPr lang="en-US"/>
        </a:p>
      </dgm:t>
    </dgm:pt>
    <dgm:pt modelId="{C156F305-7F78-4291-B22F-52E1CFFFDADD}" type="sibTrans" cxnId="{391F359C-3F8D-4B8D-BAB8-69D75195F594}">
      <dgm:prSet/>
      <dgm:spPr/>
      <dgm:t>
        <a:bodyPr/>
        <a:lstStyle/>
        <a:p>
          <a:endParaRPr lang="en-US"/>
        </a:p>
      </dgm:t>
    </dgm:pt>
    <dgm:pt modelId="{E80F58A1-BFE3-48BD-B718-24CD19BB1B3B}">
      <dgm:prSet phldrT="[Text]"/>
      <dgm:spPr>
        <a:solidFill>
          <a:srgbClr val="004B8E"/>
        </a:solidFill>
      </dgm:spPr>
      <dgm:t>
        <a:bodyPr/>
        <a:lstStyle/>
        <a:p>
          <a:r>
            <a:rPr lang="en-US" dirty="0"/>
            <a:t>Assessment &amp; Monitoring</a:t>
          </a:r>
        </a:p>
      </dgm:t>
    </dgm:pt>
    <dgm:pt modelId="{6C033750-DB38-4107-B679-D91133079F1D}" type="parTrans" cxnId="{18236DC9-2EB0-4C1F-A685-E2B7148F1DEB}">
      <dgm:prSet/>
      <dgm:spPr/>
      <dgm:t>
        <a:bodyPr/>
        <a:lstStyle/>
        <a:p>
          <a:endParaRPr lang="en-US"/>
        </a:p>
      </dgm:t>
    </dgm:pt>
    <dgm:pt modelId="{0EC3A972-4DDB-44B1-B030-8267D38E3C01}" type="sibTrans" cxnId="{18236DC9-2EB0-4C1F-A685-E2B7148F1DEB}">
      <dgm:prSet/>
      <dgm:spPr/>
      <dgm:t>
        <a:bodyPr/>
        <a:lstStyle/>
        <a:p>
          <a:endParaRPr lang="en-US"/>
        </a:p>
      </dgm:t>
    </dgm:pt>
    <dgm:pt modelId="{7BC29D03-1E67-4605-A993-451FB84672A1}">
      <dgm:prSet/>
      <dgm:spPr>
        <a:solidFill>
          <a:srgbClr val="E36E1E"/>
        </a:solidFill>
      </dgm:spPr>
      <dgm:t>
        <a:bodyPr/>
        <a:lstStyle/>
        <a:p>
          <a:r>
            <a:rPr lang="en-US" b="0" dirty="0">
              <a:latin typeface="+mn-lt"/>
            </a:rPr>
            <a:t>Gap Analysis</a:t>
          </a:r>
        </a:p>
      </dgm:t>
    </dgm:pt>
    <dgm:pt modelId="{0F747106-85E6-433F-A598-9E6E6C3C8614}" type="parTrans" cxnId="{33CD2E59-4C16-4719-8584-C25BB6A3238A}">
      <dgm:prSet/>
      <dgm:spPr/>
      <dgm:t>
        <a:bodyPr/>
        <a:lstStyle/>
        <a:p>
          <a:endParaRPr lang="en-US"/>
        </a:p>
      </dgm:t>
    </dgm:pt>
    <dgm:pt modelId="{197B419F-F443-413C-AE63-E644E1532722}" type="sibTrans" cxnId="{33CD2E59-4C16-4719-8584-C25BB6A3238A}">
      <dgm:prSet/>
      <dgm:spPr/>
      <dgm:t>
        <a:bodyPr/>
        <a:lstStyle/>
        <a:p>
          <a:endParaRPr lang="en-US"/>
        </a:p>
      </dgm:t>
    </dgm:pt>
    <dgm:pt modelId="{460FBC41-FA26-4C8C-A129-F56CAF8CC310}" type="pres">
      <dgm:prSet presAssocID="{E42DC4B4-1D41-4958-946F-3B449FA7B0D0}" presName="Name0" presStyleCnt="0">
        <dgm:presLayoutVars>
          <dgm:dir/>
          <dgm:resizeHandles val="exact"/>
        </dgm:presLayoutVars>
      </dgm:prSet>
      <dgm:spPr/>
    </dgm:pt>
    <dgm:pt modelId="{88B46E70-6AF7-4091-B2D8-A812CA4DB300}" type="pres">
      <dgm:prSet presAssocID="{61A8BCE5-7F49-4C4F-8CB6-86F382CCAE51}" presName="parTxOnly" presStyleLbl="node1" presStyleIdx="0" presStyleCnt="4">
        <dgm:presLayoutVars>
          <dgm:bulletEnabled val="1"/>
        </dgm:presLayoutVars>
      </dgm:prSet>
      <dgm:spPr/>
      <dgm:t>
        <a:bodyPr/>
        <a:lstStyle/>
        <a:p>
          <a:endParaRPr lang="en-US"/>
        </a:p>
      </dgm:t>
    </dgm:pt>
    <dgm:pt modelId="{D9DAC3FF-D678-4467-8871-2962D7AA2D26}" type="pres">
      <dgm:prSet presAssocID="{2CD4F25D-FD4B-4B4B-BD1F-C4B331FF5105}" presName="parSpace" presStyleCnt="0"/>
      <dgm:spPr/>
    </dgm:pt>
    <dgm:pt modelId="{CAE159AB-9269-4052-8923-67458DD390B7}" type="pres">
      <dgm:prSet presAssocID="{7BC29D03-1E67-4605-A993-451FB84672A1}" presName="parTxOnly" presStyleLbl="node1" presStyleIdx="1" presStyleCnt="4">
        <dgm:presLayoutVars>
          <dgm:bulletEnabled val="1"/>
        </dgm:presLayoutVars>
      </dgm:prSet>
      <dgm:spPr/>
      <dgm:t>
        <a:bodyPr/>
        <a:lstStyle/>
        <a:p>
          <a:endParaRPr lang="en-US"/>
        </a:p>
      </dgm:t>
    </dgm:pt>
    <dgm:pt modelId="{1BF5E125-1E89-43B7-BAD3-68BF946A1072}" type="pres">
      <dgm:prSet presAssocID="{197B419F-F443-413C-AE63-E644E1532722}" presName="parSpace" presStyleCnt="0"/>
      <dgm:spPr/>
    </dgm:pt>
    <dgm:pt modelId="{A0BCF8CA-6E11-47BD-8867-D20E635DB22A}" type="pres">
      <dgm:prSet presAssocID="{2060AA2E-FC13-43AC-A05D-4B928A4032FC}" presName="parTxOnly" presStyleLbl="node1" presStyleIdx="2" presStyleCnt="4">
        <dgm:presLayoutVars>
          <dgm:bulletEnabled val="1"/>
        </dgm:presLayoutVars>
      </dgm:prSet>
      <dgm:spPr/>
      <dgm:t>
        <a:bodyPr/>
        <a:lstStyle/>
        <a:p>
          <a:endParaRPr lang="en-US"/>
        </a:p>
      </dgm:t>
    </dgm:pt>
    <dgm:pt modelId="{4C35A3B2-7121-40D3-B461-79885BC346A5}" type="pres">
      <dgm:prSet presAssocID="{C156F305-7F78-4291-B22F-52E1CFFFDADD}" presName="parSpace" presStyleCnt="0"/>
      <dgm:spPr/>
    </dgm:pt>
    <dgm:pt modelId="{9EEF7140-5F99-40CD-8C4B-94324476F1B2}" type="pres">
      <dgm:prSet presAssocID="{E80F58A1-BFE3-48BD-B718-24CD19BB1B3B}" presName="parTxOnly" presStyleLbl="node1" presStyleIdx="3" presStyleCnt="4">
        <dgm:presLayoutVars>
          <dgm:bulletEnabled val="1"/>
        </dgm:presLayoutVars>
      </dgm:prSet>
      <dgm:spPr/>
      <dgm:t>
        <a:bodyPr/>
        <a:lstStyle/>
        <a:p>
          <a:endParaRPr lang="en-US"/>
        </a:p>
      </dgm:t>
    </dgm:pt>
  </dgm:ptLst>
  <dgm:cxnLst>
    <dgm:cxn modelId="{7CCEC310-C28B-427D-8104-6744E6D5F0D3}" type="presOf" srcId="{E80F58A1-BFE3-48BD-B718-24CD19BB1B3B}" destId="{9EEF7140-5F99-40CD-8C4B-94324476F1B2}" srcOrd="0" destOrd="0" presId="urn:microsoft.com/office/officeart/2005/8/layout/hChevron3"/>
    <dgm:cxn modelId="{33CD2E59-4C16-4719-8584-C25BB6A3238A}" srcId="{E42DC4B4-1D41-4958-946F-3B449FA7B0D0}" destId="{7BC29D03-1E67-4605-A993-451FB84672A1}" srcOrd="1" destOrd="0" parTransId="{0F747106-85E6-433F-A598-9E6E6C3C8614}" sibTransId="{197B419F-F443-413C-AE63-E644E1532722}"/>
    <dgm:cxn modelId="{C3E64522-A915-4478-86AF-90A1DF79CBCA}" type="presOf" srcId="{61A8BCE5-7F49-4C4F-8CB6-86F382CCAE51}" destId="{88B46E70-6AF7-4091-B2D8-A812CA4DB300}" srcOrd="0" destOrd="0" presId="urn:microsoft.com/office/officeart/2005/8/layout/hChevron3"/>
    <dgm:cxn modelId="{391F359C-3F8D-4B8D-BAB8-69D75195F594}" srcId="{E42DC4B4-1D41-4958-946F-3B449FA7B0D0}" destId="{2060AA2E-FC13-43AC-A05D-4B928A4032FC}" srcOrd="2" destOrd="0" parTransId="{7E3B18CF-1180-473D-BE97-C1D9957BC0D7}" sibTransId="{C156F305-7F78-4291-B22F-52E1CFFFDADD}"/>
    <dgm:cxn modelId="{9C485498-7612-4F8C-ACCA-7316B5782D1E}" type="presOf" srcId="{7BC29D03-1E67-4605-A993-451FB84672A1}" destId="{CAE159AB-9269-4052-8923-67458DD390B7}" srcOrd="0" destOrd="0" presId="urn:microsoft.com/office/officeart/2005/8/layout/hChevron3"/>
    <dgm:cxn modelId="{3C29F6D2-D6BD-4BE7-9061-939C75A63E5A}" type="presOf" srcId="{E42DC4B4-1D41-4958-946F-3B449FA7B0D0}" destId="{460FBC41-FA26-4C8C-A129-F56CAF8CC310}" srcOrd="0" destOrd="0" presId="urn:microsoft.com/office/officeart/2005/8/layout/hChevron3"/>
    <dgm:cxn modelId="{AD88ECC5-0F5A-4D3E-958A-E37A4C056AD9}" srcId="{E42DC4B4-1D41-4958-946F-3B449FA7B0D0}" destId="{61A8BCE5-7F49-4C4F-8CB6-86F382CCAE51}" srcOrd="0" destOrd="0" parTransId="{24447B50-5AD8-4E4B-AB35-001EC422EF4E}" sibTransId="{2CD4F25D-FD4B-4B4B-BD1F-C4B331FF5105}"/>
    <dgm:cxn modelId="{18236DC9-2EB0-4C1F-A685-E2B7148F1DEB}" srcId="{E42DC4B4-1D41-4958-946F-3B449FA7B0D0}" destId="{E80F58A1-BFE3-48BD-B718-24CD19BB1B3B}" srcOrd="3" destOrd="0" parTransId="{6C033750-DB38-4107-B679-D91133079F1D}" sibTransId="{0EC3A972-4DDB-44B1-B030-8267D38E3C01}"/>
    <dgm:cxn modelId="{00E235D2-FF0A-4C43-816E-38A05C67996C}" type="presOf" srcId="{2060AA2E-FC13-43AC-A05D-4B928A4032FC}" destId="{A0BCF8CA-6E11-47BD-8867-D20E635DB22A}" srcOrd="0" destOrd="0" presId="urn:microsoft.com/office/officeart/2005/8/layout/hChevron3"/>
    <dgm:cxn modelId="{5C4D7D63-7970-4B74-BC24-A06B9AA4E0FC}" type="presParOf" srcId="{460FBC41-FA26-4C8C-A129-F56CAF8CC310}" destId="{88B46E70-6AF7-4091-B2D8-A812CA4DB300}" srcOrd="0" destOrd="0" presId="urn:microsoft.com/office/officeart/2005/8/layout/hChevron3"/>
    <dgm:cxn modelId="{1B337828-4435-4CCE-A61F-F5EA39CFF34F}" type="presParOf" srcId="{460FBC41-FA26-4C8C-A129-F56CAF8CC310}" destId="{D9DAC3FF-D678-4467-8871-2962D7AA2D26}" srcOrd="1" destOrd="0" presId="urn:microsoft.com/office/officeart/2005/8/layout/hChevron3"/>
    <dgm:cxn modelId="{038954E9-0E60-4EB6-849A-E5989D443C0D}" type="presParOf" srcId="{460FBC41-FA26-4C8C-A129-F56CAF8CC310}" destId="{CAE159AB-9269-4052-8923-67458DD390B7}" srcOrd="2" destOrd="0" presId="urn:microsoft.com/office/officeart/2005/8/layout/hChevron3"/>
    <dgm:cxn modelId="{AE39692D-EA52-49DF-8FFB-634A222DA4DA}" type="presParOf" srcId="{460FBC41-FA26-4C8C-A129-F56CAF8CC310}" destId="{1BF5E125-1E89-43B7-BAD3-68BF946A1072}" srcOrd="3" destOrd="0" presId="urn:microsoft.com/office/officeart/2005/8/layout/hChevron3"/>
    <dgm:cxn modelId="{46E87BD0-2105-47D2-A0C4-E163DCFD82BF}" type="presParOf" srcId="{460FBC41-FA26-4C8C-A129-F56CAF8CC310}" destId="{A0BCF8CA-6E11-47BD-8867-D20E635DB22A}" srcOrd="4" destOrd="0" presId="urn:microsoft.com/office/officeart/2005/8/layout/hChevron3"/>
    <dgm:cxn modelId="{7D6A0D2A-3995-41EE-B808-4742DBF0490F}" type="presParOf" srcId="{460FBC41-FA26-4C8C-A129-F56CAF8CC310}" destId="{4C35A3B2-7121-40D3-B461-79885BC346A5}" srcOrd="5" destOrd="0" presId="urn:microsoft.com/office/officeart/2005/8/layout/hChevron3"/>
    <dgm:cxn modelId="{C936CD1F-6B45-450E-80D3-AC6EB981B6DE}" type="presParOf" srcId="{460FBC41-FA26-4C8C-A129-F56CAF8CC310}" destId="{9EEF7140-5F99-40CD-8C4B-94324476F1B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70737-53F0-453C-9DCA-2E24FA910B7B}"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7808BDFB-0CAE-4D37-9AF7-79F36D60083C}">
      <dgm:prSet phldrT="[Text]" custT="1"/>
      <dgm:spPr>
        <a:solidFill>
          <a:srgbClr val="004B8E"/>
        </a:solidFill>
      </dgm:spPr>
      <dgm:t>
        <a:bodyPr/>
        <a:lstStyle/>
        <a:p>
          <a:r>
            <a:rPr lang="en-US" sz="3500" b="1" dirty="0"/>
            <a:t>Community Health Needs Assessment</a:t>
          </a:r>
        </a:p>
      </dgm:t>
    </dgm:pt>
    <dgm:pt modelId="{D74F0FDB-CE5B-49D1-920E-0A46062DCCF2}" type="parTrans" cxnId="{D163C919-1D5E-4D4C-B20D-B3A80FDA6908}">
      <dgm:prSet/>
      <dgm:spPr/>
      <dgm:t>
        <a:bodyPr/>
        <a:lstStyle/>
        <a:p>
          <a:endParaRPr lang="en-US"/>
        </a:p>
      </dgm:t>
    </dgm:pt>
    <dgm:pt modelId="{E0D7CD03-A8F0-4102-B609-4F83DB1124DA}" type="sibTrans" cxnId="{D163C919-1D5E-4D4C-B20D-B3A80FDA6908}">
      <dgm:prSet/>
      <dgm:spPr/>
      <dgm:t>
        <a:bodyPr/>
        <a:lstStyle/>
        <a:p>
          <a:endParaRPr lang="en-US"/>
        </a:p>
      </dgm:t>
    </dgm:pt>
    <dgm:pt modelId="{788B161D-D1B2-4D02-9374-887481C92E8A}">
      <dgm:prSet phldrT="[Text]"/>
      <dgm:spPr>
        <a:solidFill>
          <a:srgbClr val="B6BC00"/>
        </a:solidFill>
      </dgm:spPr>
      <dgm:t>
        <a:bodyPr/>
        <a:lstStyle/>
        <a:p>
          <a:r>
            <a:rPr lang="en-US" dirty="0"/>
            <a:t>Improve the Prevention &amp; Management of Obesity &amp; Diabetes</a:t>
          </a:r>
        </a:p>
      </dgm:t>
    </dgm:pt>
    <dgm:pt modelId="{DC1CB864-81A4-475E-8F2F-C0DBC9B2EF9E}" type="parTrans" cxnId="{40E27334-129E-4B40-9B0E-9DAD01D9B1D3}">
      <dgm:prSet/>
      <dgm:spPr/>
      <dgm:t>
        <a:bodyPr/>
        <a:lstStyle/>
        <a:p>
          <a:endParaRPr lang="en-US"/>
        </a:p>
      </dgm:t>
    </dgm:pt>
    <dgm:pt modelId="{8DC3A149-70BB-41A0-9305-4FD94F06021E}" type="sibTrans" cxnId="{40E27334-129E-4B40-9B0E-9DAD01D9B1D3}">
      <dgm:prSet/>
      <dgm:spPr/>
      <dgm:t>
        <a:bodyPr/>
        <a:lstStyle/>
        <a:p>
          <a:endParaRPr lang="en-US"/>
        </a:p>
      </dgm:t>
    </dgm:pt>
    <dgm:pt modelId="{BB2A3CC9-0624-4BF5-B886-27051B28C6DC}">
      <dgm:prSet phldrT="[Text]"/>
      <dgm:spPr>
        <a:solidFill>
          <a:srgbClr val="00B4A9"/>
        </a:solidFill>
      </dgm:spPr>
      <dgm:t>
        <a:bodyPr/>
        <a:lstStyle/>
        <a:p>
          <a:r>
            <a:rPr lang="en-US" dirty="0"/>
            <a:t>Improve Mental Health &amp; Reduce Suicide</a:t>
          </a:r>
        </a:p>
      </dgm:t>
    </dgm:pt>
    <dgm:pt modelId="{3CDBBF6A-C315-4E96-8456-A1F0B0D8D15C}" type="parTrans" cxnId="{4F760C5F-0D0E-49C5-A66D-C6B38A552C2A}">
      <dgm:prSet/>
      <dgm:spPr/>
      <dgm:t>
        <a:bodyPr/>
        <a:lstStyle/>
        <a:p>
          <a:endParaRPr lang="en-US"/>
        </a:p>
      </dgm:t>
    </dgm:pt>
    <dgm:pt modelId="{02E81274-A216-47C7-A740-BFCA9FE914ED}" type="sibTrans" cxnId="{4F760C5F-0D0E-49C5-A66D-C6B38A552C2A}">
      <dgm:prSet/>
      <dgm:spPr/>
      <dgm:t>
        <a:bodyPr/>
        <a:lstStyle/>
        <a:p>
          <a:endParaRPr lang="en-US"/>
        </a:p>
      </dgm:t>
    </dgm:pt>
    <dgm:pt modelId="{2B0605EA-A3FF-42C0-BBD1-38FA87C11238}">
      <dgm:prSet phldrT="[Text]"/>
      <dgm:spPr>
        <a:solidFill>
          <a:srgbClr val="E36E1E"/>
        </a:solidFill>
      </dgm:spPr>
      <dgm:t>
        <a:bodyPr/>
        <a:lstStyle/>
        <a:p>
          <a:r>
            <a:rPr lang="en-US" dirty="0"/>
            <a:t>Improve Access to Affordable Health Insurance</a:t>
          </a:r>
        </a:p>
      </dgm:t>
    </dgm:pt>
    <dgm:pt modelId="{89A2A008-7980-4288-A448-8F12E0539219}" type="parTrans" cxnId="{D4041190-E768-4192-A57E-30A5F6DA9485}">
      <dgm:prSet/>
      <dgm:spPr/>
      <dgm:t>
        <a:bodyPr/>
        <a:lstStyle/>
        <a:p>
          <a:endParaRPr lang="en-US"/>
        </a:p>
      </dgm:t>
    </dgm:pt>
    <dgm:pt modelId="{ACE50821-EEA3-42E7-A5B9-2055F0E406C7}" type="sibTrans" cxnId="{D4041190-E768-4192-A57E-30A5F6DA9485}">
      <dgm:prSet/>
      <dgm:spPr/>
      <dgm:t>
        <a:bodyPr/>
        <a:lstStyle/>
        <a:p>
          <a:endParaRPr lang="en-US"/>
        </a:p>
      </dgm:t>
    </dgm:pt>
    <dgm:pt modelId="{4C03D2A0-3905-4474-B290-573693626965}" type="pres">
      <dgm:prSet presAssocID="{CEC70737-53F0-453C-9DCA-2E24FA910B7B}" presName="hierChild1" presStyleCnt="0">
        <dgm:presLayoutVars>
          <dgm:orgChart val="1"/>
          <dgm:chPref val="1"/>
          <dgm:dir/>
          <dgm:animOne val="branch"/>
          <dgm:animLvl val="lvl"/>
          <dgm:resizeHandles/>
        </dgm:presLayoutVars>
      </dgm:prSet>
      <dgm:spPr/>
      <dgm:t>
        <a:bodyPr/>
        <a:lstStyle/>
        <a:p>
          <a:endParaRPr lang="en-US"/>
        </a:p>
      </dgm:t>
    </dgm:pt>
    <dgm:pt modelId="{1E8EC781-FB19-41B3-B631-0E5EA68FAF8F}" type="pres">
      <dgm:prSet presAssocID="{7808BDFB-0CAE-4D37-9AF7-79F36D60083C}" presName="hierRoot1" presStyleCnt="0">
        <dgm:presLayoutVars>
          <dgm:hierBranch val="init"/>
        </dgm:presLayoutVars>
      </dgm:prSet>
      <dgm:spPr/>
    </dgm:pt>
    <dgm:pt modelId="{215E4BC8-DBEC-40D3-87AF-4EEF0C293BF3}" type="pres">
      <dgm:prSet presAssocID="{7808BDFB-0CAE-4D37-9AF7-79F36D60083C}" presName="rootComposite1" presStyleCnt="0"/>
      <dgm:spPr/>
    </dgm:pt>
    <dgm:pt modelId="{2FF2349A-D389-48E1-95D7-6C188DBA5FFA}" type="pres">
      <dgm:prSet presAssocID="{7808BDFB-0CAE-4D37-9AF7-79F36D60083C}" presName="rootText1" presStyleLbl="node0" presStyleIdx="0" presStyleCnt="1" custScaleX="311048" custScaleY="90042" custLinFactNeighborX="-5221" custLinFactNeighborY="-74217">
        <dgm:presLayoutVars>
          <dgm:chPref val="3"/>
        </dgm:presLayoutVars>
      </dgm:prSet>
      <dgm:spPr/>
      <dgm:t>
        <a:bodyPr/>
        <a:lstStyle/>
        <a:p>
          <a:endParaRPr lang="en-US"/>
        </a:p>
      </dgm:t>
    </dgm:pt>
    <dgm:pt modelId="{310A7932-640F-40EE-AF1C-49CE5CF9EFB8}" type="pres">
      <dgm:prSet presAssocID="{7808BDFB-0CAE-4D37-9AF7-79F36D60083C}" presName="rootConnector1" presStyleLbl="node1" presStyleIdx="0" presStyleCnt="0"/>
      <dgm:spPr/>
      <dgm:t>
        <a:bodyPr/>
        <a:lstStyle/>
        <a:p>
          <a:endParaRPr lang="en-US"/>
        </a:p>
      </dgm:t>
    </dgm:pt>
    <dgm:pt modelId="{2FEEBEA0-7C2E-4B1F-8E5B-8A1427CB7857}" type="pres">
      <dgm:prSet presAssocID="{7808BDFB-0CAE-4D37-9AF7-79F36D60083C}" presName="hierChild2" presStyleCnt="0"/>
      <dgm:spPr/>
    </dgm:pt>
    <dgm:pt modelId="{7C3ADC5D-E3F2-402F-BEC0-B4AB37092F6F}" type="pres">
      <dgm:prSet presAssocID="{DC1CB864-81A4-475E-8F2F-C0DBC9B2EF9E}" presName="Name37" presStyleLbl="parChTrans1D2" presStyleIdx="0" presStyleCnt="3"/>
      <dgm:spPr/>
      <dgm:t>
        <a:bodyPr/>
        <a:lstStyle/>
        <a:p>
          <a:endParaRPr lang="en-US"/>
        </a:p>
      </dgm:t>
    </dgm:pt>
    <dgm:pt modelId="{30C0D73B-A346-4DFE-B313-6F842FA8EAE1}" type="pres">
      <dgm:prSet presAssocID="{788B161D-D1B2-4D02-9374-887481C92E8A}" presName="hierRoot2" presStyleCnt="0">
        <dgm:presLayoutVars>
          <dgm:hierBranch val="init"/>
        </dgm:presLayoutVars>
      </dgm:prSet>
      <dgm:spPr/>
    </dgm:pt>
    <dgm:pt modelId="{6C584B30-DCF4-42E6-8DFA-5E992A9E1257}" type="pres">
      <dgm:prSet presAssocID="{788B161D-D1B2-4D02-9374-887481C92E8A}" presName="rootComposite" presStyleCnt="0"/>
      <dgm:spPr/>
    </dgm:pt>
    <dgm:pt modelId="{C9FED563-5F09-4865-AD79-ABFA7CCD55F7}" type="pres">
      <dgm:prSet presAssocID="{788B161D-D1B2-4D02-9374-887481C92E8A}" presName="rootText" presStyleLbl="node2" presStyleIdx="0" presStyleCnt="3" custLinFactNeighborX="-23" custLinFactNeighborY="7994">
        <dgm:presLayoutVars>
          <dgm:chPref val="3"/>
        </dgm:presLayoutVars>
      </dgm:prSet>
      <dgm:spPr/>
      <dgm:t>
        <a:bodyPr/>
        <a:lstStyle/>
        <a:p>
          <a:endParaRPr lang="en-US"/>
        </a:p>
      </dgm:t>
    </dgm:pt>
    <dgm:pt modelId="{CF6D6C8C-1D62-4F09-933F-AC4A54D4A063}" type="pres">
      <dgm:prSet presAssocID="{788B161D-D1B2-4D02-9374-887481C92E8A}" presName="rootConnector" presStyleLbl="node2" presStyleIdx="0" presStyleCnt="3"/>
      <dgm:spPr/>
      <dgm:t>
        <a:bodyPr/>
        <a:lstStyle/>
        <a:p>
          <a:endParaRPr lang="en-US"/>
        </a:p>
      </dgm:t>
    </dgm:pt>
    <dgm:pt modelId="{373F4AB8-D92B-430F-9579-A004FE7635C6}" type="pres">
      <dgm:prSet presAssocID="{788B161D-D1B2-4D02-9374-887481C92E8A}" presName="hierChild4" presStyleCnt="0"/>
      <dgm:spPr/>
    </dgm:pt>
    <dgm:pt modelId="{CEBFBEEF-1611-4BC8-8F3D-BECE3784A3BA}" type="pres">
      <dgm:prSet presAssocID="{788B161D-D1B2-4D02-9374-887481C92E8A}" presName="hierChild5" presStyleCnt="0"/>
      <dgm:spPr/>
    </dgm:pt>
    <dgm:pt modelId="{982F4CA1-B08D-47F5-A74E-36649C511884}" type="pres">
      <dgm:prSet presAssocID="{3CDBBF6A-C315-4E96-8456-A1F0B0D8D15C}" presName="Name37" presStyleLbl="parChTrans1D2" presStyleIdx="1" presStyleCnt="3"/>
      <dgm:spPr/>
      <dgm:t>
        <a:bodyPr/>
        <a:lstStyle/>
        <a:p>
          <a:endParaRPr lang="en-US"/>
        </a:p>
      </dgm:t>
    </dgm:pt>
    <dgm:pt modelId="{92E383BD-1C28-43DA-8719-17C72C621AFA}" type="pres">
      <dgm:prSet presAssocID="{BB2A3CC9-0624-4BF5-B886-27051B28C6DC}" presName="hierRoot2" presStyleCnt="0">
        <dgm:presLayoutVars>
          <dgm:hierBranch val="init"/>
        </dgm:presLayoutVars>
      </dgm:prSet>
      <dgm:spPr/>
    </dgm:pt>
    <dgm:pt modelId="{9E4FBED4-484E-4247-A563-61DF85D9A923}" type="pres">
      <dgm:prSet presAssocID="{BB2A3CC9-0624-4BF5-B886-27051B28C6DC}" presName="rootComposite" presStyleCnt="0"/>
      <dgm:spPr/>
    </dgm:pt>
    <dgm:pt modelId="{8A689438-3EED-48F9-9156-32D0B8C9BC77}" type="pres">
      <dgm:prSet presAssocID="{BB2A3CC9-0624-4BF5-B886-27051B28C6DC}" presName="rootText" presStyleLbl="node2" presStyleIdx="1" presStyleCnt="3" custLinFactNeighborX="-5033" custLinFactNeighborY="8219">
        <dgm:presLayoutVars>
          <dgm:chPref val="3"/>
        </dgm:presLayoutVars>
      </dgm:prSet>
      <dgm:spPr/>
      <dgm:t>
        <a:bodyPr/>
        <a:lstStyle/>
        <a:p>
          <a:endParaRPr lang="en-US"/>
        </a:p>
      </dgm:t>
    </dgm:pt>
    <dgm:pt modelId="{57285A43-5859-4A8C-B110-AEDB9E0D489A}" type="pres">
      <dgm:prSet presAssocID="{BB2A3CC9-0624-4BF5-B886-27051B28C6DC}" presName="rootConnector" presStyleLbl="node2" presStyleIdx="1" presStyleCnt="3"/>
      <dgm:spPr/>
      <dgm:t>
        <a:bodyPr/>
        <a:lstStyle/>
        <a:p>
          <a:endParaRPr lang="en-US"/>
        </a:p>
      </dgm:t>
    </dgm:pt>
    <dgm:pt modelId="{5BE2C244-FFD7-4642-9432-5D117D9CE139}" type="pres">
      <dgm:prSet presAssocID="{BB2A3CC9-0624-4BF5-B886-27051B28C6DC}" presName="hierChild4" presStyleCnt="0"/>
      <dgm:spPr/>
    </dgm:pt>
    <dgm:pt modelId="{0FBDEFFF-38A9-44FA-B6C7-7EBE2B4A9471}" type="pres">
      <dgm:prSet presAssocID="{BB2A3CC9-0624-4BF5-B886-27051B28C6DC}" presName="hierChild5" presStyleCnt="0"/>
      <dgm:spPr/>
    </dgm:pt>
    <dgm:pt modelId="{C205893B-A613-4332-B72A-67C68403D97F}" type="pres">
      <dgm:prSet presAssocID="{89A2A008-7980-4288-A448-8F12E0539219}" presName="Name37" presStyleLbl="parChTrans1D2" presStyleIdx="2" presStyleCnt="3"/>
      <dgm:spPr/>
      <dgm:t>
        <a:bodyPr/>
        <a:lstStyle/>
        <a:p>
          <a:endParaRPr lang="en-US"/>
        </a:p>
      </dgm:t>
    </dgm:pt>
    <dgm:pt modelId="{CBE6B143-C0E2-425A-827A-F982CBA7D679}" type="pres">
      <dgm:prSet presAssocID="{2B0605EA-A3FF-42C0-BBD1-38FA87C11238}" presName="hierRoot2" presStyleCnt="0">
        <dgm:presLayoutVars>
          <dgm:hierBranch val="init"/>
        </dgm:presLayoutVars>
      </dgm:prSet>
      <dgm:spPr/>
    </dgm:pt>
    <dgm:pt modelId="{CF28BF9F-2EB6-4AB6-B0CC-962861C96012}" type="pres">
      <dgm:prSet presAssocID="{2B0605EA-A3FF-42C0-BBD1-38FA87C11238}" presName="rootComposite" presStyleCnt="0"/>
      <dgm:spPr/>
    </dgm:pt>
    <dgm:pt modelId="{E43F3202-A064-4EEA-835C-1E509CC7CBD0}" type="pres">
      <dgm:prSet presAssocID="{2B0605EA-A3FF-42C0-BBD1-38FA87C11238}" presName="rootText" presStyleLbl="node2" presStyleIdx="2" presStyleCnt="3" custLinFactNeighborX="-4065" custLinFactNeighborY="8169">
        <dgm:presLayoutVars>
          <dgm:chPref val="3"/>
        </dgm:presLayoutVars>
      </dgm:prSet>
      <dgm:spPr/>
      <dgm:t>
        <a:bodyPr/>
        <a:lstStyle/>
        <a:p>
          <a:endParaRPr lang="en-US"/>
        </a:p>
      </dgm:t>
    </dgm:pt>
    <dgm:pt modelId="{C1409219-40E4-4E55-B886-A1A3AEF74A66}" type="pres">
      <dgm:prSet presAssocID="{2B0605EA-A3FF-42C0-BBD1-38FA87C11238}" presName="rootConnector" presStyleLbl="node2" presStyleIdx="2" presStyleCnt="3"/>
      <dgm:spPr/>
      <dgm:t>
        <a:bodyPr/>
        <a:lstStyle/>
        <a:p>
          <a:endParaRPr lang="en-US"/>
        </a:p>
      </dgm:t>
    </dgm:pt>
    <dgm:pt modelId="{C822F60A-42C4-43EC-9648-827C877323E3}" type="pres">
      <dgm:prSet presAssocID="{2B0605EA-A3FF-42C0-BBD1-38FA87C11238}" presName="hierChild4" presStyleCnt="0"/>
      <dgm:spPr/>
    </dgm:pt>
    <dgm:pt modelId="{45BDB24D-6022-4636-8748-2745258D2773}" type="pres">
      <dgm:prSet presAssocID="{2B0605EA-A3FF-42C0-BBD1-38FA87C11238}" presName="hierChild5" presStyleCnt="0"/>
      <dgm:spPr/>
    </dgm:pt>
    <dgm:pt modelId="{BA9DA33C-1342-40F1-8B3E-6F5FF4370ADF}" type="pres">
      <dgm:prSet presAssocID="{7808BDFB-0CAE-4D37-9AF7-79F36D60083C}" presName="hierChild3" presStyleCnt="0"/>
      <dgm:spPr/>
    </dgm:pt>
  </dgm:ptLst>
  <dgm:cxnLst>
    <dgm:cxn modelId="{D163C919-1D5E-4D4C-B20D-B3A80FDA6908}" srcId="{CEC70737-53F0-453C-9DCA-2E24FA910B7B}" destId="{7808BDFB-0CAE-4D37-9AF7-79F36D60083C}" srcOrd="0" destOrd="0" parTransId="{D74F0FDB-CE5B-49D1-920E-0A46062DCCF2}" sibTransId="{E0D7CD03-A8F0-4102-B609-4F83DB1124DA}"/>
    <dgm:cxn modelId="{9A12BA81-1A7C-492D-88C9-B566CBC5DD64}" type="presOf" srcId="{788B161D-D1B2-4D02-9374-887481C92E8A}" destId="{C9FED563-5F09-4865-AD79-ABFA7CCD55F7}" srcOrd="0" destOrd="0" presId="urn:microsoft.com/office/officeart/2005/8/layout/orgChart1"/>
    <dgm:cxn modelId="{4F760C5F-0D0E-49C5-A66D-C6B38A552C2A}" srcId="{7808BDFB-0CAE-4D37-9AF7-79F36D60083C}" destId="{BB2A3CC9-0624-4BF5-B886-27051B28C6DC}" srcOrd="1" destOrd="0" parTransId="{3CDBBF6A-C315-4E96-8456-A1F0B0D8D15C}" sibTransId="{02E81274-A216-47C7-A740-BFCA9FE914ED}"/>
    <dgm:cxn modelId="{40E27334-129E-4B40-9B0E-9DAD01D9B1D3}" srcId="{7808BDFB-0CAE-4D37-9AF7-79F36D60083C}" destId="{788B161D-D1B2-4D02-9374-887481C92E8A}" srcOrd="0" destOrd="0" parTransId="{DC1CB864-81A4-475E-8F2F-C0DBC9B2EF9E}" sibTransId="{8DC3A149-70BB-41A0-9305-4FD94F06021E}"/>
    <dgm:cxn modelId="{155A2E65-515D-4776-9D3C-3F077A7EB807}" type="presOf" srcId="{CEC70737-53F0-453C-9DCA-2E24FA910B7B}" destId="{4C03D2A0-3905-4474-B290-573693626965}" srcOrd="0" destOrd="0" presId="urn:microsoft.com/office/officeart/2005/8/layout/orgChart1"/>
    <dgm:cxn modelId="{DDA9BA95-8AB3-4CF4-B42E-9B5A232CD687}" type="presOf" srcId="{2B0605EA-A3FF-42C0-BBD1-38FA87C11238}" destId="{E43F3202-A064-4EEA-835C-1E509CC7CBD0}" srcOrd="0" destOrd="0" presId="urn:microsoft.com/office/officeart/2005/8/layout/orgChart1"/>
    <dgm:cxn modelId="{66CCDCE9-3A96-4F4A-9817-5F76245AD869}" type="presOf" srcId="{89A2A008-7980-4288-A448-8F12E0539219}" destId="{C205893B-A613-4332-B72A-67C68403D97F}" srcOrd="0" destOrd="0" presId="urn:microsoft.com/office/officeart/2005/8/layout/orgChart1"/>
    <dgm:cxn modelId="{CBD37305-0D90-4DFA-9101-13A204B33CF2}" type="presOf" srcId="{BB2A3CC9-0624-4BF5-B886-27051B28C6DC}" destId="{57285A43-5859-4A8C-B110-AEDB9E0D489A}" srcOrd="1" destOrd="0" presId="urn:microsoft.com/office/officeart/2005/8/layout/orgChart1"/>
    <dgm:cxn modelId="{37085E13-8BE6-4736-BD8F-E22704C387CD}" type="presOf" srcId="{788B161D-D1B2-4D02-9374-887481C92E8A}" destId="{CF6D6C8C-1D62-4F09-933F-AC4A54D4A063}" srcOrd="1" destOrd="0" presId="urn:microsoft.com/office/officeart/2005/8/layout/orgChart1"/>
    <dgm:cxn modelId="{385F3A2A-5825-487F-8039-8E089F76A8E6}" type="presOf" srcId="{3CDBBF6A-C315-4E96-8456-A1F0B0D8D15C}" destId="{982F4CA1-B08D-47F5-A74E-36649C511884}" srcOrd="0" destOrd="0" presId="urn:microsoft.com/office/officeart/2005/8/layout/orgChart1"/>
    <dgm:cxn modelId="{D4041190-E768-4192-A57E-30A5F6DA9485}" srcId="{7808BDFB-0CAE-4D37-9AF7-79F36D60083C}" destId="{2B0605EA-A3FF-42C0-BBD1-38FA87C11238}" srcOrd="2" destOrd="0" parTransId="{89A2A008-7980-4288-A448-8F12E0539219}" sibTransId="{ACE50821-EEA3-42E7-A5B9-2055F0E406C7}"/>
    <dgm:cxn modelId="{68801417-F0B3-42A1-A84A-51B2AA6D47DB}" type="presOf" srcId="{BB2A3CC9-0624-4BF5-B886-27051B28C6DC}" destId="{8A689438-3EED-48F9-9156-32D0B8C9BC77}" srcOrd="0" destOrd="0" presId="urn:microsoft.com/office/officeart/2005/8/layout/orgChart1"/>
    <dgm:cxn modelId="{5FEDCEAF-CFA7-4382-8744-60603B3B7B34}" type="presOf" srcId="{2B0605EA-A3FF-42C0-BBD1-38FA87C11238}" destId="{C1409219-40E4-4E55-B886-A1A3AEF74A66}" srcOrd="1" destOrd="0" presId="urn:microsoft.com/office/officeart/2005/8/layout/orgChart1"/>
    <dgm:cxn modelId="{9B8A2F8B-D17F-46F7-A527-90955385F3A5}" type="presOf" srcId="{DC1CB864-81A4-475E-8F2F-C0DBC9B2EF9E}" destId="{7C3ADC5D-E3F2-402F-BEC0-B4AB37092F6F}" srcOrd="0" destOrd="0" presId="urn:microsoft.com/office/officeart/2005/8/layout/orgChart1"/>
    <dgm:cxn modelId="{56860619-AB4D-48D7-920F-EDB6A2FD7CE6}" type="presOf" srcId="{7808BDFB-0CAE-4D37-9AF7-79F36D60083C}" destId="{310A7932-640F-40EE-AF1C-49CE5CF9EFB8}" srcOrd="1" destOrd="0" presId="urn:microsoft.com/office/officeart/2005/8/layout/orgChart1"/>
    <dgm:cxn modelId="{727DB6EE-35E1-4253-AD8B-D05752FBFBD0}" type="presOf" srcId="{7808BDFB-0CAE-4D37-9AF7-79F36D60083C}" destId="{2FF2349A-D389-48E1-95D7-6C188DBA5FFA}" srcOrd="0" destOrd="0" presId="urn:microsoft.com/office/officeart/2005/8/layout/orgChart1"/>
    <dgm:cxn modelId="{A20BACE5-09D6-48A5-9A3D-BE552158CBFF}" type="presParOf" srcId="{4C03D2A0-3905-4474-B290-573693626965}" destId="{1E8EC781-FB19-41B3-B631-0E5EA68FAF8F}" srcOrd="0" destOrd="0" presId="urn:microsoft.com/office/officeart/2005/8/layout/orgChart1"/>
    <dgm:cxn modelId="{4B9027E1-D978-4BCD-ADD0-EB9C68209128}" type="presParOf" srcId="{1E8EC781-FB19-41B3-B631-0E5EA68FAF8F}" destId="{215E4BC8-DBEC-40D3-87AF-4EEF0C293BF3}" srcOrd="0" destOrd="0" presId="urn:microsoft.com/office/officeart/2005/8/layout/orgChart1"/>
    <dgm:cxn modelId="{EF00021F-631F-483A-9D13-78E9B698EAC8}" type="presParOf" srcId="{215E4BC8-DBEC-40D3-87AF-4EEF0C293BF3}" destId="{2FF2349A-D389-48E1-95D7-6C188DBA5FFA}" srcOrd="0" destOrd="0" presId="urn:microsoft.com/office/officeart/2005/8/layout/orgChart1"/>
    <dgm:cxn modelId="{3A1C8DC0-7CB0-4342-A27F-80142F3ADF8A}" type="presParOf" srcId="{215E4BC8-DBEC-40D3-87AF-4EEF0C293BF3}" destId="{310A7932-640F-40EE-AF1C-49CE5CF9EFB8}" srcOrd="1" destOrd="0" presId="urn:microsoft.com/office/officeart/2005/8/layout/orgChart1"/>
    <dgm:cxn modelId="{5E1251BD-15C6-41FE-9D59-39AE29904034}" type="presParOf" srcId="{1E8EC781-FB19-41B3-B631-0E5EA68FAF8F}" destId="{2FEEBEA0-7C2E-4B1F-8E5B-8A1427CB7857}" srcOrd="1" destOrd="0" presId="urn:microsoft.com/office/officeart/2005/8/layout/orgChart1"/>
    <dgm:cxn modelId="{A4D410D3-5368-4AB3-9B9F-685A73C2CA65}" type="presParOf" srcId="{2FEEBEA0-7C2E-4B1F-8E5B-8A1427CB7857}" destId="{7C3ADC5D-E3F2-402F-BEC0-B4AB37092F6F}" srcOrd="0" destOrd="0" presId="urn:microsoft.com/office/officeart/2005/8/layout/orgChart1"/>
    <dgm:cxn modelId="{E06D23A0-D68E-4112-ABAC-BF4E0E0E0D20}" type="presParOf" srcId="{2FEEBEA0-7C2E-4B1F-8E5B-8A1427CB7857}" destId="{30C0D73B-A346-4DFE-B313-6F842FA8EAE1}" srcOrd="1" destOrd="0" presId="urn:microsoft.com/office/officeart/2005/8/layout/orgChart1"/>
    <dgm:cxn modelId="{55B3B9E0-82F2-4249-AFB0-915E355FD704}" type="presParOf" srcId="{30C0D73B-A346-4DFE-B313-6F842FA8EAE1}" destId="{6C584B30-DCF4-42E6-8DFA-5E992A9E1257}" srcOrd="0" destOrd="0" presId="urn:microsoft.com/office/officeart/2005/8/layout/orgChart1"/>
    <dgm:cxn modelId="{D189F86D-1703-49DF-8FE0-F33DECCD97C0}" type="presParOf" srcId="{6C584B30-DCF4-42E6-8DFA-5E992A9E1257}" destId="{C9FED563-5F09-4865-AD79-ABFA7CCD55F7}" srcOrd="0" destOrd="0" presId="urn:microsoft.com/office/officeart/2005/8/layout/orgChart1"/>
    <dgm:cxn modelId="{51B0840A-9D93-4010-A77D-451834D9E233}" type="presParOf" srcId="{6C584B30-DCF4-42E6-8DFA-5E992A9E1257}" destId="{CF6D6C8C-1D62-4F09-933F-AC4A54D4A063}" srcOrd="1" destOrd="0" presId="urn:microsoft.com/office/officeart/2005/8/layout/orgChart1"/>
    <dgm:cxn modelId="{E1553BF1-5B66-47C0-8A6E-8E1C1A21A3D7}" type="presParOf" srcId="{30C0D73B-A346-4DFE-B313-6F842FA8EAE1}" destId="{373F4AB8-D92B-430F-9579-A004FE7635C6}" srcOrd="1" destOrd="0" presId="urn:microsoft.com/office/officeart/2005/8/layout/orgChart1"/>
    <dgm:cxn modelId="{12C579B2-8A31-4D05-8E2A-41AE3F14816C}" type="presParOf" srcId="{30C0D73B-A346-4DFE-B313-6F842FA8EAE1}" destId="{CEBFBEEF-1611-4BC8-8F3D-BECE3784A3BA}" srcOrd="2" destOrd="0" presId="urn:microsoft.com/office/officeart/2005/8/layout/orgChart1"/>
    <dgm:cxn modelId="{0C49F496-986C-451C-8E03-A125EF0D14E9}" type="presParOf" srcId="{2FEEBEA0-7C2E-4B1F-8E5B-8A1427CB7857}" destId="{982F4CA1-B08D-47F5-A74E-36649C511884}" srcOrd="2" destOrd="0" presId="urn:microsoft.com/office/officeart/2005/8/layout/orgChart1"/>
    <dgm:cxn modelId="{00269E5C-9374-4481-A475-FFEABE4E4CDB}" type="presParOf" srcId="{2FEEBEA0-7C2E-4B1F-8E5B-8A1427CB7857}" destId="{92E383BD-1C28-43DA-8719-17C72C621AFA}" srcOrd="3" destOrd="0" presId="urn:microsoft.com/office/officeart/2005/8/layout/orgChart1"/>
    <dgm:cxn modelId="{4DF69B2D-F707-4852-9C72-E6B352C3FEF0}" type="presParOf" srcId="{92E383BD-1C28-43DA-8719-17C72C621AFA}" destId="{9E4FBED4-484E-4247-A563-61DF85D9A923}" srcOrd="0" destOrd="0" presId="urn:microsoft.com/office/officeart/2005/8/layout/orgChart1"/>
    <dgm:cxn modelId="{1E49775A-D798-4831-87B4-1BE10C118013}" type="presParOf" srcId="{9E4FBED4-484E-4247-A563-61DF85D9A923}" destId="{8A689438-3EED-48F9-9156-32D0B8C9BC77}" srcOrd="0" destOrd="0" presId="urn:microsoft.com/office/officeart/2005/8/layout/orgChart1"/>
    <dgm:cxn modelId="{F9358556-13C8-44FA-B5B3-3C04656B5151}" type="presParOf" srcId="{9E4FBED4-484E-4247-A563-61DF85D9A923}" destId="{57285A43-5859-4A8C-B110-AEDB9E0D489A}" srcOrd="1" destOrd="0" presId="urn:microsoft.com/office/officeart/2005/8/layout/orgChart1"/>
    <dgm:cxn modelId="{EEAF3FF3-EF34-4D18-8990-DB2879673D14}" type="presParOf" srcId="{92E383BD-1C28-43DA-8719-17C72C621AFA}" destId="{5BE2C244-FFD7-4642-9432-5D117D9CE139}" srcOrd="1" destOrd="0" presId="urn:microsoft.com/office/officeart/2005/8/layout/orgChart1"/>
    <dgm:cxn modelId="{E39886AB-ECAE-41E1-B93D-2520AF327AA9}" type="presParOf" srcId="{92E383BD-1C28-43DA-8719-17C72C621AFA}" destId="{0FBDEFFF-38A9-44FA-B6C7-7EBE2B4A9471}" srcOrd="2" destOrd="0" presId="urn:microsoft.com/office/officeart/2005/8/layout/orgChart1"/>
    <dgm:cxn modelId="{2CD0C74B-B15E-4652-9086-D8EDA9038328}" type="presParOf" srcId="{2FEEBEA0-7C2E-4B1F-8E5B-8A1427CB7857}" destId="{C205893B-A613-4332-B72A-67C68403D97F}" srcOrd="4" destOrd="0" presId="urn:microsoft.com/office/officeart/2005/8/layout/orgChart1"/>
    <dgm:cxn modelId="{6113C3D7-6BD7-4A82-8D62-EC51E42C69F4}" type="presParOf" srcId="{2FEEBEA0-7C2E-4B1F-8E5B-8A1427CB7857}" destId="{CBE6B143-C0E2-425A-827A-F982CBA7D679}" srcOrd="5" destOrd="0" presId="urn:microsoft.com/office/officeart/2005/8/layout/orgChart1"/>
    <dgm:cxn modelId="{2F0D0770-10BF-4528-A764-AD31E48FBE91}" type="presParOf" srcId="{CBE6B143-C0E2-425A-827A-F982CBA7D679}" destId="{CF28BF9F-2EB6-4AB6-B0CC-962861C96012}" srcOrd="0" destOrd="0" presId="urn:microsoft.com/office/officeart/2005/8/layout/orgChart1"/>
    <dgm:cxn modelId="{0E623930-69A8-4125-B941-F0C61CFBD688}" type="presParOf" srcId="{CF28BF9F-2EB6-4AB6-B0CC-962861C96012}" destId="{E43F3202-A064-4EEA-835C-1E509CC7CBD0}" srcOrd="0" destOrd="0" presId="urn:microsoft.com/office/officeart/2005/8/layout/orgChart1"/>
    <dgm:cxn modelId="{AA5230E8-4C08-4E9D-8C86-02E5EA6CF2CA}" type="presParOf" srcId="{CF28BF9F-2EB6-4AB6-B0CC-962861C96012}" destId="{C1409219-40E4-4E55-B886-A1A3AEF74A66}" srcOrd="1" destOrd="0" presId="urn:microsoft.com/office/officeart/2005/8/layout/orgChart1"/>
    <dgm:cxn modelId="{B3BDF528-ABD9-46D9-AC15-05AFDE32D6C2}" type="presParOf" srcId="{CBE6B143-C0E2-425A-827A-F982CBA7D679}" destId="{C822F60A-42C4-43EC-9648-827C877323E3}" srcOrd="1" destOrd="0" presId="urn:microsoft.com/office/officeart/2005/8/layout/orgChart1"/>
    <dgm:cxn modelId="{A20B4BE2-C037-4AB1-B589-6DF8C7983D89}" type="presParOf" srcId="{CBE6B143-C0E2-425A-827A-F982CBA7D679}" destId="{45BDB24D-6022-4636-8748-2745258D2773}" srcOrd="2" destOrd="0" presId="urn:microsoft.com/office/officeart/2005/8/layout/orgChart1"/>
    <dgm:cxn modelId="{57BE9BF5-9F03-4A77-B1E5-B8150D9B2AA7}" type="presParOf" srcId="{1E8EC781-FB19-41B3-B631-0E5EA68FAF8F}" destId="{BA9DA33C-1342-40F1-8B3E-6F5FF4370AD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ADBD091-F5BF-49AA-9AB9-B10EBAE8A8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A19EFE40-9F9A-4863-9D81-784BFC174D82}">
      <dgm:prSet phldrT="[Text]"/>
      <dgm:spPr>
        <a:solidFill>
          <a:srgbClr val="006699"/>
        </a:solidFill>
      </dgm:spPr>
      <dgm:t>
        <a:bodyPr/>
        <a:lstStyle/>
        <a:p>
          <a:r>
            <a:rPr lang="en-US" dirty="0">
              <a:solidFill>
                <a:schemeClr val="bg1"/>
              </a:solidFill>
            </a:rPr>
            <a:t>Get a referral to a surgeon</a:t>
          </a:r>
        </a:p>
      </dgm:t>
    </dgm:pt>
    <dgm:pt modelId="{8CFD9709-0F4A-4003-934C-3402AB966154}" type="parTrans" cxnId="{12570364-740F-4CB2-8307-F08810C965A0}">
      <dgm:prSet/>
      <dgm:spPr/>
      <dgm:t>
        <a:bodyPr/>
        <a:lstStyle/>
        <a:p>
          <a:endParaRPr lang="en-US"/>
        </a:p>
      </dgm:t>
    </dgm:pt>
    <dgm:pt modelId="{EEC18E57-43A7-4A04-86D0-A680438F8D4A}" type="sibTrans" cxnId="{12570364-740F-4CB2-8307-F08810C965A0}">
      <dgm:prSet/>
      <dgm:spPr/>
      <dgm:t>
        <a:bodyPr/>
        <a:lstStyle/>
        <a:p>
          <a:endParaRPr lang="en-US"/>
        </a:p>
      </dgm:t>
    </dgm:pt>
    <dgm:pt modelId="{0A39EDA4-09CA-445F-85F2-E760F58D0DF3}">
      <dgm:prSet phldrT="[Text]"/>
      <dgm:spPr>
        <a:solidFill>
          <a:srgbClr val="006699"/>
        </a:solidFill>
      </dgm:spPr>
      <dgm:t>
        <a:bodyPr/>
        <a:lstStyle/>
        <a:p>
          <a:r>
            <a:rPr lang="en-US" dirty="0">
              <a:solidFill>
                <a:schemeClr val="bg1"/>
              </a:solidFill>
            </a:rPr>
            <a:t>Find out if the surgeon, anesthesiologist, pathologist, and radiologist are in your network</a:t>
          </a:r>
        </a:p>
      </dgm:t>
    </dgm:pt>
    <dgm:pt modelId="{C3CB2A07-CB21-4724-9D83-EB91A05B36FF}" type="parTrans" cxnId="{8D51B4B9-9FD2-494E-B7B0-B3C8BA50331D}">
      <dgm:prSet/>
      <dgm:spPr/>
      <dgm:t>
        <a:bodyPr/>
        <a:lstStyle/>
        <a:p>
          <a:endParaRPr lang="en-US"/>
        </a:p>
      </dgm:t>
    </dgm:pt>
    <dgm:pt modelId="{56097C7B-479F-4E7A-AC4E-3B939E62E8C8}" type="sibTrans" cxnId="{8D51B4B9-9FD2-494E-B7B0-B3C8BA50331D}">
      <dgm:prSet/>
      <dgm:spPr/>
      <dgm:t>
        <a:bodyPr/>
        <a:lstStyle/>
        <a:p>
          <a:endParaRPr lang="en-US"/>
        </a:p>
      </dgm:t>
    </dgm:pt>
    <dgm:pt modelId="{59292C12-A351-4841-870A-6A7211FD892C}">
      <dgm:prSet phldrT="[Text]"/>
      <dgm:spPr>
        <a:solidFill>
          <a:srgbClr val="006699"/>
        </a:solidFill>
      </dgm:spPr>
      <dgm:t>
        <a:bodyPr/>
        <a:lstStyle/>
        <a:p>
          <a:r>
            <a:rPr lang="en-US" dirty="0">
              <a:solidFill>
                <a:schemeClr val="bg1"/>
              </a:solidFill>
            </a:rPr>
            <a:t>Find out if the hospital is in your network</a:t>
          </a:r>
        </a:p>
      </dgm:t>
    </dgm:pt>
    <dgm:pt modelId="{E7A6E8DC-1E91-4FEB-A395-009A5738A4D5}" type="parTrans" cxnId="{9DBB67E9-894B-4CB7-B78F-1FE9EFD21770}">
      <dgm:prSet/>
      <dgm:spPr/>
      <dgm:t>
        <a:bodyPr/>
        <a:lstStyle/>
        <a:p>
          <a:endParaRPr lang="en-US"/>
        </a:p>
      </dgm:t>
    </dgm:pt>
    <dgm:pt modelId="{BDD74CD1-4DBA-4EFC-B2FC-C57A7EB1CA11}" type="sibTrans" cxnId="{9DBB67E9-894B-4CB7-B78F-1FE9EFD21770}">
      <dgm:prSet/>
      <dgm:spPr/>
      <dgm:t>
        <a:bodyPr/>
        <a:lstStyle/>
        <a:p>
          <a:endParaRPr lang="en-US"/>
        </a:p>
      </dgm:t>
    </dgm:pt>
    <dgm:pt modelId="{F8DACC3B-C3A9-4AC3-A6EC-2B24C4568E5A}">
      <dgm:prSet phldrT="[Text]"/>
      <dgm:spPr>
        <a:solidFill>
          <a:srgbClr val="006699"/>
        </a:solidFill>
      </dgm:spPr>
      <dgm:t>
        <a:bodyPr/>
        <a:lstStyle/>
        <a:p>
          <a:r>
            <a:rPr lang="en-US" dirty="0">
              <a:solidFill>
                <a:schemeClr val="bg1"/>
              </a:solidFill>
            </a:rPr>
            <a:t>Find out how much the operation will cost you out-of-pocket (or hold your breath until the bill comes)</a:t>
          </a:r>
        </a:p>
      </dgm:t>
    </dgm:pt>
    <dgm:pt modelId="{4CD46062-9F7F-4C1E-9B12-09D1F34E4756}" type="parTrans" cxnId="{77B04CAA-4396-4D91-B0C1-5C9721AFEBBF}">
      <dgm:prSet/>
      <dgm:spPr/>
      <dgm:t>
        <a:bodyPr/>
        <a:lstStyle/>
        <a:p>
          <a:endParaRPr lang="en-US"/>
        </a:p>
      </dgm:t>
    </dgm:pt>
    <dgm:pt modelId="{E07645E1-46FB-4C5D-9ECD-5589E420556F}" type="sibTrans" cxnId="{77B04CAA-4396-4D91-B0C1-5C9721AFEBBF}">
      <dgm:prSet/>
      <dgm:spPr/>
      <dgm:t>
        <a:bodyPr/>
        <a:lstStyle/>
        <a:p>
          <a:endParaRPr lang="en-US"/>
        </a:p>
      </dgm:t>
    </dgm:pt>
    <dgm:pt modelId="{D3FD6BA1-9130-45A7-AF52-15160A9EACF3}">
      <dgm:prSet phldrT="[Text]"/>
      <dgm:spPr>
        <a:solidFill>
          <a:srgbClr val="006699"/>
        </a:solidFill>
      </dgm:spPr>
      <dgm:t>
        <a:bodyPr/>
        <a:lstStyle/>
        <a:p>
          <a:r>
            <a:rPr lang="en-US" dirty="0">
              <a:solidFill>
                <a:schemeClr val="bg1"/>
              </a:solidFill>
            </a:rPr>
            <a:t>Figure out where your out-of-pocket costs for pre-op tests will be lowest (or don’t think about this until you get the bill)</a:t>
          </a:r>
        </a:p>
      </dgm:t>
    </dgm:pt>
    <dgm:pt modelId="{A6C0DC1C-93EE-4A0F-B45D-DA5C1625A5A6}" type="parTrans" cxnId="{61E20038-40D4-4D16-9723-B4C6595FDE4E}">
      <dgm:prSet/>
      <dgm:spPr/>
      <dgm:t>
        <a:bodyPr/>
        <a:lstStyle/>
        <a:p>
          <a:endParaRPr lang="en-US"/>
        </a:p>
      </dgm:t>
    </dgm:pt>
    <dgm:pt modelId="{9E6034E0-72A9-497E-A68F-7B09D72F4D25}" type="sibTrans" cxnId="{61E20038-40D4-4D16-9723-B4C6595FDE4E}">
      <dgm:prSet/>
      <dgm:spPr/>
      <dgm:t>
        <a:bodyPr/>
        <a:lstStyle/>
        <a:p>
          <a:endParaRPr lang="en-US"/>
        </a:p>
      </dgm:t>
    </dgm:pt>
    <dgm:pt modelId="{D7360A94-826D-4A16-9D35-B7C57F09F3CB}">
      <dgm:prSet phldrT="[Text]"/>
      <dgm:spPr>
        <a:solidFill>
          <a:srgbClr val="006699"/>
        </a:solidFill>
      </dgm:spPr>
      <dgm:t>
        <a:bodyPr/>
        <a:lstStyle/>
        <a:p>
          <a:r>
            <a:rPr lang="en-US" dirty="0">
              <a:solidFill>
                <a:schemeClr val="bg1"/>
              </a:solidFill>
            </a:rPr>
            <a:t>Call to get a preauthorization from your health plan (or realize later that you forgot)</a:t>
          </a:r>
        </a:p>
      </dgm:t>
    </dgm:pt>
    <dgm:pt modelId="{8B4E2A16-2DC7-46EC-AD68-FADDF41A2599}" type="parTrans" cxnId="{B1597D3E-EF50-4379-A82A-48B58A25F298}">
      <dgm:prSet/>
      <dgm:spPr/>
      <dgm:t>
        <a:bodyPr/>
        <a:lstStyle/>
        <a:p>
          <a:endParaRPr lang="en-US"/>
        </a:p>
      </dgm:t>
    </dgm:pt>
    <dgm:pt modelId="{ADF41886-5C3B-401E-86EA-A929E2F3A2B9}" type="sibTrans" cxnId="{B1597D3E-EF50-4379-A82A-48B58A25F298}">
      <dgm:prSet/>
      <dgm:spPr/>
      <dgm:t>
        <a:bodyPr/>
        <a:lstStyle/>
        <a:p>
          <a:endParaRPr lang="en-US"/>
        </a:p>
      </dgm:t>
    </dgm:pt>
    <dgm:pt modelId="{D1495234-2A88-4528-8E39-DE048F89DF61}">
      <dgm:prSet phldrT="[Text]"/>
      <dgm:spPr>
        <a:solidFill>
          <a:srgbClr val="006699"/>
        </a:solidFill>
      </dgm:spPr>
      <dgm:t>
        <a:bodyPr/>
        <a:lstStyle/>
        <a:p>
          <a:r>
            <a:rPr lang="en-US" dirty="0">
              <a:solidFill>
                <a:schemeClr val="bg1"/>
              </a:solidFill>
            </a:rPr>
            <a:t>Worry about whether you will have to pay anything in advance, and if so, how much</a:t>
          </a:r>
        </a:p>
      </dgm:t>
    </dgm:pt>
    <dgm:pt modelId="{33198489-28F5-422A-9A2E-1D902936F023}" type="parTrans" cxnId="{99662291-D9A1-4C80-AC79-FB6836845518}">
      <dgm:prSet/>
      <dgm:spPr/>
      <dgm:t>
        <a:bodyPr/>
        <a:lstStyle/>
        <a:p>
          <a:endParaRPr lang="en-US"/>
        </a:p>
      </dgm:t>
    </dgm:pt>
    <dgm:pt modelId="{8D76D434-9FD1-4862-B01F-7B62A8410B99}" type="sibTrans" cxnId="{99662291-D9A1-4C80-AC79-FB6836845518}">
      <dgm:prSet/>
      <dgm:spPr/>
      <dgm:t>
        <a:bodyPr/>
        <a:lstStyle/>
        <a:p>
          <a:endParaRPr lang="en-US"/>
        </a:p>
      </dgm:t>
    </dgm:pt>
    <dgm:pt modelId="{44E93C5C-6650-48FB-AD68-BF81D0949595}">
      <dgm:prSet phldrT="[Text]" custT="1"/>
      <dgm:spPr>
        <a:solidFill>
          <a:srgbClr val="006699"/>
        </a:solidFill>
      </dgm:spPr>
      <dgm:t>
        <a:bodyPr/>
        <a:lstStyle/>
        <a:p>
          <a:r>
            <a:rPr lang="en-US" sz="1800" b="1" dirty="0">
              <a:solidFill>
                <a:schemeClr val="bg1"/>
              </a:solidFill>
            </a:rPr>
            <a:t>Have the surgery</a:t>
          </a:r>
        </a:p>
      </dgm:t>
    </dgm:pt>
    <dgm:pt modelId="{4C2D5283-9E4C-4AE1-9C39-95CF3FD22718}" type="parTrans" cxnId="{3AB36DC9-1F6B-469E-BE29-659299A077A5}">
      <dgm:prSet/>
      <dgm:spPr/>
      <dgm:t>
        <a:bodyPr/>
        <a:lstStyle/>
        <a:p>
          <a:endParaRPr lang="en-US"/>
        </a:p>
      </dgm:t>
    </dgm:pt>
    <dgm:pt modelId="{CDCCBA9A-2243-4155-A2A8-31C0F33CFF9F}" type="sibTrans" cxnId="{3AB36DC9-1F6B-469E-BE29-659299A077A5}">
      <dgm:prSet/>
      <dgm:spPr/>
      <dgm:t>
        <a:bodyPr/>
        <a:lstStyle/>
        <a:p>
          <a:endParaRPr lang="en-US"/>
        </a:p>
      </dgm:t>
    </dgm:pt>
    <dgm:pt modelId="{82E6DA50-578E-4600-B422-4B72022A389A}">
      <dgm:prSet phldrT="[Text]"/>
      <dgm:spPr>
        <a:solidFill>
          <a:srgbClr val="006699"/>
        </a:solidFill>
      </dgm:spPr>
      <dgm:t>
        <a:bodyPr/>
        <a:lstStyle/>
        <a:p>
          <a:r>
            <a:rPr lang="en-US" dirty="0">
              <a:solidFill>
                <a:schemeClr val="bg1"/>
              </a:solidFill>
            </a:rPr>
            <a:t>Spend a month dreading getting the final bill in the mail</a:t>
          </a:r>
        </a:p>
      </dgm:t>
    </dgm:pt>
    <dgm:pt modelId="{F9D3AD1B-0D53-412C-B6FD-38B25FD91E34}" type="parTrans" cxnId="{11B12B59-AC67-49A4-B576-A59C92FC3D6A}">
      <dgm:prSet/>
      <dgm:spPr/>
      <dgm:t>
        <a:bodyPr/>
        <a:lstStyle/>
        <a:p>
          <a:endParaRPr lang="en-US"/>
        </a:p>
      </dgm:t>
    </dgm:pt>
    <dgm:pt modelId="{C80640CF-DE0C-4419-BCA7-B22563848F59}" type="sibTrans" cxnId="{11B12B59-AC67-49A4-B576-A59C92FC3D6A}">
      <dgm:prSet/>
      <dgm:spPr/>
      <dgm:t>
        <a:bodyPr/>
        <a:lstStyle/>
        <a:p>
          <a:endParaRPr lang="en-US"/>
        </a:p>
      </dgm:t>
    </dgm:pt>
    <dgm:pt modelId="{C15814CA-F540-4274-A749-A178554D5427}" type="pres">
      <dgm:prSet presAssocID="{4ADBD091-F5BF-49AA-9AB9-B10EBAE8A897}" presName="Name0" presStyleCnt="0">
        <dgm:presLayoutVars>
          <dgm:dir/>
          <dgm:resizeHandles/>
        </dgm:presLayoutVars>
      </dgm:prSet>
      <dgm:spPr/>
      <dgm:t>
        <a:bodyPr/>
        <a:lstStyle/>
        <a:p>
          <a:endParaRPr lang="en-US"/>
        </a:p>
      </dgm:t>
    </dgm:pt>
    <dgm:pt modelId="{1BEDE7F4-9750-4CA2-B4B9-4E2FF31B9240}" type="pres">
      <dgm:prSet presAssocID="{A19EFE40-9F9A-4863-9D81-784BFC174D82}" presName="compNode" presStyleCnt="0"/>
      <dgm:spPr/>
    </dgm:pt>
    <dgm:pt modelId="{0CC489EB-A3F8-4360-91EA-6BC65DF09750}" type="pres">
      <dgm:prSet presAssocID="{A19EFE40-9F9A-4863-9D81-784BFC174D82}" presName="dummyConnPt" presStyleCnt="0"/>
      <dgm:spPr/>
    </dgm:pt>
    <dgm:pt modelId="{715BD888-5BA1-492B-94AE-B44A62CD78F6}" type="pres">
      <dgm:prSet presAssocID="{A19EFE40-9F9A-4863-9D81-784BFC174D82}" presName="node" presStyleLbl="node1" presStyleIdx="0" presStyleCnt="9">
        <dgm:presLayoutVars>
          <dgm:bulletEnabled val="1"/>
        </dgm:presLayoutVars>
      </dgm:prSet>
      <dgm:spPr/>
      <dgm:t>
        <a:bodyPr/>
        <a:lstStyle/>
        <a:p>
          <a:endParaRPr lang="en-US"/>
        </a:p>
      </dgm:t>
    </dgm:pt>
    <dgm:pt modelId="{6B865A6F-CDEB-4B62-B0C1-B92FB19733A3}" type="pres">
      <dgm:prSet presAssocID="{EEC18E57-43A7-4A04-86D0-A680438F8D4A}" presName="sibTrans" presStyleLbl="bgSibTrans2D1" presStyleIdx="0" presStyleCnt="8"/>
      <dgm:spPr/>
      <dgm:t>
        <a:bodyPr/>
        <a:lstStyle/>
        <a:p>
          <a:endParaRPr lang="en-US"/>
        </a:p>
      </dgm:t>
    </dgm:pt>
    <dgm:pt modelId="{295EE733-1F10-4241-A678-901A753EF876}" type="pres">
      <dgm:prSet presAssocID="{0A39EDA4-09CA-445F-85F2-E760F58D0DF3}" presName="compNode" presStyleCnt="0"/>
      <dgm:spPr/>
    </dgm:pt>
    <dgm:pt modelId="{75BF4DB9-FF82-4F9E-ACC6-BE055B93C710}" type="pres">
      <dgm:prSet presAssocID="{0A39EDA4-09CA-445F-85F2-E760F58D0DF3}" presName="dummyConnPt" presStyleCnt="0"/>
      <dgm:spPr/>
    </dgm:pt>
    <dgm:pt modelId="{C1199769-0D86-4523-9870-35463FA84D3B}" type="pres">
      <dgm:prSet presAssocID="{0A39EDA4-09CA-445F-85F2-E760F58D0DF3}" presName="node" presStyleLbl="node1" presStyleIdx="1" presStyleCnt="9" custLinFactNeighborX="-5566" custLinFactNeighborY="-1114">
        <dgm:presLayoutVars>
          <dgm:bulletEnabled val="1"/>
        </dgm:presLayoutVars>
      </dgm:prSet>
      <dgm:spPr/>
      <dgm:t>
        <a:bodyPr/>
        <a:lstStyle/>
        <a:p>
          <a:endParaRPr lang="en-US"/>
        </a:p>
      </dgm:t>
    </dgm:pt>
    <dgm:pt modelId="{818DEDF8-C97D-4005-9D55-45DF78920452}" type="pres">
      <dgm:prSet presAssocID="{56097C7B-479F-4E7A-AC4E-3B939E62E8C8}" presName="sibTrans" presStyleLbl="bgSibTrans2D1" presStyleIdx="1" presStyleCnt="8"/>
      <dgm:spPr/>
      <dgm:t>
        <a:bodyPr/>
        <a:lstStyle/>
        <a:p>
          <a:endParaRPr lang="en-US"/>
        </a:p>
      </dgm:t>
    </dgm:pt>
    <dgm:pt modelId="{8E43AF2B-E4C1-490A-BC72-6146D3C7416F}" type="pres">
      <dgm:prSet presAssocID="{59292C12-A351-4841-870A-6A7211FD892C}" presName="compNode" presStyleCnt="0"/>
      <dgm:spPr/>
    </dgm:pt>
    <dgm:pt modelId="{1C9CB841-3298-4ADA-B533-DDFAA9BF6260}" type="pres">
      <dgm:prSet presAssocID="{59292C12-A351-4841-870A-6A7211FD892C}" presName="dummyConnPt" presStyleCnt="0"/>
      <dgm:spPr/>
    </dgm:pt>
    <dgm:pt modelId="{F25E2915-D252-48A1-8D36-FF7758D9792C}" type="pres">
      <dgm:prSet presAssocID="{59292C12-A351-4841-870A-6A7211FD892C}" presName="node" presStyleLbl="node1" presStyleIdx="2" presStyleCnt="9">
        <dgm:presLayoutVars>
          <dgm:bulletEnabled val="1"/>
        </dgm:presLayoutVars>
      </dgm:prSet>
      <dgm:spPr/>
      <dgm:t>
        <a:bodyPr/>
        <a:lstStyle/>
        <a:p>
          <a:endParaRPr lang="en-US"/>
        </a:p>
      </dgm:t>
    </dgm:pt>
    <dgm:pt modelId="{13284895-E6E9-417E-A786-3B213C424ABF}" type="pres">
      <dgm:prSet presAssocID="{BDD74CD1-4DBA-4EFC-B2FC-C57A7EB1CA11}" presName="sibTrans" presStyleLbl="bgSibTrans2D1" presStyleIdx="2" presStyleCnt="8"/>
      <dgm:spPr/>
      <dgm:t>
        <a:bodyPr/>
        <a:lstStyle/>
        <a:p>
          <a:endParaRPr lang="en-US"/>
        </a:p>
      </dgm:t>
    </dgm:pt>
    <dgm:pt modelId="{2CBA7818-8CD9-4357-AB34-875AFBFC14E3}" type="pres">
      <dgm:prSet presAssocID="{F8DACC3B-C3A9-4AC3-A6EC-2B24C4568E5A}" presName="compNode" presStyleCnt="0"/>
      <dgm:spPr/>
    </dgm:pt>
    <dgm:pt modelId="{01CF3B8F-B203-4C8B-BFB2-293FA3D91CA5}" type="pres">
      <dgm:prSet presAssocID="{F8DACC3B-C3A9-4AC3-A6EC-2B24C4568E5A}" presName="dummyConnPt" presStyleCnt="0"/>
      <dgm:spPr/>
    </dgm:pt>
    <dgm:pt modelId="{4F72E43A-D925-401B-9C6E-49FEB348292C}" type="pres">
      <dgm:prSet presAssocID="{F8DACC3B-C3A9-4AC3-A6EC-2B24C4568E5A}" presName="node" presStyleLbl="node1" presStyleIdx="3" presStyleCnt="9">
        <dgm:presLayoutVars>
          <dgm:bulletEnabled val="1"/>
        </dgm:presLayoutVars>
      </dgm:prSet>
      <dgm:spPr/>
      <dgm:t>
        <a:bodyPr/>
        <a:lstStyle/>
        <a:p>
          <a:endParaRPr lang="en-US"/>
        </a:p>
      </dgm:t>
    </dgm:pt>
    <dgm:pt modelId="{101AA233-97FA-43DC-8D4D-9CE48259301B}" type="pres">
      <dgm:prSet presAssocID="{E07645E1-46FB-4C5D-9ECD-5589E420556F}" presName="sibTrans" presStyleLbl="bgSibTrans2D1" presStyleIdx="3" presStyleCnt="8"/>
      <dgm:spPr/>
      <dgm:t>
        <a:bodyPr/>
        <a:lstStyle/>
        <a:p>
          <a:endParaRPr lang="en-US"/>
        </a:p>
      </dgm:t>
    </dgm:pt>
    <dgm:pt modelId="{A9D586ED-5E9A-40E3-8F43-142CD3CC5073}" type="pres">
      <dgm:prSet presAssocID="{D3FD6BA1-9130-45A7-AF52-15160A9EACF3}" presName="compNode" presStyleCnt="0"/>
      <dgm:spPr/>
    </dgm:pt>
    <dgm:pt modelId="{823DEDEA-A950-446F-BF76-EE70CF1FE1BF}" type="pres">
      <dgm:prSet presAssocID="{D3FD6BA1-9130-45A7-AF52-15160A9EACF3}" presName="dummyConnPt" presStyleCnt="0"/>
      <dgm:spPr/>
    </dgm:pt>
    <dgm:pt modelId="{5C6E8EAF-8D78-4A16-BB34-C192299DAB4B}" type="pres">
      <dgm:prSet presAssocID="{D3FD6BA1-9130-45A7-AF52-15160A9EACF3}" presName="node" presStyleLbl="node1" presStyleIdx="4" presStyleCnt="9">
        <dgm:presLayoutVars>
          <dgm:bulletEnabled val="1"/>
        </dgm:presLayoutVars>
      </dgm:prSet>
      <dgm:spPr/>
      <dgm:t>
        <a:bodyPr/>
        <a:lstStyle/>
        <a:p>
          <a:endParaRPr lang="en-US"/>
        </a:p>
      </dgm:t>
    </dgm:pt>
    <dgm:pt modelId="{8055A9F3-0EB6-4511-BB49-098283DCF7CD}" type="pres">
      <dgm:prSet presAssocID="{9E6034E0-72A9-497E-A68F-7B09D72F4D25}" presName="sibTrans" presStyleLbl="bgSibTrans2D1" presStyleIdx="4" presStyleCnt="8"/>
      <dgm:spPr/>
      <dgm:t>
        <a:bodyPr/>
        <a:lstStyle/>
        <a:p>
          <a:endParaRPr lang="en-US"/>
        </a:p>
      </dgm:t>
    </dgm:pt>
    <dgm:pt modelId="{D86F3795-A5F4-41E0-A2EA-5C583203AE85}" type="pres">
      <dgm:prSet presAssocID="{D7360A94-826D-4A16-9D35-B7C57F09F3CB}" presName="compNode" presStyleCnt="0"/>
      <dgm:spPr/>
    </dgm:pt>
    <dgm:pt modelId="{6918BBC0-B060-47F1-A6E6-1C6A37F6F7F9}" type="pres">
      <dgm:prSet presAssocID="{D7360A94-826D-4A16-9D35-B7C57F09F3CB}" presName="dummyConnPt" presStyleCnt="0"/>
      <dgm:spPr/>
    </dgm:pt>
    <dgm:pt modelId="{46C3F1D9-8910-4E0E-B5DD-F4C0AAD1B4F8}" type="pres">
      <dgm:prSet presAssocID="{D7360A94-826D-4A16-9D35-B7C57F09F3CB}" presName="node" presStyleLbl="node1" presStyleIdx="5" presStyleCnt="9">
        <dgm:presLayoutVars>
          <dgm:bulletEnabled val="1"/>
        </dgm:presLayoutVars>
      </dgm:prSet>
      <dgm:spPr/>
      <dgm:t>
        <a:bodyPr/>
        <a:lstStyle/>
        <a:p>
          <a:endParaRPr lang="en-US"/>
        </a:p>
      </dgm:t>
    </dgm:pt>
    <dgm:pt modelId="{28915753-14FE-4646-B7B6-33B61AF6D261}" type="pres">
      <dgm:prSet presAssocID="{ADF41886-5C3B-401E-86EA-A929E2F3A2B9}" presName="sibTrans" presStyleLbl="bgSibTrans2D1" presStyleIdx="5" presStyleCnt="8"/>
      <dgm:spPr/>
      <dgm:t>
        <a:bodyPr/>
        <a:lstStyle/>
        <a:p>
          <a:endParaRPr lang="en-US"/>
        </a:p>
      </dgm:t>
    </dgm:pt>
    <dgm:pt modelId="{54EE8A27-E1BE-45B8-BDA6-DA8D18DA5463}" type="pres">
      <dgm:prSet presAssocID="{D1495234-2A88-4528-8E39-DE048F89DF61}" presName="compNode" presStyleCnt="0"/>
      <dgm:spPr/>
    </dgm:pt>
    <dgm:pt modelId="{2A7BE12B-33E6-44CA-A5B0-C490B06F4E71}" type="pres">
      <dgm:prSet presAssocID="{D1495234-2A88-4528-8E39-DE048F89DF61}" presName="dummyConnPt" presStyleCnt="0"/>
      <dgm:spPr/>
    </dgm:pt>
    <dgm:pt modelId="{642FC1ED-B22B-4068-A6A3-E59899B534E3}" type="pres">
      <dgm:prSet presAssocID="{D1495234-2A88-4528-8E39-DE048F89DF61}" presName="node" presStyleLbl="node1" presStyleIdx="6" presStyleCnt="9">
        <dgm:presLayoutVars>
          <dgm:bulletEnabled val="1"/>
        </dgm:presLayoutVars>
      </dgm:prSet>
      <dgm:spPr/>
      <dgm:t>
        <a:bodyPr/>
        <a:lstStyle/>
        <a:p>
          <a:endParaRPr lang="en-US"/>
        </a:p>
      </dgm:t>
    </dgm:pt>
    <dgm:pt modelId="{78869B21-D510-4DB1-BCFF-80578A156A08}" type="pres">
      <dgm:prSet presAssocID="{8D76D434-9FD1-4862-B01F-7B62A8410B99}" presName="sibTrans" presStyleLbl="bgSibTrans2D1" presStyleIdx="6" presStyleCnt="8"/>
      <dgm:spPr/>
      <dgm:t>
        <a:bodyPr/>
        <a:lstStyle/>
        <a:p>
          <a:endParaRPr lang="en-US"/>
        </a:p>
      </dgm:t>
    </dgm:pt>
    <dgm:pt modelId="{617790F0-4BA3-4CC5-BC88-45E0E9F76E05}" type="pres">
      <dgm:prSet presAssocID="{44E93C5C-6650-48FB-AD68-BF81D0949595}" presName="compNode" presStyleCnt="0"/>
      <dgm:spPr/>
    </dgm:pt>
    <dgm:pt modelId="{EF0C0359-CC66-44A9-B96A-9BC077489CC9}" type="pres">
      <dgm:prSet presAssocID="{44E93C5C-6650-48FB-AD68-BF81D0949595}" presName="dummyConnPt" presStyleCnt="0"/>
      <dgm:spPr/>
    </dgm:pt>
    <dgm:pt modelId="{210D1BB1-B735-45D0-B70F-469232461E65}" type="pres">
      <dgm:prSet presAssocID="{44E93C5C-6650-48FB-AD68-BF81D0949595}" presName="node" presStyleLbl="node1" presStyleIdx="7" presStyleCnt="9">
        <dgm:presLayoutVars>
          <dgm:bulletEnabled val="1"/>
        </dgm:presLayoutVars>
      </dgm:prSet>
      <dgm:spPr/>
      <dgm:t>
        <a:bodyPr/>
        <a:lstStyle/>
        <a:p>
          <a:endParaRPr lang="en-US"/>
        </a:p>
      </dgm:t>
    </dgm:pt>
    <dgm:pt modelId="{CC71E3FC-2763-475D-B795-B5AE1077D68B}" type="pres">
      <dgm:prSet presAssocID="{CDCCBA9A-2243-4155-A2A8-31C0F33CFF9F}" presName="sibTrans" presStyleLbl="bgSibTrans2D1" presStyleIdx="7" presStyleCnt="8"/>
      <dgm:spPr/>
      <dgm:t>
        <a:bodyPr/>
        <a:lstStyle/>
        <a:p>
          <a:endParaRPr lang="en-US"/>
        </a:p>
      </dgm:t>
    </dgm:pt>
    <dgm:pt modelId="{535AD254-C8B2-48F1-AD25-EA7BF4CC64FD}" type="pres">
      <dgm:prSet presAssocID="{82E6DA50-578E-4600-B422-4B72022A389A}" presName="compNode" presStyleCnt="0"/>
      <dgm:spPr/>
    </dgm:pt>
    <dgm:pt modelId="{6EDDD8A5-C519-4E2B-A22D-8F161F2042E5}" type="pres">
      <dgm:prSet presAssocID="{82E6DA50-578E-4600-B422-4B72022A389A}" presName="dummyConnPt" presStyleCnt="0"/>
      <dgm:spPr/>
    </dgm:pt>
    <dgm:pt modelId="{6A4B21CA-B0D7-457C-9120-020C427839A4}" type="pres">
      <dgm:prSet presAssocID="{82E6DA50-578E-4600-B422-4B72022A389A}" presName="node" presStyleLbl="node1" presStyleIdx="8" presStyleCnt="9" custLinFactNeighborX="4254" custLinFactNeighborY="240">
        <dgm:presLayoutVars>
          <dgm:bulletEnabled val="1"/>
        </dgm:presLayoutVars>
      </dgm:prSet>
      <dgm:spPr/>
      <dgm:t>
        <a:bodyPr/>
        <a:lstStyle/>
        <a:p>
          <a:endParaRPr lang="en-US"/>
        </a:p>
      </dgm:t>
    </dgm:pt>
  </dgm:ptLst>
  <dgm:cxnLst>
    <dgm:cxn modelId="{22559FF6-747E-44A2-8E8A-770452BA59F3}" type="presOf" srcId="{56097C7B-479F-4E7A-AC4E-3B939E62E8C8}" destId="{818DEDF8-C97D-4005-9D55-45DF78920452}" srcOrd="0" destOrd="0" presId="urn:microsoft.com/office/officeart/2005/8/layout/bProcess4"/>
    <dgm:cxn modelId="{D02A80C2-1F86-4601-98EF-E04A109D3238}" type="presOf" srcId="{A19EFE40-9F9A-4863-9D81-784BFC174D82}" destId="{715BD888-5BA1-492B-94AE-B44A62CD78F6}" srcOrd="0" destOrd="0" presId="urn:microsoft.com/office/officeart/2005/8/layout/bProcess4"/>
    <dgm:cxn modelId="{D85C1296-D637-499A-85F2-5D1C0455AE5F}" type="presOf" srcId="{82E6DA50-578E-4600-B422-4B72022A389A}" destId="{6A4B21CA-B0D7-457C-9120-020C427839A4}" srcOrd="0" destOrd="0" presId="urn:microsoft.com/office/officeart/2005/8/layout/bProcess4"/>
    <dgm:cxn modelId="{9DBB67E9-894B-4CB7-B78F-1FE9EFD21770}" srcId="{4ADBD091-F5BF-49AA-9AB9-B10EBAE8A897}" destId="{59292C12-A351-4841-870A-6A7211FD892C}" srcOrd="2" destOrd="0" parTransId="{E7A6E8DC-1E91-4FEB-A395-009A5738A4D5}" sibTransId="{BDD74CD1-4DBA-4EFC-B2FC-C57A7EB1CA11}"/>
    <dgm:cxn modelId="{D5240A0B-4232-4187-AF90-685BEA6622E6}" type="presOf" srcId="{44E93C5C-6650-48FB-AD68-BF81D0949595}" destId="{210D1BB1-B735-45D0-B70F-469232461E65}" srcOrd="0" destOrd="0" presId="urn:microsoft.com/office/officeart/2005/8/layout/bProcess4"/>
    <dgm:cxn modelId="{99662291-D9A1-4C80-AC79-FB6836845518}" srcId="{4ADBD091-F5BF-49AA-9AB9-B10EBAE8A897}" destId="{D1495234-2A88-4528-8E39-DE048F89DF61}" srcOrd="6" destOrd="0" parTransId="{33198489-28F5-422A-9A2E-1D902936F023}" sibTransId="{8D76D434-9FD1-4862-B01F-7B62A8410B99}"/>
    <dgm:cxn modelId="{F6F9420E-D726-42AD-897A-A59A23120AEC}" type="presOf" srcId="{E07645E1-46FB-4C5D-9ECD-5589E420556F}" destId="{101AA233-97FA-43DC-8D4D-9CE48259301B}" srcOrd="0" destOrd="0" presId="urn:microsoft.com/office/officeart/2005/8/layout/bProcess4"/>
    <dgm:cxn modelId="{61E20038-40D4-4D16-9723-B4C6595FDE4E}" srcId="{4ADBD091-F5BF-49AA-9AB9-B10EBAE8A897}" destId="{D3FD6BA1-9130-45A7-AF52-15160A9EACF3}" srcOrd="4" destOrd="0" parTransId="{A6C0DC1C-93EE-4A0F-B45D-DA5C1625A5A6}" sibTransId="{9E6034E0-72A9-497E-A68F-7B09D72F4D25}"/>
    <dgm:cxn modelId="{95110481-AEBD-4465-90F3-905ED8F22792}" type="presOf" srcId="{59292C12-A351-4841-870A-6A7211FD892C}" destId="{F25E2915-D252-48A1-8D36-FF7758D9792C}" srcOrd="0" destOrd="0" presId="urn:microsoft.com/office/officeart/2005/8/layout/bProcess4"/>
    <dgm:cxn modelId="{EF47D710-FCFA-4429-9566-E502888E50F0}" type="presOf" srcId="{ADF41886-5C3B-401E-86EA-A929E2F3A2B9}" destId="{28915753-14FE-4646-B7B6-33B61AF6D261}" srcOrd="0" destOrd="0" presId="urn:microsoft.com/office/officeart/2005/8/layout/bProcess4"/>
    <dgm:cxn modelId="{9792DB27-098C-48D8-8462-13896F8B0734}" type="presOf" srcId="{BDD74CD1-4DBA-4EFC-B2FC-C57A7EB1CA11}" destId="{13284895-E6E9-417E-A786-3B213C424ABF}" srcOrd="0" destOrd="0" presId="urn:microsoft.com/office/officeart/2005/8/layout/bProcess4"/>
    <dgm:cxn modelId="{30420D33-D238-4206-9134-71F56A9D1831}" type="presOf" srcId="{9E6034E0-72A9-497E-A68F-7B09D72F4D25}" destId="{8055A9F3-0EB6-4511-BB49-098283DCF7CD}" srcOrd="0" destOrd="0" presId="urn:microsoft.com/office/officeart/2005/8/layout/bProcess4"/>
    <dgm:cxn modelId="{A0A46D12-5B4B-4EC3-8BF5-55C05C6B984A}" type="presOf" srcId="{0A39EDA4-09CA-445F-85F2-E760F58D0DF3}" destId="{C1199769-0D86-4523-9870-35463FA84D3B}" srcOrd="0" destOrd="0" presId="urn:microsoft.com/office/officeart/2005/8/layout/bProcess4"/>
    <dgm:cxn modelId="{3AB36DC9-1F6B-469E-BE29-659299A077A5}" srcId="{4ADBD091-F5BF-49AA-9AB9-B10EBAE8A897}" destId="{44E93C5C-6650-48FB-AD68-BF81D0949595}" srcOrd="7" destOrd="0" parTransId="{4C2D5283-9E4C-4AE1-9C39-95CF3FD22718}" sibTransId="{CDCCBA9A-2243-4155-A2A8-31C0F33CFF9F}"/>
    <dgm:cxn modelId="{B8052060-7A18-4827-8B2A-C69BC8F98A32}" type="presOf" srcId="{4ADBD091-F5BF-49AA-9AB9-B10EBAE8A897}" destId="{C15814CA-F540-4274-A749-A178554D5427}" srcOrd="0" destOrd="0" presId="urn:microsoft.com/office/officeart/2005/8/layout/bProcess4"/>
    <dgm:cxn modelId="{702BD859-7702-4FB0-A80F-C6AA99DA9867}" type="presOf" srcId="{CDCCBA9A-2243-4155-A2A8-31C0F33CFF9F}" destId="{CC71E3FC-2763-475D-B795-B5AE1077D68B}" srcOrd="0" destOrd="0" presId="urn:microsoft.com/office/officeart/2005/8/layout/bProcess4"/>
    <dgm:cxn modelId="{B1597D3E-EF50-4379-A82A-48B58A25F298}" srcId="{4ADBD091-F5BF-49AA-9AB9-B10EBAE8A897}" destId="{D7360A94-826D-4A16-9D35-B7C57F09F3CB}" srcOrd="5" destOrd="0" parTransId="{8B4E2A16-2DC7-46EC-AD68-FADDF41A2599}" sibTransId="{ADF41886-5C3B-401E-86EA-A929E2F3A2B9}"/>
    <dgm:cxn modelId="{11B12B59-AC67-49A4-B576-A59C92FC3D6A}" srcId="{4ADBD091-F5BF-49AA-9AB9-B10EBAE8A897}" destId="{82E6DA50-578E-4600-B422-4B72022A389A}" srcOrd="8" destOrd="0" parTransId="{F9D3AD1B-0D53-412C-B6FD-38B25FD91E34}" sibTransId="{C80640CF-DE0C-4419-BCA7-B22563848F59}"/>
    <dgm:cxn modelId="{8D51B4B9-9FD2-494E-B7B0-B3C8BA50331D}" srcId="{4ADBD091-F5BF-49AA-9AB9-B10EBAE8A897}" destId="{0A39EDA4-09CA-445F-85F2-E760F58D0DF3}" srcOrd="1" destOrd="0" parTransId="{C3CB2A07-CB21-4724-9D83-EB91A05B36FF}" sibTransId="{56097C7B-479F-4E7A-AC4E-3B939E62E8C8}"/>
    <dgm:cxn modelId="{88CFE0FB-CF33-4CC7-A77D-EE157B0508BA}" type="presOf" srcId="{D1495234-2A88-4528-8E39-DE048F89DF61}" destId="{642FC1ED-B22B-4068-A6A3-E59899B534E3}" srcOrd="0" destOrd="0" presId="urn:microsoft.com/office/officeart/2005/8/layout/bProcess4"/>
    <dgm:cxn modelId="{12570364-740F-4CB2-8307-F08810C965A0}" srcId="{4ADBD091-F5BF-49AA-9AB9-B10EBAE8A897}" destId="{A19EFE40-9F9A-4863-9D81-784BFC174D82}" srcOrd="0" destOrd="0" parTransId="{8CFD9709-0F4A-4003-934C-3402AB966154}" sibTransId="{EEC18E57-43A7-4A04-86D0-A680438F8D4A}"/>
    <dgm:cxn modelId="{D7BC336C-08A0-4DA9-8F7D-A4AF2FC75A45}" type="presOf" srcId="{8D76D434-9FD1-4862-B01F-7B62A8410B99}" destId="{78869B21-D510-4DB1-BCFF-80578A156A08}" srcOrd="0" destOrd="0" presId="urn:microsoft.com/office/officeart/2005/8/layout/bProcess4"/>
    <dgm:cxn modelId="{07C84186-3807-4107-A8DE-62C4A08EAE28}" type="presOf" srcId="{F8DACC3B-C3A9-4AC3-A6EC-2B24C4568E5A}" destId="{4F72E43A-D925-401B-9C6E-49FEB348292C}" srcOrd="0" destOrd="0" presId="urn:microsoft.com/office/officeart/2005/8/layout/bProcess4"/>
    <dgm:cxn modelId="{6E4C8749-E169-4ADA-A751-039FBBF11C69}" type="presOf" srcId="{EEC18E57-43A7-4A04-86D0-A680438F8D4A}" destId="{6B865A6F-CDEB-4B62-B0C1-B92FB19733A3}" srcOrd="0" destOrd="0" presId="urn:microsoft.com/office/officeart/2005/8/layout/bProcess4"/>
    <dgm:cxn modelId="{77B04CAA-4396-4D91-B0C1-5C9721AFEBBF}" srcId="{4ADBD091-F5BF-49AA-9AB9-B10EBAE8A897}" destId="{F8DACC3B-C3A9-4AC3-A6EC-2B24C4568E5A}" srcOrd="3" destOrd="0" parTransId="{4CD46062-9F7F-4C1E-9B12-09D1F34E4756}" sibTransId="{E07645E1-46FB-4C5D-9ECD-5589E420556F}"/>
    <dgm:cxn modelId="{29BCB0AF-6590-48C4-BD88-5D2ACA34DEBF}" type="presOf" srcId="{D7360A94-826D-4A16-9D35-B7C57F09F3CB}" destId="{46C3F1D9-8910-4E0E-B5DD-F4C0AAD1B4F8}" srcOrd="0" destOrd="0" presId="urn:microsoft.com/office/officeart/2005/8/layout/bProcess4"/>
    <dgm:cxn modelId="{E0F8737E-CD9F-481B-87AF-EB236AC14F51}" type="presOf" srcId="{D3FD6BA1-9130-45A7-AF52-15160A9EACF3}" destId="{5C6E8EAF-8D78-4A16-BB34-C192299DAB4B}" srcOrd="0" destOrd="0" presId="urn:microsoft.com/office/officeart/2005/8/layout/bProcess4"/>
    <dgm:cxn modelId="{4A99EB12-B0B2-49CA-B38F-5710B923E3CC}" type="presParOf" srcId="{C15814CA-F540-4274-A749-A178554D5427}" destId="{1BEDE7F4-9750-4CA2-B4B9-4E2FF31B9240}" srcOrd="0" destOrd="0" presId="urn:microsoft.com/office/officeart/2005/8/layout/bProcess4"/>
    <dgm:cxn modelId="{ED0BE5E8-4033-4BFE-82D7-3A8A19596A33}" type="presParOf" srcId="{1BEDE7F4-9750-4CA2-B4B9-4E2FF31B9240}" destId="{0CC489EB-A3F8-4360-91EA-6BC65DF09750}" srcOrd="0" destOrd="0" presId="urn:microsoft.com/office/officeart/2005/8/layout/bProcess4"/>
    <dgm:cxn modelId="{3B1EE21C-427B-478C-96AB-268C3D659AA3}" type="presParOf" srcId="{1BEDE7F4-9750-4CA2-B4B9-4E2FF31B9240}" destId="{715BD888-5BA1-492B-94AE-B44A62CD78F6}" srcOrd="1" destOrd="0" presId="urn:microsoft.com/office/officeart/2005/8/layout/bProcess4"/>
    <dgm:cxn modelId="{B81AAB1C-54BB-41A5-9FE3-5CC80228C066}" type="presParOf" srcId="{C15814CA-F540-4274-A749-A178554D5427}" destId="{6B865A6F-CDEB-4B62-B0C1-B92FB19733A3}" srcOrd="1" destOrd="0" presId="urn:microsoft.com/office/officeart/2005/8/layout/bProcess4"/>
    <dgm:cxn modelId="{DAF424C8-E2F1-4FF8-AF1A-C074B8DAB717}" type="presParOf" srcId="{C15814CA-F540-4274-A749-A178554D5427}" destId="{295EE733-1F10-4241-A678-901A753EF876}" srcOrd="2" destOrd="0" presId="urn:microsoft.com/office/officeart/2005/8/layout/bProcess4"/>
    <dgm:cxn modelId="{C85A178F-3B89-4E8B-9582-63D700A1996A}" type="presParOf" srcId="{295EE733-1F10-4241-A678-901A753EF876}" destId="{75BF4DB9-FF82-4F9E-ACC6-BE055B93C710}" srcOrd="0" destOrd="0" presId="urn:microsoft.com/office/officeart/2005/8/layout/bProcess4"/>
    <dgm:cxn modelId="{F9352E57-A662-4261-B06B-B8C596D31DAA}" type="presParOf" srcId="{295EE733-1F10-4241-A678-901A753EF876}" destId="{C1199769-0D86-4523-9870-35463FA84D3B}" srcOrd="1" destOrd="0" presId="urn:microsoft.com/office/officeart/2005/8/layout/bProcess4"/>
    <dgm:cxn modelId="{A793AC89-B0DE-4A26-84B3-773274468C39}" type="presParOf" srcId="{C15814CA-F540-4274-A749-A178554D5427}" destId="{818DEDF8-C97D-4005-9D55-45DF78920452}" srcOrd="3" destOrd="0" presId="urn:microsoft.com/office/officeart/2005/8/layout/bProcess4"/>
    <dgm:cxn modelId="{64C5DED9-C912-4AC5-8932-848E6C6DD913}" type="presParOf" srcId="{C15814CA-F540-4274-A749-A178554D5427}" destId="{8E43AF2B-E4C1-490A-BC72-6146D3C7416F}" srcOrd="4" destOrd="0" presId="urn:microsoft.com/office/officeart/2005/8/layout/bProcess4"/>
    <dgm:cxn modelId="{EAEEC326-E71D-452B-AD0F-E74998F29346}" type="presParOf" srcId="{8E43AF2B-E4C1-490A-BC72-6146D3C7416F}" destId="{1C9CB841-3298-4ADA-B533-DDFAA9BF6260}" srcOrd="0" destOrd="0" presId="urn:microsoft.com/office/officeart/2005/8/layout/bProcess4"/>
    <dgm:cxn modelId="{041918C2-4772-4D64-89B3-F751997F1594}" type="presParOf" srcId="{8E43AF2B-E4C1-490A-BC72-6146D3C7416F}" destId="{F25E2915-D252-48A1-8D36-FF7758D9792C}" srcOrd="1" destOrd="0" presId="urn:microsoft.com/office/officeart/2005/8/layout/bProcess4"/>
    <dgm:cxn modelId="{3D23A232-A17B-496A-B801-52B6FB81B528}" type="presParOf" srcId="{C15814CA-F540-4274-A749-A178554D5427}" destId="{13284895-E6E9-417E-A786-3B213C424ABF}" srcOrd="5" destOrd="0" presId="urn:microsoft.com/office/officeart/2005/8/layout/bProcess4"/>
    <dgm:cxn modelId="{811CD79F-7C42-458B-8C03-C5DAEA74A887}" type="presParOf" srcId="{C15814CA-F540-4274-A749-A178554D5427}" destId="{2CBA7818-8CD9-4357-AB34-875AFBFC14E3}" srcOrd="6" destOrd="0" presId="urn:microsoft.com/office/officeart/2005/8/layout/bProcess4"/>
    <dgm:cxn modelId="{68FE3E7B-5951-4247-A13E-3714B65DF5E9}" type="presParOf" srcId="{2CBA7818-8CD9-4357-AB34-875AFBFC14E3}" destId="{01CF3B8F-B203-4C8B-BFB2-293FA3D91CA5}" srcOrd="0" destOrd="0" presId="urn:microsoft.com/office/officeart/2005/8/layout/bProcess4"/>
    <dgm:cxn modelId="{5827A30F-7514-441B-B657-1FB270266043}" type="presParOf" srcId="{2CBA7818-8CD9-4357-AB34-875AFBFC14E3}" destId="{4F72E43A-D925-401B-9C6E-49FEB348292C}" srcOrd="1" destOrd="0" presId="urn:microsoft.com/office/officeart/2005/8/layout/bProcess4"/>
    <dgm:cxn modelId="{4646705B-8BA3-4E36-869F-5EF7277D5F6A}" type="presParOf" srcId="{C15814CA-F540-4274-A749-A178554D5427}" destId="{101AA233-97FA-43DC-8D4D-9CE48259301B}" srcOrd="7" destOrd="0" presId="urn:microsoft.com/office/officeart/2005/8/layout/bProcess4"/>
    <dgm:cxn modelId="{04A38936-D955-4833-96D1-02C5907ED010}" type="presParOf" srcId="{C15814CA-F540-4274-A749-A178554D5427}" destId="{A9D586ED-5E9A-40E3-8F43-142CD3CC5073}" srcOrd="8" destOrd="0" presId="urn:microsoft.com/office/officeart/2005/8/layout/bProcess4"/>
    <dgm:cxn modelId="{91662611-C392-44B2-9D4E-491D107828AB}" type="presParOf" srcId="{A9D586ED-5E9A-40E3-8F43-142CD3CC5073}" destId="{823DEDEA-A950-446F-BF76-EE70CF1FE1BF}" srcOrd="0" destOrd="0" presId="urn:microsoft.com/office/officeart/2005/8/layout/bProcess4"/>
    <dgm:cxn modelId="{9BD1C1C4-2B42-4FC5-B34F-36A3EA582D13}" type="presParOf" srcId="{A9D586ED-5E9A-40E3-8F43-142CD3CC5073}" destId="{5C6E8EAF-8D78-4A16-BB34-C192299DAB4B}" srcOrd="1" destOrd="0" presId="urn:microsoft.com/office/officeart/2005/8/layout/bProcess4"/>
    <dgm:cxn modelId="{9356DE18-F1FC-49E7-878A-DBC205D15239}" type="presParOf" srcId="{C15814CA-F540-4274-A749-A178554D5427}" destId="{8055A9F3-0EB6-4511-BB49-098283DCF7CD}" srcOrd="9" destOrd="0" presId="urn:microsoft.com/office/officeart/2005/8/layout/bProcess4"/>
    <dgm:cxn modelId="{30DD25E4-AB71-4B7F-81C7-BBE65188F5E0}" type="presParOf" srcId="{C15814CA-F540-4274-A749-A178554D5427}" destId="{D86F3795-A5F4-41E0-A2EA-5C583203AE85}" srcOrd="10" destOrd="0" presId="urn:microsoft.com/office/officeart/2005/8/layout/bProcess4"/>
    <dgm:cxn modelId="{2C14D305-AF04-40BC-A52C-E2C995FC78CA}" type="presParOf" srcId="{D86F3795-A5F4-41E0-A2EA-5C583203AE85}" destId="{6918BBC0-B060-47F1-A6E6-1C6A37F6F7F9}" srcOrd="0" destOrd="0" presId="urn:microsoft.com/office/officeart/2005/8/layout/bProcess4"/>
    <dgm:cxn modelId="{C6B1F2FF-3371-460D-A70E-4C1EF91163F4}" type="presParOf" srcId="{D86F3795-A5F4-41E0-A2EA-5C583203AE85}" destId="{46C3F1D9-8910-4E0E-B5DD-F4C0AAD1B4F8}" srcOrd="1" destOrd="0" presId="urn:microsoft.com/office/officeart/2005/8/layout/bProcess4"/>
    <dgm:cxn modelId="{C687E4D4-6647-4A37-AF79-2878FE8702C3}" type="presParOf" srcId="{C15814CA-F540-4274-A749-A178554D5427}" destId="{28915753-14FE-4646-B7B6-33B61AF6D261}" srcOrd="11" destOrd="0" presId="urn:microsoft.com/office/officeart/2005/8/layout/bProcess4"/>
    <dgm:cxn modelId="{8906985A-ADB1-4E7B-A2D4-5AFFE781AD02}" type="presParOf" srcId="{C15814CA-F540-4274-A749-A178554D5427}" destId="{54EE8A27-E1BE-45B8-BDA6-DA8D18DA5463}" srcOrd="12" destOrd="0" presId="urn:microsoft.com/office/officeart/2005/8/layout/bProcess4"/>
    <dgm:cxn modelId="{2B8C9427-0A86-49A5-AF40-01796D8A9D1A}" type="presParOf" srcId="{54EE8A27-E1BE-45B8-BDA6-DA8D18DA5463}" destId="{2A7BE12B-33E6-44CA-A5B0-C490B06F4E71}" srcOrd="0" destOrd="0" presId="urn:microsoft.com/office/officeart/2005/8/layout/bProcess4"/>
    <dgm:cxn modelId="{B16E57CF-5AF2-43D5-9C9D-8F3BBBCDF355}" type="presParOf" srcId="{54EE8A27-E1BE-45B8-BDA6-DA8D18DA5463}" destId="{642FC1ED-B22B-4068-A6A3-E59899B534E3}" srcOrd="1" destOrd="0" presId="urn:microsoft.com/office/officeart/2005/8/layout/bProcess4"/>
    <dgm:cxn modelId="{29A29472-CE35-4F91-866E-EEB2089090D2}" type="presParOf" srcId="{C15814CA-F540-4274-A749-A178554D5427}" destId="{78869B21-D510-4DB1-BCFF-80578A156A08}" srcOrd="13" destOrd="0" presId="urn:microsoft.com/office/officeart/2005/8/layout/bProcess4"/>
    <dgm:cxn modelId="{D500A27C-2378-4918-A27B-62E78CA81EB5}" type="presParOf" srcId="{C15814CA-F540-4274-A749-A178554D5427}" destId="{617790F0-4BA3-4CC5-BC88-45E0E9F76E05}" srcOrd="14" destOrd="0" presId="urn:microsoft.com/office/officeart/2005/8/layout/bProcess4"/>
    <dgm:cxn modelId="{3F3D8C3A-A0CD-4942-968D-626CA6892C54}" type="presParOf" srcId="{617790F0-4BA3-4CC5-BC88-45E0E9F76E05}" destId="{EF0C0359-CC66-44A9-B96A-9BC077489CC9}" srcOrd="0" destOrd="0" presId="urn:microsoft.com/office/officeart/2005/8/layout/bProcess4"/>
    <dgm:cxn modelId="{2D5BEDE9-D44D-4D2A-A6C7-98C05646D3DF}" type="presParOf" srcId="{617790F0-4BA3-4CC5-BC88-45E0E9F76E05}" destId="{210D1BB1-B735-45D0-B70F-469232461E65}" srcOrd="1" destOrd="0" presId="urn:microsoft.com/office/officeart/2005/8/layout/bProcess4"/>
    <dgm:cxn modelId="{C24A7EDC-4E71-4A09-A2EF-1FF2687D8548}" type="presParOf" srcId="{C15814CA-F540-4274-A749-A178554D5427}" destId="{CC71E3FC-2763-475D-B795-B5AE1077D68B}" srcOrd="15" destOrd="0" presId="urn:microsoft.com/office/officeart/2005/8/layout/bProcess4"/>
    <dgm:cxn modelId="{541462C0-52D1-4734-86CE-E0AEEF9EF5A9}" type="presParOf" srcId="{C15814CA-F540-4274-A749-A178554D5427}" destId="{535AD254-C8B2-48F1-AD25-EA7BF4CC64FD}" srcOrd="16" destOrd="0" presId="urn:microsoft.com/office/officeart/2005/8/layout/bProcess4"/>
    <dgm:cxn modelId="{B422D8DB-7F63-4583-92D8-78620A5F24EB}" type="presParOf" srcId="{535AD254-C8B2-48F1-AD25-EA7BF4CC64FD}" destId="{6EDDD8A5-C519-4E2B-A22D-8F161F2042E5}" srcOrd="0" destOrd="0" presId="urn:microsoft.com/office/officeart/2005/8/layout/bProcess4"/>
    <dgm:cxn modelId="{1686FE16-4CDE-4E5F-8AC6-297482D4CC79}" type="presParOf" srcId="{535AD254-C8B2-48F1-AD25-EA7BF4CC64FD}" destId="{6A4B21CA-B0D7-457C-9120-020C427839A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07696-C249-4A6F-9D50-8A5692EAF6C3}"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A32C202-3E7B-4B70-9BC7-CA9BEA7AF6C5}">
      <dgm:prSet phldrT="[Text]" phldr="1"/>
      <dgm:spPr/>
      <dgm:t>
        <a:bodyPr/>
        <a:lstStyle/>
        <a:p>
          <a:endParaRPr lang="en-US" dirty="0"/>
        </a:p>
      </dgm:t>
    </dgm:pt>
    <dgm:pt modelId="{04EFC098-462D-4089-AE6D-524B04B3EB7D}" type="parTrans" cxnId="{B863DE34-968C-420D-A563-57A140B4B01B}">
      <dgm:prSet/>
      <dgm:spPr/>
      <dgm:t>
        <a:bodyPr/>
        <a:lstStyle/>
        <a:p>
          <a:endParaRPr lang="en-US"/>
        </a:p>
      </dgm:t>
    </dgm:pt>
    <dgm:pt modelId="{74B97422-BE84-49EE-A20B-13FC1E780D1D}" type="sibTrans" cxnId="{B863DE34-968C-420D-A563-57A140B4B01B}">
      <dgm:prSet/>
      <dgm:spPr/>
      <dgm:t>
        <a:bodyPr/>
        <a:lstStyle/>
        <a:p>
          <a:endParaRPr lang="en-US"/>
        </a:p>
      </dgm:t>
    </dgm:pt>
    <dgm:pt modelId="{79D07661-D394-4A37-BFCA-395578FBC148}">
      <dgm:prSet phldrT="[Text]" custT="1"/>
      <dgm:spPr/>
      <dgm:t>
        <a:bodyPr/>
        <a:lstStyle/>
        <a:p>
          <a:r>
            <a:rPr lang="en-US" sz="1200" b="1" dirty="0">
              <a:solidFill>
                <a:srgbClr val="FF0000"/>
              </a:solidFill>
            </a:rPr>
            <a:t>Employer program</a:t>
          </a:r>
        </a:p>
      </dgm:t>
    </dgm:pt>
    <dgm:pt modelId="{003E8F2E-8C98-4EDB-9BC4-EFEBB7D263BC}" type="parTrans" cxnId="{D1593747-CEF3-43EA-9A10-7E51B7C28433}">
      <dgm:prSet/>
      <dgm:spPr/>
      <dgm:t>
        <a:bodyPr/>
        <a:lstStyle/>
        <a:p>
          <a:endParaRPr lang="en-US"/>
        </a:p>
      </dgm:t>
    </dgm:pt>
    <dgm:pt modelId="{178BF5DB-D5A9-492D-AC30-B0FDC48EB1C1}" type="sibTrans" cxnId="{D1593747-CEF3-43EA-9A10-7E51B7C28433}">
      <dgm:prSet/>
      <dgm:spPr/>
      <dgm:t>
        <a:bodyPr/>
        <a:lstStyle/>
        <a:p>
          <a:endParaRPr lang="en-US"/>
        </a:p>
      </dgm:t>
    </dgm:pt>
    <dgm:pt modelId="{9094658D-BDBE-46EC-84C7-0672245C4675}">
      <dgm:prSet phldrT="[Text]" phldr="1"/>
      <dgm:spPr/>
      <dgm:t>
        <a:bodyPr/>
        <a:lstStyle/>
        <a:p>
          <a:endParaRPr lang="en-US" dirty="0"/>
        </a:p>
      </dgm:t>
    </dgm:pt>
    <dgm:pt modelId="{D2F172FB-0DE2-41FC-B3C4-EC5B8E270179}" type="parTrans" cxnId="{D43550B8-087A-48F3-B139-425792CCAA99}">
      <dgm:prSet/>
      <dgm:spPr/>
      <dgm:t>
        <a:bodyPr/>
        <a:lstStyle/>
        <a:p>
          <a:endParaRPr lang="en-US"/>
        </a:p>
      </dgm:t>
    </dgm:pt>
    <dgm:pt modelId="{E9C22DBB-1F76-4EEF-9A0C-3282B73B2EF2}" type="sibTrans" cxnId="{D43550B8-087A-48F3-B139-425792CCAA99}">
      <dgm:prSet/>
      <dgm:spPr/>
      <dgm:t>
        <a:bodyPr/>
        <a:lstStyle/>
        <a:p>
          <a:endParaRPr lang="en-US"/>
        </a:p>
      </dgm:t>
    </dgm:pt>
    <dgm:pt modelId="{6484A730-CB76-4F90-AA5A-69676F78C84A}">
      <dgm:prSet phldrT="[Text]" phldr="1"/>
      <dgm:spPr/>
      <dgm:t>
        <a:bodyPr/>
        <a:lstStyle/>
        <a:p>
          <a:endParaRPr lang="en-US" dirty="0"/>
        </a:p>
      </dgm:t>
    </dgm:pt>
    <dgm:pt modelId="{08FE2FE1-30A1-4460-949F-D1BD44E3ED45}" type="parTrans" cxnId="{A17B63DA-720C-4C4F-A151-A688ABE8788D}">
      <dgm:prSet/>
      <dgm:spPr/>
      <dgm:t>
        <a:bodyPr/>
        <a:lstStyle/>
        <a:p>
          <a:endParaRPr lang="en-US"/>
        </a:p>
      </dgm:t>
    </dgm:pt>
    <dgm:pt modelId="{3F4DBE7A-B5EF-4731-B1BC-8EF60055F88F}" type="sibTrans" cxnId="{A17B63DA-720C-4C4F-A151-A688ABE8788D}">
      <dgm:prSet/>
      <dgm:spPr/>
      <dgm:t>
        <a:bodyPr/>
        <a:lstStyle/>
        <a:p>
          <a:endParaRPr lang="en-US"/>
        </a:p>
      </dgm:t>
    </dgm:pt>
    <dgm:pt modelId="{853C9902-D958-4112-8D31-19886A0690FA}">
      <dgm:prSet phldrT="[Text]" custT="1"/>
      <dgm:spPr/>
      <dgm:t>
        <a:bodyPr/>
        <a:lstStyle/>
        <a:p>
          <a:r>
            <a:rPr lang="en-US" sz="1200" b="1" dirty="0">
              <a:solidFill>
                <a:srgbClr val="FF0000"/>
              </a:solidFill>
            </a:rPr>
            <a:t>Navigator Resource library * located at local hospital</a:t>
          </a:r>
        </a:p>
      </dgm:t>
    </dgm:pt>
    <dgm:pt modelId="{78D0AF15-6375-4291-BD31-493FC8515621}" type="parTrans" cxnId="{6C06AC6E-5DC5-402D-9877-B15D6A3CCF3B}">
      <dgm:prSet/>
      <dgm:spPr/>
      <dgm:t>
        <a:bodyPr/>
        <a:lstStyle/>
        <a:p>
          <a:endParaRPr lang="en-US"/>
        </a:p>
      </dgm:t>
    </dgm:pt>
    <dgm:pt modelId="{7C9F2A25-5F04-4D79-8538-5EC4BFE26080}" type="sibTrans" cxnId="{6C06AC6E-5DC5-402D-9877-B15D6A3CCF3B}">
      <dgm:prSet/>
      <dgm:spPr/>
      <dgm:t>
        <a:bodyPr/>
        <a:lstStyle/>
        <a:p>
          <a:endParaRPr lang="en-US"/>
        </a:p>
      </dgm:t>
    </dgm:pt>
    <dgm:pt modelId="{937DD61C-DA12-4BAA-82C9-6558516A7502}">
      <dgm:prSet phldrT="[Text]" custT="1"/>
      <dgm:spPr/>
      <dgm:t>
        <a:bodyPr/>
        <a:lstStyle/>
        <a:p>
          <a:r>
            <a:rPr lang="en-US" sz="1200" dirty="0"/>
            <a:t>Lunch &amp; Learn-onsite education with employers</a:t>
          </a:r>
        </a:p>
      </dgm:t>
    </dgm:pt>
    <dgm:pt modelId="{B3B4BF2B-F78B-4B05-B79B-0DFCD34394D5}" type="parTrans" cxnId="{BB443DDC-C126-4EC7-A997-AB5111FCB348}">
      <dgm:prSet/>
      <dgm:spPr/>
      <dgm:t>
        <a:bodyPr/>
        <a:lstStyle/>
        <a:p>
          <a:endParaRPr lang="en-US"/>
        </a:p>
      </dgm:t>
    </dgm:pt>
    <dgm:pt modelId="{6C79C8D5-71FB-4E23-A2D9-B5C65F51847D}" type="sibTrans" cxnId="{BB443DDC-C126-4EC7-A997-AB5111FCB348}">
      <dgm:prSet/>
      <dgm:spPr/>
      <dgm:t>
        <a:bodyPr/>
        <a:lstStyle/>
        <a:p>
          <a:endParaRPr lang="en-US"/>
        </a:p>
      </dgm:t>
    </dgm:pt>
    <dgm:pt modelId="{0227EB84-4486-41FF-AAD9-4A2650332534}">
      <dgm:prSet phldrT="[Text]" custT="1"/>
      <dgm:spPr/>
      <dgm:t>
        <a:bodyPr/>
        <a:lstStyle/>
        <a:p>
          <a:r>
            <a:rPr lang="en-US" sz="1200" dirty="0"/>
            <a:t>HealthCare Buzz</a:t>
          </a:r>
        </a:p>
      </dgm:t>
    </dgm:pt>
    <dgm:pt modelId="{DD021699-2A7E-465F-97F0-CC375EEC4697}" type="parTrans" cxnId="{8A7C0226-A482-4530-A6AE-FC61BF8EC5F5}">
      <dgm:prSet/>
      <dgm:spPr/>
      <dgm:t>
        <a:bodyPr/>
        <a:lstStyle/>
        <a:p>
          <a:endParaRPr lang="en-US"/>
        </a:p>
      </dgm:t>
    </dgm:pt>
    <dgm:pt modelId="{2617C9EE-1C3A-4EF4-99CB-2526A3428F88}" type="sibTrans" cxnId="{8A7C0226-A482-4530-A6AE-FC61BF8EC5F5}">
      <dgm:prSet/>
      <dgm:spPr/>
      <dgm:t>
        <a:bodyPr/>
        <a:lstStyle/>
        <a:p>
          <a:endParaRPr lang="en-US"/>
        </a:p>
      </dgm:t>
    </dgm:pt>
    <dgm:pt modelId="{A8C73964-E4E9-4931-B19E-2A705564591A}">
      <dgm:prSet phldrT="[Text]" custT="1"/>
      <dgm:spPr/>
      <dgm:t>
        <a:bodyPr/>
        <a:lstStyle/>
        <a:p>
          <a:r>
            <a:rPr lang="en-US" sz="1200" dirty="0"/>
            <a:t>Q&amp;A –as requested by the site</a:t>
          </a:r>
        </a:p>
      </dgm:t>
    </dgm:pt>
    <dgm:pt modelId="{C035A0A3-E04C-4993-81A1-DACC7239CB1A}" type="parTrans" cxnId="{AA409D3B-9B9E-41D8-9630-119AAA7C63CD}">
      <dgm:prSet/>
      <dgm:spPr/>
      <dgm:t>
        <a:bodyPr/>
        <a:lstStyle/>
        <a:p>
          <a:endParaRPr lang="en-US"/>
        </a:p>
      </dgm:t>
    </dgm:pt>
    <dgm:pt modelId="{9F91AF8B-A954-4D98-86C2-201BE09C7ABA}" type="sibTrans" cxnId="{AA409D3B-9B9E-41D8-9630-119AAA7C63CD}">
      <dgm:prSet/>
      <dgm:spPr/>
      <dgm:t>
        <a:bodyPr/>
        <a:lstStyle/>
        <a:p>
          <a:endParaRPr lang="en-US"/>
        </a:p>
      </dgm:t>
    </dgm:pt>
    <dgm:pt modelId="{8F3C4584-0EC3-44F0-AE69-01DE10BD10BE}">
      <dgm:prSet phldrT="[Text]" custT="1"/>
      <dgm:spPr/>
      <dgm:t>
        <a:bodyPr/>
        <a:lstStyle/>
        <a:p>
          <a:r>
            <a:rPr lang="en-US" sz="1200" dirty="0"/>
            <a:t>EOB – how to read</a:t>
          </a:r>
        </a:p>
      </dgm:t>
    </dgm:pt>
    <dgm:pt modelId="{3749CA6C-C3FF-4BF1-BD49-B6160E49239A}" type="parTrans" cxnId="{9E70D51A-31D5-4082-AF44-93EE59075370}">
      <dgm:prSet/>
      <dgm:spPr/>
      <dgm:t>
        <a:bodyPr/>
        <a:lstStyle/>
        <a:p>
          <a:endParaRPr lang="en-US"/>
        </a:p>
      </dgm:t>
    </dgm:pt>
    <dgm:pt modelId="{33DAA9B5-B834-4668-A2A8-0DBCDF0ED878}" type="sibTrans" cxnId="{9E70D51A-31D5-4082-AF44-93EE59075370}">
      <dgm:prSet/>
      <dgm:spPr/>
      <dgm:t>
        <a:bodyPr/>
        <a:lstStyle/>
        <a:p>
          <a:endParaRPr lang="en-US"/>
        </a:p>
      </dgm:t>
    </dgm:pt>
    <dgm:pt modelId="{FC777F30-DBC8-41B3-8A13-6BF3F5DA2B6C}">
      <dgm:prSet phldrT="[Text]" custT="1"/>
      <dgm:spPr/>
      <dgm:t>
        <a:bodyPr/>
        <a:lstStyle/>
        <a:p>
          <a:r>
            <a:rPr lang="en-US" sz="1200" dirty="0"/>
            <a:t>New healthcare changes-national and local</a:t>
          </a:r>
        </a:p>
      </dgm:t>
    </dgm:pt>
    <dgm:pt modelId="{04CB7B5E-F6B4-4F0C-910E-9C220D9A677B}" type="parTrans" cxnId="{D7353F0D-A829-45EB-B1CA-36AD33742421}">
      <dgm:prSet/>
      <dgm:spPr/>
      <dgm:t>
        <a:bodyPr/>
        <a:lstStyle/>
        <a:p>
          <a:endParaRPr lang="en-US"/>
        </a:p>
      </dgm:t>
    </dgm:pt>
    <dgm:pt modelId="{9EC5D55E-51D3-418E-ACBE-FEF6C8AE0044}" type="sibTrans" cxnId="{D7353F0D-A829-45EB-B1CA-36AD33742421}">
      <dgm:prSet/>
      <dgm:spPr/>
      <dgm:t>
        <a:bodyPr/>
        <a:lstStyle/>
        <a:p>
          <a:endParaRPr lang="en-US"/>
        </a:p>
      </dgm:t>
    </dgm:pt>
    <dgm:pt modelId="{2EA86D80-9EA1-4266-81F8-CA8AAD5B91DE}">
      <dgm:prSet phldrT="[Text]"/>
      <dgm:spPr/>
      <dgm:t>
        <a:bodyPr/>
        <a:lstStyle/>
        <a:p>
          <a:endParaRPr lang="en-US" sz="1300" dirty="0"/>
        </a:p>
      </dgm:t>
    </dgm:pt>
    <dgm:pt modelId="{CD82B269-5B7B-4B52-BDC3-0503E1CDC9EB}" type="parTrans" cxnId="{C67EFABE-D96E-4866-9857-7C13D290C695}">
      <dgm:prSet/>
      <dgm:spPr/>
      <dgm:t>
        <a:bodyPr/>
        <a:lstStyle/>
        <a:p>
          <a:endParaRPr lang="en-US"/>
        </a:p>
      </dgm:t>
    </dgm:pt>
    <dgm:pt modelId="{E1ECE8E0-192B-4287-9983-1D66FE1BEF3F}" type="sibTrans" cxnId="{C67EFABE-D96E-4866-9857-7C13D290C695}">
      <dgm:prSet/>
      <dgm:spPr/>
      <dgm:t>
        <a:bodyPr/>
        <a:lstStyle/>
        <a:p>
          <a:endParaRPr lang="en-US"/>
        </a:p>
      </dgm:t>
    </dgm:pt>
    <dgm:pt modelId="{402E45D3-1FD9-4717-9924-8A7F94490DBE}">
      <dgm:prSet phldrT="[Text]" custT="1"/>
      <dgm:spPr/>
      <dgm:t>
        <a:bodyPr/>
        <a:lstStyle/>
        <a:p>
          <a:r>
            <a:rPr lang="en-US" sz="1200" dirty="0"/>
            <a:t>Medicare &amp; ME</a:t>
          </a:r>
        </a:p>
      </dgm:t>
    </dgm:pt>
    <dgm:pt modelId="{2970E97F-F36D-4FA7-B473-F32C57441335}" type="parTrans" cxnId="{EA97F893-15FC-4FF3-8AC2-F91E0E41A62F}">
      <dgm:prSet/>
      <dgm:spPr/>
      <dgm:t>
        <a:bodyPr/>
        <a:lstStyle/>
        <a:p>
          <a:endParaRPr lang="en-US"/>
        </a:p>
      </dgm:t>
    </dgm:pt>
    <dgm:pt modelId="{5CD01720-B76E-4F78-B5AD-11A2255A4ED2}" type="sibTrans" cxnId="{EA97F893-15FC-4FF3-8AC2-F91E0E41A62F}">
      <dgm:prSet/>
      <dgm:spPr/>
      <dgm:t>
        <a:bodyPr/>
        <a:lstStyle/>
        <a:p>
          <a:endParaRPr lang="en-US"/>
        </a:p>
      </dgm:t>
    </dgm:pt>
    <dgm:pt modelId="{2A6D8E62-4353-456D-BDDB-6C5A04873D37}">
      <dgm:prSet phldrT="[Text]" custT="1"/>
      <dgm:spPr/>
      <dgm:t>
        <a:bodyPr/>
        <a:lstStyle/>
        <a:p>
          <a:r>
            <a:rPr lang="en-US" sz="1200" dirty="0"/>
            <a:t>Traditional vs Mgd </a:t>
          </a:r>
        </a:p>
      </dgm:t>
    </dgm:pt>
    <dgm:pt modelId="{9BC694D1-7D29-416D-B846-2F463E8355AA}" type="parTrans" cxnId="{972A018D-117E-4B7E-8216-BF3B2E76F50A}">
      <dgm:prSet/>
      <dgm:spPr/>
      <dgm:t>
        <a:bodyPr/>
        <a:lstStyle/>
        <a:p>
          <a:endParaRPr lang="en-US"/>
        </a:p>
      </dgm:t>
    </dgm:pt>
    <dgm:pt modelId="{5FB92704-3EF5-482E-B520-B79D6CD64768}" type="sibTrans" cxnId="{972A018D-117E-4B7E-8216-BF3B2E76F50A}">
      <dgm:prSet/>
      <dgm:spPr/>
      <dgm:t>
        <a:bodyPr/>
        <a:lstStyle/>
        <a:p>
          <a:endParaRPr lang="en-US"/>
        </a:p>
      </dgm:t>
    </dgm:pt>
    <dgm:pt modelId="{E5502D85-9282-41EE-BA33-C2673AACE470}">
      <dgm:prSet phldrT="[Text]" custT="1"/>
      <dgm:spPr/>
      <dgm:t>
        <a:bodyPr/>
        <a:lstStyle/>
        <a:p>
          <a:r>
            <a:rPr lang="en-US" sz="1200" dirty="0"/>
            <a:t>Translating ‘ease’</a:t>
          </a:r>
        </a:p>
      </dgm:t>
    </dgm:pt>
    <dgm:pt modelId="{A3F93D5C-415B-4A05-94EF-8F0C198431BE}" type="parTrans" cxnId="{891DF22C-1897-45C3-9E94-F5A19352A4DF}">
      <dgm:prSet/>
      <dgm:spPr/>
      <dgm:t>
        <a:bodyPr/>
        <a:lstStyle/>
        <a:p>
          <a:endParaRPr lang="en-US"/>
        </a:p>
      </dgm:t>
    </dgm:pt>
    <dgm:pt modelId="{5DED8E18-D509-4619-B3D9-A0870E2B9DC5}" type="sibTrans" cxnId="{891DF22C-1897-45C3-9E94-F5A19352A4DF}">
      <dgm:prSet/>
      <dgm:spPr/>
      <dgm:t>
        <a:bodyPr/>
        <a:lstStyle/>
        <a:p>
          <a:endParaRPr lang="en-US"/>
        </a:p>
      </dgm:t>
    </dgm:pt>
    <dgm:pt modelId="{4835203F-473F-4536-A3D0-75A0B9C68DC2}">
      <dgm:prSet phldrT="[Text]" custT="1"/>
      <dgm:spPr/>
      <dgm:t>
        <a:bodyPr/>
        <a:lstStyle/>
        <a:p>
          <a:r>
            <a:rPr lang="en-US" sz="1200" dirty="0"/>
            <a:t>What to expect when??</a:t>
          </a:r>
        </a:p>
      </dgm:t>
    </dgm:pt>
    <dgm:pt modelId="{2AC9C9B8-DECE-4710-B2C6-EC0B0EED0A34}" type="parTrans" cxnId="{527B2CAA-FCFE-4571-B10C-F41DE23DA962}">
      <dgm:prSet/>
      <dgm:spPr/>
      <dgm:t>
        <a:bodyPr/>
        <a:lstStyle/>
        <a:p>
          <a:endParaRPr lang="en-US"/>
        </a:p>
      </dgm:t>
    </dgm:pt>
    <dgm:pt modelId="{2087D5E8-13BE-4DB6-81BA-188DF2ABD7A4}" type="sibTrans" cxnId="{527B2CAA-FCFE-4571-B10C-F41DE23DA962}">
      <dgm:prSet/>
      <dgm:spPr/>
      <dgm:t>
        <a:bodyPr/>
        <a:lstStyle/>
        <a:p>
          <a:endParaRPr lang="en-US"/>
        </a:p>
      </dgm:t>
    </dgm:pt>
    <dgm:pt modelId="{72B2F5AF-7432-444D-AAC9-8C3CC732C686}">
      <dgm:prSet phldrT="[Text]" custT="1"/>
      <dgm:spPr/>
      <dgm:t>
        <a:bodyPr/>
        <a:lstStyle/>
        <a:p>
          <a:r>
            <a:rPr lang="en-US" sz="1200" dirty="0"/>
            <a:t>General Education </a:t>
          </a:r>
        </a:p>
      </dgm:t>
    </dgm:pt>
    <dgm:pt modelId="{EFA6DD3B-529A-4FD0-B266-21A2414D5A66}" type="parTrans" cxnId="{5E5D8D59-81AC-468A-BE83-647A7A6D8B20}">
      <dgm:prSet/>
      <dgm:spPr/>
      <dgm:t>
        <a:bodyPr/>
        <a:lstStyle/>
        <a:p>
          <a:endParaRPr lang="en-US"/>
        </a:p>
      </dgm:t>
    </dgm:pt>
    <dgm:pt modelId="{4577A195-C104-4301-8754-7F9056A75397}" type="sibTrans" cxnId="{5E5D8D59-81AC-468A-BE83-647A7A6D8B20}">
      <dgm:prSet/>
      <dgm:spPr/>
      <dgm:t>
        <a:bodyPr/>
        <a:lstStyle/>
        <a:p>
          <a:endParaRPr lang="en-US"/>
        </a:p>
      </dgm:t>
    </dgm:pt>
    <dgm:pt modelId="{E9171715-A65E-4AA0-BDDF-A8F02C0C9E20}">
      <dgm:prSet phldrT="[Text]" custT="1"/>
      <dgm:spPr/>
      <dgm:t>
        <a:bodyPr/>
        <a:lstStyle/>
        <a:p>
          <a:r>
            <a:rPr lang="en-US" sz="1200" dirty="0"/>
            <a:t>Networking with existing services</a:t>
          </a:r>
        </a:p>
      </dgm:t>
    </dgm:pt>
    <dgm:pt modelId="{EF6E9E00-60E2-42CE-A75E-936C05E086C7}" type="parTrans" cxnId="{AB0BD6A5-DACA-407E-8720-4C16187AE632}">
      <dgm:prSet/>
      <dgm:spPr/>
      <dgm:t>
        <a:bodyPr/>
        <a:lstStyle/>
        <a:p>
          <a:endParaRPr lang="en-US"/>
        </a:p>
      </dgm:t>
    </dgm:pt>
    <dgm:pt modelId="{F5B67A89-4752-41E2-84C1-64BD6E9E4E41}" type="sibTrans" cxnId="{AB0BD6A5-DACA-407E-8720-4C16187AE632}">
      <dgm:prSet/>
      <dgm:spPr/>
      <dgm:t>
        <a:bodyPr/>
        <a:lstStyle/>
        <a:p>
          <a:endParaRPr lang="en-US"/>
        </a:p>
      </dgm:t>
    </dgm:pt>
    <dgm:pt modelId="{5DDE6A66-006D-4A7E-BDF7-FCE567FF6B28}">
      <dgm:prSet phldrT="[Text]" custT="1"/>
      <dgm:spPr/>
      <dgm:t>
        <a:bodyPr/>
        <a:lstStyle/>
        <a:p>
          <a:r>
            <a:rPr lang="en-US" sz="1200" dirty="0"/>
            <a:t>Employer specific guides</a:t>
          </a:r>
          <a:endParaRPr lang="en-US" sz="1200" b="1" dirty="0"/>
        </a:p>
      </dgm:t>
    </dgm:pt>
    <dgm:pt modelId="{772E5309-2DDF-4CB5-9452-B1BEC8A3896C}" type="parTrans" cxnId="{C09AA2A4-8609-4FAC-B158-98BA6309B446}">
      <dgm:prSet/>
      <dgm:spPr/>
      <dgm:t>
        <a:bodyPr/>
        <a:lstStyle/>
        <a:p>
          <a:endParaRPr lang="en-US"/>
        </a:p>
      </dgm:t>
    </dgm:pt>
    <dgm:pt modelId="{97577BAD-B662-4AF5-A74D-EEF207A250BE}" type="sibTrans" cxnId="{C09AA2A4-8609-4FAC-B158-98BA6309B446}">
      <dgm:prSet/>
      <dgm:spPr/>
      <dgm:t>
        <a:bodyPr/>
        <a:lstStyle/>
        <a:p>
          <a:endParaRPr lang="en-US"/>
        </a:p>
      </dgm:t>
    </dgm:pt>
    <dgm:pt modelId="{28B21B69-11D4-403B-86DF-FEE9892AECCF}">
      <dgm:prSet phldrT="[Text]" custT="1"/>
      <dgm:spPr/>
      <dgm:t>
        <a:bodyPr/>
        <a:lstStyle/>
        <a:p>
          <a:r>
            <a:rPr lang="en-US" sz="1200" dirty="0"/>
            <a:t>How to appeal?</a:t>
          </a:r>
        </a:p>
      </dgm:t>
    </dgm:pt>
    <dgm:pt modelId="{B343F8AD-24EE-468E-ADDD-6ED7747997A0}" type="parTrans" cxnId="{D784AA54-8998-48DB-9682-4D366FB0F0B8}">
      <dgm:prSet/>
      <dgm:spPr/>
      <dgm:t>
        <a:bodyPr/>
        <a:lstStyle/>
        <a:p>
          <a:endParaRPr lang="en-US"/>
        </a:p>
      </dgm:t>
    </dgm:pt>
    <dgm:pt modelId="{5CC365D3-AE06-4F78-8E8B-AE0218D3F3CC}" type="sibTrans" cxnId="{D784AA54-8998-48DB-9682-4D366FB0F0B8}">
      <dgm:prSet/>
      <dgm:spPr/>
      <dgm:t>
        <a:bodyPr/>
        <a:lstStyle/>
        <a:p>
          <a:endParaRPr lang="en-US"/>
        </a:p>
      </dgm:t>
    </dgm:pt>
    <dgm:pt modelId="{F7B515C3-DECD-42F7-A26A-84876FE47761}">
      <dgm:prSet phldrT="[Text]" custT="1"/>
      <dgm:spPr/>
      <dgm:t>
        <a:bodyPr/>
        <a:lstStyle/>
        <a:p>
          <a:r>
            <a:rPr lang="en-US" sz="1200" dirty="0"/>
            <a:t>Build historical info</a:t>
          </a:r>
          <a:endParaRPr lang="en-US" sz="1200" b="1" dirty="0"/>
        </a:p>
      </dgm:t>
    </dgm:pt>
    <dgm:pt modelId="{E398516B-4C6E-43CB-A831-CB83AA6DC15F}" type="parTrans" cxnId="{D5272927-3769-4CD7-9F8F-58D2E0E3ABA5}">
      <dgm:prSet/>
      <dgm:spPr/>
      <dgm:t>
        <a:bodyPr/>
        <a:lstStyle/>
        <a:p>
          <a:endParaRPr lang="en-US"/>
        </a:p>
      </dgm:t>
    </dgm:pt>
    <dgm:pt modelId="{25553ED7-1366-42D6-ABFB-D1B50912B88E}" type="sibTrans" cxnId="{D5272927-3769-4CD7-9F8F-58D2E0E3ABA5}">
      <dgm:prSet/>
      <dgm:spPr/>
      <dgm:t>
        <a:bodyPr/>
        <a:lstStyle/>
        <a:p>
          <a:endParaRPr lang="en-US"/>
        </a:p>
      </dgm:t>
    </dgm:pt>
    <dgm:pt modelId="{9866359B-D656-4577-8AEA-12F9608187D4}">
      <dgm:prSet phldrT="[Text]" custT="1"/>
      <dgm:spPr/>
      <dgm:t>
        <a:bodyPr/>
        <a:lstStyle/>
        <a:p>
          <a:r>
            <a:rPr lang="en-US" sz="1200" b="1" dirty="0">
              <a:solidFill>
                <a:srgbClr val="FF0000"/>
              </a:solidFill>
            </a:rPr>
            <a:t>Community programs</a:t>
          </a:r>
        </a:p>
      </dgm:t>
    </dgm:pt>
    <dgm:pt modelId="{4B3DE10F-D4FF-4BF9-BA8C-39B8703E1278}" type="sibTrans" cxnId="{EABEDC06-447F-4BD2-91EF-6932D9344F6B}">
      <dgm:prSet/>
      <dgm:spPr/>
      <dgm:t>
        <a:bodyPr/>
        <a:lstStyle/>
        <a:p>
          <a:endParaRPr lang="en-US"/>
        </a:p>
      </dgm:t>
    </dgm:pt>
    <dgm:pt modelId="{56A84DE0-5881-45FD-9755-00F40974615F}" type="parTrans" cxnId="{EABEDC06-447F-4BD2-91EF-6932D9344F6B}">
      <dgm:prSet/>
      <dgm:spPr/>
      <dgm:t>
        <a:bodyPr/>
        <a:lstStyle/>
        <a:p>
          <a:endParaRPr lang="en-US"/>
        </a:p>
      </dgm:t>
    </dgm:pt>
    <dgm:pt modelId="{C81F73DC-95EE-4276-8AF2-13AD95245418}">
      <dgm:prSet phldrT="[Text]" custT="1"/>
      <dgm:spPr/>
      <dgm:t>
        <a:bodyPr/>
        <a:lstStyle/>
        <a:p>
          <a:r>
            <a:rPr lang="en-US" sz="1200" dirty="0"/>
            <a:t>Networking with existing services </a:t>
          </a:r>
          <a:endParaRPr lang="en-US" sz="1200" b="1" dirty="0"/>
        </a:p>
      </dgm:t>
    </dgm:pt>
    <dgm:pt modelId="{ABA30268-0A95-4193-903E-0EAA5778A689}" type="sibTrans" cxnId="{2ACB0473-7A78-423A-9310-199B9466B79F}">
      <dgm:prSet/>
      <dgm:spPr/>
      <dgm:t>
        <a:bodyPr/>
        <a:lstStyle/>
        <a:p>
          <a:endParaRPr lang="en-US"/>
        </a:p>
      </dgm:t>
    </dgm:pt>
    <dgm:pt modelId="{F2EAA5C4-B974-4D87-90A4-4D379070DB4A}" type="parTrans" cxnId="{2ACB0473-7A78-423A-9310-199B9466B79F}">
      <dgm:prSet/>
      <dgm:spPr/>
      <dgm:t>
        <a:bodyPr/>
        <a:lstStyle/>
        <a:p>
          <a:endParaRPr lang="en-US"/>
        </a:p>
      </dgm:t>
    </dgm:pt>
    <dgm:pt modelId="{6A281E3A-5F2A-4C16-A484-E84E927A2235}">
      <dgm:prSet phldrT="[Text]" custT="1"/>
      <dgm:spPr/>
      <dgm:t>
        <a:bodyPr/>
        <a:lstStyle/>
        <a:p>
          <a:r>
            <a:rPr lang="en-US" sz="1200" dirty="0"/>
            <a:t>Creating unique trainings</a:t>
          </a:r>
        </a:p>
      </dgm:t>
    </dgm:pt>
    <dgm:pt modelId="{7B929833-7D56-42B8-9929-0BC28FE7ED5C}" type="sibTrans" cxnId="{490F81E4-F477-499D-A748-8842D121274E}">
      <dgm:prSet/>
      <dgm:spPr/>
      <dgm:t>
        <a:bodyPr/>
        <a:lstStyle/>
        <a:p>
          <a:endParaRPr lang="en-US"/>
        </a:p>
      </dgm:t>
    </dgm:pt>
    <dgm:pt modelId="{9F1FDE77-6D61-4A53-92A8-85613E1557D8}" type="parTrans" cxnId="{490F81E4-F477-499D-A748-8842D121274E}">
      <dgm:prSet/>
      <dgm:spPr/>
      <dgm:t>
        <a:bodyPr/>
        <a:lstStyle/>
        <a:p>
          <a:endParaRPr lang="en-US"/>
        </a:p>
      </dgm:t>
    </dgm:pt>
    <dgm:pt modelId="{15381B36-0893-430D-9BA1-91F9378283E9}">
      <dgm:prSet phldrT="[Text]" custT="1"/>
      <dgm:spPr/>
      <dgm:t>
        <a:bodyPr/>
        <a:lstStyle/>
        <a:p>
          <a:r>
            <a:rPr lang="en-US" sz="1200" dirty="0"/>
            <a:t>Identify community healthcare legislative changes -educate</a:t>
          </a:r>
        </a:p>
      </dgm:t>
    </dgm:pt>
    <dgm:pt modelId="{3C5D0C76-D0AE-40F5-B093-CA6C31D5C12C}" type="sibTrans" cxnId="{9478F6DF-AB45-4981-BD25-916DB27BCD50}">
      <dgm:prSet/>
      <dgm:spPr/>
      <dgm:t>
        <a:bodyPr/>
        <a:lstStyle/>
        <a:p>
          <a:endParaRPr lang="en-US"/>
        </a:p>
      </dgm:t>
    </dgm:pt>
    <dgm:pt modelId="{6B107ECF-780B-4C5D-BC09-A63672152CCF}" type="parTrans" cxnId="{9478F6DF-AB45-4981-BD25-916DB27BCD50}">
      <dgm:prSet/>
      <dgm:spPr/>
      <dgm:t>
        <a:bodyPr/>
        <a:lstStyle/>
        <a:p>
          <a:endParaRPr lang="en-US"/>
        </a:p>
      </dgm:t>
    </dgm:pt>
    <dgm:pt modelId="{BCC1F604-7438-465A-B87D-B837F9C469D1}">
      <dgm:prSet phldrT="[Text]" custT="1"/>
      <dgm:spPr/>
      <dgm:t>
        <a:bodyPr/>
        <a:lstStyle/>
        <a:p>
          <a:r>
            <a:rPr lang="en-US" sz="1200" dirty="0"/>
            <a:t>Turning 65 Bootcamp</a:t>
          </a:r>
        </a:p>
      </dgm:t>
    </dgm:pt>
    <dgm:pt modelId="{963659A2-82D3-493A-BC5A-29F629AC8F4A}" type="sibTrans" cxnId="{455F31EC-AEF6-428A-8F53-DDDAF811AB77}">
      <dgm:prSet/>
      <dgm:spPr/>
      <dgm:t>
        <a:bodyPr/>
        <a:lstStyle/>
        <a:p>
          <a:endParaRPr lang="en-US"/>
        </a:p>
      </dgm:t>
    </dgm:pt>
    <dgm:pt modelId="{E6DC90DF-238F-4B6B-8A7B-ECC1536E8676}" type="parTrans" cxnId="{455F31EC-AEF6-428A-8F53-DDDAF811AB77}">
      <dgm:prSet/>
      <dgm:spPr/>
      <dgm:t>
        <a:bodyPr/>
        <a:lstStyle/>
        <a:p>
          <a:endParaRPr lang="en-US"/>
        </a:p>
      </dgm:t>
    </dgm:pt>
    <dgm:pt modelId="{E98B0841-E914-47F2-8D19-9A69643F1C27}">
      <dgm:prSet phldrT="[Text]" custT="1"/>
      <dgm:spPr/>
      <dgm:t>
        <a:bodyPr/>
        <a:lstStyle/>
        <a:p>
          <a:r>
            <a:rPr lang="en-US" sz="1200" dirty="0"/>
            <a:t>National ‘new terms:- HSA, ACO, Quality based, Managed,  Medicare, etc.</a:t>
          </a:r>
        </a:p>
      </dgm:t>
    </dgm:pt>
    <dgm:pt modelId="{4D09DC14-45EF-47CF-BAC0-980437AC6EBD}" type="sibTrans" cxnId="{9C879031-37A3-4885-8091-C3777B904F34}">
      <dgm:prSet/>
      <dgm:spPr/>
      <dgm:t>
        <a:bodyPr/>
        <a:lstStyle/>
        <a:p>
          <a:endParaRPr lang="en-US"/>
        </a:p>
      </dgm:t>
    </dgm:pt>
    <dgm:pt modelId="{D3EF7F11-3C48-4936-B52D-161BDC0CA6D3}" type="parTrans" cxnId="{9C879031-37A3-4885-8091-C3777B904F34}">
      <dgm:prSet/>
      <dgm:spPr/>
      <dgm:t>
        <a:bodyPr/>
        <a:lstStyle/>
        <a:p>
          <a:endParaRPr lang="en-US"/>
        </a:p>
      </dgm:t>
    </dgm:pt>
    <dgm:pt modelId="{50FD72C3-4578-4E37-8A35-2E8E9A1193EE}">
      <dgm:prSet phldrT="[Text]" custT="1"/>
      <dgm:spPr/>
      <dgm:t>
        <a:bodyPr/>
        <a:lstStyle/>
        <a:p>
          <a:r>
            <a:rPr lang="en-US" sz="1200" dirty="0"/>
            <a:t>HealthCare Buzz</a:t>
          </a:r>
        </a:p>
      </dgm:t>
    </dgm:pt>
    <dgm:pt modelId="{A38A68F5-916B-4D6E-87B4-4ADA9B0EAB12}" type="sibTrans" cxnId="{BEC73322-1A2B-46EB-AB12-64DF7A685663}">
      <dgm:prSet/>
      <dgm:spPr/>
      <dgm:t>
        <a:bodyPr/>
        <a:lstStyle/>
        <a:p>
          <a:endParaRPr lang="en-US"/>
        </a:p>
      </dgm:t>
    </dgm:pt>
    <dgm:pt modelId="{926C733F-10CD-44B6-AAF1-C625A2752ECA}" type="parTrans" cxnId="{BEC73322-1A2B-46EB-AB12-64DF7A685663}">
      <dgm:prSet/>
      <dgm:spPr/>
      <dgm:t>
        <a:bodyPr/>
        <a:lstStyle/>
        <a:p>
          <a:endParaRPr lang="en-US"/>
        </a:p>
      </dgm:t>
    </dgm:pt>
    <dgm:pt modelId="{79158AA3-FBF6-42F2-9844-F9DC6B3EFDEE}" type="pres">
      <dgm:prSet presAssocID="{BCB07696-C249-4A6F-9D50-8A5692EAF6C3}" presName="linearFlow" presStyleCnt="0">
        <dgm:presLayoutVars>
          <dgm:dir/>
          <dgm:animLvl val="lvl"/>
          <dgm:resizeHandles/>
        </dgm:presLayoutVars>
      </dgm:prSet>
      <dgm:spPr/>
      <dgm:t>
        <a:bodyPr/>
        <a:lstStyle/>
        <a:p>
          <a:endParaRPr lang="en-US"/>
        </a:p>
      </dgm:t>
    </dgm:pt>
    <dgm:pt modelId="{E02D4784-9F30-4BCB-B5EF-0F265E492999}" type="pres">
      <dgm:prSet presAssocID="{CA32C202-3E7B-4B70-9BC7-CA9BEA7AF6C5}" presName="compositeNode" presStyleCnt="0">
        <dgm:presLayoutVars>
          <dgm:bulletEnabled val="1"/>
        </dgm:presLayoutVars>
      </dgm:prSet>
      <dgm:spPr/>
    </dgm:pt>
    <dgm:pt modelId="{B0C32E65-B68D-4F33-AFF2-8A4602124BBC}" type="pres">
      <dgm:prSet presAssocID="{CA32C202-3E7B-4B70-9BC7-CA9BEA7AF6C5}" presName="image" presStyleLbl="fgImgPlace1" presStyleIdx="0" presStyleCnt="3" custLinFactX="334386" custLinFactNeighborX="400000" custLinFactNeighborY="-12511"/>
      <dgm:spPr>
        <a:blipFill rotWithShape="1">
          <a:blip xmlns:r="http://schemas.openxmlformats.org/officeDocument/2006/relationships" r:embed="rId1"/>
          <a:stretch>
            <a:fillRect/>
          </a:stretch>
        </a:blipFill>
      </dgm:spPr>
    </dgm:pt>
    <dgm:pt modelId="{C68E2936-C30E-47CE-83A6-B917EA48E311}" type="pres">
      <dgm:prSet presAssocID="{CA32C202-3E7B-4B70-9BC7-CA9BEA7AF6C5}" presName="childNode" presStyleLbl="node1" presStyleIdx="0" presStyleCnt="3">
        <dgm:presLayoutVars>
          <dgm:bulletEnabled val="1"/>
        </dgm:presLayoutVars>
      </dgm:prSet>
      <dgm:spPr/>
      <dgm:t>
        <a:bodyPr/>
        <a:lstStyle/>
        <a:p>
          <a:endParaRPr lang="en-US"/>
        </a:p>
      </dgm:t>
    </dgm:pt>
    <dgm:pt modelId="{08508BA6-EBCC-4332-8423-78F16BE666EE}" type="pres">
      <dgm:prSet presAssocID="{CA32C202-3E7B-4B70-9BC7-CA9BEA7AF6C5}" presName="parentNode" presStyleLbl="revTx" presStyleIdx="0" presStyleCnt="3">
        <dgm:presLayoutVars>
          <dgm:chMax val="0"/>
          <dgm:bulletEnabled val="1"/>
        </dgm:presLayoutVars>
      </dgm:prSet>
      <dgm:spPr/>
      <dgm:t>
        <a:bodyPr/>
        <a:lstStyle/>
        <a:p>
          <a:endParaRPr lang="en-US"/>
        </a:p>
      </dgm:t>
    </dgm:pt>
    <dgm:pt modelId="{01E793B3-6FDB-4095-BEC6-520C16B6A033}" type="pres">
      <dgm:prSet presAssocID="{74B97422-BE84-49EE-A20B-13FC1E780D1D}" presName="sibTrans" presStyleCnt="0"/>
      <dgm:spPr/>
    </dgm:pt>
    <dgm:pt modelId="{F1B33B65-37F2-459E-B8CB-5272C58E0BC2}" type="pres">
      <dgm:prSet presAssocID="{9094658D-BDBE-46EC-84C7-0672245C4675}" presName="compositeNode" presStyleCnt="0">
        <dgm:presLayoutVars>
          <dgm:bulletEnabled val="1"/>
        </dgm:presLayoutVars>
      </dgm:prSet>
      <dgm:spPr/>
    </dgm:pt>
    <dgm:pt modelId="{E2F940A6-F816-4029-B280-5C4A91F8AF5C}" type="pres">
      <dgm:prSet presAssocID="{9094658D-BDBE-46EC-84C7-0672245C4675}" presName="image" presStyleLbl="fgImgPlace1" presStyleIdx="1" presStyleCnt="3"/>
      <dgm:spPr>
        <a:blipFill rotWithShape="1">
          <a:blip xmlns:r="http://schemas.openxmlformats.org/officeDocument/2006/relationships" r:embed="rId2"/>
          <a:stretch>
            <a:fillRect/>
          </a:stretch>
        </a:blipFill>
      </dgm:spPr>
    </dgm:pt>
    <dgm:pt modelId="{6EC077D1-C58C-48CF-9895-F08E382F9699}" type="pres">
      <dgm:prSet presAssocID="{9094658D-BDBE-46EC-84C7-0672245C4675}" presName="childNode" presStyleLbl="node1" presStyleIdx="1" presStyleCnt="3">
        <dgm:presLayoutVars>
          <dgm:bulletEnabled val="1"/>
        </dgm:presLayoutVars>
      </dgm:prSet>
      <dgm:spPr/>
      <dgm:t>
        <a:bodyPr/>
        <a:lstStyle/>
        <a:p>
          <a:endParaRPr lang="en-US"/>
        </a:p>
      </dgm:t>
    </dgm:pt>
    <dgm:pt modelId="{1B5ED3A3-C725-457D-A6E7-6F91ACAD8792}" type="pres">
      <dgm:prSet presAssocID="{9094658D-BDBE-46EC-84C7-0672245C4675}" presName="parentNode" presStyleLbl="revTx" presStyleIdx="1" presStyleCnt="3">
        <dgm:presLayoutVars>
          <dgm:chMax val="0"/>
          <dgm:bulletEnabled val="1"/>
        </dgm:presLayoutVars>
      </dgm:prSet>
      <dgm:spPr/>
      <dgm:t>
        <a:bodyPr/>
        <a:lstStyle/>
        <a:p>
          <a:endParaRPr lang="en-US"/>
        </a:p>
      </dgm:t>
    </dgm:pt>
    <dgm:pt modelId="{5CDB0BE1-D692-4EB0-B0AF-9D570CDB081C}" type="pres">
      <dgm:prSet presAssocID="{E9C22DBB-1F76-4EEF-9A0C-3282B73B2EF2}" presName="sibTrans" presStyleCnt="0"/>
      <dgm:spPr/>
    </dgm:pt>
    <dgm:pt modelId="{139BCFC1-424A-4F08-A056-94DB8BEAD3DE}" type="pres">
      <dgm:prSet presAssocID="{6484A730-CB76-4F90-AA5A-69676F78C84A}" presName="compositeNode" presStyleCnt="0">
        <dgm:presLayoutVars>
          <dgm:bulletEnabled val="1"/>
        </dgm:presLayoutVars>
      </dgm:prSet>
      <dgm:spPr/>
    </dgm:pt>
    <dgm:pt modelId="{F71E7DF4-EFBC-4A85-A96F-4030394AE794}" type="pres">
      <dgm:prSet presAssocID="{6484A730-CB76-4F90-AA5A-69676F78C84A}" presName="image" presStyleLbl="fgImgPlace1" presStyleIdx="2" presStyleCnt="3" custLinFactX="-333465" custLinFactNeighborX="-400000" custLinFactNeighborY="-2894"/>
      <dgm:spPr>
        <a:blipFill rotWithShape="1">
          <a:blip xmlns:r="http://schemas.openxmlformats.org/officeDocument/2006/relationships" r:embed="rId3"/>
          <a:stretch>
            <a:fillRect/>
          </a:stretch>
        </a:blipFill>
      </dgm:spPr>
    </dgm:pt>
    <dgm:pt modelId="{9AAF8397-1250-4A23-98B0-2C304C09F341}" type="pres">
      <dgm:prSet presAssocID="{6484A730-CB76-4F90-AA5A-69676F78C84A}" presName="childNode" presStyleLbl="node1" presStyleIdx="2" presStyleCnt="3">
        <dgm:presLayoutVars>
          <dgm:bulletEnabled val="1"/>
        </dgm:presLayoutVars>
      </dgm:prSet>
      <dgm:spPr/>
      <dgm:t>
        <a:bodyPr/>
        <a:lstStyle/>
        <a:p>
          <a:endParaRPr lang="en-US"/>
        </a:p>
      </dgm:t>
    </dgm:pt>
    <dgm:pt modelId="{0DD5715D-B443-45A7-8255-F5FF0FEE5CBF}" type="pres">
      <dgm:prSet presAssocID="{6484A730-CB76-4F90-AA5A-69676F78C84A}" presName="parentNode" presStyleLbl="revTx" presStyleIdx="2" presStyleCnt="3">
        <dgm:presLayoutVars>
          <dgm:chMax val="0"/>
          <dgm:bulletEnabled val="1"/>
        </dgm:presLayoutVars>
      </dgm:prSet>
      <dgm:spPr/>
      <dgm:t>
        <a:bodyPr/>
        <a:lstStyle/>
        <a:p>
          <a:endParaRPr lang="en-US"/>
        </a:p>
      </dgm:t>
    </dgm:pt>
  </dgm:ptLst>
  <dgm:cxnLst>
    <dgm:cxn modelId="{D5272927-3769-4CD7-9F8F-58D2E0E3ABA5}" srcId="{CA32C202-3E7B-4B70-9BC7-CA9BEA7AF6C5}" destId="{F7B515C3-DECD-42F7-A26A-84876FE47761}" srcOrd="1" destOrd="0" parTransId="{E398516B-4C6E-43CB-A831-CB83AA6DC15F}" sibTransId="{25553ED7-1366-42D6-ABFB-D1B50912B88E}"/>
    <dgm:cxn modelId="{BC0E3070-298C-4CD4-97B9-169FC93EC16B}" type="presOf" srcId="{C81F73DC-95EE-4276-8AF2-13AD95245418}" destId="{6EC077D1-C58C-48CF-9895-F08E382F9699}" srcOrd="0" destOrd="1" presId="urn:microsoft.com/office/officeart/2005/8/layout/hList2"/>
    <dgm:cxn modelId="{D7353F0D-A829-45EB-B1CA-36AD33742421}" srcId="{CA32C202-3E7B-4B70-9BC7-CA9BEA7AF6C5}" destId="{FC777F30-DBC8-41B3-8A13-6BF3F5DA2B6C}" srcOrd="5" destOrd="0" parTransId="{04CB7B5E-F6B4-4F0C-910E-9C220D9A677B}" sibTransId="{9EC5D55E-51D3-418E-ACBE-FEF6C8AE0044}"/>
    <dgm:cxn modelId="{5E5D8D59-81AC-468A-BE83-647A7A6D8B20}" srcId="{6484A730-CB76-4F90-AA5A-69676F78C84A}" destId="{72B2F5AF-7432-444D-AAC9-8C3CC732C686}" srcOrd="6" destOrd="0" parTransId="{EFA6DD3B-529A-4FD0-B266-21A2414D5A66}" sibTransId="{4577A195-C104-4301-8754-7F9056A75397}"/>
    <dgm:cxn modelId="{C1725E94-F651-4D15-9662-DB3CA4CFCB98}" type="presOf" srcId="{4835203F-473F-4536-A3D0-75A0B9C68DC2}" destId="{9AAF8397-1250-4A23-98B0-2C304C09F341}" srcOrd="0" destOrd="5" presId="urn:microsoft.com/office/officeart/2005/8/layout/hList2"/>
    <dgm:cxn modelId="{D43550B8-087A-48F3-B139-425792CCAA99}" srcId="{BCB07696-C249-4A6F-9D50-8A5692EAF6C3}" destId="{9094658D-BDBE-46EC-84C7-0672245C4675}" srcOrd="1" destOrd="0" parTransId="{D2F172FB-0DE2-41FC-B3C4-EC5B8E270179}" sibTransId="{E9C22DBB-1F76-4EEF-9A0C-3282B73B2EF2}"/>
    <dgm:cxn modelId="{D784AA54-8998-48DB-9682-4D366FB0F0B8}" srcId="{6484A730-CB76-4F90-AA5A-69676F78C84A}" destId="{28B21B69-11D4-403B-86DF-FEE9892AECCF}" srcOrd="7" destOrd="0" parTransId="{B343F8AD-24EE-468E-ADDD-6ED7747997A0}" sibTransId="{5CC365D3-AE06-4F78-8E8B-AE0218D3F3CC}"/>
    <dgm:cxn modelId="{490F81E4-F477-499D-A748-8842D121274E}" srcId="{9094658D-BDBE-46EC-84C7-0672245C4675}" destId="{6A281E3A-5F2A-4C16-A484-E84E927A2235}" srcOrd="2" destOrd="0" parTransId="{9F1FDE77-6D61-4A53-92A8-85613E1557D8}" sibTransId="{7B929833-7D56-42B8-9929-0BC28FE7ED5C}"/>
    <dgm:cxn modelId="{FD68285B-E935-4100-9CA4-6B982231319F}" type="presOf" srcId="{E98B0841-E914-47F2-8D19-9A69643F1C27}" destId="{6EC077D1-C58C-48CF-9895-F08E382F9699}" srcOrd="0" destOrd="5" presId="urn:microsoft.com/office/officeart/2005/8/layout/hList2"/>
    <dgm:cxn modelId="{3B93977C-9181-448E-9512-8120DD01A798}" type="presOf" srcId="{5DDE6A66-006D-4A7E-BDF7-FCE567FF6B28}" destId="{9AAF8397-1250-4A23-98B0-2C304C09F341}" srcOrd="0" destOrd="1" presId="urn:microsoft.com/office/officeart/2005/8/layout/hList2"/>
    <dgm:cxn modelId="{8A7C0226-A482-4530-A6AE-FC61BF8EC5F5}" srcId="{CA32C202-3E7B-4B70-9BC7-CA9BEA7AF6C5}" destId="{0227EB84-4486-41FF-AAD9-4A2650332534}" srcOrd="3" destOrd="0" parTransId="{DD021699-2A7E-465F-97F0-CC375EEC4697}" sibTransId="{2617C9EE-1C3A-4EF4-99CB-2526A3428F88}"/>
    <dgm:cxn modelId="{BEC73322-1A2B-46EB-AB12-64DF7A685663}" srcId="{9094658D-BDBE-46EC-84C7-0672245C4675}" destId="{50FD72C3-4578-4E37-8A35-2E8E9A1193EE}" srcOrd="6" destOrd="0" parTransId="{926C733F-10CD-44B6-AAF1-C625A2752ECA}" sibTransId="{A38A68F5-916B-4D6E-87B4-4ADA9B0EAB12}"/>
    <dgm:cxn modelId="{AA409D3B-9B9E-41D8-9630-119AAA7C63CD}" srcId="{CA32C202-3E7B-4B70-9BC7-CA9BEA7AF6C5}" destId="{A8C73964-E4E9-4931-B19E-2A705564591A}" srcOrd="6" destOrd="0" parTransId="{C035A0A3-E04C-4993-81A1-DACC7239CB1A}" sibTransId="{9F91AF8B-A954-4D98-86C2-201BE09C7ABA}"/>
    <dgm:cxn modelId="{D1424AE3-9BDB-413A-81AF-F2A86DC2F045}" type="presOf" srcId="{E9171715-A65E-4AA0-BDDF-A8F02C0C9E20}" destId="{9AAF8397-1250-4A23-98B0-2C304C09F341}" srcOrd="0" destOrd="8" presId="urn:microsoft.com/office/officeart/2005/8/layout/hList2"/>
    <dgm:cxn modelId="{AB0BD6A5-DACA-407E-8720-4C16187AE632}" srcId="{6484A730-CB76-4F90-AA5A-69676F78C84A}" destId="{E9171715-A65E-4AA0-BDDF-A8F02C0C9E20}" srcOrd="8" destOrd="0" parTransId="{EF6E9E00-60E2-42CE-A75E-936C05E086C7}" sibTransId="{F5B67A89-4752-41E2-84C1-64BD6E9E4E41}"/>
    <dgm:cxn modelId="{972A018D-117E-4B7E-8216-BF3B2E76F50A}" srcId="{6484A730-CB76-4F90-AA5A-69676F78C84A}" destId="{2A6D8E62-4353-456D-BDDB-6C5A04873D37}" srcOrd="3" destOrd="0" parTransId="{9BC694D1-7D29-416D-B846-2F463E8355AA}" sibTransId="{5FB92704-3EF5-482E-B520-B79D6CD64768}"/>
    <dgm:cxn modelId="{07EAC44C-15F0-4FE8-BAFD-4D8549846CBD}" type="presOf" srcId="{9094658D-BDBE-46EC-84C7-0672245C4675}" destId="{1B5ED3A3-C725-457D-A6E7-6F91ACAD8792}" srcOrd="0" destOrd="0" presId="urn:microsoft.com/office/officeart/2005/8/layout/hList2"/>
    <dgm:cxn modelId="{9E70D51A-31D5-4082-AF44-93EE59075370}" srcId="{CA32C202-3E7B-4B70-9BC7-CA9BEA7AF6C5}" destId="{8F3C4584-0EC3-44F0-AE69-01DE10BD10BE}" srcOrd="4" destOrd="0" parTransId="{3749CA6C-C3FF-4BF1-BD49-B6160E49239A}" sibTransId="{33DAA9B5-B834-4668-A2A8-0DBCDF0ED878}"/>
    <dgm:cxn modelId="{498B30C5-31DF-4ECE-B9D8-E9DC9ADB00A7}" type="presOf" srcId="{79D07661-D394-4A37-BFCA-395578FBC148}" destId="{C68E2936-C30E-47CE-83A6-B917EA48E311}" srcOrd="0" destOrd="0" presId="urn:microsoft.com/office/officeart/2005/8/layout/hList2"/>
    <dgm:cxn modelId="{7F2D78DD-A636-451D-9D42-FD179E67D0E1}" type="presOf" srcId="{6A281E3A-5F2A-4C16-A484-E84E927A2235}" destId="{6EC077D1-C58C-48CF-9895-F08E382F9699}" srcOrd="0" destOrd="2" presId="urn:microsoft.com/office/officeart/2005/8/layout/hList2"/>
    <dgm:cxn modelId="{A4450669-0C4E-48B1-9EC8-4A2573FF4946}" type="presOf" srcId="{E5502D85-9282-41EE-BA33-C2673AACE470}" destId="{9AAF8397-1250-4A23-98B0-2C304C09F341}" srcOrd="0" destOrd="4" presId="urn:microsoft.com/office/officeart/2005/8/layout/hList2"/>
    <dgm:cxn modelId="{EA97F893-15FC-4FF3-8AC2-F91E0E41A62F}" srcId="{6484A730-CB76-4F90-AA5A-69676F78C84A}" destId="{402E45D3-1FD9-4717-9924-8A7F94490DBE}" srcOrd="2" destOrd="0" parTransId="{2970E97F-F36D-4FA7-B473-F32C57441335}" sibTransId="{5CD01720-B76E-4F78-B5AD-11A2255A4ED2}"/>
    <dgm:cxn modelId="{527B2CAA-FCFE-4571-B10C-F41DE23DA962}" srcId="{6484A730-CB76-4F90-AA5A-69676F78C84A}" destId="{4835203F-473F-4536-A3D0-75A0B9C68DC2}" srcOrd="5" destOrd="0" parTransId="{2AC9C9B8-DECE-4710-B2C6-EC0B0EED0A34}" sibTransId="{2087D5E8-13BE-4DB6-81BA-188DF2ABD7A4}"/>
    <dgm:cxn modelId="{2DA9EFD1-089B-41F4-9592-B07BCFF81196}" type="presOf" srcId="{402E45D3-1FD9-4717-9924-8A7F94490DBE}" destId="{9AAF8397-1250-4A23-98B0-2C304C09F341}" srcOrd="0" destOrd="2" presId="urn:microsoft.com/office/officeart/2005/8/layout/hList2"/>
    <dgm:cxn modelId="{B863DE34-968C-420D-A563-57A140B4B01B}" srcId="{BCB07696-C249-4A6F-9D50-8A5692EAF6C3}" destId="{CA32C202-3E7B-4B70-9BC7-CA9BEA7AF6C5}" srcOrd="0" destOrd="0" parTransId="{04EFC098-462D-4089-AE6D-524B04B3EB7D}" sibTransId="{74B97422-BE84-49EE-A20B-13FC1E780D1D}"/>
    <dgm:cxn modelId="{D1593747-CEF3-43EA-9A10-7E51B7C28433}" srcId="{CA32C202-3E7B-4B70-9BC7-CA9BEA7AF6C5}" destId="{79D07661-D394-4A37-BFCA-395578FBC148}" srcOrd="0" destOrd="0" parTransId="{003E8F2E-8C98-4EDB-9BC4-EFEBB7D263BC}" sibTransId="{178BF5DB-D5A9-492D-AC30-B0FDC48EB1C1}"/>
    <dgm:cxn modelId="{40D4105C-BF5D-4F5A-ACA5-3E8D8C78B5D4}" type="presOf" srcId="{72B2F5AF-7432-444D-AAC9-8C3CC732C686}" destId="{9AAF8397-1250-4A23-98B0-2C304C09F341}" srcOrd="0" destOrd="6" presId="urn:microsoft.com/office/officeart/2005/8/layout/hList2"/>
    <dgm:cxn modelId="{6D7B0563-81CF-442F-A5FF-15A4D70F50F0}" type="presOf" srcId="{6484A730-CB76-4F90-AA5A-69676F78C84A}" destId="{0DD5715D-B443-45A7-8255-F5FF0FEE5CBF}" srcOrd="0" destOrd="0" presId="urn:microsoft.com/office/officeart/2005/8/layout/hList2"/>
    <dgm:cxn modelId="{F2C06A74-41D3-46B2-902C-FE63E0EB30D0}" type="presOf" srcId="{CA32C202-3E7B-4B70-9BC7-CA9BEA7AF6C5}" destId="{08508BA6-EBCC-4332-8423-78F16BE666EE}" srcOrd="0" destOrd="0" presId="urn:microsoft.com/office/officeart/2005/8/layout/hList2"/>
    <dgm:cxn modelId="{91819189-F23A-4537-BF83-4B5938B4F656}" type="presOf" srcId="{9866359B-D656-4577-8AEA-12F9608187D4}" destId="{6EC077D1-C58C-48CF-9895-F08E382F9699}" srcOrd="0" destOrd="0" presId="urn:microsoft.com/office/officeart/2005/8/layout/hList2"/>
    <dgm:cxn modelId="{3343A015-B638-4279-98E5-4FAFBEF1D305}" type="presOf" srcId="{0227EB84-4486-41FF-AAD9-4A2650332534}" destId="{C68E2936-C30E-47CE-83A6-B917EA48E311}" srcOrd="0" destOrd="3" presId="urn:microsoft.com/office/officeart/2005/8/layout/hList2"/>
    <dgm:cxn modelId="{C67EFABE-D96E-4866-9857-7C13D290C695}" srcId="{6484A730-CB76-4F90-AA5A-69676F78C84A}" destId="{2EA86D80-9EA1-4266-81F8-CA8AAD5B91DE}" srcOrd="9" destOrd="0" parTransId="{CD82B269-5B7B-4B52-BDC3-0503E1CDC9EB}" sibTransId="{E1ECE8E0-192B-4287-9983-1D66FE1BEF3F}"/>
    <dgm:cxn modelId="{2ACB0473-7A78-423A-9310-199B9466B79F}" srcId="{9094658D-BDBE-46EC-84C7-0672245C4675}" destId="{C81F73DC-95EE-4276-8AF2-13AD95245418}" srcOrd="1" destOrd="0" parTransId="{F2EAA5C4-B974-4D87-90A4-4D379070DB4A}" sibTransId="{ABA30268-0A95-4193-903E-0EAA5778A689}"/>
    <dgm:cxn modelId="{EF0A0E6A-22FF-4AA1-89EC-54979235E0AF}" type="presOf" srcId="{937DD61C-DA12-4BAA-82C9-6558516A7502}" destId="{C68E2936-C30E-47CE-83A6-B917EA48E311}" srcOrd="0" destOrd="2" presId="urn:microsoft.com/office/officeart/2005/8/layout/hList2"/>
    <dgm:cxn modelId="{F4CA4C20-E601-4B17-8E9E-9BEE6DD9B203}" type="presOf" srcId="{50FD72C3-4578-4E37-8A35-2E8E9A1193EE}" destId="{6EC077D1-C58C-48CF-9895-F08E382F9699}" srcOrd="0" destOrd="6" presId="urn:microsoft.com/office/officeart/2005/8/layout/hList2"/>
    <dgm:cxn modelId="{3F390C23-6262-461F-B3D4-C29D416EE297}" type="presOf" srcId="{FC777F30-DBC8-41B3-8A13-6BF3F5DA2B6C}" destId="{C68E2936-C30E-47CE-83A6-B917EA48E311}" srcOrd="0" destOrd="5" presId="urn:microsoft.com/office/officeart/2005/8/layout/hList2"/>
    <dgm:cxn modelId="{EAC0A450-5A70-49EA-96A0-24BAEF4B393E}" type="presOf" srcId="{15381B36-0893-430D-9BA1-91F9378283E9}" destId="{6EC077D1-C58C-48CF-9895-F08E382F9699}" srcOrd="0" destOrd="3" presId="urn:microsoft.com/office/officeart/2005/8/layout/hList2"/>
    <dgm:cxn modelId="{51FE4E8D-872B-4891-B339-13D9FA0D5D47}" type="presOf" srcId="{2EA86D80-9EA1-4266-81F8-CA8AAD5B91DE}" destId="{9AAF8397-1250-4A23-98B0-2C304C09F341}" srcOrd="0" destOrd="9" presId="urn:microsoft.com/office/officeart/2005/8/layout/hList2"/>
    <dgm:cxn modelId="{9C879031-37A3-4885-8091-C3777B904F34}" srcId="{9094658D-BDBE-46EC-84C7-0672245C4675}" destId="{E98B0841-E914-47F2-8D19-9A69643F1C27}" srcOrd="5" destOrd="0" parTransId="{D3EF7F11-3C48-4936-B52D-161BDC0CA6D3}" sibTransId="{4D09DC14-45EF-47CF-BAC0-980437AC6EBD}"/>
    <dgm:cxn modelId="{09E3F53B-0310-4CD5-ABBD-E483E8496CE6}" type="presOf" srcId="{BCB07696-C249-4A6F-9D50-8A5692EAF6C3}" destId="{79158AA3-FBF6-42F2-9844-F9DC6B3EFDEE}" srcOrd="0" destOrd="0" presId="urn:microsoft.com/office/officeart/2005/8/layout/hList2"/>
    <dgm:cxn modelId="{5188D3A5-CDDC-4ECD-BB4B-21583DDDC3E9}" type="presOf" srcId="{28B21B69-11D4-403B-86DF-FEE9892AECCF}" destId="{9AAF8397-1250-4A23-98B0-2C304C09F341}" srcOrd="0" destOrd="7" presId="urn:microsoft.com/office/officeart/2005/8/layout/hList2"/>
    <dgm:cxn modelId="{09942971-C289-4C96-B396-51788538FC12}" type="presOf" srcId="{A8C73964-E4E9-4931-B19E-2A705564591A}" destId="{C68E2936-C30E-47CE-83A6-B917EA48E311}" srcOrd="0" destOrd="6" presId="urn:microsoft.com/office/officeart/2005/8/layout/hList2"/>
    <dgm:cxn modelId="{87F65E5A-C3E1-4EE3-AD92-29224CE9824C}" type="presOf" srcId="{853C9902-D958-4112-8D31-19886A0690FA}" destId="{9AAF8397-1250-4A23-98B0-2C304C09F341}" srcOrd="0" destOrd="0" presId="urn:microsoft.com/office/officeart/2005/8/layout/hList2"/>
    <dgm:cxn modelId="{9478F6DF-AB45-4981-BD25-916DB27BCD50}" srcId="{9094658D-BDBE-46EC-84C7-0672245C4675}" destId="{15381B36-0893-430D-9BA1-91F9378283E9}" srcOrd="3" destOrd="0" parTransId="{6B107ECF-780B-4C5D-BC09-A63672152CCF}" sibTransId="{3C5D0C76-D0AE-40F5-B093-CA6C31D5C12C}"/>
    <dgm:cxn modelId="{891DF22C-1897-45C3-9E94-F5A19352A4DF}" srcId="{6484A730-CB76-4F90-AA5A-69676F78C84A}" destId="{E5502D85-9282-41EE-BA33-C2673AACE470}" srcOrd="4" destOrd="0" parTransId="{A3F93D5C-415B-4A05-94EF-8F0C198431BE}" sibTransId="{5DED8E18-D509-4619-B3D9-A0870E2B9DC5}"/>
    <dgm:cxn modelId="{6C06AC6E-5DC5-402D-9877-B15D6A3CCF3B}" srcId="{6484A730-CB76-4F90-AA5A-69676F78C84A}" destId="{853C9902-D958-4112-8D31-19886A0690FA}" srcOrd="0" destOrd="0" parTransId="{78D0AF15-6375-4291-BD31-493FC8515621}" sibTransId="{7C9F2A25-5F04-4D79-8538-5EC4BFE26080}"/>
    <dgm:cxn modelId="{A17B63DA-720C-4C4F-A151-A688ABE8788D}" srcId="{BCB07696-C249-4A6F-9D50-8A5692EAF6C3}" destId="{6484A730-CB76-4F90-AA5A-69676F78C84A}" srcOrd="2" destOrd="0" parTransId="{08FE2FE1-30A1-4460-949F-D1BD44E3ED45}" sibTransId="{3F4DBE7A-B5EF-4731-B1BC-8EF60055F88F}"/>
    <dgm:cxn modelId="{5A2B94C9-9DA1-4BEE-A0A1-B16EE56BE87E}" type="presOf" srcId="{8F3C4584-0EC3-44F0-AE69-01DE10BD10BE}" destId="{C68E2936-C30E-47CE-83A6-B917EA48E311}" srcOrd="0" destOrd="4" presId="urn:microsoft.com/office/officeart/2005/8/layout/hList2"/>
    <dgm:cxn modelId="{733A99FE-B4FB-473A-A1BF-9B4CF222EC43}" type="presOf" srcId="{2A6D8E62-4353-456D-BDDB-6C5A04873D37}" destId="{9AAF8397-1250-4A23-98B0-2C304C09F341}" srcOrd="0" destOrd="3" presId="urn:microsoft.com/office/officeart/2005/8/layout/hList2"/>
    <dgm:cxn modelId="{C09AA2A4-8609-4FAC-B158-98BA6309B446}" srcId="{6484A730-CB76-4F90-AA5A-69676F78C84A}" destId="{5DDE6A66-006D-4A7E-BDF7-FCE567FF6B28}" srcOrd="1" destOrd="0" parTransId="{772E5309-2DDF-4CB5-9452-B1BEC8A3896C}" sibTransId="{97577BAD-B662-4AF5-A74D-EEF207A250BE}"/>
    <dgm:cxn modelId="{BB443DDC-C126-4EC7-A997-AB5111FCB348}" srcId="{CA32C202-3E7B-4B70-9BC7-CA9BEA7AF6C5}" destId="{937DD61C-DA12-4BAA-82C9-6558516A7502}" srcOrd="2" destOrd="0" parTransId="{B3B4BF2B-F78B-4B05-B79B-0DFCD34394D5}" sibTransId="{6C79C8D5-71FB-4E23-A2D9-B5C65F51847D}"/>
    <dgm:cxn modelId="{EABEDC06-447F-4BD2-91EF-6932D9344F6B}" srcId="{9094658D-BDBE-46EC-84C7-0672245C4675}" destId="{9866359B-D656-4577-8AEA-12F9608187D4}" srcOrd="0" destOrd="0" parTransId="{56A84DE0-5881-45FD-9755-00F40974615F}" sibTransId="{4B3DE10F-D4FF-4BF9-BA8C-39B8703E1278}"/>
    <dgm:cxn modelId="{455F31EC-AEF6-428A-8F53-DDDAF811AB77}" srcId="{9094658D-BDBE-46EC-84C7-0672245C4675}" destId="{BCC1F604-7438-465A-B87D-B837F9C469D1}" srcOrd="4" destOrd="0" parTransId="{E6DC90DF-238F-4B6B-8A7B-ECC1536E8676}" sibTransId="{963659A2-82D3-493A-BC5A-29F629AC8F4A}"/>
    <dgm:cxn modelId="{C9F1D253-EB34-46A1-853E-42D39AD2B760}" type="presOf" srcId="{BCC1F604-7438-465A-B87D-B837F9C469D1}" destId="{6EC077D1-C58C-48CF-9895-F08E382F9699}" srcOrd="0" destOrd="4" presId="urn:microsoft.com/office/officeart/2005/8/layout/hList2"/>
    <dgm:cxn modelId="{567458B7-4551-4A45-BC77-E213CD3AABB4}" type="presOf" srcId="{F7B515C3-DECD-42F7-A26A-84876FE47761}" destId="{C68E2936-C30E-47CE-83A6-B917EA48E311}" srcOrd="0" destOrd="1" presId="urn:microsoft.com/office/officeart/2005/8/layout/hList2"/>
    <dgm:cxn modelId="{2E495F1D-B02F-4335-858E-DA2753FADAF8}" type="presParOf" srcId="{79158AA3-FBF6-42F2-9844-F9DC6B3EFDEE}" destId="{E02D4784-9F30-4BCB-B5EF-0F265E492999}" srcOrd="0" destOrd="0" presId="urn:microsoft.com/office/officeart/2005/8/layout/hList2"/>
    <dgm:cxn modelId="{709C8778-3B06-4994-9F5D-CE62573C6672}" type="presParOf" srcId="{E02D4784-9F30-4BCB-B5EF-0F265E492999}" destId="{B0C32E65-B68D-4F33-AFF2-8A4602124BBC}" srcOrd="0" destOrd="0" presId="urn:microsoft.com/office/officeart/2005/8/layout/hList2"/>
    <dgm:cxn modelId="{A5550ABB-AC90-4E6C-9924-FEC37F85CB2A}" type="presParOf" srcId="{E02D4784-9F30-4BCB-B5EF-0F265E492999}" destId="{C68E2936-C30E-47CE-83A6-B917EA48E311}" srcOrd="1" destOrd="0" presId="urn:microsoft.com/office/officeart/2005/8/layout/hList2"/>
    <dgm:cxn modelId="{9F424A0B-DC2B-4AD9-B5E2-8958ABDE631E}" type="presParOf" srcId="{E02D4784-9F30-4BCB-B5EF-0F265E492999}" destId="{08508BA6-EBCC-4332-8423-78F16BE666EE}" srcOrd="2" destOrd="0" presId="urn:microsoft.com/office/officeart/2005/8/layout/hList2"/>
    <dgm:cxn modelId="{95E2787C-A896-44DA-9BA5-6BC7D412F284}" type="presParOf" srcId="{79158AA3-FBF6-42F2-9844-F9DC6B3EFDEE}" destId="{01E793B3-6FDB-4095-BEC6-520C16B6A033}" srcOrd="1" destOrd="0" presId="urn:microsoft.com/office/officeart/2005/8/layout/hList2"/>
    <dgm:cxn modelId="{E45409D6-75CE-45D4-84D1-C21EB62DA90B}" type="presParOf" srcId="{79158AA3-FBF6-42F2-9844-F9DC6B3EFDEE}" destId="{F1B33B65-37F2-459E-B8CB-5272C58E0BC2}" srcOrd="2" destOrd="0" presId="urn:microsoft.com/office/officeart/2005/8/layout/hList2"/>
    <dgm:cxn modelId="{9EE763B7-52CB-4084-B28D-F19D95DD9F86}" type="presParOf" srcId="{F1B33B65-37F2-459E-B8CB-5272C58E0BC2}" destId="{E2F940A6-F816-4029-B280-5C4A91F8AF5C}" srcOrd="0" destOrd="0" presId="urn:microsoft.com/office/officeart/2005/8/layout/hList2"/>
    <dgm:cxn modelId="{2DC84723-C677-4212-B635-1C89A968317E}" type="presParOf" srcId="{F1B33B65-37F2-459E-B8CB-5272C58E0BC2}" destId="{6EC077D1-C58C-48CF-9895-F08E382F9699}" srcOrd="1" destOrd="0" presId="urn:microsoft.com/office/officeart/2005/8/layout/hList2"/>
    <dgm:cxn modelId="{A67EF619-E3C7-4ABE-A5AB-E4DE54EFA1A9}" type="presParOf" srcId="{F1B33B65-37F2-459E-B8CB-5272C58E0BC2}" destId="{1B5ED3A3-C725-457D-A6E7-6F91ACAD8792}" srcOrd="2" destOrd="0" presId="urn:microsoft.com/office/officeart/2005/8/layout/hList2"/>
    <dgm:cxn modelId="{69BBD224-C711-4C0D-AF46-AA619F0299BC}" type="presParOf" srcId="{79158AA3-FBF6-42F2-9844-F9DC6B3EFDEE}" destId="{5CDB0BE1-D692-4EB0-B0AF-9D570CDB081C}" srcOrd="3" destOrd="0" presId="urn:microsoft.com/office/officeart/2005/8/layout/hList2"/>
    <dgm:cxn modelId="{86679039-02D3-44F3-8077-B5C901A1F084}" type="presParOf" srcId="{79158AA3-FBF6-42F2-9844-F9DC6B3EFDEE}" destId="{139BCFC1-424A-4F08-A056-94DB8BEAD3DE}" srcOrd="4" destOrd="0" presId="urn:microsoft.com/office/officeart/2005/8/layout/hList2"/>
    <dgm:cxn modelId="{23A15EE9-F549-4493-97CC-A005CB15C773}" type="presParOf" srcId="{139BCFC1-424A-4F08-A056-94DB8BEAD3DE}" destId="{F71E7DF4-EFBC-4A85-A96F-4030394AE794}" srcOrd="0" destOrd="0" presId="urn:microsoft.com/office/officeart/2005/8/layout/hList2"/>
    <dgm:cxn modelId="{4D4A13A7-EA21-4983-A3AD-A39974E23BA0}" type="presParOf" srcId="{139BCFC1-424A-4F08-A056-94DB8BEAD3DE}" destId="{9AAF8397-1250-4A23-98B0-2C304C09F341}" srcOrd="1" destOrd="0" presId="urn:microsoft.com/office/officeart/2005/8/layout/hList2"/>
    <dgm:cxn modelId="{A422F56A-769B-4870-A037-9EBE4E3CA18A}" type="presParOf" srcId="{139BCFC1-424A-4F08-A056-94DB8BEAD3DE}" destId="{0DD5715D-B443-45A7-8255-F5FF0FEE5CB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6E70-6AF7-4091-B2D8-A812CA4DB300}">
      <dsp:nvSpPr>
        <dsp:cNvPr id="0" name=""/>
        <dsp:cNvSpPr/>
      </dsp:nvSpPr>
      <dsp:spPr>
        <a:xfrm>
          <a:off x="2641" y="624637"/>
          <a:ext cx="2650038" cy="1060015"/>
        </a:xfrm>
        <a:prstGeom prst="homePlate">
          <a:avLst/>
        </a:prstGeom>
        <a:solidFill>
          <a:srgbClr val="00B4A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a:t>Foundation </a:t>
          </a:r>
        </a:p>
        <a:p>
          <a:pPr lvl="0" algn="ctr" defTabSz="977900">
            <a:lnSpc>
              <a:spcPct val="90000"/>
            </a:lnSpc>
            <a:spcBef>
              <a:spcPct val="0"/>
            </a:spcBef>
            <a:spcAft>
              <a:spcPct val="35000"/>
            </a:spcAft>
          </a:pPr>
          <a:r>
            <a:rPr lang="en-US" sz="2200" kern="1200" dirty="0"/>
            <a:t>Building</a:t>
          </a:r>
        </a:p>
      </dsp:txBody>
      <dsp:txXfrm>
        <a:off x="2641" y="624637"/>
        <a:ext cx="2385034" cy="1060015"/>
      </dsp:txXfrm>
    </dsp:sp>
    <dsp:sp modelId="{CAE159AB-9269-4052-8923-67458DD390B7}">
      <dsp:nvSpPr>
        <dsp:cNvPr id="0" name=""/>
        <dsp:cNvSpPr/>
      </dsp:nvSpPr>
      <dsp:spPr>
        <a:xfrm>
          <a:off x="2122671" y="624637"/>
          <a:ext cx="2650038" cy="1060015"/>
        </a:xfrm>
        <a:prstGeom prst="chevron">
          <a:avLst/>
        </a:prstGeom>
        <a:solidFill>
          <a:srgbClr val="E36E1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0" kern="1200" dirty="0">
              <a:latin typeface="+mn-lt"/>
            </a:rPr>
            <a:t>Gap Analysis</a:t>
          </a:r>
        </a:p>
      </dsp:txBody>
      <dsp:txXfrm>
        <a:off x="2652679" y="624637"/>
        <a:ext cx="1590023" cy="1060015"/>
      </dsp:txXfrm>
    </dsp:sp>
    <dsp:sp modelId="{A0BCF8CA-6E11-47BD-8867-D20E635DB22A}">
      <dsp:nvSpPr>
        <dsp:cNvPr id="0" name=""/>
        <dsp:cNvSpPr/>
      </dsp:nvSpPr>
      <dsp:spPr>
        <a:xfrm>
          <a:off x="4242702" y="624637"/>
          <a:ext cx="2650038" cy="1060015"/>
        </a:xfrm>
        <a:prstGeom prst="chevron">
          <a:avLst/>
        </a:prstGeom>
        <a:solidFill>
          <a:srgbClr val="B6BC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a:t>Prioritizing &amp; Deploying</a:t>
          </a:r>
        </a:p>
      </dsp:txBody>
      <dsp:txXfrm>
        <a:off x="4772710" y="624637"/>
        <a:ext cx="1590023" cy="1060015"/>
      </dsp:txXfrm>
    </dsp:sp>
    <dsp:sp modelId="{9EEF7140-5F99-40CD-8C4B-94324476F1B2}">
      <dsp:nvSpPr>
        <dsp:cNvPr id="0" name=""/>
        <dsp:cNvSpPr/>
      </dsp:nvSpPr>
      <dsp:spPr>
        <a:xfrm>
          <a:off x="6362733" y="624637"/>
          <a:ext cx="2650038" cy="1060015"/>
        </a:xfrm>
        <a:prstGeom prst="chevron">
          <a:avLst/>
        </a:prstGeom>
        <a:solidFill>
          <a:srgbClr val="004B8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a:t>Assessment &amp; Monitoring</a:t>
          </a:r>
        </a:p>
      </dsp:txBody>
      <dsp:txXfrm>
        <a:off x="6892741" y="624637"/>
        <a:ext cx="1590023" cy="1060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890E27E-EC3F-4A80-92B5-D9609CBF0CF9}" type="datetimeFigureOut">
              <a:rPr lang="en-US" smtClean="0"/>
              <a:t>10/3/2017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DFA24CA-24DC-48D9-8ED1-BC560BA4034B}" type="slidenum">
              <a:rPr lang="en-US" smtClean="0"/>
              <a:t>‹#›</a:t>
            </a:fld>
            <a:endParaRPr lang="en-US" dirty="0"/>
          </a:p>
        </p:txBody>
      </p:sp>
    </p:spTree>
    <p:extLst>
      <p:ext uri="{BB962C8B-B14F-4D97-AF65-F5344CB8AC3E}">
        <p14:creationId xmlns:p14="http://schemas.microsoft.com/office/powerpoint/2010/main" val="396021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ACB35EF9-05EC-BC4F-BAE5-3E1E296ECD9E}" type="slidenum">
              <a:rPr lang="en-US" smtClean="0"/>
              <a:pPr/>
              <a:t>1</a:t>
            </a:fld>
            <a:endParaRPr lang="en-US" dirty="0"/>
          </a:p>
        </p:txBody>
      </p:sp>
    </p:spTree>
    <p:extLst>
      <p:ext uri="{BB962C8B-B14F-4D97-AF65-F5344CB8AC3E}">
        <p14:creationId xmlns:p14="http://schemas.microsoft.com/office/powerpoint/2010/main" val="220316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6F2C87B5-DB61-4F6F-BCD6-2C1EDE8B7E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2A45246F-9587-4D4D-BDD8-261D5DB44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xmlns="" id="{45E2DA9D-B688-41EC-BE1E-011F0C876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F5D84-1EC8-437F-9459-0A2BB86C4DD1}"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3882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612829E8-DBA4-4068-B49C-8F88B2E74D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29E2C886-7F3B-4C09-B4FC-03EDF746F0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xmlns="" id="{93AF9BD1-F185-4501-99D2-8B35D24A40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F563-571D-4C8A-9D97-DEC575A57707}"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4238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179DE54F-DE2E-4EA2-A852-89207EABC3A5}"/>
              </a:ext>
            </a:extLst>
          </p:cNvPr>
          <p:cNvSpPr>
            <a:spLocks noGrp="1" noRot="1" noChangeAspect="1" noTextEdit="1"/>
          </p:cNvSpPr>
          <p:nvPr>
            <p:ph type="sldImg"/>
          </p:nvPr>
        </p:nvSpPr>
        <p:spPr bwMode="auto">
          <a:xfrm>
            <a:off x="420688" y="701675"/>
            <a:ext cx="6235700" cy="3508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84C92A90-A5DD-480F-BC28-74C199C07F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xmlns="" id="{27A477C3-84B2-4355-A132-2DC6A1D7B0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E1D25-CF34-45D0-9743-9E8C0A2E882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3468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94068758-63FF-414A-BF3B-CD6594CFC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370CA061-9BB5-4033-84EF-BE8DCC6D5B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xmlns="" id="{24973D19-3F30-4DF3-86B7-6C844DEE2C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FE406A-09C1-46EE-9DE5-4260FE558B5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817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5FD1BF29-E6A5-43E5-8631-9AE86A22A8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A1ECA290-0713-45EE-B71A-F62CA0A2F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xmlns="" id="{DE147AFF-5001-4078-BA72-9AC73EBDCE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1060AD-8781-4B49-8952-BB6C9949CE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645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ACB35EF9-05EC-BC4F-BAE5-3E1E296ECD9E}" type="slidenum">
              <a:rPr lang="en-US" smtClean="0"/>
              <a:pPr/>
              <a:t>2</a:t>
            </a:fld>
            <a:endParaRPr lang="en-US" dirty="0"/>
          </a:p>
        </p:txBody>
      </p:sp>
    </p:spTree>
    <p:extLst>
      <p:ext uri="{BB962C8B-B14F-4D97-AF65-F5344CB8AC3E}">
        <p14:creationId xmlns:p14="http://schemas.microsoft.com/office/powerpoint/2010/main" val="19764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ACB35EF9-05EC-BC4F-BAE5-3E1E296ECD9E}" type="slidenum">
              <a:rPr lang="en-US" smtClean="0"/>
              <a:pPr/>
              <a:t>3</a:t>
            </a:fld>
            <a:endParaRPr lang="en-US" dirty="0"/>
          </a:p>
        </p:txBody>
      </p:sp>
    </p:spTree>
    <p:extLst>
      <p:ext uri="{BB962C8B-B14F-4D97-AF65-F5344CB8AC3E}">
        <p14:creationId xmlns:p14="http://schemas.microsoft.com/office/powerpoint/2010/main" val="33498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a:p>
            <a:r>
              <a:rPr lang="en-US" dirty="0"/>
              <a:t>Mike</a:t>
            </a:r>
          </a:p>
        </p:txBody>
      </p:sp>
      <p:sp>
        <p:nvSpPr>
          <p:cNvPr id="4" name="Slide Number Placeholder 3"/>
          <p:cNvSpPr>
            <a:spLocks noGrp="1"/>
          </p:cNvSpPr>
          <p:nvPr>
            <p:ph type="sldNum" sz="quarter" idx="10"/>
          </p:nvPr>
        </p:nvSpPr>
        <p:spPr/>
        <p:txBody>
          <a:bodyPr/>
          <a:lstStyle/>
          <a:p>
            <a:fld id="{ACB35EF9-05EC-BC4F-BAE5-3E1E296ECD9E}" type="slidenum">
              <a:rPr lang="en-US" smtClean="0"/>
              <a:pPr/>
              <a:t>4</a:t>
            </a:fld>
            <a:endParaRPr lang="en-US" dirty="0"/>
          </a:p>
        </p:txBody>
      </p:sp>
    </p:spTree>
    <p:extLst>
      <p:ext uri="{BB962C8B-B14F-4D97-AF65-F5344CB8AC3E}">
        <p14:creationId xmlns:p14="http://schemas.microsoft.com/office/powerpoint/2010/main" val="120617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982" indent="-174982">
              <a:buFont typeface="Arial" panose="020B0604020202020204" pitchFamily="34" charset="0"/>
              <a:buChar char="•"/>
            </a:pPr>
            <a:endParaRPr lang="en-US" i="1" dirty="0"/>
          </a:p>
          <a:p>
            <a:r>
              <a:rPr lang="en-US" dirty="0"/>
              <a:t>Mike</a:t>
            </a:r>
          </a:p>
        </p:txBody>
      </p:sp>
      <p:sp>
        <p:nvSpPr>
          <p:cNvPr id="4" name="Slide Number Placeholder 3"/>
          <p:cNvSpPr>
            <a:spLocks noGrp="1"/>
          </p:cNvSpPr>
          <p:nvPr>
            <p:ph type="sldNum" sz="quarter" idx="10"/>
          </p:nvPr>
        </p:nvSpPr>
        <p:spPr/>
        <p:txBody>
          <a:bodyPr/>
          <a:lstStyle/>
          <a:p>
            <a:pPr>
              <a:defRPr/>
            </a:pPr>
            <a:fld id="{CD8701D3-EAB4-4890-BB8E-8800E943D3DC}" type="slidenum">
              <a:rPr lang="en-US" smtClean="0"/>
              <a:pPr>
                <a:defRPr/>
              </a:pPr>
              <a:t>5</a:t>
            </a:fld>
            <a:endParaRPr lang="en-US" dirty="0"/>
          </a:p>
        </p:txBody>
      </p:sp>
    </p:spTree>
    <p:extLst>
      <p:ext uri="{BB962C8B-B14F-4D97-AF65-F5344CB8AC3E}">
        <p14:creationId xmlns:p14="http://schemas.microsoft.com/office/powerpoint/2010/main" val="179783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a:t>Kyli</a:t>
            </a:r>
          </a:p>
        </p:txBody>
      </p:sp>
      <p:sp>
        <p:nvSpPr>
          <p:cNvPr id="4" name="Slide Number Placeholder 3"/>
          <p:cNvSpPr>
            <a:spLocks noGrp="1"/>
          </p:cNvSpPr>
          <p:nvPr>
            <p:ph type="sldNum" sz="quarter" idx="10"/>
          </p:nvPr>
        </p:nvSpPr>
        <p:spPr/>
        <p:txBody>
          <a:bodyPr/>
          <a:lstStyle/>
          <a:p>
            <a:fld id="{ACB35EF9-05EC-BC4F-BAE5-3E1E296ECD9E}" type="slidenum">
              <a:rPr lang="en-US" smtClean="0"/>
              <a:pPr/>
              <a:t>6</a:t>
            </a:fld>
            <a:endParaRPr lang="en-US" dirty="0"/>
          </a:p>
        </p:txBody>
      </p:sp>
    </p:spTree>
    <p:extLst>
      <p:ext uri="{BB962C8B-B14F-4D97-AF65-F5344CB8AC3E}">
        <p14:creationId xmlns:p14="http://schemas.microsoft.com/office/powerpoint/2010/main" val="60093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Kyli</a:t>
            </a:r>
          </a:p>
        </p:txBody>
      </p:sp>
      <p:sp>
        <p:nvSpPr>
          <p:cNvPr id="4" name="Slide Number Placeholder 3"/>
          <p:cNvSpPr>
            <a:spLocks noGrp="1"/>
          </p:cNvSpPr>
          <p:nvPr>
            <p:ph type="sldNum" sz="quarter" idx="10"/>
          </p:nvPr>
        </p:nvSpPr>
        <p:spPr/>
        <p:txBody>
          <a:bodyPr/>
          <a:lstStyle/>
          <a:p>
            <a:fld id="{1DFA24CA-24DC-48D9-8ED1-BC560BA4034B}" type="slidenum">
              <a:rPr lang="en-US" smtClean="0"/>
              <a:t>7</a:t>
            </a:fld>
            <a:endParaRPr lang="en-US" dirty="0"/>
          </a:p>
        </p:txBody>
      </p:sp>
    </p:spTree>
    <p:extLst>
      <p:ext uri="{BB962C8B-B14F-4D97-AF65-F5344CB8AC3E}">
        <p14:creationId xmlns:p14="http://schemas.microsoft.com/office/powerpoint/2010/main" val="222281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Kyli</a:t>
            </a:r>
          </a:p>
        </p:txBody>
      </p:sp>
      <p:sp>
        <p:nvSpPr>
          <p:cNvPr id="4" name="Slide Number Placeholder 3"/>
          <p:cNvSpPr>
            <a:spLocks noGrp="1"/>
          </p:cNvSpPr>
          <p:nvPr>
            <p:ph type="sldNum" sz="quarter" idx="10"/>
          </p:nvPr>
        </p:nvSpPr>
        <p:spPr/>
        <p:txBody>
          <a:bodyPr/>
          <a:lstStyle/>
          <a:p>
            <a:fld id="{1DFA24CA-24DC-48D9-8ED1-BC560BA4034B}" type="slidenum">
              <a:rPr lang="en-US" smtClean="0"/>
              <a:t>8</a:t>
            </a:fld>
            <a:endParaRPr lang="en-US" dirty="0"/>
          </a:p>
        </p:txBody>
      </p:sp>
    </p:spTree>
    <p:extLst>
      <p:ext uri="{BB962C8B-B14F-4D97-AF65-F5344CB8AC3E}">
        <p14:creationId xmlns:p14="http://schemas.microsoft.com/office/powerpoint/2010/main" val="222131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Kyli</a:t>
            </a:r>
            <a:endParaRPr lang="en-US" baseline="0" dirty="0"/>
          </a:p>
          <a:p>
            <a:endParaRPr lang="en-US" dirty="0"/>
          </a:p>
        </p:txBody>
      </p:sp>
      <p:sp>
        <p:nvSpPr>
          <p:cNvPr id="4" name="Slide Number Placeholder 3"/>
          <p:cNvSpPr>
            <a:spLocks noGrp="1"/>
          </p:cNvSpPr>
          <p:nvPr>
            <p:ph type="sldNum" sz="quarter" idx="10"/>
          </p:nvPr>
        </p:nvSpPr>
        <p:spPr/>
        <p:txBody>
          <a:bodyPr/>
          <a:lstStyle/>
          <a:p>
            <a:fld id="{1DFA24CA-24DC-48D9-8ED1-BC560BA4034B}" type="slidenum">
              <a:rPr lang="en-US" smtClean="0"/>
              <a:t>9</a:t>
            </a:fld>
            <a:endParaRPr lang="en-US" dirty="0"/>
          </a:p>
        </p:txBody>
      </p:sp>
    </p:spTree>
    <p:extLst>
      <p:ext uri="{BB962C8B-B14F-4D97-AF65-F5344CB8AC3E}">
        <p14:creationId xmlns:p14="http://schemas.microsoft.com/office/powerpoint/2010/main" val="3522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195626084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867012732"/>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187420537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Dark Blue">
    <p:bg>
      <p:bgPr>
        <a:solidFill>
          <a:srgbClr val="004B8D"/>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0227" r="13861" b="29895"/>
          <a:stretch/>
        </p:blipFill>
        <p:spPr>
          <a:xfrm>
            <a:off x="5449712" y="1"/>
            <a:ext cx="6742289" cy="6858000"/>
          </a:xfrm>
          <a:prstGeom prst="rect">
            <a:avLst/>
          </a:prstGeom>
          <a:noFill/>
          <a:ln>
            <a:noFill/>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89" y="135468"/>
            <a:ext cx="11887200" cy="6564753"/>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256" y="4976162"/>
            <a:ext cx="2992408" cy="1249927"/>
          </a:xfrm>
          <a:prstGeom prst="rect">
            <a:avLst/>
          </a:prstGeom>
        </p:spPr>
      </p:pic>
      <p:sp>
        <p:nvSpPr>
          <p:cNvPr id="19" name="Text Placeholder 17"/>
          <p:cNvSpPr>
            <a:spLocks noGrp="1"/>
          </p:cNvSpPr>
          <p:nvPr>
            <p:ph type="body" sz="quarter" idx="11" hasCustomPrompt="1"/>
          </p:nvPr>
        </p:nvSpPr>
        <p:spPr>
          <a:xfrm>
            <a:off x="712256" y="3679865"/>
            <a:ext cx="10179491" cy="417624"/>
          </a:xfrm>
          <a:prstGeom prst="rect">
            <a:avLst/>
          </a:prstGeom>
          <a:effectLst/>
        </p:spPr>
        <p:txBody>
          <a:bodyPr vert="horz" lIns="0" tIns="0" rIns="0" bIns="0"/>
          <a:lstStyle>
            <a:lvl1pPr marL="0" indent="0">
              <a:buFontTx/>
              <a:buNone/>
              <a:defRPr sz="2400" b="0">
                <a:solidFill>
                  <a:srgbClr val="F3D289"/>
                </a:solidFill>
                <a:latin typeface="Arial"/>
                <a:cs typeface="Helvetica"/>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Date</a:t>
            </a:r>
          </a:p>
        </p:txBody>
      </p:sp>
      <p:sp>
        <p:nvSpPr>
          <p:cNvPr id="20" name="Text Placeholder 21"/>
          <p:cNvSpPr>
            <a:spLocks noGrp="1"/>
          </p:cNvSpPr>
          <p:nvPr>
            <p:ph type="body" sz="quarter" idx="12" hasCustomPrompt="1"/>
          </p:nvPr>
        </p:nvSpPr>
        <p:spPr>
          <a:xfrm>
            <a:off x="712255" y="2703553"/>
            <a:ext cx="10179492" cy="442041"/>
          </a:xfrm>
          <a:prstGeom prst="rect">
            <a:avLst/>
          </a:prstGeom>
          <a:effectLst/>
        </p:spPr>
        <p:txBody>
          <a:bodyPr vert="horz" lIns="0" tIns="0" rIns="0" bIns="0"/>
          <a:lstStyle>
            <a:lvl1pPr marL="0" indent="0">
              <a:buFontTx/>
              <a:buNone/>
              <a:defRPr sz="2800" b="1" i="1" baseline="0">
                <a:solidFill>
                  <a:schemeClr val="bg1"/>
                </a:solidFill>
                <a:latin typeface="Arial"/>
              </a:defRPr>
            </a:lvl1pPr>
          </a:lstStyle>
          <a:p>
            <a:pPr lvl="0"/>
            <a:r>
              <a:rPr lang="en-US" dirty="0"/>
              <a:t>Sub Title</a:t>
            </a:r>
          </a:p>
        </p:txBody>
      </p:sp>
      <p:sp>
        <p:nvSpPr>
          <p:cNvPr id="21" name="Title 1"/>
          <p:cNvSpPr>
            <a:spLocks noGrp="1"/>
          </p:cNvSpPr>
          <p:nvPr>
            <p:ph type="title" hasCustomPrompt="1"/>
          </p:nvPr>
        </p:nvSpPr>
        <p:spPr>
          <a:xfrm>
            <a:off x="712257" y="1803135"/>
            <a:ext cx="10179492" cy="815751"/>
          </a:xfrm>
          <a:prstGeom prst="rect">
            <a:avLst/>
          </a:prstGeom>
          <a:effectLst/>
        </p:spPr>
        <p:txBody>
          <a:bodyPr lIns="0" tIns="0" rIns="0" bIns="0" anchor="t" anchorCtr="0">
            <a:noAutofit/>
          </a:bodyPr>
          <a:lstStyle>
            <a:lvl1pPr algn="l">
              <a:defRPr sz="5600" b="1">
                <a:solidFill>
                  <a:srgbClr val="FFFFFF"/>
                </a:solidFill>
                <a:latin typeface="Arial"/>
                <a:cs typeface="Arial"/>
              </a:defRPr>
            </a:lvl1pPr>
          </a:lstStyle>
          <a:p>
            <a:r>
              <a:rPr lang="en-US" dirty="0"/>
              <a:t>Presentation Title</a:t>
            </a:r>
          </a:p>
        </p:txBody>
      </p:sp>
    </p:spTree>
    <p:extLst>
      <p:ext uri="{BB962C8B-B14F-4D97-AF65-F5344CB8AC3E}">
        <p14:creationId xmlns:p14="http://schemas.microsoft.com/office/powerpoint/2010/main" val="201988885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White Plain">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989" y="135468"/>
            <a:ext cx="11887200" cy="6564753"/>
          </a:xfrm>
          <a:prstGeom prst="rect">
            <a:avLst/>
          </a:prstGeom>
        </p:spPr>
      </p:pic>
      <p:sp>
        <p:nvSpPr>
          <p:cNvPr id="11" name="Content Placeholder 2"/>
          <p:cNvSpPr>
            <a:spLocks noGrp="1"/>
          </p:cNvSpPr>
          <p:nvPr>
            <p:ph idx="1"/>
          </p:nvPr>
        </p:nvSpPr>
        <p:spPr>
          <a:xfrm>
            <a:off x="609600" y="1636178"/>
            <a:ext cx="10972800" cy="3850223"/>
          </a:xfrm>
          <a:prstGeom prst="rect">
            <a:avLst/>
          </a:prstGeom>
          <a:effectLst/>
        </p:spPr>
        <p:txBody>
          <a:bodyPr lIns="0" tIns="0" rIns="0" bIns="0"/>
          <a:lstStyle>
            <a:lvl1pPr marL="457189" indent="-457189">
              <a:buFont typeface="Wingdings" charset="2"/>
              <a:buChar char="§"/>
              <a:defRPr b="1">
                <a:solidFill>
                  <a:srgbClr val="6CAEDF"/>
                </a:solidFill>
                <a:latin typeface="Arial"/>
                <a:cs typeface="Helvetica"/>
              </a:defRPr>
            </a:lvl1pPr>
            <a:lvl2pPr>
              <a:defRPr b="1">
                <a:solidFill>
                  <a:srgbClr val="6CAEDF"/>
                </a:solidFill>
                <a:latin typeface="Arial"/>
                <a:cs typeface="Helvetica"/>
              </a:defRPr>
            </a:lvl2pPr>
            <a:lvl3pPr marL="1523962" indent="-304792">
              <a:buFont typeface="Wingdings" charset="2"/>
              <a:buChar char="§"/>
              <a:defRPr b="1">
                <a:solidFill>
                  <a:srgbClr val="6CAEDF"/>
                </a:solidFill>
                <a:latin typeface="Arial"/>
                <a:cs typeface="Helvetica"/>
              </a:defRPr>
            </a:lvl3pPr>
            <a:lvl4pPr>
              <a:defRPr>
                <a:solidFill>
                  <a:srgbClr val="FFFFFF"/>
                </a:solidFill>
                <a:latin typeface="Helvetica"/>
                <a:cs typeface="Helvetica"/>
              </a:defRPr>
            </a:lvl4pPr>
            <a:lvl5pPr>
              <a:defRPr>
                <a:solidFill>
                  <a:srgbClr val="FFFFFF"/>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p:txBody>
      </p:sp>
      <p:sp>
        <p:nvSpPr>
          <p:cNvPr id="14" name="Title 1"/>
          <p:cNvSpPr>
            <a:spLocks noGrp="1"/>
          </p:cNvSpPr>
          <p:nvPr>
            <p:ph type="title" hasCustomPrompt="1"/>
          </p:nvPr>
        </p:nvSpPr>
        <p:spPr>
          <a:xfrm>
            <a:off x="609600" y="474127"/>
            <a:ext cx="10972800" cy="948267"/>
          </a:xfrm>
          <a:prstGeom prst="rect">
            <a:avLst/>
          </a:prstGeom>
          <a:effectLst/>
        </p:spPr>
        <p:txBody>
          <a:bodyPr lIns="0" tIns="0" rIns="0" bIns="0" anchor="t" anchorCtr="0">
            <a:normAutofit/>
          </a:bodyPr>
          <a:lstStyle>
            <a:lvl1pPr algn="l">
              <a:lnSpc>
                <a:spcPct val="90000"/>
              </a:lnSpc>
              <a:defRPr sz="4800" b="1">
                <a:solidFill>
                  <a:srgbClr val="004B8D"/>
                </a:solidFill>
                <a:latin typeface="Arial"/>
                <a:cs typeface="Helvetica"/>
              </a:defRPr>
            </a:lvl1pPr>
          </a:lstStyle>
          <a:p>
            <a:r>
              <a:rPr lang="en-US" dirty="0"/>
              <a:t>Title</a:t>
            </a:r>
          </a:p>
        </p:txBody>
      </p:sp>
    </p:spTree>
    <p:extLst>
      <p:ext uri="{BB962C8B-B14F-4D97-AF65-F5344CB8AC3E}">
        <p14:creationId xmlns:p14="http://schemas.microsoft.com/office/powerpoint/2010/main" val="317350025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 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089" r="15210" b="32196"/>
          <a:stretch/>
        </p:blipFill>
        <p:spPr>
          <a:xfrm>
            <a:off x="3318935" y="0"/>
            <a:ext cx="8873067"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383" y="101990"/>
            <a:ext cx="11883000" cy="6629400"/>
          </a:xfrm>
          <a:prstGeom prst="rect">
            <a:avLst/>
          </a:prstGeom>
        </p:spPr>
      </p:pic>
      <p:sp>
        <p:nvSpPr>
          <p:cNvPr id="10" name="Content Placeholder 2"/>
          <p:cNvSpPr>
            <a:spLocks noGrp="1"/>
          </p:cNvSpPr>
          <p:nvPr>
            <p:ph idx="1"/>
          </p:nvPr>
        </p:nvSpPr>
        <p:spPr>
          <a:xfrm>
            <a:off x="609600" y="1585378"/>
            <a:ext cx="10972800" cy="4256622"/>
          </a:xfrm>
          <a:prstGeom prst="rect">
            <a:avLst/>
          </a:prstGeom>
          <a:effectLst/>
        </p:spPr>
        <p:txBody>
          <a:bodyPr lIns="0" tIns="0" bIns="0"/>
          <a:lstStyle>
            <a:lvl1pPr marL="342900" indent="-342900">
              <a:buFont typeface="Wingdings" charset="2"/>
              <a:buChar char="§"/>
              <a:defRPr b="1">
                <a:solidFill>
                  <a:srgbClr val="6CAEDF"/>
                </a:solidFill>
                <a:latin typeface="Arial"/>
                <a:cs typeface="Arial"/>
              </a:defRPr>
            </a:lvl1pPr>
            <a:lvl2pPr>
              <a:defRPr b="1">
                <a:solidFill>
                  <a:srgbClr val="6CAEDF"/>
                </a:solidFill>
                <a:latin typeface="Arial"/>
                <a:cs typeface="Arial"/>
              </a:defRPr>
            </a:lvl2pPr>
            <a:lvl3pPr marL="1143000" indent="-228600">
              <a:buFont typeface="Wingdings" charset="2"/>
              <a:buChar char="§"/>
              <a:defRPr b="1">
                <a:solidFill>
                  <a:srgbClr val="6CAEDF"/>
                </a:solidFill>
                <a:latin typeface="Arial"/>
                <a:cs typeface="Arial"/>
              </a:defRPr>
            </a:lvl3pPr>
            <a:lvl4pPr>
              <a:defRPr>
                <a:solidFill>
                  <a:srgbClr val="FFFFFF"/>
                </a:solidFill>
                <a:latin typeface="Helvetica"/>
                <a:cs typeface="Helvetica"/>
              </a:defRPr>
            </a:lvl4pPr>
            <a:lvl5pPr>
              <a:defRPr>
                <a:solidFill>
                  <a:srgbClr val="FFFFFF"/>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hasCustomPrompt="1"/>
          </p:nvPr>
        </p:nvSpPr>
        <p:spPr>
          <a:xfrm>
            <a:off x="609600" y="355594"/>
            <a:ext cx="10972800" cy="948267"/>
          </a:xfrm>
          <a:prstGeom prst="rect">
            <a:avLst/>
          </a:prstGeom>
          <a:effectLst/>
        </p:spPr>
        <p:txBody>
          <a:bodyPr lIns="0" tIns="0" rIns="0" bIns="0" anchor="t" anchorCtr="0">
            <a:normAutofit/>
          </a:bodyPr>
          <a:lstStyle>
            <a:lvl1pPr algn="l">
              <a:lnSpc>
                <a:spcPct val="90000"/>
              </a:lnSpc>
              <a:defRPr sz="3600" b="1">
                <a:solidFill>
                  <a:srgbClr val="004B8D"/>
                </a:solidFill>
                <a:latin typeface="Arial"/>
                <a:cs typeface="Arial"/>
              </a:defRPr>
            </a:lvl1pPr>
          </a:lstStyle>
          <a:p>
            <a:r>
              <a:rPr lang="en-US" dirty="0"/>
              <a:t>Title</a:t>
            </a:r>
          </a:p>
        </p:txBody>
      </p:sp>
    </p:spTree>
    <p:extLst>
      <p:ext uri="{BB962C8B-B14F-4D97-AF65-F5344CB8AC3E}">
        <p14:creationId xmlns:p14="http://schemas.microsoft.com/office/powerpoint/2010/main" val="1419203152"/>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1770DFBA-E03C-41E0-9BD1-0F032C5C2289}"/>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xmlns="" id="{E9A4D3C4-099A-4BBB-A3B0-F6103BA88B0E}"/>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0D6167E2-AB7A-43B9-AFE4-B4A0018F986F}"/>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xmlns="" id="{8D76F0E2-3DE4-46E6-8696-6DF02494FA9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xmlns="" id="{4EA1CD7A-0DBE-4B1A-9055-EB0E2BDCC0E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xmlns="" id="{889D5E2A-95CD-4CAE-B5CD-33510F72FDFF}"/>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xmlns="" id="{463DFF46-BD5D-4326-B920-1971B0EDD5D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xmlns="" id="{4900C234-CAAE-4E8A-8CA2-A2C4C6C219C3}"/>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xmlns="" id="{ACD535A0-7C0F-4048-8B3F-F92C1D65ED1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xmlns="" id="{E403DEEF-8879-4B25-A1C5-BF09757FAA32}"/>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xmlns="" id="{16ECB97A-EC40-49C7-B8B6-A403AEB40C93}"/>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3315DE99-0AB0-4904-9724-9C41D36AAE19}"/>
              </a:ext>
            </a:extLst>
          </p:cNvPr>
          <p:cNvSpPr>
            <a:spLocks noGrp="1"/>
          </p:cNvSpPr>
          <p:nvPr>
            <p:ph type="dt" sz="half" idx="10"/>
          </p:nvPr>
        </p:nvSpPr>
        <p:spPr/>
        <p:txBody>
          <a:bodyPr/>
          <a:lstStyle>
            <a:lvl1pPr>
              <a:defRPr/>
            </a:lvl1pPr>
          </a:lstStyle>
          <a:p>
            <a:pPr>
              <a:defRPr/>
            </a:pPr>
            <a:fld id="{0134B52B-388C-45E9-8D28-4F470B47F9CC}" type="datetime1">
              <a:rPr lang="en-US"/>
              <a:pPr>
                <a:defRPr/>
              </a:pPr>
              <a:t>10/3/2017</a:t>
            </a:fld>
            <a:endParaRPr lang="en-US" dirty="0"/>
          </a:p>
        </p:txBody>
      </p:sp>
      <p:sp>
        <p:nvSpPr>
          <p:cNvPr id="16" name="Footer Placeholder 4">
            <a:extLst>
              <a:ext uri="{FF2B5EF4-FFF2-40B4-BE49-F238E27FC236}">
                <a16:creationId xmlns:a16="http://schemas.microsoft.com/office/drawing/2014/main" xmlns="" id="{1428FB23-EA42-4ED0-91BC-33F301E1B411}"/>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17" name="Slide Number Placeholder 5">
            <a:extLst>
              <a:ext uri="{FF2B5EF4-FFF2-40B4-BE49-F238E27FC236}">
                <a16:creationId xmlns:a16="http://schemas.microsoft.com/office/drawing/2014/main" xmlns="" id="{55845D7A-C209-43C8-ACB1-547C6A87C2FC}"/>
              </a:ext>
            </a:extLst>
          </p:cNvPr>
          <p:cNvSpPr>
            <a:spLocks noGrp="1"/>
          </p:cNvSpPr>
          <p:nvPr>
            <p:ph type="sldNum" sz="quarter" idx="12"/>
          </p:nvPr>
        </p:nvSpPr>
        <p:spPr/>
        <p:txBody>
          <a:bodyPr/>
          <a:lstStyle>
            <a:lvl1pPr>
              <a:defRPr/>
            </a:lvl1pPr>
          </a:lstStyle>
          <a:p>
            <a:pPr>
              <a:defRPr/>
            </a:pPr>
            <a:fld id="{9B37EEA7-1052-430E-861B-3A19B8386215}" type="slidenum">
              <a:rPr lang="en-US" altLang="en-US"/>
              <a:pPr>
                <a:defRPr/>
              </a:pPr>
              <a:t>‹#›</a:t>
            </a:fld>
            <a:endParaRPr lang="en-US" altLang="en-US" dirty="0"/>
          </a:p>
        </p:txBody>
      </p:sp>
    </p:spTree>
    <p:extLst>
      <p:ext uri="{BB962C8B-B14F-4D97-AF65-F5344CB8AC3E}">
        <p14:creationId xmlns:p14="http://schemas.microsoft.com/office/powerpoint/2010/main" val="3652577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B56FDD2-0753-408C-A1E8-05155A1D9A86}"/>
              </a:ext>
            </a:extLst>
          </p:cNvPr>
          <p:cNvSpPr>
            <a:spLocks noGrp="1"/>
          </p:cNvSpPr>
          <p:nvPr>
            <p:ph type="dt" sz="half" idx="10"/>
          </p:nvPr>
        </p:nvSpPr>
        <p:spPr/>
        <p:txBody>
          <a:bodyPr/>
          <a:lstStyle>
            <a:lvl1pPr>
              <a:defRPr/>
            </a:lvl1pPr>
          </a:lstStyle>
          <a:p>
            <a:pPr>
              <a:defRPr/>
            </a:pPr>
            <a:fld id="{A9E240DD-B62B-4DD3-A8A1-943726BEBB95}" type="datetime1">
              <a:rPr lang="en-US"/>
              <a:pPr>
                <a:defRPr/>
              </a:pPr>
              <a:t>10/3/2017</a:t>
            </a:fld>
            <a:endParaRPr lang="en-US" dirty="0"/>
          </a:p>
        </p:txBody>
      </p:sp>
      <p:sp>
        <p:nvSpPr>
          <p:cNvPr id="5" name="Footer Placeholder 4">
            <a:extLst>
              <a:ext uri="{FF2B5EF4-FFF2-40B4-BE49-F238E27FC236}">
                <a16:creationId xmlns:a16="http://schemas.microsoft.com/office/drawing/2014/main" xmlns="" id="{E85ED242-0234-4168-A7EA-6A64948E73D8}"/>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8D083B39-AA61-48EF-97C0-7F77C2875E64}"/>
              </a:ext>
            </a:extLst>
          </p:cNvPr>
          <p:cNvSpPr>
            <a:spLocks noGrp="1"/>
          </p:cNvSpPr>
          <p:nvPr>
            <p:ph type="sldNum" sz="quarter" idx="12"/>
          </p:nvPr>
        </p:nvSpPr>
        <p:spPr/>
        <p:txBody>
          <a:bodyPr/>
          <a:lstStyle>
            <a:lvl1pPr>
              <a:defRPr/>
            </a:lvl1pPr>
          </a:lstStyle>
          <a:p>
            <a:pPr>
              <a:defRPr/>
            </a:pPr>
            <a:fld id="{AD5876DD-7A4B-41A4-910F-AF2309E6806E}" type="slidenum">
              <a:rPr lang="en-US" altLang="en-US"/>
              <a:pPr>
                <a:defRPr/>
              </a:pPr>
              <a:t>‹#›</a:t>
            </a:fld>
            <a:endParaRPr lang="en-US" altLang="en-US" dirty="0"/>
          </a:p>
        </p:txBody>
      </p:sp>
    </p:spTree>
    <p:extLst>
      <p:ext uri="{BB962C8B-B14F-4D97-AF65-F5344CB8AC3E}">
        <p14:creationId xmlns:p14="http://schemas.microsoft.com/office/powerpoint/2010/main" val="326459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0504149-E36F-4A00-B45C-5174537F86F8}"/>
              </a:ext>
            </a:extLst>
          </p:cNvPr>
          <p:cNvSpPr>
            <a:spLocks noGrp="1"/>
          </p:cNvSpPr>
          <p:nvPr>
            <p:ph type="dt" sz="half" idx="10"/>
          </p:nvPr>
        </p:nvSpPr>
        <p:spPr/>
        <p:txBody>
          <a:bodyPr/>
          <a:lstStyle>
            <a:lvl1pPr>
              <a:defRPr/>
            </a:lvl1pPr>
          </a:lstStyle>
          <a:p>
            <a:pPr>
              <a:defRPr/>
            </a:pPr>
            <a:fld id="{5A77608A-67C1-4D8C-8847-800D7BED576D}" type="datetime1">
              <a:rPr lang="en-US"/>
              <a:pPr>
                <a:defRPr/>
              </a:pPr>
              <a:t>10/3/2017</a:t>
            </a:fld>
            <a:endParaRPr lang="en-US" dirty="0"/>
          </a:p>
        </p:txBody>
      </p:sp>
      <p:sp>
        <p:nvSpPr>
          <p:cNvPr id="5" name="Footer Placeholder 4">
            <a:extLst>
              <a:ext uri="{FF2B5EF4-FFF2-40B4-BE49-F238E27FC236}">
                <a16:creationId xmlns:a16="http://schemas.microsoft.com/office/drawing/2014/main" xmlns="" id="{1C9FFC6D-6642-44C3-AB88-FA2B773FA821}"/>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A0B6B8F3-9640-4A5D-BBBC-9A9693E6443D}"/>
              </a:ext>
            </a:extLst>
          </p:cNvPr>
          <p:cNvSpPr>
            <a:spLocks noGrp="1"/>
          </p:cNvSpPr>
          <p:nvPr>
            <p:ph type="sldNum" sz="quarter" idx="12"/>
          </p:nvPr>
        </p:nvSpPr>
        <p:spPr/>
        <p:txBody>
          <a:bodyPr/>
          <a:lstStyle>
            <a:lvl1pPr>
              <a:defRPr/>
            </a:lvl1pPr>
          </a:lstStyle>
          <a:p>
            <a:pPr>
              <a:defRPr/>
            </a:pPr>
            <a:fld id="{1D76C3EE-E9D1-4C9F-88A4-807A2793CAB2}" type="slidenum">
              <a:rPr lang="en-US" altLang="en-US"/>
              <a:pPr>
                <a:defRPr/>
              </a:pPr>
              <a:t>‹#›</a:t>
            </a:fld>
            <a:endParaRPr lang="en-US" altLang="en-US" dirty="0"/>
          </a:p>
        </p:txBody>
      </p:sp>
    </p:spTree>
    <p:extLst>
      <p:ext uri="{BB962C8B-B14F-4D97-AF65-F5344CB8AC3E}">
        <p14:creationId xmlns:p14="http://schemas.microsoft.com/office/powerpoint/2010/main" val="2464793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F508649F-5597-47C6-B698-0ACB71DE0083}"/>
              </a:ext>
            </a:extLst>
          </p:cNvPr>
          <p:cNvSpPr>
            <a:spLocks noGrp="1"/>
          </p:cNvSpPr>
          <p:nvPr>
            <p:ph type="dt" sz="half" idx="10"/>
          </p:nvPr>
        </p:nvSpPr>
        <p:spPr/>
        <p:txBody>
          <a:bodyPr/>
          <a:lstStyle>
            <a:lvl1pPr>
              <a:defRPr/>
            </a:lvl1pPr>
          </a:lstStyle>
          <a:p>
            <a:pPr>
              <a:defRPr/>
            </a:pPr>
            <a:fld id="{39CA7585-0EAF-4222-A743-0F3AF6322249}" type="datetime1">
              <a:rPr lang="en-US"/>
              <a:pPr>
                <a:defRPr/>
              </a:pPr>
              <a:t>10/3/2017</a:t>
            </a:fld>
            <a:endParaRPr lang="en-US" dirty="0"/>
          </a:p>
        </p:txBody>
      </p:sp>
      <p:sp>
        <p:nvSpPr>
          <p:cNvPr id="6" name="Footer Placeholder 4">
            <a:extLst>
              <a:ext uri="{FF2B5EF4-FFF2-40B4-BE49-F238E27FC236}">
                <a16:creationId xmlns:a16="http://schemas.microsoft.com/office/drawing/2014/main" xmlns="" id="{D74F1D34-053E-47BC-95DA-FEFA879DAB57}"/>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B3C056B7-5E70-497E-AD3E-453A05E9468E}"/>
              </a:ext>
            </a:extLst>
          </p:cNvPr>
          <p:cNvSpPr>
            <a:spLocks noGrp="1"/>
          </p:cNvSpPr>
          <p:nvPr>
            <p:ph type="sldNum" sz="quarter" idx="12"/>
          </p:nvPr>
        </p:nvSpPr>
        <p:spPr/>
        <p:txBody>
          <a:bodyPr/>
          <a:lstStyle>
            <a:lvl1pPr>
              <a:defRPr/>
            </a:lvl1pPr>
          </a:lstStyle>
          <a:p>
            <a:pPr>
              <a:defRPr/>
            </a:pPr>
            <a:fld id="{FB15123D-A0E6-4E82-BF9A-AF975C84E0DE}" type="slidenum">
              <a:rPr lang="en-US" altLang="en-US"/>
              <a:pPr>
                <a:defRPr/>
              </a:pPr>
              <a:t>‹#›</a:t>
            </a:fld>
            <a:endParaRPr lang="en-US" altLang="en-US" dirty="0"/>
          </a:p>
        </p:txBody>
      </p:sp>
    </p:spTree>
    <p:extLst>
      <p:ext uri="{BB962C8B-B14F-4D97-AF65-F5344CB8AC3E}">
        <p14:creationId xmlns:p14="http://schemas.microsoft.com/office/powerpoint/2010/main" val="150113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4945C52F-E3C6-4171-A866-F9A66CAF3ADE}"/>
              </a:ext>
            </a:extLst>
          </p:cNvPr>
          <p:cNvSpPr>
            <a:spLocks noGrp="1"/>
          </p:cNvSpPr>
          <p:nvPr>
            <p:ph type="dt" sz="half" idx="10"/>
          </p:nvPr>
        </p:nvSpPr>
        <p:spPr/>
        <p:txBody>
          <a:bodyPr/>
          <a:lstStyle>
            <a:lvl1pPr>
              <a:defRPr/>
            </a:lvl1pPr>
          </a:lstStyle>
          <a:p>
            <a:pPr>
              <a:defRPr/>
            </a:pPr>
            <a:fld id="{2BA044FB-E01C-4883-B1EA-2D91DC5A477E}" type="datetime1">
              <a:rPr lang="en-US"/>
              <a:pPr>
                <a:defRPr/>
              </a:pPr>
              <a:t>10/3/2017</a:t>
            </a:fld>
            <a:endParaRPr lang="en-US" dirty="0"/>
          </a:p>
        </p:txBody>
      </p:sp>
      <p:sp>
        <p:nvSpPr>
          <p:cNvPr id="8" name="Footer Placeholder 4">
            <a:extLst>
              <a:ext uri="{FF2B5EF4-FFF2-40B4-BE49-F238E27FC236}">
                <a16:creationId xmlns:a16="http://schemas.microsoft.com/office/drawing/2014/main" xmlns="" id="{5030A554-DD53-476C-A1FC-90BCAAF2B204}"/>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9" name="Slide Number Placeholder 5">
            <a:extLst>
              <a:ext uri="{FF2B5EF4-FFF2-40B4-BE49-F238E27FC236}">
                <a16:creationId xmlns:a16="http://schemas.microsoft.com/office/drawing/2014/main" xmlns="" id="{FEEC06C2-5027-4D94-9B41-607B9C210EB2}"/>
              </a:ext>
            </a:extLst>
          </p:cNvPr>
          <p:cNvSpPr>
            <a:spLocks noGrp="1"/>
          </p:cNvSpPr>
          <p:nvPr>
            <p:ph type="sldNum" sz="quarter" idx="12"/>
          </p:nvPr>
        </p:nvSpPr>
        <p:spPr/>
        <p:txBody>
          <a:bodyPr/>
          <a:lstStyle>
            <a:lvl1pPr>
              <a:defRPr/>
            </a:lvl1pPr>
          </a:lstStyle>
          <a:p>
            <a:pPr>
              <a:defRPr/>
            </a:pPr>
            <a:fld id="{BE8AE131-E5B7-4602-A1EC-D28554A90CB8}" type="slidenum">
              <a:rPr lang="en-US" altLang="en-US"/>
              <a:pPr>
                <a:defRPr/>
              </a:pPr>
              <a:t>‹#›</a:t>
            </a:fld>
            <a:endParaRPr lang="en-US" altLang="en-US" dirty="0"/>
          </a:p>
        </p:txBody>
      </p:sp>
    </p:spTree>
    <p:extLst>
      <p:ext uri="{BB962C8B-B14F-4D97-AF65-F5344CB8AC3E}">
        <p14:creationId xmlns:p14="http://schemas.microsoft.com/office/powerpoint/2010/main" val="195858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1847027095"/>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EE7C835A-F420-4CF9-B53A-10A6E3B3FAD8}"/>
              </a:ext>
            </a:extLst>
          </p:cNvPr>
          <p:cNvSpPr>
            <a:spLocks noGrp="1"/>
          </p:cNvSpPr>
          <p:nvPr>
            <p:ph type="dt" sz="half" idx="10"/>
          </p:nvPr>
        </p:nvSpPr>
        <p:spPr/>
        <p:txBody>
          <a:bodyPr/>
          <a:lstStyle>
            <a:lvl1pPr>
              <a:defRPr/>
            </a:lvl1pPr>
          </a:lstStyle>
          <a:p>
            <a:pPr>
              <a:defRPr/>
            </a:pPr>
            <a:fld id="{85AE1C8A-E831-43F0-B55F-882B9B6398F8}" type="datetime1">
              <a:rPr lang="en-US"/>
              <a:pPr>
                <a:defRPr/>
              </a:pPr>
              <a:t>10/3/2017</a:t>
            </a:fld>
            <a:endParaRPr lang="en-US" dirty="0"/>
          </a:p>
        </p:txBody>
      </p:sp>
      <p:sp>
        <p:nvSpPr>
          <p:cNvPr id="4" name="Footer Placeholder 4">
            <a:extLst>
              <a:ext uri="{FF2B5EF4-FFF2-40B4-BE49-F238E27FC236}">
                <a16:creationId xmlns:a16="http://schemas.microsoft.com/office/drawing/2014/main" xmlns="" id="{241E591C-6DDB-416B-87C8-FC7782675883}"/>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5" name="Slide Number Placeholder 5">
            <a:extLst>
              <a:ext uri="{FF2B5EF4-FFF2-40B4-BE49-F238E27FC236}">
                <a16:creationId xmlns:a16="http://schemas.microsoft.com/office/drawing/2014/main" xmlns="" id="{A70D4116-83D3-4C8D-B8D4-0B48BE0D1F96}"/>
              </a:ext>
            </a:extLst>
          </p:cNvPr>
          <p:cNvSpPr>
            <a:spLocks noGrp="1"/>
          </p:cNvSpPr>
          <p:nvPr>
            <p:ph type="sldNum" sz="quarter" idx="12"/>
          </p:nvPr>
        </p:nvSpPr>
        <p:spPr/>
        <p:txBody>
          <a:bodyPr/>
          <a:lstStyle>
            <a:lvl1pPr>
              <a:defRPr/>
            </a:lvl1pPr>
          </a:lstStyle>
          <a:p>
            <a:pPr>
              <a:defRPr/>
            </a:pPr>
            <a:fld id="{630D2BA8-3586-4F72-8FC7-30065CC66428}" type="slidenum">
              <a:rPr lang="en-US" altLang="en-US"/>
              <a:pPr>
                <a:defRPr/>
              </a:pPr>
              <a:t>‹#›</a:t>
            </a:fld>
            <a:endParaRPr lang="en-US" altLang="en-US" dirty="0"/>
          </a:p>
        </p:txBody>
      </p:sp>
    </p:spTree>
    <p:extLst>
      <p:ext uri="{BB962C8B-B14F-4D97-AF65-F5344CB8AC3E}">
        <p14:creationId xmlns:p14="http://schemas.microsoft.com/office/powerpoint/2010/main" val="998607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BA54B59-FCE9-4409-9DB3-DABE8066567D}"/>
              </a:ext>
            </a:extLst>
          </p:cNvPr>
          <p:cNvSpPr>
            <a:spLocks noGrp="1"/>
          </p:cNvSpPr>
          <p:nvPr>
            <p:ph type="dt" sz="half" idx="10"/>
          </p:nvPr>
        </p:nvSpPr>
        <p:spPr/>
        <p:txBody>
          <a:bodyPr/>
          <a:lstStyle>
            <a:lvl1pPr>
              <a:defRPr/>
            </a:lvl1pPr>
          </a:lstStyle>
          <a:p>
            <a:pPr>
              <a:defRPr/>
            </a:pPr>
            <a:fld id="{599CB757-EA98-4920-A906-118B16383DFF}" type="datetime1">
              <a:rPr lang="en-US"/>
              <a:pPr>
                <a:defRPr/>
              </a:pPr>
              <a:t>10/3/2017</a:t>
            </a:fld>
            <a:endParaRPr lang="en-US" dirty="0"/>
          </a:p>
        </p:txBody>
      </p:sp>
      <p:sp>
        <p:nvSpPr>
          <p:cNvPr id="3" name="Footer Placeholder 4">
            <a:extLst>
              <a:ext uri="{FF2B5EF4-FFF2-40B4-BE49-F238E27FC236}">
                <a16:creationId xmlns:a16="http://schemas.microsoft.com/office/drawing/2014/main" xmlns="" id="{CDC29755-C772-4194-8C0D-43A4A07DA874}"/>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4" name="Slide Number Placeholder 5">
            <a:extLst>
              <a:ext uri="{FF2B5EF4-FFF2-40B4-BE49-F238E27FC236}">
                <a16:creationId xmlns:a16="http://schemas.microsoft.com/office/drawing/2014/main" xmlns="" id="{B8B91057-6200-4AB5-B52F-5ECD8EDA6806}"/>
              </a:ext>
            </a:extLst>
          </p:cNvPr>
          <p:cNvSpPr>
            <a:spLocks noGrp="1"/>
          </p:cNvSpPr>
          <p:nvPr>
            <p:ph type="sldNum" sz="quarter" idx="12"/>
          </p:nvPr>
        </p:nvSpPr>
        <p:spPr/>
        <p:txBody>
          <a:bodyPr/>
          <a:lstStyle>
            <a:lvl1pPr>
              <a:defRPr/>
            </a:lvl1pPr>
          </a:lstStyle>
          <a:p>
            <a:pPr>
              <a:defRPr/>
            </a:pPr>
            <a:fld id="{B6A42C05-4E68-42F9-8F2C-8335A8FBE039}" type="slidenum">
              <a:rPr lang="en-US" altLang="en-US"/>
              <a:pPr>
                <a:defRPr/>
              </a:pPr>
              <a:t>‹#›</a:t>
            </a:fld>
            <a:endParaRPr lang="en-US" altLang="en-US" dirty="0"/>
          </a:p>
        </p:txBody>
      </p:sp>
    </p:spTree>
    <p:extLst>
      <p:ext uri="{BB962C8B-B14F-4D97-AF65-F5344CB8AC3E}">
        <p14:creationId xmlns:p14="http://schemas.microsoft.com/office/powerpoint/2010/main" val="3040035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21C38564-A3B2-4303-8AD2-E1E17C89461A}"/>
              </a:ext>
            </a:extLst>
          </p:cNvPr>
          <p:cNvSpPr>
            <a:spLocks noGrp="1"/>
          </p:cNvSpPr>
          <p:nvPr>
            <p:ph type="dt" sz="half" idx="10"/>
          </p:nvPr>
        </p:nvSpPr>
        <p:spPr/>
        <p:txBody>
          <a:bodyPr/>
          <a:lstStyle>
            <a:lvl1pPr>
              <a:defRPr/>
            </a:lvl1pPr>
          </a:lstStyle>
          <a:p>
            <a:pPr>
              <a:defRPr/>
            </a:pPr>
            <a:fld id="{A89AD3C1-32B9-444C-9BFD-6830AEBE7C95}" type="datetime1">
              <a:rPr lang="en-US"/>
              <a:pPr>
                <a:defRPr/>
              </a:pPr>
              <a:t>10/3/2017</a:t>
            </a:fld>
            <a:endParaRPr lang="en-US" dirty="0"/>
          </a:p>
        </p:txBody>
      </p:sp>
      <p:sp>
        <p:nvSpPr>
          <p:cNvPr id="6" name="Footer Placeholder 4">
            <a:extLst>
              <a:ext uri="{FF2B5EF4-FFF2-40B4-BE49-F238E27FC236}">
                <a16:creationId xmlns:a16="http://schemas.microsoft.com/office/drawing/2014/main" xmlns="" id="{FB772066-A5AC-45EE-9C78-0584418868C9}"/>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D8510805-91FE-489A-AA71-6E7805A1116E}"/>
              </a:ext>
            </a:extLst>
          </p:cNvPr>
          <p:cNvSpPr>
            <a:spLocks noGrp="1"/>
          </p:cNvSpPr>
          <p:nvPr>
            <p:ph type="sldNum" sz="quarter" idx="12"/>
          </p:nvPr>
        </p:nvSpPr>
        <p:spPr/>
        <p:txBody>
          <a:bodyPr/>
          <a:lstStyle>
            <a:lvl1pPr>
              <a:defRPr/>
            </a:lvl1pPr>
          </a:lstStyle>
          <a:p>
            <a:pPr>
              <a:defRPr/>
            </a:pPr>
            <a:fld id="{64BCEABE-A039-45F1-8CC9-6CDFC393C1A5}" type="slidenum">
              <a:rPr lang="en-US" altLang="en-US"/>
              <a:pPr>
                <a:defRPr/>
              </a:pPr>
              <a:t>‹#›</a:t>
            </a:fld>
            <a:endParaRPr lang="en-US" altLang="en-US" dirty="0"/>
          </a:p>
        </p:txBody>
      </p:sp>
    </p:spTree>
    <p:extLst>
      <p:ext uri="{BB962C8B-B14F-4D97-AF65-F5344CB8AC3E}">
        <p14:creationId xmlns:p14="http://schemas.microsoft.com/office/powerpoint/2010/main" val="198569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077766D2-4D9D-454D-9591-A3A788721B7B}"/>
              </a:ext>
            </a:extLst>
          </p:cNvPr>
          <p:cNvSpPr>
            <a:spLocks noGrp="1"/>
          </p:cNvSpPr>
          <p:nvPr>
            <p:ph type="dt" sz="half" idx="10"/>
          </p:nvPr>
        </p:nvSpPr>
        <p:spPr/>
        <p:txBody>
          <a:bodyPr/>
          <a:lstStyle>
            <a:lvl1pPr>
              <a:defRPr/>
            </a:lvl1pPr>
          </a:lstStyle>
          <a:p>
            <a:pPr>
              <a:defRPr/>
            </a:pPr>
            <a:fld id="{D9585440-0472-4B6D-B3FE-1A7BEDC529F5}" type="datetime1">
              <a:rPr lang="en-US"/>
              <a:pPr>
                <a:defRPr/>
              </a:pPr>
              <a:t>10/3/2017</a:t>
            </a:fld>
            <a:endParaRPr lang="en-US" dirty="0"/>
          </a:p>
        </p:txBody>
      </p:sp>
      <p:sp>
        <p:nvSpPr>
          <p:cNvPr id="6" name="Footer Placeholder 4">
            <a:extLst>
              <a:ext uri="{FF2B5EF4-FFF2-40B4-BE49-F238E27FC236}">
                <a16:creationId xmlns:a16="http://schemas.microsoft.com/office/drawing/2014/main" xmlns="" id="{18E2E2D7-53D4-4525-A3E3-0DAB1EDF1241}"/>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F6B44F50-5DF3-4737-AD49-43F76A1D9B2D}"/>
              </a:ext>
            </a:extLst>
          </p:cNvPr>
          <p:cNvSpPr>
            <a:spLocks noGrp="1"/>
          </p:cNvSpPr>
          <p:nvPr>
            <p:ph type="sldNum" sz="quarter" idx="12"/>
          </p:nvPr>
        </p:nvSpPr>
        <p:spPr/>
        <p:txBody>
          <a:bodyPr/>
          <a:lstStyle>
            <a:lvl1pPr>
              <a:defRPr/>
            </a:lvl1pPr>
          </a:lstStyle>
          <a:p>
            <a:pPr>
              <a:defRPr/>
            </a:pPr>
            <a:fld id="{186930C4-D66E-43AF-964B-92E64F09138B}" type="slidenum">
              <a:rPr lang="en-US" altLang="en-US"/>
              <a:pPr>
                <a:defRPr/>
              </a:pPr>
              <a:t>‹#›</a:t>
            </a:fld>
            <a:endParaRPr lang="en-US" altLang="en-US" dirty="0"/>
          </a:p>
        </p:txBody>
      </p:sp>
    </p:spTree>
    <p:extLst>
      <p:ext uri="{BB962C8B-B14F-4D97-AF65-F5344CB8AC3E}">
        <p14:creationId xmlns:p14="http://schemas.microsoft.com/office/powerpoint/2010/main" val="2542607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3AD1858-2E61-4CF5-8497-3A4CAE6112C8}"/>
              </a:ext>
            </a:extLst>
          </p:cNvPr>
          <p:cNvSpPr>
            <a:spLocks noGrp="1"/>
          </p:cNvSpPr>
          <p:nvPr>
            <p:ph type="dt" sz="half" idx="10"/>
          </p:nvPr>
        </p:nvSpPr>
        <p:spPr/>
        <p:txBody>
          <a:bodyPr/>
          <a:lstStyle>
            <a:lvl1pPr>
              <a:defRPr/>
            </a:lvl1pPr>
          </a:lstStyle>
          <a:p>
            <a:pPr>
              <a:defRPr/>
            </a:pPr>
            <a:fld id="{CDFE3DBF-42D8-41BD-96D7-25FC333755B2}" type="datetime1">
              <a:rPr lang="en-US"/>
              <a:pPr>
                <a:defRPr/>
              </a:pPr>
              <a:t>10/3/2017</a:t>
            </a:fld>
            <a:endParaRPr lang="en-US" dirty="0"/>
          </a:p>
        </p:txBody>
      </p:sp>
      <p:sp>
        <p:nvSpPr>
          <p:cNvPr id="5" name="Footer Placeholder 4">
            <a:extLst>
              <a:ext uri="{FF2B5EF4-FFF2-40B4-BE49-F238E27FC236}">
                <a16:creationId xmlns:a16="http://schemas.microsoft.com/office/drawing/2014/main" xmlns="" id="{37129357-F0A6-4D2F-B7CB-B920A5D9B4BD}"/>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6AE94715-3A36-46BD-A80A-CFE500CE42F7}"/>
              </a:ext>
            </a:extLst>
          </p:cNvPr>
          <p:cNvSpPr>
            <a:spLocks noGrp="1"/>
          </p:cNvSpPr>
          <p:nvPr>
            <p:ph type="sldNum" sz="quarter" idx="12"/>
          </p:nvPr>
        </p:nvSpPr>
        <p:spPr/>
        <p:txBody>
          <a:bodyPr/>
          <a:lstStyle>
            <a:lvl1pPr>
              <a:defRPr/>
            </a:lvl1pPr>
          </a:lstStyle>
          <a:p>
            <a:pPr>
              <a:defRPr/>
            </a:pPr>
            <a:fld id="{A8C256EE-AF76-4A77-8A9E-3F1D7F5CEC84}" type="slidenum">
              <a:rPr lang="en-US" altLang="en-US"/>
              <a:pPr>
                <a:defRPr/>
              </a:pPr>
              <a:t>‹#›</a:t>
            </a:fld>
            <a:endParaRPr lang="en-US" altLang="en-US" dirty="0"/>
          </a:p>
        </p:txBody>
      </p:sp>
    </p:spTree>
    <p:extLst>
      <p:ext uri="{BB962C8B-B14F-4D97-AF65-F5344CB8AC3E}">
        <p14:creationId xmlns:p14="http://schemas.microsoft.com/office/powerpoint/2010/main" val="118372197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30AE338-6473-455D-888B-7FCEE4EA83C5}"/>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xmlns="" id="{426F2D65-2391-4495-91AE-582183ADE492}"/>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xmlns="" id="{A059985A-C475-4992-B847-37DB7EC909B7}"/>
              </a:ext>
            </a:extLst>
          </p:cNvPr>
          <p:cNvSpPr>
            <a:spLocks noGrp="1"/>
          </p:cNvSpPr>
          <p:nvPr>
            <p:ph type="dt" sz="half" idx="14"/>
          </p:nvPr>
        </p:nvSpPr>
        <p:spPr/>
        <p:txBody>
          <a:bodyPr/>
          <a:lstStyle>
            <a:lvl1pPr>
              <a:defRPr/>
            </a:lvl1pPr>
          </a:lstStyle>
          <a:p>
            <a:pPr>
              <a:defRPr/>
            </a:pPr>
            <a:fld id="{82418F82-5F86-4C48-945D-3AE3C25B4629}" type="datetime1">
              <a:rPr lang="en-US"/>
              <a:pPr>
                <a:defRPr/>
              </a:pPr>
              <a:t>10/3/2017</a:t>
            </a:fld>
            <a:endParaRPr lang="en-US" dirty="0"/>
          </a:p>
        </p:txBody>
      </p:sp>
      <p:sp>
        <p:nvSpPr>
          <p:cNvPr id="8" name="Footer Placeholder 4">
            <a:extLst>
              <a:ext uri="{FF2B5EF4-FFF2-40B4-BE49-F238E27FC236}">
                <a16:creationId xmlns:a16="http://schemas.microsoft.com/office/drawing/2014/main" xmlns="" id="{B5FBBF4E-6492-4CC1-B850-C3C48C04946B}"/>
              </a:ext>
            </a:extLst>
          </p:cNvPr>
          <p:cNvSpPr>
            <a:spLocks noGrp="1"/>
          </p:cNvSpPr>
          <p:nvPr>
            <p:ph type="ftr" sz="quarter" idx="15"/>
          </p:nvPr>
        </p:nvSpPr>
        <p:spPr/>
        <p:txBody>
          <a:bodyPr/>
          <a:lstStyle>
            <a:lvl1pPr>
              <a:defRPr/>
            </a:lvl1pPr>
          </a:lstStyle>
          <a:p>
            <a:pPr>
              <a:defRPr/>
            </a:pPr>
            <a:r>
              <a:rPr lang="en-US"/>
              <a:t>PFNF Education 2017</a:t>
            </a:r>
            <a:endParaRPr lang="en-US" dirty="0"/>
          </a:p>
        </p:txBody>
      </p:sp>
      <p:sp>
        <p:nvSpPr>
          <p:cNvPr id="9" name="Slide Number Placeholder 5">
            <a:extLst>
              <a:ext uri="{FF2B5EF4-FFF2-40B4-BE49-F238E27FC236}">
                <a16:creationId xmlns:a16="http://schemas.microsoft.com/office/drawing/2014/main" xmlns="" id="{CB14FFC6-E914-4A80-A9F7-D684D579D778}"/>
              </a:ext>
            </a:extLst>
          </p:cNvPr>
          <p:cNvSpPr>
            <a:spLocks noGrp="1"/>
          </p:cNvSpPr>
          <p:nvPr>
            <p:ph type="sldNum" sz="quarter" idx="16"/>
          </p:nvPr>
        </p:nvSpPr>
        <p:spPr/>
        <p:txBody>
          <a:bodyPr/>
          <a:lstStyle>
            <a:lvl1pPr>
              <a:defRPr/>
            </a:lvl1pPr>
          </a:lstStyle>
          <a:p>
            <a:pPr>
              <a:defRPr/>
            </a:pPr>
            <a:fld id="{8DF4CBE4-684B-4763-A815-3AF0CF152345}" type="slidenum">
              <a:rPr lang="en-US" altLang="en-US"/>
              <a:pPr>
                <a:defRPr/>
              </a:pPr>
              <a:t>‹#›</a:t>
            </a:fld>
            <a:endParaRPr lang="en-US" altLang="en-US" dirty="0"/>
          </a:p>
        </p:txBody>
      </p:sp>
    </p:spTree>
    <p:extLst>
      <p:ext uri="{BB962C8B-B14F-4D97-AF65-F5344CB8AC3E}">
        <p14:creationId xmlns:p14="http://schemas.microsoft.com/office/powerpoint/2010/main" val="108858958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EBE6830-AE6F-4E8B-BECA-A76057A4DE89}"/>
              </a:ext>
            </a:extLst>
          </p:cNvPr>
          <p:cNvSpPr>
            <a:spLocks noGrp="1"/>
          </p:cNvSpPr>
          <p:nvPr>
            <p:ph type="dt" sz="half" idx="10"/>
          </p:nvPr>
        </p:nvSpPr>
        <p:spPr/>
        <p:txBody>
          <a:bodyPr/>
          <a:lstStyle>
            <a:lvl1pPr>
              <a:defRPr/>
            </a:lvl1pPr>
          </a:lstStyle>
          <a:p>
            <a:pPr>
              <a:defRPr/>
            </a:pPr>
            <a:fld id="{3CEE34CD-79C1-4487-A57C-7E7FA508CBE6}" type="datetime1">
              <a:rPr lang="en-US"/>
              <a:pPr>
                <a:defRPr/>
              </a:pPr>
              <a:t>10/3/2017</a:t>
            </a:fld>
            <a:endParaRPr lang="en-US" dirty="0"/>
          </a:p>
        </p:txBody>
      </p:sp>
      <p:sp>
        <p:nvSpPr>
          <p:cNvPr id="5" name="Footer Placeholder 4">
            <a:extLst>
              <a:ext uri="{FF2B5EF4-FFF2-40B4-BE49-F238E27FC236}">
                <a16:creationId xmlns:a16="http://schemas.microsoft.com/office/drawing/2014/main" xmlns="" id="{8F19E313-400E-4E93-A46E-31770858E901}"/>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9E193BF6-6CC4-4028-B977-F610CA631DDB}"/>
              </a:ext>
            </a:extLst>
          </p:cNvPr>
          <p:cNvSpPr>
            <a:spLocks noGrp="1"/>
          </p:cNvSpPr>
          <p:nvPr>
            <p:ph type="sldNum" sz="quarter" idx="12"/>
          </p:nvPr>
        </p:nvSpPr>
        <p:spPr/>
        <p:txBody>
          <a:bodyPr/>
          <a:lstStyle>
            <a:lvl1pPr>
              <a:defRPr/>
            </a:lvl1pPr>
          </a:lstStyle>
          <a:p>
            <a:pPr>
              <a:defRPr/>
            </a:pPr>
            <a:fld id="{E58E8B84-BDD9-4792-A734-D0D6397D2159}" type="slidenum">
              <a:rPr lang="en-US" altLang="en-US"/>
              <a:pPr>
                <a:defRPr/>
              </a:pPr>
              <a:t>‹#›</a:t>
            </a:fld>
            <a:endParaRPr lang="en-US" altLang="en-US" dirty="0"/>
          </a:p>
        </p:txBody>
      </p:sp>
    </p:spTree>
    <p:extLst>
      <p:ext uri="{BB962C8B-B14F-4D97-AF65-F5344CB8AC3E}">
        <p14:creationId xmlns:p14="http://schemas.microsoft.com/office/powerpoint/2010/main" val="257464835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D68FD03-D5B3-4E74-96EB-4571EB15B0C1}"/>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xmlns="" id="{9F2498C0-D0E1-4182-B3E8-5A76DA661BD8}"/>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xmlns="" id="{AC165FD1-F9A7-4082-A8CC-C2E60FC6A3BC}"/>
              </a:ext>
            </a:extLst>
          </p:cNvPr>
          <p:cNvSpPr>
            <a:spLocks noGrp="1"/>
          </p:cNvSpPr>
          <p:nvPr>
            <p:ph type="dt" sz="half" idx="14"/>
          </p:nvPr>
        </p:nvSpPr>
        <p:spPr/>
        <p:txBody>
          <a:bodyPr/>
          <a:lstStyle>
            <a:lvl1pPr>
              <a:defRPr/>
            </a:lvl1pPr>
          </a:lstStyle>
          <a:p>
            <a:pPr>
              <a:defRPr/>
            </a:pPr>
            <a:fld id="{346D852B-4AE3-49E5-81E7-4B64BB737BE2}" type="datetime1">
              <a:rPr lang="en-US"/>
              <a:pPr>
                <a:defRPr/>
              </a:pPr>
              <a:t>10/3/2017</a:t>
            </a:fld>
            <a:endParaRPr lang="en-US" dirty="0"/>
          </a:p>
        </p:txBody>
      </p:sp>
      <p:sp>
        <p:nvSpPr>
          <p:cNvPr id="8" name="Footer Placeholder 4">
            <a:extLst>
              <a:ext uri="{FF2B5EF4-FFF2-40B4-BE49-F238E27FC236}">
                <a16:creationId xmlns:a16="http://schemas.microsoft.com/office/drawing/2014/main" xmlns="" id="{0C4318DA-B6D4-4C18-9004-1B5B16F2FEEA}"/>
              </a:ext>
            </a:extLst>
          </p:cNvPr>
          <p:cNvSpPr>
            <a:spLocks noGrp="1"/>
          </p:cNvSpPr>
          <p:nvPr>
            <p:ph type="ftr" sz="quarter" idx="15"/>
          </p:nvPr>
        </p:nvSpPr>
        <p:spPr/>
        <p:txBody>
          <a:bodyPr/>
          <a:lstStyle>
            <a:lvl1pPr>
              <a:defRPr/>
            </a:lvl1pPr>
          </a:lstStyle>
          <a:p>
            <a:pPr>
              <a:defRPr/>
            </a:pPr>
            <a:r>
              <a:rPr lang="en-US"/>
              <a:t>PFNF Education 2017</a:t>
            </a:r>
            <a:endParaRPr lang="en-US" dirty="0"/>
          </a:p>
        </p:txBody>
      </p:sp>
      <p:sp>
        <p:nvSpPr>
          <p:cNvPr id="9" name="Slide Number Placeholder 5">
            <a:extLst>
              <a:ext uri="{FF2B5EF4-FFF2-40B4-BE49-F238E27FC236}">
                <a16:creationId xmlns:a16="http://schemas.microsoft.com/office/drawing/2014/main" xmlns="" id="{3CD130E4-BA79-4CCA-99C3-222710E29DCE}"/>
              </a:ext>
            </a:extLst>
          </p:cNvPr>
          <p:cNvSpPr>
            <a:spLocks noGrp="1"/>
          </p:cNvSpPr>
          <p:nvPr>
            <p:ph type="sldNum" sz="quarter" idx="16"/>
          </p:nvPr>
        </p:nvSpPr>
        <p:spPr/>
        <p:txBody>
          <a:bodyPr/>
          <a:lstStyle>
            <a:lvl1pPr>
              <a:defRPr/>
            </a:lvl1pPr>
          </a:lstStyle>
          <a:p>
            <a:pPr>
              <a:defRPr/>
            </a:pPr>
            <a:fld id="{5141FC74-325A-4E50-8DCE-09D2287ED001}" type="slidenum">
              <a:rPr lang="en-US" altLang="en-US"/>
              <a:pPr>
                <a:defRPr/>
              </a:pPr>
              <a:t>‹#›</a:t>
            </a:fld>
            <a:endParaRPr lang="en-US" altLang="en-US" dirty="0"/>
          </a:p>
        </p:txBody>
      </p:sp>
    </p:spTree>
    <p:extLst>
      <p:ext uri="{BB962C8B-B14F-4D97-AF65-F5344CB8AC3E}">
        <p14:creationId xmlns:p14="http://schemas.microsoft.com/office/powerpoint/2010/main" val="2068549104"/>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xmlns="" id="{E4DB864F-C47D-4166-ADD0-F907B62FD0C0}"/>
              </a:ext>
            </a:extLst>
          </p:cNvPr>
          <p:cNvSpPr>
            <a:spLocks noGrp="1"/>
          </p:cNvSpPr>
          <p:nvPr>
            <p:ph type="dt" sz="half" idx="14"/>
          </p:nvPr>
        </p:nvSpPr>
        <p:spPr/>
        <p:txBody>
          <a:bodyPr/>
          <a:lstStyle>
            <a:lvl1pPr>
              <a:defRPr/>
            </a:lvl1pPr>
          </a:lstStyle>
          <a:p>
            <a:pPr>
              <a:defRPr/>
            </a:pPr>
            <a:fld id="{D25E3249-FAF8-4FEB-9DEF-8BFF8A6200B6}" type="datetime1">
              <a:rPr lang="en-US"/>
              <a:pPr>
                <a:defRPr/>
              </a:pPr>
              <a:t>10/3/2017</a:t>
            </a:fld>
            <a:endParaRPr lang="en-US" dirty="0"/>
          </a:p>
        </p:txBody>
      </p:sp>
      <p:sp>
        <p:nvSpPr>
          <p:cNvPr id="6" name="Footer Placeholder 4">
            <a:extLst>
              <a:ext uri="{FF2B5EF4-FFF2-40B4-BE49-F238E27FC236}">
                <a16:creationId xmlns:a16="http://schemas.microsoft.com/office/drawing/2014/main" xmlns="" id="{65FAA14F-2199-4112-89F0-B401A39B46E1}"/>
              </a:ext>
            </a:extLst>
          </p:cNvPr>
          <p:cNvSpPr>
            <a:spLocks noGrp="1"/>
          </p:cNvSpPr>
          <p:nvPr>
            <p:ph type="ftr" sz="quarter" idx="15"/>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381B4E65-8FFF-4AB9-BC20-AC537421CFF7}"/>
              </a:ext>
            </a:extLst>
          </p:cNvPr>
          <p:cNvSpPr>
            <a:spLocks noGrp="1"/>
          </p:cNvSpPr>
          <p:nvPr>
            <p:ph type="sldNum" sz="quarter" idx="16"/>
          </p:nvPr>
        </p:nvSpPr>
        <p:spPr/>
        <p:txBody>
          <a:bodyPr/>
          <a:lstStyle>
            <a:lvl1pPr>
              <a:defRPr/>
            </a:lvl1pPr>
          </a:lstStyle>
          <a:p>
            <a:pPr>
              <a:defRPr/>
            </a:pPr>
            <a:fld id="{E28F839A-0E64-4C78-B434-56DFAE081B53}" type="slidenum">
              <a:rPr lang="en-US" altLang="en-US"/>
              <a:pPr>
                <a:defRPr/>
              </a:pPr>
              <a:t>‹#›</a:t>
            </a:fld>
            <a:endParaRPr lang="en-US" altLang="en-US" dirty="0"/>
          </a:p>
        </p:txBody>
      </p:sp>
    </p:spTree>
    <p:extLst>
      <p:ext uri="{BB962C8B-B14F-4D97-AF65-F5344CB8AC3E}">
        <p14:creationId xmlns:p14="http://schemas.microsoft.com/office/powerpoint/2010/main" val="1910043921"/>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4B74323-D930-4A88-A5A2-A3801E0991E1}"/>
              </a:ext>
            </a:extLst>
          </p:cNvPr>
          <p:cNvSpPr>
            <a:spLocks noGrp="1"/>
          </p:cNvSpPr>
          <p:nvPr>
            <p:ph type="dt" sz="half" idx="10"/>
          </p:nvPr>
        </p:nvSpPr>
        <p:spPr/>
        <p:txBody>
          <a:bodyPr/>
          <a:lstStyle>
            <a:lvl1pPr>
              <a:defRPr/>
            </a:lvl1pPr>
          </a:lstStyle>
          <a:p>
            <a:pPr>
              <a:defRPr/>
            </a:pPr>
            <a:fld id="{D512E750-BFD7-4F98-B2D4-EA4B3B4F7B1E}" type="datetime1">
              <a:rPr lang="en-US"/>
              <a:pPr>
                <a:defRPr/>
              </a:pPr>
              <a:t>10/3/2017</a:t>
            </a:fld>
            <a:endParaRPr lang="en-US" dirty="0"/>
          </a:p>
        </p:txBody>
      </p:sp>
      <p:sp>
        <p:nvSpPr>
          <p:cNvPr id="5" name="Footer Placeholder 4">
            <a:extLst>
              <a:ext uri="{FF2B5EF4-FFF2-40B4-BE49-F238E27FC236}">
                <a16:creationId xmlns:a16="http://schemas.microsoft.com/office/drawing/2014/main" xmlns="" id="{3E59F781-FFAC-4414-BC3E-D12BAADEF72F}"/>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FC47CC4B-5542-4AC4-A178-29481990762D}"/>
              </a:ext>
            </a:extLst>
          </p:cNvPr>
          <p:cNvSpPr>
            <a:spLocks noGrp="1"/>
          </p:cNvSpPr>
          <p:nvPr>
            <p:ph type="sldNum" sz="quarter" idx="12"/>
          </p:nvPr>
        </p:nvSpPr>
        <p:spPr/>
        <p:txBody>
          <a:bodyPr/>
          <a:lstStyle>
            <a:lvl1pPr>
              <a:defRPr/>
            </a:lvl1pPr>
          </a:lstStyle>
          <a:p>
            <a:pPr>
              <a:defRPr/>
            </a:pPr>
            <a:fld id="{3EFF11C0-77DA-4681-A158-4A66423683F1}" type="slidenum">
              <a:rPr lang="en-US" altLang="en-US"/>
              <a:pPr>
                <a:defRPr/>
              </a:pPr>
              <a:t>‹#›</a:t>
            </a:fld>
            <a:endParaRPr lang="en-US" altLang="en-US" dirty="0"/>
          </a:p>
        </p:txBody>
      </p:sp>
    </p:spTree>
    <p:extLst>
      <p:ext uri="{BB962C8B-B14F-4D97-AF65-F5344CB8AC3E}">
        <p14:creationId xmlns:p14="http://schemas.microsoft.com/office/powerpoint/2010/main" val="93291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3173103122"/>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D87999F-6DE8-4BD5-8A36-C74ACAC8E1F3}"/>
              </a:ext>
            </a:extLst>
          </p:cNvPr>
          <p:cNvSpPr>
            <a:spLocks noGrp="1"/>
          </p:cNvSpPr>
          <p:nvPr>
            <p:ph type="dt" sz="half" idx="10"/>
          </p:nvPr>
        </p:nvSpPr>
        <p:spPr/>
        <p:txBody>
          <a:bodyPr/>
          <a:lstStyle>
            <a:lvl1pPr>
              <a:defRPr/>
            </a:lvl1pPr>
          </a:lstStyle>
          <a:p>
            <a:pPr>
              <a:defRPr/>
            </a:pPr>
            <a:fld id="{60DB35B2-5163-41BC-AC82-236404C3F811}" type="datetime1">
              <a:rPr lang="en-US"/>
              <a:pPr>
                <a:defRPr/>
              </a:pPr>
              <a:t>10/3/2017</a:t>
            </a:fld>
            <a:endParaRPr lang="en-US" dirty="0"/>
          </a:p>
        </p:txBody>
      </p:sp>
      <p:sp>
        <p:nvSpPr>
          <p:cNvPr id="5" name="Footer Placeholder 4">
            <a:extLst>
              <a:ext uri="{FF2B5EF4-FFF2-40B4-BE49-F238E27FC236}">
                <a16:creationId xmlns:a16="http://schemas.microsoft.com/office/drawing/2014/main" xmlns="" id="{44E9BB64-6354-4D7A-B1A5-247E375B739E}"/>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229A5781-98B5-4C99-A1AF-904497B82039}"/>
              </a:ext>
            </a:extLst>
          </p:cNvPr>
          <p:cNvSpPr>
            <a:spLocks noGrp="1"/>
          </p:cNvSpPr>
          <p:nvPr>
            <p:ph type="sldNum" sz="quarter" idx="12"/>
          </p:nvPr>
        </p:nvSpPr>
        <p:spPr/>
        <p:txBody>
          <a:bodyPr/>
          <a:lstStyle>
            <a:lvl1pPr>
              <a:defRPr/>
            </a:lvl1pPr>
          </a:lstStyle>
          <a:p>
            <a:pPr>
              <a:defRPr/>
            </a:pPr>
            <a:fld id="{2FC8B94E-9294-48B6-BABD-03E8CFF3956A}" type="slidenum">
              <a:rPr lang="en-US" altLang="en-US"/>
              <a:pPr>
                <a:defRPr/>
              </a:pPr>
              <a:t>‹#›</a:t>
            </a:fld>
            <a:endParaRPr lang="en-US" altLang="en-US" dirty="0"/>
          </a:p>
        </p:txBody>
      </p:sp>
    </p:spTree>
    <p:extLst>
      <p:ext uri="{BB962C8B-B14F-4D97-AF65-F5344CB8AC3E}">
        <p14:creationId xmlns:p14="http://schemas.microsoft.com/office/powerpoint/2010/main" val="1568851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 2 column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3CA18E0C-FF56-413E-9E2C-05E3D5AC19FF}"/>
              </a:ext>
            </a:extLst>
          </p:cNvPr>
          <p:cNvCxnSpPr/>
          <p:nvPr userDrawn="1"/>
        </p:nvCxnSpPr>
        <p:spPr>
          <a:xfrm>
            <a:off x="914400" y="1219200"/>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6" name="Picture 14" descr="hfma_v4one_line_logo_cmyk.jpg">
            <a:extLst>
              <a:ext uri="{FF2B5EF4-FFF2-40B4-BE49-F238E27FC236}">
                <a16:creationId xmlns:a16="http://schemas.microsoft.com/office/drawing/2014/main" xmlns="" id="{771F6C2C-1E0E-48C9-AC80-401CD31F2B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4" name="Content Placeholder 2"/>
          <p:cNvSpPr>
            <a:spLocks noGrp="1"/>
          </p:cNvSpPr>
          <p:nvPr>
            <p:ph sz="half" idx="1"/>
          </p:nvPr>
        </p:nvSpPr>
        <p:spPr>
          <a:xfrm>
            <a:off x="914400" y="1447800"/>
            <a:ext cx="49784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1"/>
          </p:nvPr>
        </p:nvSpPr>
        <p:spPr>
          <a:xfrm>
            <a:off x="6299200" y="1447800"/>
            <a:ext cx="49784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xmlns="" id="{DEF3EEC6-2EEC-4FE9-B36E-D30C8FC25362}"/>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7AB1BF4D-9C3B-43B7-8A9C-27BEB6417F74}" type="slidenum">
              <a:rPr lang="en-US"/>
              <a:pPr>
                <a:defRPr/>
              </a:pPr>
              <a:t>‹#›</a:t>
            </a:fld>
            <a:endParaRPr lang="en-US" dirty="0"/>
          </a:p>
        </p:txBody>
      </p:sp>
    </p:spTree>
    <p:extLst>
      <p:ext uri="{BB962C8B-B14F-4D97-AF65-F5344CB8AC3E}">
        <p14:creationId xmlns:p14="http://schemas.microsoft.com/office/powerpoint/2010/main" val="296806406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4" name="Picture 13" descr="hfma_v4one_line_logo_cmyk.jpg">
            <a:extLst>
              <a:ext uri="{FF2B5EF4-FFF2-40B4-BE49-F238E27FC236}">
                <a16:creationId xmlns:a16="http://schemas.microsoft.com/office/drawing/2014/main" xmlns="" id="{9C4D1175-7AF3-4C8C-A5B8-6A7FCEE94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DCE8CACD-BCA8-4ED9-B100-80E2C181BB1E}"/>
              </a:ext>
            </a:extLst>
          </p:cNvPr>
          <p:cNvCxnSpPr/>
          <p:nvPr userDrawn="1"/>
        </p:nvCxnSpPr>
        <p:spPr>
          <a:xfrm>
            <a:off x="914400" y="1219200"/>
            <a:ext cx="103632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3" name="Content Placeholder 2"/>
          <p:cNvSpPr>
            <a:spLocks noGrp="1"/>
          </p:cNvSpPr>
          <p:nvPr>
            <p:ph sz="half" idx="1"/>
          </p:nvPr>
        </p:nvSpPr>
        <p:spPr>
          <a:xfrm>
            <a:off x="914400" y="1447800"/>
            <a:ext cx="10363200" cy="4495800"/>
          </a:xfrm>
        </p:spPr>
        <p:txBody>
          <a:bodyPr lIns="0" tIns="0" rIns="0" bIns="0">
            <a:noAutofit/>
          </a:bodyPr>
          <a:lstStyle>
            <a:lvl1pPr marL="340883" indent="-340883">
              <a:lnSpc>
                <a:spcPts val="2943"/>
              </a:lnSpc>
              <a:spcBef>
                <a:spcPts val="1177"/>
              </a:spcBef>
              <a:buSzPct val="100000"/>
              <a:defRPr sz="2530">
                <a:solidFill>
                  <a:srgbClr val="006699"/>
                </a:solidFill>
                <a:effectLst/>
                <a:latin typeface="+mn-lt"/>
              </a:defRPr>
            </a:lvl1pPr>
            <a:lvl2pPr marL="672796" indent="-313971">
              <a:lnSpc>
                <a:spcPts val="2747"/>
              </a:lnSpc>
              <a:spcBef>
                <a:spcPts val="1177"/>
              </a:spcBef>
              <a:buClr>
                <a:schemeClr val="tx2"/>
              </a:buClr>
              <a:defRPr sz="2349">
                <a:solidFill>
                  <a:srgbClr val="006699"/>
                </a:solidFill>
                <a:effectLst/>
                <a:latin typeface="+mn-lt"/>
              </a:defRPr>
            </a:lvl2pPr>
            <a:lvl3pPr marL="986767" indent="-313971">
              <a:lnSpc>
                <a:spcPts val="2747"/>
              </a:lnSpc>
              <a:spcBef>
                <a:spcPts val="1177"/>
              </a:spcBef>
              <a:defRPr sz="2169">
                <a:solidFill>
                  <a:srgbClr val="006699"/>
                </a:solidFill>
                <a:effectLst/>
                <a:latin typeface="+mn-lt"/>
              </a:defRPr>
            </a:lvl3pPr>
            <a:lvl4pPr>
              <a:lnSpc>
                <a:spcPts val="2747"/>
              </a:lnSpc>
              <a:buClr>
                <a:schemeClr val="tx2"/>
              </a:buClr>
              <a:defRPr sz="1988">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2">
            <a:extLst>
              <a:ext uri="{FF2B5EF4-FFF2-40B4-BE49-F238E27FC236}">
                <a16:creationId xmlns:a16="http://schemas.microsoft.com/office/drawing/2014/main" xmlns="" id="{25ADF24A-B5AC-4E2F-91E1-4B8C147F5076}"/>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62E0CA8-1EDD-465B-9CC0-9F1996C0FD59}" type="slidenum">
              <a:rPr lang="en-US"/>
              <a:pPr>
                <a:defRPr/>
              </a:pPr>
              <a:t>‹#›</a:t>
            </a:fld>
            <a:endParaRPr lang="en-US" dirty="0"/>
          </a:p>
        </p:txBody>
      </p:sp>
    </p:spTree>
    <p:extLst>
      <p:ext uri="{BB962C8B-B14F-4D97-AF65-F5344CB8AC3E}">
        <p14:creationId xmlns:p14="http://schemas.microsoft.com/office/powerpoint/2010/main" val="369505037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26DC40CF-CD6F-4AF6-9DF0-0FBEC334E84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xmlns="" id="{DBCD8CFD-EFD7-46A0-8ADE-B9D839B96C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xmlns="" id="{FD8D5938-6E68-4C3A-817D-99A4298BF266}"/>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BCA70C1-B3A3-4EB6-9133-D36569A0E3D5}" type="slidenum">
              <a:rPr lang="en-US"/>
              <a:pPr>
                <a:defRPr/>
              </a:pPr>
              <a:t>‹#›</a:t>
            </a:fld>
            <a:endParaRPr lang="en-US" dirty="0"/>
          </a:p>
        </p:txBody>
      </p:sp>
    </p:spTree>
    <p:extLst>
      <p:ext uri="{BB962C8B-B14F-4D97-AF65-F5344CB8AC3E}">
        <p14:creationId xmlns:p14="http://schemas.microsoft.com/office/powerpoint/2010/main" val="351153766"/>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0F639F66-9500-49A9-AB6D-479AC766881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xmlns="" id="{8581CD12-135A-4A91-B3D9-88B763953A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xmlns="" id="{6C2B5CF7-E54E-4BF9-B39F-54B8883C1949}"/>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1D3DD13C-3C86-4344-A019-9A6F7A22A976}" type="slidenum">
              <a:rPr lang="en-US"/>
              <a:pPr>
                <a:defRPr/>
              </a:pPr>
              <a:t>‹#›</a:t>
            </a:fld>
            <a:endParaRPr lang="en-US" dirty="0"/>
          </a:p>
        </p:txBody>
      </p:sp>
    </p:spTree>
    <p:extLst>
      <p:ext uri="{BB962C8B-B14F-4D97-AF65-F5344CB8AC3E}">
        <p14:creationId xmlns:p14="http://schemas.microsoft.com/office/powerpoint/2010/main" val="772392406"/>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4F36BF59-2C14-48BA-B167-EA5363D7BA39}"/>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xmlns="" id="{427DB94F-E9F8-4E69-BB8A-7ECEC2DB7509}"/>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554D21D8-A2A1-48E3-AED9-34D5A9905ED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xmlns="" id="{6038C461-8F84-4060-92FB-8848A8C200E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xmlns="" id="{E2871BB8-4BF2-4E0D-9E3A-DD5471E5609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xmlns="" id="{28953E4E-32BE-4449-A68B-C8D3EBCE810B}"/>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xmlns="" id="{7C10E039-A93A-47FC-86CF-B38A6C4117A3}"/>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xmlns="" id="{9D225AB9-01C3-4722-BA1B-CF407906C8CA}"/>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xmlns="" id="{BA84B759-B26C-4073-8B55-38A662999C29}"/>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xmlns="" id="{F6B412A0-390A-4993-8451-1D3CA9407457}"/>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xmlns="" id="{21DA417C-52FB-4B05-A73D-4EF9C3D2A200}"/>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513057F8-0365-4527-AC96-FD0E5D4B426B}"/>
              </a:ext>
            </a:extLst>
          </p:cNvPr>
          <p:cNvSpPr>
            <a:spLocks noGrp="1"/>
          </p:cNvSpPr>
          <p:nvPr>
            <p:ph type="dt" sz="half" idx="10"/>
          </p:nvPr>
        </p:nvSpPr>
        <p:spPr/>
        <p:txBody>
          <a:bodyPr/>
          <a:lstStyle>
            <a:lvl1pPr>
              <a:defRPr/>
            </a:lvl1pPr>
          </a:lstStyle>
          <a:p>
            <a:pPr>
              <a:defRPr/>
            </a:pPr>
            <a:fld id="{E602AE00-8E51-46A4-8D45-B6C226DB4933}" type="datetime1">
              <a:rPr lang="en-US"/>
              <a:pPr>
                <a:defRPr/>
              </a:pPr>
              <a:t>10/3/2017</a:t>
            </a:fld>
            <a:endParaRPr lang="en-US"/>
          </a:p>
        </p:txBody>
      </p:sp>
      <p:sp>
        <p:nvSpPr>
          <p:cNvPr id="16" name="Footer Placeholder 4">
            <a:extLst>
              <a:ext uri="{FF2B5EF4-FFF2-40B4-BE49-F238E27FC236}">
                <a16:creationId xmlns:a16="http://schemas.microsoft.com/office/drawing/2014/main" xmlns="" id="{DEDBD333-16DD-4A1F-BEC6-7ED2178040D7}"/>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xmlns="" id="{75CB0B89-0BB3-4652-808B-2AE8792F79FB}"/>
              </a:ext>
            </a:extLst>
          </p:cNvPr>
          <p:cNvSpPr>
            <a:spLocks noGrp="1"/>
          </p:cNvSpPr>
          <p:nvPr>
            <p:ph type="sldNum" sz="quarter" idx="12"/>
          </p:nvPr>
        </p:nvSpPr>
        <p:spPr/>
        <p:txBody>
          <a:bodyPr/>
          <a:lstStyle>
            <a:lvl1pPr>
              <a:defRPr/>
            </a:lvl1pPr>
          </a:lstStyle>
          <a:p>
            <a:pPr>
              <a:defRPr/>
            </a:pPr>
            <a:fld id="{CF7A1C0F-68DE-439F-9CA8-E828FC8F8CE5}" type="slidenum">
              <a:rPr lang="en-US"/>
              <a:pPr>
                <a:defRPr/>
              </a:pPr>
              <a:t>‹#›</a:t>
            </a:fld>
            <a:endParaRPr lang="en-US"/>
          </a:p>
        </p:txBody>
      </p:sp>
    </p:spTree>
    <p:extLst>
      <p:ext uri="{BB962C8B-B14F-4D97-AF65-F5344CB8AC3E}">
        <p14:creationId xmlns:p14="http://schemas.microsoft.com/office/powerpoint/2010/main" val="2167009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650D6B4-6FCC-46D5-956C-253B77FB6A24}"/>
              </a:ext>
            </a:extLst>
          </p:cNvPr>
          <p:cNvSpPr>
            <a:spLocks noGrp="1"/>
          </p:cNvSpPr>
          <p:nvPr>
            <p:ph type="dt" sz="half" idx="10"/>
          </p:nvPr>
        </p:nvSpPr>
        <p:spPr/>
        <p:txBody>
          <a:bodyPr/>
          <a:lstStyle>
            <a:lvl1pPr>
              <a:defRPr/>
            </a:lvl1pPr>
          </a:lstStyle>
          <a:p>
            <a:pPr>
              <a:defRPr/>
            </a:pPr>
            <a:fld id="{52DC3CFD-3961-4B5C-8371-B644492D9F5A}" type="datetime1">
              <a:rPr lang="en-US"/>
              <a:pPr>
                <a:defRPr/>
              </a:pPr>
              <a:t>10/3/2017</a:t>
            </a:fld>
            <a:endParaRPr lang="en-US"/>
          </a:p>
        </p:txBody>
      </p:sp>
      <p:sp>
        <p:nvSpPr>
          <p:cNvPr id="5" name="Footer Placeholder 4">
            <a:extLst>
              <a:ext uri="{FF2B5EF4-FFF2-40B4-BE49-F238E27FC236}">
                <a16:creationId xmlns:a16="http://schemas.microsoft.com/office/drawing/2014/main" xmlns="" id="{EA5A3897-1E20-4B14-A44F-B964F86E63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F56D1E1-4B56-49D6-8D05-44839EDF6F82}"/>
              </a:ext>
            </a:extLst>
          </p:cNvPr>
          <p:cNvSpPr>
            <a:spLocks noGrp="1"/>
          </p:cNvSpPr>
          <p:nvPr>
            <p:ph type="sldNum" sz="quarter" idx="12"/>
          </p:nvPr>
        </p:nvSpPr>
        <p:spPr/>
        <p:txBody>
          <a:bodyPr/>
          <a:lstStyle>
            <a:lvl1pPr>
              <a:defRPr/>
            </a:lvl1pPr>
          </a:lstStyle>
          <a:p>
            <a:pPr>
              <a:defRPr/>
            </a:pPr>
            <a:fld id="{5112DD5F-1943-492A-A6DF-6193B443EA5A}" type="slidenum">
              <a:rPr lang="en-US" altLang="en-US"/>
              <a:pPr>
                <a:defRPr/>
              </a:pPr>
              <a:t>‹#›</a:t>
            </a:fld>
            <a:endParaRPr lang="en-US" altLang="en-US"/>
          </a:p>
        </p:txBody>
      </p:sp>
    </p:spTree>
    <p:extLst>
      <p:ext uri="{BB962C8B-B14F-4D97-AF65-F5344CB8AC3E}">
        <p14:creationId xmlns:p14="http://schemas.microsoft.com/office/powerpoint/2010/main" val="655074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57434AC-3501-4EB7-8114-D25181762677}"/>
              </a:ext>
            </a:extLst>
          </p:cNvPr>
          <p:cNvSpPr>
            <a:spLocks noGrp="1"/>
          </p:cNvSpPr>
          <p:nvPr>
            <p:ph type="dt" sz="half" idx="10"/>
          </p:nvPr>
        </p:nvSpPr>
        <p:spPr/>
        <p:txBody>
          <a:bodyPr/>
          <a:lstStyle>
            <a:lvl1pPr>
              <a:defRPr/>
            </a:lvl1pPr>
          </a:lstStyle>
          <a:p>
            <a:pPr>
              <a:defRPr/>
            </a:pPr>
            <a:fld id="{61807B25-5C2F-40FA-BADD-711F396FA924}" type="datetime1">
              <a:rPr lang="en-US"/>
              <a:pPr>
                <a:defRPr/>
              </a:pPr>
              <a:t>10/3/2017</a:t>
            </a:fld>
            <a:endParaRPr lang="en-US"/>
          </a:p>
        </p:txBody>
      </p:sp>
      <p:sp>
        <p:nvSpPr>
          <p:cNvPr id="5" name="Footer Placeholder 4">
            <a:extLst>
              <a:ext uri="{FF2B5EF4-FFF2-40B4-BE49-F238E27FC236}">
                <a16:creationId xmlns:a16="http://schemas.microsoft.com/office/drawing/2014/main" xmlns="" id="{3FEC6638-4D15-4904-A928-1E06D6D134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370BE7F-2FAC-48DE-B805-7B70B46CD1E1}"/>
              </a:ext>
            </a:extLst>
          </p:cNvPr>
          <p:cNvSpPr>
            <a:spLocks noGrp="1"/>
          </p:cNvSpPr>
          <p:nvPr>
            <p:ph type="sldNum" sz="quarter" idx="12"/>
          </p:nvPr>
        </p:nvSpPr>
        <p:spPr/>
        <p:txBody>
          <a:bodyPr/>
          <a:lstStyle>
            <a:lvl1pPr>
              <a:defRPr/>
            </a:lvl1pPr>
          </a:lstStyle>
          <a:p>
            <a:pPr>
              <a:defRPr/>
            </a:pPr>
            <a:fld id="{D90A5313-98E3-4311-B606-D0D522371A8E}" type="slidenum">
              <a:rPr lang="en-US" altLang="en-US"/>
              <a:pPr>
                <a:defRPr/>
              </a:pPr>
              <a:t>‹#›</a:t>
            </a:fld>
            <a:endParaRPr lang="en-US" altLang="en-US"/>
          </a:p>
        </p:txBody>
      </p:sp>
    </p:spTree>
    <p:extLst>
      <p:ext uri="{BB962C8B-B14F-4D97-AF65-F5344CB8AC3E}">
        <p14:creationId xmlns:p14="http://schemas.microsoft.com/office/powerpoint/2010/main" val="1465843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B78159F-D521-4D89-BE17-9E396C76FBA1}"/>
              </a:ext>
            </a:extLst>
          </p:cNvPr>
          <p:cNvSpPr>
            <a:spLocks noGrp="1"/>
          </p:cNvSpPr>
          <p:nvPr>
            <p:ph type="dt" sz="half" idx="10"/>
          </p:nvPr>
        </p:nvSpPr>
        <p:spPr/>
        <p:txBody>
          <a:bodyPr/>
          <a:lstStyle>
            <a:lvl1pPr>
              <a:defRPr/>
            </a:lvl1pPr>
          </a:lstStyle>
          <a:p>
            <a:pPr>
              <a:defRPr/>
            </a:pPr>
            <a:fld id="{9915AD99-2487-43A0-B2B6-2311A5C9D4A8}" type="datetime1">
              <a:rPr lang="en-US"/>
              <a:pPr>
                <a:defRPr/>
              </a:pPr>
              <a:t>10/3/2017</a:t>
            </a:fld>
            <a:endParaRPr lang="en-US"/>
          </a:p>
        </p:txBody>
      </p:sp>
      <p:sp>
        <p:nvSpPr>
          <p:cNvPr id="6" name="Footer Placeholder 4">
            <a:extLst>
              <a:ext uri="{FF2B5EF4-FFF2-40B4-BE49-F238E27FC236}">
                <a16:creationId xmlns:a16="http://schemas.microsoft.com/office/drawing/2014/main" xmlns="" id="{70CE242F-CF32-47B3-B435-CA02A3916A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702E4BE-D39A-47DB-AC74-D7FA488B57C6}"/>
              </a:ext>
            </a:extLst>
          </p:cNvPr>
          <p:cNvSpPr>
            <a:spLocks noGrp="1"/>
          </p:cNvSpPr>
          <p:nvPr>
            <p:ph type="sldNum" sz="quarter" idx="12"/>
          </p:nvPr>
        </p:nvSpPr>
        <p:spPr/>
        <p:txBody>
          <a:bodyPr/>
          <a:lstStyle>
            <a:lvl1pPr>
              <a:defRPr/>
            </a:lvl1pPr>
          </a:lstStyle>
          <a:p>
            <a:pPr>
              <a:defRPr/>
            </a:pPr>
            <a:fld id="{564979CA-017F-49A0-BF90-C9D19CD0AD8A}" type="slidenum">
              <a:rPr lang="en-US" altLang="en-US"/>
              <a:pPr>
                <a:defRPr/>
              </a:pPr>
              <a:t>‹#›</a:t>
            </a:fld>
            <a:endParaRPr lang="en-US" altLang="en-US"/>
          </a:p>
        </p:txBody>
      </p:sp>
    </p:spTree>
    <p:extLst>
      <p:ext uri="{BB962C8B-B14F-4D97-AF65-F5344CB8AC3E}">
        <p14:creationId xmlns:p14="http://schemas.microsoft.com/office/powerpoint/2010/main" val="1242647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7509E056-212D-4747-8614-D5EBD6F84D51}"/>
              </a:ext>
            </a:extLst>
          </p:cNvPr>
          <p:cNvSpPr>
            <a:spLocks noGrp="1"/>
          </p:cNvSpPr>
          <p:nvPr>
            <p:ph type="dt" sz="half" idx="10"/>
          </p:nvPr>
        </p:nvSpPr>
        <p:spPr/>
        <p:txBody>
          <a:bodyPr/>
          <a:lstStyle>
            <a:lvl1pPr>
              <a:defRPr/>
            </a:lvl1pPr>
          </a:lstStyle>
          <a:p>
            <a:pPr>
              <a:defRPr/>
            </a:pPr>
            <a:fld id="{805234E5-711A-47B5-B8FA-BE379ABBBFC5}" type="datetime1">
              <a:rPr lang="en-US"/>
              <a:pPr>
                <a:defRPr/>
              </a:pPr>
              <a:t>10/3/2017</a:t>
            </a:fld>
            <a:endParaRPr lang="en-US"/>
          </a:p>
        </p:txBody>
      </p:sp>
      <p:sp>
        <p:nvSpPr>
          <p:cNvPr id="8" name="Footer Placeholder 4">
            <a:extLst>
              <a:ext uri="{FF2B5EF4-FFF2-40B4-BE49-F238E27FC236}">
                <a16:creationId xmlns:a16="http://schemas.microsoft.com/office/drawing/2014/main" xmlns="" id="{F48AE9B1-F329-4DF3-A3ED-D7B5F2C71D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1E4383BC-4936-4473-8089-6FFF21C46B0E}"/>
              </a:ext>
            </a:extLst>
          </p:cNvPr>
          <p:cNvSpPr>
            <a:spLocks noGrp="1"/>
          </p:cNvSpPr>
          <p:nvPr>
            <p:ph type="sldNum" sz="quarter" idx="12"/>
          </p:nvPr>
        </p:nvSpPr>
        <p:spPr/>
        <p:txBody>
          <a:bodyPr/>
          <a:lstStyle>
            <a:lvl1pPr>
              <a:defRPr/>
            </a:lvl1pPr>
          </a:lstStyle>
          <a:p>
            <a:pPr>
              <a:defRPr/>
            </a:pPr>
            <a:fld id="{54CA4B63-6BB7-4E6E-9F76-E6FA7CF0F6D8}" type="slidenum">
              <a:rPr lang="en-US" altLang="en-US"/>
              <a:pPr>
                <a:defRPr/>
              </a:pPr>
              <a:t>‹#›</a:t>
            </a:fld>
            <a:endParaRPr lang="en-US" altLang="en-US"/>
          </a:p>
        </p:txBody>
      </p:sp>
    </p:spTree>
    <p:extLst>
      <p:ext uri="{BB962C8B-B14F-4D97-AF65-F5344CB8AC3E}">
        <p14:creationId xmlns:p14="http://schemas.microsoft.com/office/powerpoint/2010/main" val="25294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3479297053"/>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B7088BF8-CE46-4862-BB1A-F5D387EB3A2E}"/>
              </a:ext>
            </a:extLst>
          </p:cNvPr>
          <p:cNvSpPr>
            <a:spLocks noGrp="1"/>
          </p:cNvSpPr>
          <p:nvPr>
            <p:ph type="dt" sz="half" idx="10"/>
          </p:nvPr>
        </p:nvSpPr>
        <p:spPr/>
        <p:txBody>
          <a:bodyPr/>
          <a:lstStyle>
            <a:lvl1pPr>
              <a:defRPr/>
            </a:lvl1pPr>
          </a:lstStyle>
          <a:p>
            <a:pPr>
              <a:defRPr/>
            </a:pPr>
            <a:fld id="{03FEF358-BE5D-4C05-94DC-6F06AF8F56B0}" type="datetime1">
              <a:rPr lang="en-US"/>
              <a:pPr>
                <a:defRPr/>
              </a:pPr>
              <a:t>10/3/2017</a:t>
            </a:fld>
            <a:endParaRPr lang="en-US"/>
          </a:p>
        </p:txBody>
      </p:sp>
      <p:sp>
        <p:nvSpPr>
          <p:cNvPr id="4" name="Footer Placeholder 4">
            <a:extLst>
              <a:ext uri="{FF2B5EF4-FFF2-40B4-BE49-F238E27FC236}">
                <a16:creationId xmlns:a16="http://schemas.microsoft.com/office/drawing/2014/main" xmlns="" id="{D4DE71A0-A290-4FB6-9D73-1E824AC178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A53781F-7E6A-488C-8788-82BC36DCFA3E}"/>
              </a:ext>
            </a:extLst>
          </p:cNvPr>
          <p:cNvSpPr>
            <a:spLocks noGrp="1"/>
          </p:cNvSpPr>
          <p:nvPr>
            <p:ph type="sldNum" sz="quarter" idx="12"/>
          </p:nvPr>
        </p:nvSpPr>
        <p:spPr/>
        <p:txBody>
          <a:bodyPr/>
          <a:lstStyle>
            <a:lvl1pPr>
              <a:defRPr/>
            </a:lvl1pPr>
          </a:lstStyle>
          <a:p>
            <a:pPr>
              <a:defRPr/>
            </a:pPr>
            <a:fld id="{D5857969-820E-47C6-9B84-8592FAEDAA16}" type="slidenum">
              <a:rPr lang="en-US" altLang="en-US"/>
              <a:pPr>
                <a:defRPr/>
              </a:pPr>
              <a:t>‹#›</a:t>
            </a:fld>
            <a:endParaRPr lang="en-US" altLang="en-US"/>
          </a:p>
        </p:txBody>
      </p:sp>
    </p:spTree>
    <p:extLst>
      <p:ext uri="{BB962C8B-B14F-4D97-AF65-F5344CB8AC3E}">
        <p14:creationId xmlns:p14="http://schemas.microsoft.com/office/powerpoint/2010/main" val="1040362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5618AC4-98F2-42D6-A529-A686829258BB}"/>
              </a:ext>
            </a:extLst>
          </p:cNvPr>
          <p:cNvSpPr>
            <a:spLocks noGrp="1"/>
          </p:cNvSpPr>
          <p:nvPr>
            <p:ph type="dt" sz="half" idx="10"/>
          </p:nvPr>
        </p:nvSpPr>
        <p:spPr/>
        <p:txBody>
          <a:bodyPr/>
          <a:lstStyle>
            <a:lvl1pPr>
              <a:defRPr/>
            </a:lvl1pPr>
          </a:lstStyle>
          <a:p>
            <a:pPr>
              <a:defRPr/>
            </a:pPr>
            <a:fld id="{E063C4A5-4276-48EC-989E-EA8349DAFDFA}" type="datetime1">
              <a:rPr lang="en-US"/>
              <a:pPr>
                <a:defRPr/>
              </a:pPr>
              <a:t>10/3/2017</a:t>
            </a:fld>
            <a:endParaRPr lang="en-US"/>
          </a:p>
        </p:txBody>
      </p:sp>
      <p:sp>
        <p:nvSpPr>
          <p:cNvPr id="3" name="Footer Placeholder 4">
            <a:extLst>
              <a:ext uri="{FF2B5EF4-FFF2-40B4-BE49-F238E27FC236}">
                <a16:creationId xmlns:a16="http://schemas.microsoft.com/office/drawing/2014/main" xmlns="" id="{2939716E-9D74-4EE2-8A6E-7674A2D50E8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6810E9DD-602C-4B1B-AED4-C191E4BDD6FC}"/>
              </a:ext>
            </a:extLst>
          </p:cNvPr>
          <p:cNvSpPr>
            <a:spLocks noGrp="1"/>
          </p:cNvSpPr>
          <p:nvPr>
            <p:ph type="sldNum" sz="quarter" idx="12"/>
          </p:nvPr>
        </p:nvSpPr>
        <p:spPr/>
        <p:txBody>
          <a:bodyPr/>
          <a:lstStyle>
            <a:lvl1pPr>
              <a:defRPr/>
            </a:lvl1pPr>
          </a:lstStyle>
          <a:p>
            <a:pPr>
              <a:defRPr/>
            </a:pPr>
            <a:fld id="{988314D5-DAC0-4E50-B38E-5DA17FF14C2F}" type="slidenum">
              <a:rPr lang="en-US" altLang="en-US"/>
              <a:pPr>
                <a:defRPr/>
              </a:pPr>
              <a:t>‹#›</a:t>
            </a:fld>
            <a:endParaRPr lang="en-US" altLang="en-US"/>
          </a:p>
        </p:txBody>
      </p:sp>
    </p:spTree>
    <p:extLst>
      <p:ext uri="{BB962C8B-B14F-4D97-AF65-F5344CB8AC3E}">
        <p14:creationId xmlns:p14="http://schemas.microsoft.com/office/powerpoint/2010/main" val="3721948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8F21D4E4-9E69-4962-A9DB-1EB6390FE7DE}"/>
              </a:ext>
            </a:extLst>
          </p:cNvPr>
          <p:cNvSpPr>
            <a:spLocks noGrp="1"/>
          </p:cNvSpPr>
          <p:nvPr>
            <p:ph type="dt" sz="half" idx="10"/>
          </p:nvPr>
        </p:nvSpPr>
        <p:spPr/>
        <p:txBody>
          <a:bodyPr/>
          <a:lstStyle>
            <a:lvl1pPr>
              <a:defRPr/>
            </a:lvl1pPr>
          </a:lstStyle>
          <a:p>
            <a:pPr>
              <a:defRPr/>
            </a:pPr>
            <a:fld id="{C14F1205-5B2A-4C13-9677-ADBE116BE681}" type="datetime1">
              <a:rPr lang="en-US"/>
              <a:pPr>
                <a:defRPr/>
              </a:pPr>
              <a:t>10/3/2017</a:t>
            </a:fld>
            <a:endParaRPr lang="en-US"/>
          </a:p>
        </p:txBody>
      </p:sp>
      <p:sp>
        <p:nvSpPr>
          <p:cNvPr id="6" name="Footer Placeholder 4">
            <a:extLst>
              <a:ext uri="{FF2B5EF4-FFF2-40B4-BE49-F238E27FC236}">
                <a16:creationId xmlns:a16="http://schemas.microsoft.com/office/drawing/2014/main" xmlns="" id="{3F65E058-D9FD-4344-9D9A-BBD4253455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733C329-F3AE-44DF-9937-A91A831B06F4}"/>
              </a:ext>
            </a:extLst>
          </p:cNvPr>
          <p:cNvSpPr>
            <a:spLocks noGrp="1"/>
          </p:cNvSpPr>
          <p:nvPr>
            <p:ph type="sldNum" sz="quarter" idx="12"/>
          </p:nvPr>
        </p:nvSpPr>
        <p:spPr/>
        <p:txBody>
          <a:bodyPr/>
          <a:lstStyle>
            <a:lvl1pPr>
              <a:defRPr/>
            </a:lvl1pPr>
          </a:lstStyle>
          <a:p>
            <a:pPr>
              <a:defRPr/>
            </a:pPr>
            <a:fld id="{AE7F30F5-7E9E-4BDA-9837-6F4E91E9A288}" type="slidenum">
              <a:rPr lang="en-US" altLang="en-US"/>
              <a:pPr>
                <a:defRPr/>
              </a:pPr>
              <a:t>‹#›</a:t>
            </a:fld>
            <a:endParaRPr lang="en-US" altLang="en-US"/>
          </a:p>
        </p:txBody>
      </p:sp>
    </p:spTree>
    <p:extLst>
      <p:ext uri="{BB962C8B-B14F-4D97-AF65-F5344CB8AC3E}">
        <p14:creationId xmlns:p14="http://schemas.microsoft.com/office/powerpoint/2010/main" val="2506207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C6106DE9-215E-4B03-A97E-BCC9940F6A2C}"/>
              </a:ext>
            </a:extLst>
          </p:cNvPr>
          <p:cNvSpPr>
            <a:spLocks noGrp="1"/>
          </p:cNvSpPr>
          <p:nvPr>
            <p:ph type="dt" sz="half" idx="10"/>
          </p:nvPr>
        </p:nvSpPr>
        <p:spPr/>
        <p:txBody>
          <a:bodyPr/>
          <a:lstStyle>
            <a:lvl1pPr>
              <a:defRPr/>
            </a:lvl1pPr>
          </a:lstStyle>
          <a:p>
            <a:pPr>
              <a:defRPr/>
            </a:pPr>
            <a:fld id="{F01FB47E-B1CD-45DD-80E4-E7705F8DB5DF}" type="datetime1">
              <a:rPr lang="en-US"/>
              <a:pPr>
                <a:defRPr/>
              </a:pPr>
              <a:t>10/3/2017</a:t>
            </a:fld>
            <a:endParaRPr lang="en-US"/>
          </a:p>
        </p:txBody>
      </p:sp>
      <p:sp>
        <p:nvSpPr>
          <p:cNvPr id="6" name="Footer Placeholder 4">
            <a:extLst>
              <a:ext uri="{FF2B5EF4-FFF2-40B4-BE49-F238E27FC236}">
                <a16:creationId xmlns:a16="http://schemas.microsoft.com/office/drawing/2014/main" xmlns="" id="{79B27C57-514B-484A-9A14-9B8AF501E5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0D29B4C-13A9-49F0-954D-FAF03A744409}"/>
              </a:ext>
            </a:extLst>
          </p:cNvPr>
          <p:cNvSpPr>
            <a:spLocks noGrp="1"/>
          </p:cNvSpPr>
          <p:nvPr>
            <p:ph type="sldNum" sz="quarter" idx="12"/>
          </p:nvPr>
        </p:nvSpPr>
        <p:spPr/>
        <p:txBody>
          <a:bodyPr/>
          <a:lstStyle>
            <a:lvl1pPr>
              <a:defRPr/>
            </a:lvl1pPr>
          </a:lstStyle>
          <a:p>
            <a:pPr>
              <a:defRPr/>
            </a:pPr>
            <a:fld id="{66E83905-79C3-4262-AD5E-695081FB30B0}" type="slidenum">
              <a:rPr lang="en-US" altLang="en-US"/>
              <a:pPr>
                <a:defRPr/>
              </a:pPr>
              <a:t>‹#›</a:t>
            </a:fld>
            <a:endParaRPr lang="en-US" altLang="en-US"/>
          </a:p>
        </p:txBody>
      </p:sp>
    </p:spTree>
    <p:extLst>
      <p:ext uri="{BB962C8B-B14F-4D97-AF65-F5344CB8AC3E}">
        <p14:creationId xmlns:p14="http://schemas.microsoft.com/office/powerpoint/2010/main" val="3912278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445539E-0C38-483B-9A03-CCA4C4C6F156}"/>
              </a:ext>
            </a:extLst>
          </p:cNvPr>
          <p:cNvSpPr>
            <a:spLocks noGrp="1"/>
          </p:cNvSpPr>
          <p:nvPr>
            <p:ph type="dt" sz="half" idx="10"/>
          </p:nvPr>
        </p:nvSpPr>
        <p:spPr/>
        <p:txBody>
          <a:bodyPr/>
          <a:lstStyle>
            <a:lvl1pPr>
              <a:defRPr/>
            </a:lvl1pPr>
          </a:lstStyle>
          <a:p>
            <a:pPr>
              <a:defRPr/>
            </a:pPr>
            <a:fld id="{61F54E80-5B04-41FD-BBDD-07DE8F8F9E51}" type="datetime1">
              <a:rPr lang="en-US"/>
              <a:pPr>
                <a:defRPr/>
              </a:pPr>
              <a:t>10/3/2017</a:t>
            </a:fld>
            <a:endParaRPr lang="en-US"/>
          </a:p>
        </p:txBody>
      </p:sp>
      <p:sp>
        <p:nvSpPr>
          <p:cNvPr id="5" name="Footer Placeholder 4">
            <a:extLst>
              <a:ext uri="{FF2B5EF4-FFF2-40B4-BE49-F238E27FC236}">
                <a16:creationId xmlns:a16="http://schemas.microsoft.com/office/drawing/2014/main" xmlns="" id="{C5AB1E2F-DE14-4E35-86D0-F623E05235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5E5D66B-DD26-470D-9ED2-0040D18042BC}"/>
              </a:ext>
            </a:extLst>
          </p:cNvPr>
          <p:cNvSpPr>
            <a:spLocks noGrp="1"/>
          </p:cNvSpPr>
          <p:nvPr>
            <p:ph type="sldNum" sz="quarter" idx="12"/>
          </p:nvPr>
        </p:nvSpPr>
        <p:spPr/>
        <p:txBody>
          <a:bodyPr/>
          <a:lstStyle>
            <a:lvl1pPr>
              <a:defRPr/>
            </a:lvl1pPr>
          </a:lstStyle>
          <a:p>
            <a:pPr>
              <a:defRPr/>
            </a:pPr>
            <a:fld id="{5934A0BE-5C4C-44E2-A903-D03BC0D1D58E}" type="slidenum">
              <a:rPr lang="en-US" altLang="en-US"/>
              <a:pPr>
                <a:defRPr/>
              </a:pPr>
              <a:t>‹#›</a:t>
            </a:fld>
            <a:endParaRPr lang="en-US" altLang="en-US"/>
          </a:p>
        </p:txBody>
      </p:sp>
    </p:spTree>
    <p:extLst>
      <p:ext uri="{BB962C8B-B14F-4D97-AF65-F5344CB8AC3E}">
        <p14:creationId xmlns:p14="http://schemas.microsoft.com/office/powerpoint/2010/main" val="426627633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C3BF65-B83A-4122-A00D-2ADFB734839F}"/>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xmlns="" id="{3F2CC5C1-6854-4DB0-B01A-D143D8961863}"/>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xmlns="" id="{E605546A-FB10-4515-9D48-0503832DD7DD}"/>
              </a:ext>
            </a:extLst>
          </p:cNvPr>
          <p:cNvSpPr>
            <a:spLocks noGrp="1"/>
          </p:cNvSpPr>
          <p:nvPr>
            <p:ph type="dt" sz="half" idx="14"/>
          </p:nvPr>
        </p:nvSpPr>
        <p:spPr/>
        <p:txBody>
          <a:bodyPr/>
          <a:lstStyle>
            <a:lvl1pPr>
              <a:defRPr/>
            </a:lvl1pPr>
          </a:lstStyle>
          <a:p>
            <a:pPr>
              <a:defRPr/>
            </a:pPr>
            <a:fld id="{D17AB610-2E8F-4D33-A458-A218476CF03B}" type="datetime1">
              <a:rPr lang="en-US"/>
              <a:pPr>
                <a:defRPr/>
              </a:pPr>
              <a:t>10/3/2017</a:t>
            </a:fld>
            <a:endParaRPr lang="en-US"/>
          </a:p>
        </p:txBody>
      </p:sp>
      <p:sp>
        <p:nvSpPr>
          <p:cNvPr id="8" name="Footer Placeholder 4">
            <a:extLst>
              <a:ext uri="{FF2B5EF4-FFF2-40B4-BE49-F238E27FC236}">
                <a16:creationId xmlns:a16="http://schemas.microsoft.com/office/drawing/2014/main" xmlns="" id="{D7E4BE46-7132-432E-B634-2B9D2AEFC6E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DEFD4500-C8AB-4215-BEF3-B0B2904339FD}"/>
              </a:ext>
            </a:extLst>
          </p:cNvPr>
          <p:cNvSpPr>
            <a:spLocks noGrp="1"/>
          </p:cNvSpPr>
          <p:nvPr>
            <p:ph type="sldNum" sz="quarter" idx="16"/>
          </p:nvPr>
        </p:nvSpPr>
        <p:spPr/>
        <p:txBody>
          <a:bodyPr/>
          <a:lstStyle>
            <a:lvl1pPr>
              <a:defRPr/>
            </a:lvl1pPr>
          </a:lstStyle>
          <a:p>
            <a:pPr>
              <a:defRPr/>
            </a:pPr>
            <a:fld id="{89902EDC-06E7-4B36-83F7-761BF424A357}" type="slidenum">
              <a:rPr lang="en-US"/>
              <a:pPr>
                <a:defRPr/>
              </a:pPr>
              <a:t>‹#›</a:t>
            </a:fld>
            <a:endParaRPr lang="en-US"/>
          </a:p>
        </p:txBody>
      </p:sp>
    </p:spTree>
    <p:extLst>
      <p:ext uri="{BB962C8B-B14F-4D97-AF65-F5344CB8AC3E}">
        <p14:creationId xmlns:p14="http://schemas.microsoft.com/office/powerpoint/2010/main" val="359990079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7F9CBC4-B57C-4757-B61B-AC9EA1168A79}"/>
              </a:ext>
            </a:extLst>
          </p:cNvPr>
          <p:cNvSpPr>
            <a:spLocks noGrp="1"/>
          </p:cNvSpPr>
          <p:nvPr>
            <p:ph type="dt" sz="half" idx="10"/>
          </p:nvPr>
        </p:nvSpPr>
        <p:spPr/>
        <p:txBody>
          <a:bodyPr/>
          <a:lstStyle>
            <a:lvl1pPr>
              <a:defRPr/>
            </a:lvl1pPr>
          </a:lstStyle>
          <a:p>
            <a:pPr>
              <a:defRPr/>
            </a:pPr>
            <a:fld id="{0BC6814D-B476-4EA4-8BBB-FD9DF2ABB4E4}" type="datetime1">
              <a:rPr lang="en-US"/>
              <a:pPr>
                <a:defRPr/>
              </a:pPr>
              <a:t>10/3/2017</a:t>
            </a:fld>
            <a:endParaRPr lang="en-US"/>
          </a:p>
        </p:txBody>
      </p:sp>
      <p:sp>
        <p:nvSpPr>
          <p:cNvPr id="5" name="Footer Placeholder 4">
            <a:extLst>
              <a:ext uri="{FF2B5EF4-FFF2-40B4-BE49-F238E27FC236}">
                <a16:creationId xmlns:a16="http://schemas.microsoft.com/office/drawing/2014/main" xmlns="" id="{716AB174-ABCC-45AB-8BF9-BA38F9F1AF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0AC35B6-DDA3-49D0-9874-3619E07855B4}"/>
              </a:ext>
            </a:extLst>
          </p:cNvPr>
          <p:cNvSpPr>
            <a:spLocks noGrp="1"/>
          </p:cNvSpPr>
          <p:nvPr>
            <p:ph type="sldNum" sz="quarter" idx="12"/>
          </p:nvPr>
        </p:nvSpPr>
        <p:spPr/>
        <p:txBody>
          <a:bodyPr/>
          <a:lstStyle>
            <a:lvl1pPr>
              <a:defRPr/>
            </a:lvl1pPr>
          </a:lstStyle>
          <a:p>
            <a:pPr>
              <a:defRPr/>
            </a:pPr>
            <a:fld id="{2DD3C78E-D703-476F-8DB0-43C701A0220D}" type="slidenum">
              <a:rPr lang="en-US" altLang="en-US"/>
              <a:pPr>
                <a:defRPr/>
              </a:pPr>
              <a:t>‹#›</a:t>
            </a:fld>
            <a:endParaRPr lang="en-US" altLang="en-US"/>
          </a:p>
        </p:txBody>
      </p:sp>
    </p:spTree>
    <p:extLst>
      <p:ext uri="{BB962C8B-B14F-4D97-AF65-F5344CB8AC3E}">
        <p14:creationId xmlns:p14="http://schemas.microsoft.com/office/powerpoint/2010/main" val="175423839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8066D4D-E952-4D33-9F4D-D651E0426B08}"/>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xmlns="" id="{EFC163F5-6F00-43C8-A6F5-B66B7EDD3134}"/>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xmlns="" id="{41668182-55CF-4473-A3E8-238B6DF7ED4E}"/>
              </a:ext>
            </a:extLst>
          </p:cNvPr>
          <p:cNvSpPr>
            <a:spLocks noGrp="1"/>
          </p:cNvSpPr>
          <p:nvPr>
            <p:ph type="dt" sz="half" idx="14"/>
          </p:nvPr>
        </p:nvSpPr>
        <p:spPr/>
        <p:txBody>
          <a:bodyPr/>
          <a:lstStyle>
            <a:lvl1pPr>
              <a:defRPr/>
            </a:lvl1pPr>
          </a:lstStyle>
          <a:p>
            <a:pPr>
              <a:defRPr/>
            </a:pPr>
            <a:fld id="{7CA943E8-1A32-404F-9142-184FB29C88CE}" type="datetime1">
              <a:rPr lang="en-US"/>
              <a:pPr>
                <a:defRPr/>
              </a:pPr>
              <a:t>10/3/2017</a:t>
            </a:fld>
            <a:endParaRPr lang="en-US"/>
          </a:p>
        </p:txBody>
      </p:sp>
      <p:sp>
        <p:nvSpPr>
          <p:cNvPr id="8" name="Footer Placeholder 4">
            <a:extLst>
              <a:ext uri="{FF2B5EF4-FFF2-40B4-BE49-F238E27FC236}">
                <a16:creationId xmlns:a16="http://schemas.microsoft.com/office/drawing/2014/main" xmlns="" id="{0558A922-9E7E-4F4A-8B01-84F5019DE143}"/>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D9C06C8-6128-4B45-B60F-5EC694EF0D0D}"/>
              </a:ext>
            </a:extLst>
          </p:cNvPr>
          <p:cNvSpPr>
            <a:spLocks noGrp="1"/>
          </p:cNvSpPr>
          <p:nvPr>
            <p:ph type="sldNum" sz="quarter" idx="16"/>
          </p:nvPr>
        </p:nvSpPr>
        <p:spPr/>
        <p:txBody>
          <a:bodyPr/>
          <a:lstStyle>
            <a:lvl1pPr>
              <a:defRPr/>
            </a:lvl1pPr>
          </a:lstStyle>
          <a:p>
            <a:pPr>
              <a:defRPr/>
            </a:pPr>
            <a:fld id="{6078A0C2-62B7-45AE-9843-1FEE955A50A5}" type="slidenum">
              <a:rPr lang="en-US"/>
              <a:pPr>
                <a:defRPr/>
              </a:pPr>
              <a:t>‹#›</a:t>
            </a:fld>
            <a:endParaRPr lang="en-US"/>
          </a:p>
        </p:txBody>
      </p:sp>
    </p:spTree>
    <p:extLst>
      <p:ext uri="{BB962C8B-B14F-4D97-AF65-F5344CB8AC3E}">
        <p14:creationId xmlns:p14="http://schemas.microsoft.com/office/powerpoint/2010/main" val="330547584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xmlns="" id="{E24A6EBB-145D-44DF-BD1D-ED67166EAF23}"/>
              </a:ext>
            </a:extLst>
          </p:cNvPr>
          <p:cNvSpPr>
            <a:spLocks noGrp="1"/>
          </p:cNvSpPr>
          <p:nvPr>
            <p:ph type="dt" sz="half" idx="14"/>
          </p:nvPr>
        </p:nvSpPr>
        <p:spPr/>
        <p:txBody>
          <a:bodyPr/>
          <a:lstStyle>
            <a:lvl1pPr>
              <a:defRPr/>
            </a:lvl1pPr>
          </a:lstStyle>
          <a:p>
            <a:pPr>
              <a:defRPr/>
            </a:pPr>
            <a:fld id="{34D5D33D-04BB-4FD1-8303-8EFD6024A999}" type="datetime1">
              <a:rPr lang="en-US"/>
              <a:pPr>
                <a:defRPr/>
              </a:pPr>
              <a:t>10/3/2017</a:t>
            </a:fld>
            <a:endParaRPr lang="en-US"/>
          </a:p>
        </p:txBody>
      </p:sp>
      <p:sp>
        <p:nvSpPr>
          <p:cNvPr id="6" name="Footer Placeholder 4">
            <a:extLst>
              <a:ext uri="{FF2B5EF4-FFF2-40B4-BE49-F238E27FC236}">
                <a16:creationId xmlns:a16="http://schemas.microsoft.com/office/drawing/2014/main" xmlns="" id="{8BBE0C9E-8BA4-4828-BCCC-CCFC06EFD25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D1F1F3A-39F3-47D1-9E50-C052DB0E2828}"/>
              </a:ext>
            </a:extLst>
          </p:cNvPr>
          <p:cNvSpPr>
            <a:spLocks noGrp="1"/>
          </p:cNvSpPr>
          <p:nvPr>
            <p:ph type="sldNum" sz="quarter" idx="16"/>
          </p:nvPr>
        </p:nvSpPr>
        <p:spPr/>
        <p:txBody>
          <a:bodyPr/>
          <a:lstStyle>
            <a:lvl1pPr>
              <a:defRPr/>
            </a:lvl1pPr>
          </a:lstStyle>
          <a:p>
            <a:pPr>
              <a:defRPr/>
            </a:pPr>
            <a:fld id="{1C174A36-ED19-4526-92BC-6E7F1EC44125}" type="slidenum">
              <a:rPr lang="en-US" altLang="en-US"/>
              <a:pPr>
                <a:defRPr/>
              </a:pPr>
              <a:t>‹#›</a:t>
            </a:fld>
            <a:endParaRPr lang="en-US" altLang="en-US"/>
          </a:p>
        </p:txBody>
      </p:sp>
    </p:spTree>
    <p:extLst>
      <p:ext uri="{BB962C8B-B14F-4D97-AF65-F5344CB8AC3E}">
        <p14:creationId xmlns:p14="http://schemas.microsoft.com/office/powerpoint/2010/main" val="393329141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37BC78C-CB98-4062-ABD8-B8312BD96330}"/>
              </a:ext>
            </a:extLst>
          </p:cNvPr>
          <p:cNvSpPr>
            <a:spLocks noGrp="1"/>
          </p:cNvSpPr>
          <p:nvPr>
            <p:ph type="dt" sz="half" idx="10"/>
          </p:nvPr>
        </p:nvSpPr>
        <p:spPr/>
        <p:txBody>
          <a:bodyPr/>
          <a:lstStyle>
            <a:lvl1pPr>
              <a:defRPr/>
            </a:lvl1pPr>
          </a:lstStyle>
          <a:p>
            <a:pPr>
              <a:defRPr/>
            </a:pPr>
            <a:fld id="{E2A31771-8427-4C3C-96E7-0785530868DE}" type="datetime1">
              <a:rPr lang="en-US"/>
              <a:pPr>
                <a:defRPr/>
              </a:pPr>
              <a:t>10/3/2017</a:t>
            </a:fld>
            <a:endParaRPr lang="en-US"/>
          </a:p>
        </p:txBody>
      </p:sp>
      <p:sp>
        <p:nvSpPr>
          <p:cNvPr id="5" name="Footer Placeholder 4">
            <a:extLst>
              <a:ext uri="{FF2B5EF4-FFF2-40B4-BE49-F238E27FC236}">
                <a16:creationId xmlns:a16="http://schemas.microsoft.com/office/drawing/2014/main" xmlns="" id="{455DE6DD-F6EB-4846-BA9E-9E2591F6A8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45E3195-8333-4C56-9067-5A91B882B627}"/>
              </a:ext>
            </a:extLst>
          </p:cNvPr>
          <p:cNvSpPr>
            <a:spLocks noGrp="1"/>
          </p:cNvSpPr>
          <p:nvPr>
            <p:ph type="sldNum" sz="quarter" idx="12"/>
          </p:nvPr>
        </p:nvSpPr>
        <p:spPr/>
        <p:txBody>
          <a:bodyPr/>
          <a:lstStyle>
            <a:lvl1pPr>
              <a:defRPr/>
            </a:lvl1pPr>
          </a:lstStyle>
          <a:p>
            <a:pPr>
              <a:defRPr/>
            </a:pPr>
            <a:fld id="{0CB6B88B-3D70-460C-BBF7-BDDB6B36DA2A}" type="slidenum">
              <a:rPr lang="en-US" altLang="en-US"/>
              <a:pPr>
                <a:defRPr/>
              </a:pPr>
              <a:t>‹#›</a:t>
            </a:fld>
            <a:endParaRPr lang="en-US" altLang="en-US"/>
          </a:p>
        </p:txBody>
      </p:sp>
    </p:spTree>
    <p:extLst>
      <p:ext uri="{BB962C8B-B14F-4D97-AF65-F5344CB8AC3E}">
        <p14:creationId xmlns:p14="http://schemas.microsoft.com/office/powerpoint/2010/main" val="154000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4253789831"/>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BAEDEDE-BB60-4F03-BC10-18DAF91C5562}"/>
              </a:ext>
            </a:extLst>
          </p:cNvPr>
          <p:cNvSpPr>
            <a:spLocks noGrp="1"/>
          </p:cNvSpPr>
          <p:nvPr>
            <p:ph type="dt" sz="half" idx="10"/>
          </p:nvPr>
        </p:nvSpPr>
        <p:spPr/>
        <p:txBody>
          <a:bodyPr/>
          <a:lstStyle>
            <a:lvl1pPr>
              <a:defRPr/>
            </a:lvl1pPr>
          </a:lstStyle>
          <a:p>
            <a:pPr>
              <a:defRPr/>
            </a:pPr>
            <a:fld id="{C8E211EE-931C-48B9-A7DF-ECA9F6BAF8B8}" type="datetime1">
              <a:rPr lang="en-US"/>
              <a:pPr>
                <a:defRPr/>
              </a:pPr>
              <a:t>10/3/2017</a:t>
            </a:fld>
            <a:endParaRPr lang="en-US"/>
          </a:p>
        </p:txBody>
      </p:sp>
      <p:sp>
        <p:nvSpPr>
          <p:cNvPr id="5" name="Footer Placeholder 4">
            <a:extLst>
              <a:ext uri="{FF2B5EF4-FFF2-40B4-BE49-F238E27FC236}">
                <a16:creationId xmlns:a16="http://schemas.microsoft.com/office/drawing/2014/main" xmlns="" id="{6679E65B-C32A-4472-9BA4-844A7F5CE8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7D859C6-6936-4B08-A427-4FE5AF536A19}"/>
              </a:ext>
            </a:extLst>
          </p:cNvPr>
          <p:cNvSpPr>
            <a:spLocks noGrp="1"/>
          </p:cNvSpPr>
          <p:nvPr>
            <p:ph type="sldNum" sz="quarter" idx="12"/>
          </p:nvPr>
        </p:nvSpPr>
        <p:spPr/>
        <p:txBody>
          <a:bodyPr/>
          <a:lstStyle>
            <a:lvl1pPr>
              <a:defRPr/>
            </a:lvl1pPr>
          </a:lstStyle>
          <a:p>
            <a:pPr>
              <a:defRPr/>
            </a:pPr>
            <a:fld id="{523D37D6-2BCD-49E2-AB90-4AB34E6F876D}" type="slidenum">
              <a:rPr lang="en-US" altLang="en-US"/>
              <a:pPr>
                <a:defRPr/>
              </a:pPr>
              <a:t>‹#›</a:t>
            </a:fld>
            <a:endParaRPr lang="en-US" altLang="en-US"/>
          </a:p>
        </p:txBody>
      </p:sp>
    </p:spTree>
    <p:extLst>
      <p:ext uri="{BB962C8B-B14F-4D97-AF65-F5344CB8AC3E}">
        <p14:creationId xmlns:p14="http://schemas.microsoft.com/office/powerpoint/2010/main" val="1486047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Slide - 2 column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93EFC33D-21C3-4B5D-987F-038A0190D617}"/>
              </a:ext>
            </a:extLst>
          </p:cNvPr>
          <p:cNvCxnSpPr/>
          <p:nvPr userDrawn="1"/>
        </p:nvCxnSpPr>
        <p:spPr>
          <a:xfrm>
            <a:off x="914400" y="1219200"/>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6" name="Picture 14" descr="hfma_v4one_line_logo_cmyk.jpg">
            <a:extLst>
              <a:ext uri="{FF2B5EF4-FFF2-40B4-BE49-F238E27FC236}">
                <a16:creationId xmlns:a16="http://schemas.microsoft.com/office/drawing/2014/main" xmlns="" id="{BE3C5991-1C00-4B26-A9E1-149081C21E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4" name="Content Placeholder 2"/>
          <p:cNvSpPr>
            <a:spLocks noGrp="1"/>
          </p:cNvSpPr>
          <p:nvPr>
            <p:ph sz="half" idx="1"/>
          </p:nvPr>
        </p:nvSpPr>
        <p:spPr>
          <a:xfrm>
            <a:off x="914400" y="1447800"/>
            <a:ext cx="49784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1"/>
          </p:nvPr>
        </p:nvSpPr>
        <p:spPr>
          <a:xfrm>
            <a:off x="6299200" y="1447800"/>
            <a:ext cx="49784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xmlns="" id="{B10BFF21-074E-4D4E-8917-1F0105B427EB}"/>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AE95305C-99B4-49A3-A5EF-90B8C8321071}" type="slidenum">
              <a:rPr lang="en-US"/>
              <a:pPr>
                <a:defRPr/>
              </a:pPr>
              <a:t>‹#›</a:t>
            </a:fld>
            <a:endParaRPr lang="en-US" dirty="0"/>
          </a:p>
        </p:txBody>
      </p:sp>
    </p:spTree>
    <p:extLst>
      <p:ext uri="{BB962C8B-B14F-4D97-AF65-F5344CB8AC3E}">
        <p14:creationId xmlns:p14="http://schemas.microsoft.com/office/powerpoint/2010/main" val="1887858031"/>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E5C29E11-0130-4A69-BC4B-BB1BB0E63598}"/>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xmlns="" id="{F6CF8755-90DA-432F-9AA3-68C918D69B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xmlns="" id="{FBF5D541-B3F2-4764-BD31-E9C6456DCEA7}"/>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8980D00F-1DE2-4D3B-AA2C-CA9FF89D3A11}" type="slidenum">
              <a:rPr lang="en-US"/>
              <a:pPr>
                <a:defRPr/>
              </a:pPr>
              <a:t>‹#›</a:t>
            </a:fld>
            <a:endParaRPr lang="en-US" dirty="0"/>
          </a:p>
        </p:txBody>
      </p:sp>
    </p:spTree>
    <p:extLst>
      <p:ext uri="{BB962C8B-B14F-4D97-AF65-F5344CB8AC3E}">
        <p14:creationId xmlns:p14="http://schemas.microsoft.com/office/powerpoint/2010/main" val="3444656664"/>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7C99670-6485-4F56-B1D8-EA098C7DF8E5}"/>
              </a:ext>
            </a:extLst>
          </p:cNvPr>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Straight Connector 4">
            <a:extLst>
              <a:ext uri="{FF2B5EF4-FFF2-40B4-BE49-F238E27FC236}">
                <a16:creationId xmlns:a16="http://schemas.microsoft.com/office/drawing/2014/main" xmlns="" id="{5B4F29C7-1CB2-406D-B28A-A83055C8AA11}"/>
              </a:ext>
            </a:extLst>
          </p:cNvPr>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lgn="ctr" eaLnBrk="1" hangingPunct="1">
              <a:defRPr/>
            </a:pPr>
            <a:endParaRPr lang="en-US" sz="1800"/>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a:extLst>
              <a:ext uri="{FF2B5EF4-FFF2-40B4-BE49-F238E27FC236}">
                <a16:creationId xmlns:a16="http://schemas.microsoft.com/office/drawing/2014/main" xmlns="" id="{DC270DD6-71DE-408F-9C77-F22E3BFDDF2A}"/>
              </a:ext>
            </a:extLst>
          </p:cNvPr>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endParaRPr/>
          </a:p>
        </p:txBody>
      </p:sp>
      <p:sp>
        <p:nvSpPr>
          <p:cNvPr id="7" name="Footer Placeholder 17">
            <a:extLst>
              <a:ext uri="{FF2B5EF4-FFF2-40B4-BE49-F238E27FC236}">
                <a16:creationId xmlns:a16="http://schemas.microsoft.com/office/drawing/2014/main" xmlns="" id="{EE28C883-F727-4B36-9F58-EB02CF2CE6FD}"/>
              </a:ext>
            </a:extLst>
          </p:cNvPr>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a:p>
        </p:txBody>
      </p:sp>
      <p:sp>
        <p:nvSpPr>
          <p:cNvPr id="8" name="Slide Number Placeholder 28">
            <a:extLst>
              <a:ext uri="{FF2B5EF4-FFF2-40B4-BE49-F238E27FC236}">
                <a16:creationId xmlns:a16="http://schemas.microsoft.com/office/drawing/2014/main" xmlns="" id="{CC0B6D7D-98D9-4A03-A558-2939441D3AE3}"/>
              </a:ext>
            </a:extLst>
          </p:cNvPr>
          <p:cNvSpPr>
            <a:spLocks noGrp="1"/>
          </p:cNvSpPr>
          <p:nvPr>
            <p:ph type="sldNum" sz="quarter" idx="12"/>
          </p:nvPr>
        </p:nvSpPr>
        <p:spPr>
          <a:xfrm>
            <a:off x="10507134" y="6556375"/>
            <a:ext cx="785284" cy="228600"/>
          </a:xfrm>
        </p:spPr>
        <p:txBody>
          <a:bodyPr/>
          <a:lstStyle>
            <a:lvl1pPr>
              <a:defRPr>
                <a:solidFill>
                  <a:srgbClr val="FFFFFF"/>
                </a:solidFill>
              </a:defRPr>
            </a:lvl1pPr>
          </a:lstStyle>
          <a:p>
            <a:pPr>
              <a:defRPr/>
            </a:pPr>
            <a:fld id="{24EB3F51-434C-4843-A579-6F6292692A96}" type="slidenum">
              <a:rPr lang="en-US" altLang="en-US"/>
              <a:pPr>
                <a:defRPr/>
              </a:pPr>
              <a:t>‹#›</a:t>
            </a:fld>
            <a:endParaRPr lang="en-US" altLang="en-US"/>
          </a:p>
        </p:txBody>
      </p:sp>
    </p:spTree>
    <p:extLst>
      <p:ext uri="{BB962C8B-B14F-4D97-AF65-F5344CB8AC3E}">
        <p14:creationId xmlns:p14="http://schemas.microsoft.com/office/powerpoint/2010/main" val="13095794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xmlns="" id="{48CF4AF0-B301-4371-8629-D69B44F28811}"/>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xmlns="" id="{E5844BA0-2121-409F-A376-58EF4C6176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xmlns="" id="{F892257B-8BFB-44E3-B13D-89F7D007E58D}"/>
              </a:ext>
            </a:extLst>
          </p:cNvPr>
          <p:cNvSpPr>
            <a:spLocks noGrp="1"/>
          </p:cNvSpPr>
          <p:nvPr>
            <p:ph type="sldNum" sz="quarter" idx="12"/>
          </p:nvPr>
        </p:nvSpPr>
        <p:spPr/>
        <p:txBody>
          <a:bodyPr/>
          <a:lstStyle>
            <a:lvl1pPr>
              <a:defRPr/>
            </a:lvl1pPr>
          </a:lstStyle>
          <a:p>
            <a:pPr>
              <a:defRPr/>
            </a:pPr>
            <a:fld id="{769063C4-52C1-4619-80E9-4497925A666A}" type="slidenum">
              <a:rPr lang="en-US" altLang="en-US"/>
              <a:pPr>
                <a:defRPr/>
              </a:pPr>
              <a:t>‹#›</a:t>
            </a:fld>
            <a:endParaRPr lang="en-US" altLang="en-US"/>
          </a:p>
        </p:txBody>
      </p:sp>
    </p:spTree>
    <p:extLst>
      <p:ext uri="{BB962C8B-B14F-4D97-AF65-F5344CB8AC3E}">
        <p14:creationId xmlns:p14="http://schemas.microsoft.com/office/powerpoint/2010/main" val="1492118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a:extLst>
              <a:ext uri="{FF2B5EF4-FFF2-40B4-BE49-F238E27FC236}">
                <a16:creationId xmlns:a16="http://schemas.microsoft.com/office/drawing/2014/main" xmlns="" id="{3602D9BD-271E-4100-AAAF-8454C53FEECE}"/>
              </a:ext>
            </a:extLst>
          </p:cNvPr>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endParaRPr lang="en-US"/>
          </a:p>
        </p:txBody>
      </p:sp>
      <p:sp>
        <p:nvSpPr>
          <p:cNvPr id="5" name="Footer Placeholder 4">
            <a:extLst>
              <a:ext uri="{FF2B5EF4-FFF2-40B4-BE49-F238E27FC236}">
                <a16:creationId xmlns:a16="http://schemas.microsoft.com/office/drawing/2014/main" xmlns="" id="{49DD5FF9-758D-4F69-BAE4-6C62BBDE29C6}"/>
              </a:ext>
            </a:extLst>
          </p:cNvPr>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en-US"/>
          </a:p>
        </p:txBody>
      </p:sp>
      <p:sp>
        <p:nvSpPr>
          <p:cNvPr id="6" name="Slide Number Placeholder 5">
            <a:extLst>
              <a:ext uri="{FF2B5EF4-FFF2-40B4-BE49-F238E27FC236}">
                <a16:creationId xmlns:a16="http://schemas.microsoft.com/office/drawing/2014/main" xmlns="" id="{767CBD5C-2BDB-457D-A750-2B0D29D496BC}"/>
              </a:ext>
            </a:extLst>
          </p:cNvPr>
          <p:cNvSpPr>
            <a:spLocks noGrp="1"/>
          </p:cNvSpPr>
          <p:nvPr>
            <p:ph type="sldNum" sz="quarter" idx="12"/>
          </p:nvPr>
        </p:nvSpPr>
        <p:spPr>
          <a:xfrm>
            <a:off x="8978901" y="6554788"/>
            <a:ext cx="783167" cy="228600"/>
          </a:xfrm>
        </p:spPr>
        <p:txBody>
          <a:bodyPr/>
          <a:lstStyle>
            <a:lvl1pPr>
              <a:defRPr/>
            </a:lvl1pPr>
          </a:lstStyle>
          <a:p>
            <a:pPr>
              <a:defRPr/>
            </a:pPr>
            <a:fld id="{20EC9B3E-6612-4C83-B161-582CB6564DE7}" type="slidenum">
              <a:rPr lang="en-US" altLang="en-US"/>
              <a:pPr>
                <a:defRPr/>
              </a:pPr>
              <a:t>‹#›</a:t>
            </a:fld>
            <a:endParaRPr lang="en-US" altLang="en-US"/>
          </a:p>
        </p:txBody>
      </p:sp>
    </p:spTree>
    <p:extLst>
      <p:ext uri="{BB962C8B-B14F-4D97-AF65-F5344CB8AC3E}">
        <p14:creationId xmlns:p14="http://schemas.microsoft.com/office/powerpoint/2010/main" val="53683203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xmlns="" id="{2C023765-2B37-41CF-8350-AAE55C8697F7}"/>
              </a:ext>
            </a:extLst>
          </p:cNvPr>
          <p:cNvSpPr>
            <a:spLocks noGrp="1"/>
          </p:cNvSpPr>
          <p:nvPr>
            <p:ph type="dt" sz="half" idx="10"/>
          </p:nvPr>
        </p:nvSpPr>
        <p:spPr/>
        <p:txBody>
          <a:bodyPr/>
          <a:lstStyle>
            <a:lvl1pPr>
              <a:defRPr/>
            </a:lvl1pPr>
          </a:lstStyle>
          <a:p>
            <a:pPr>
              <a:defRPr/>
            </a:pPr>
            <a:endParaRPr lang="en-US"/>
          </a:p>
        </p:txBody>
      </p:sp>
      <p:sp>
        <p:nvSpPr>
          <p:cNvPr id="6" name="Footer Placeholder 3">
            <a:extLst>
              <a:ext uri="{FF2B5EF4-FFF2-40B4-BE49-F238E27FC236}">
                <a16:creationId xmlns:a16="http://schemas.microsoft.com/office/drawing/2014/main" xmlns="" id="{86D6B5C4-3164-45A3-9634-17D23A9353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xmlns="" id="{0D6FA7D1-D7B3-4AD5-AE0B-0B3F378B7E4B}"/>
              </a:ext>
            </a:extLst>
          </p:cNvPr>
          <p:cNvSpPr>
            <a:spLocks noGrp="1"/>
          </p:cNvSpPr>
          <p:nvPr>
            <p:ph type="sldNum" sz="quarter" idx="12"/>
          </p:nvPr>
        </p:nvSpPr>
        <p:spPr/>
        <p:txBody>
          <a:bodyPr/>
          <a:lstStyle>
            <a:lvl1pPr>
              <a:defRPr/>
            </a:lvl1pPr>
          </a:lstStyle>
          <a:p>
            <a:pPr>
              <a:defRPr/>
            </a:pPr>
            <a:fld id="{976C1FB6-E7BE-4158-89A9-2213D767DE40}" type="slidenum">
              <a:rPr lang="en-US" altLang="en-US"/>
              <a:pPr>
                <a:defRPr/>
              </a:pPr>
              <a:t>‹#›</a:t>
            </a:fld>
            <a:endParaRPr lang="en-US" altLang="en-US"/>
          </a:p>
        </p:txBody>
      </p:sp>
    </p:spTree>
    <p:extLst>
      <p:ext uri="{BB962C8B-B14F-4D97-AF65-F5344CB8AC3E}">
        <p14:creationId xmlns:p14="http://schemas.microsoft.com/office/powerpoint/2010/main" val="986076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a:extLst>
              <a:ext uri="{FF2B5EF4-FFF2-40B4-BE49-F238E27FC236}">
                <a16:creationId xmlns:a16="http://schemas.microsoft.com/office/drawing/2014/main" xmlns="" id="{F829E002-7823-46B0-91A0-6CBCE594EAD1}"/>
              </a:ext>
            </a:extLst>
          </p:cNvPr>
          <p:cNvSpPr>
            <a:spLocks noGrp="1"/>
          </p:cNvSpPr>
          <p:nvPr>
            <p:ph type="dt" sz="half" idx="10"/>
          </p:nvPr>
        </p:nvSpPr>
        <p:spPr/>
        <p:txBody>
          <a:bodyPr/>
          <a:lstStyle>
            <a:lvl1pPr>
              <a:defRPr/>
            </a:lvl1pPr>
          </a:lstStyle>
          <a:p>
            <a:pPr>
              <a:defRPr/>
            </a:pPr>
            <a:endParaRPr lang="en-US"/>
          </a:p>
        </p:txBody>
      </p:sp>
      <p:sp>
        <p:nvSpPr>
          <p:cNvPr id="8" name="Footer Placeholder 3">
            <a:extLst>
              <a:ext uri="{FF2B5EF4-FFF2-40B4-BE49-F238E27FC236}">
                <a16:creationId xmlns:a16="http://schemas.microsoft.com/office/drawing/2014/main" xmlns="" id="{3B395665-00F3-49C9-A9E9-C4443616060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xmlns="" id="{46F66334-796D-451C-B87C-CFE476F14ADE}"/>
              </a:ext>
            </a:extLst>
          </p:cNvPr>
          <p:cNvSpPr>
            <a:spLocks noGrp="1"/>
          </p:cNvSpPr>
          <p:nvPr>
            <p:ph type="sldNum" sz="quarter" idx="12"/>
          </p:nvPr>
        </p:nvSpPr>
        <p:spPr/>
        <p:txBody>
          <a:bodyPr/>
          <a:lstStyle>
            <a:lvl1pPr>
              <a:defRPr/>
            </a:lvl1pPr>
          </a:lstStyle>
          <a:p>
            <a:pPr>
              <a:defRPr/>
            </a:pPr>
            <a:fld id="{128C883E-4BE3-4DE6-8836-2DE95EC3F918}" type="slidenum">
              <a:rPr lang="en-US" altLang="en-US"/>
              <a:pPr>
                <a:defRPr/>
              </a:pPr>
              <a:t>‹#›</a:t>
            </a:fld>
            <a:endParaRPr lang="en-US" altLang="en-US"/>
          </a:p>
        </p:txBody>
      </p:sp>
    </p:spTree>
    <p:extLst>
      <p:ext uri="{BB962C8B-B14F-4D97-AF65-F5344CB8AC3E}">
        <p14:creationId xmlns:p14="http://schemas.microsoft.com/office/powerpoint/2010/main" val="496129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Date Placeholder 26">
            <a:extLst>
              <a:ext uri="{FF2B5EF4-FFF2-40B4-BE49-F238E27FC236}">
                <a16:creationId xmlns:a16="http://schemas.microsoft.com/office/drawing/2014/main" xmlns="" id="{B008971F-1215-40C6-81A9-0B4EA9585E8E}"/>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5C3EF7F2-AE8E-46A8-AD2E-860DA150CA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xmlns="" id="{931D5222-EF65-43FF-A153-C9DF5D543978}"/>
              </a:ext>
            </a:extLst>
          </p:cNvPr>
          <p:cNvSpPr>
            <a:spLocks noGrp="1"/>
          </p:cNvSpPr>
          <p:nvPr>
            <p:ph type="sldNum" sz="quarter" idx="12"/>
          </p:nvPr>
        </p:nvSpPr>
        <p:spPr/>
        <p:txBody>
          <a:bodyPr/>
          <a:lstStyle>
            <a:lvl1pPr>
              <a:defRPr/>
            </a:lvl1pPr>
          </a:lstStyle>
          <a:p>
            <a:pPr>
              <a:defRPr/>
            </a:pPr>
            <a:fld id="{9D0946D3-6DBA-434D-B547-083FAF54D6F1}" type="slidenum">
              <a:rPr lang="en-US" altLang="en-US"/>
              <a:pPr>
                <a:defRPr/>
              </a:pPr>
              <a:t>‹#›</a:t>
            </a:fld>
            <a:endParaRPr lang="en-US" altLang="en-US"/>
          </a:p>
        </p:txBody>
      </p:sp>
    </p:spTree>
    <p:extLst>
      <p:ext uri="{BB962C8B-B14F-4D97-AF65-F5344CB8AC3E}">
        <p14:creationId xmlns:p14="http://schemas.microsoft.com/office/powerpoint/2010/main" val="2005489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a:extLst>
              <a:ext uri="{FF2B5EF4-FFF2-40B4-BE49-F238E27FC236}">
                <a16:creationId xmlns:a16="http://schemas.microsoft.com/office/drawing/2014/main" xmlns="" id="{E9C017DF-D323-4A25-B447-8FCB19BAFCC4}"/>
              </a:ext>
            </a:extLst>
          </p:cNvPr>
          <p:cNvSpPr>
            <a:spLocks noGrp="1"/>
          </p:cNvSpPr>
          <p:nvPr>
            <p:ph type="dt" sz="half" idx="10"/>
          </p:nvPr>
        </p:nvSpPr>
        <p:spPr/>
        <p:txBody>
          <a:bodyPr/>
          <a:lstStyle>
            <a:lvl1pPr>
              <a:defRPr/>
            </a:lvl1pPr>
          </a:lstStyle>
          <a:p>
            <a:pPr>
              <a:defRPr/>
            </a:pPr>
            <a:endParaRPr lang="en-US"/>
          </a:p>
        </p:txBody>
      </p:sp>
      <p:sp>
        <p:nvSpPr>
          <p:cNvPr id="3" name="Footer Placeholder 3">
            <a:extLst>
              <a:ext uri="{FF2B5EF4-FFF2-40B4-BE49-F238E27FC236}">
                <a16:creationId xmlns:a16="http://schemas.microsoft.com/office/drawing/2014/main" xmlns="" id="{9CDA22E1-3B75-480D-8F7A-A031C57AB6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xmlns="" id="{930B64C9-F125-4582-B588-BA71E9CDA54D}"/>
              </a:ext>
            </a:extLst>
          </p:cNvPr>
          <p:cNvSpPr>
            <a:spLocks noGrp="1"/>
          </p:cNvSpPr>
          <p:nvPr>
            <p:ph type="sldNum" sz="quarter" idx="12"/>
          </p:nvPr>
        </p:nvSpPr>
        <p:spPr/>
        <p:txBody>
          <a:bodyPr/>
          <a:lstStyle>
            <a:lvl1pPr>
              <a:defRPr/>
            </a:lvl1pPr>
          </a:lstStyle>
          <a:p>
            <a:pPr>
              <a:defRPr/>
            </a:pPr>
            <a:fld id="{3726F193-C568-4C98-8F51-33DB84A68A9C}" type="slidenum">
              <a:rPr lang="en-US" altLang="en-US"/>
              <a:pPr>
                <a:defRPr/>
              </a:pPr>
              <a:t>‹#›</a:t>
            </a:fld>
            <a:endParaRPr lang="en-US" altLang="en-US"/>
          </a:p>
        </p:txBody>
      </p:sp>
    </p:spTree>
    <p:extLst>
      <p:ext uri="{BB962C8B-B14F-4D97-AF65-F5344CB8AC3E}">
        <p14:creationId xmlns:p14="http://schemas.microsoft.com/office/powerpoint/2010/main" val="248636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1927188789"/>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xmlns="" id="{1505469C-D71D-4C01-B752-EFBE4F3BE223}"/>
              </a:ext>
            </a:extLst>
          </p:cNvPr>
          <p:cNvSpPr>
            <a:spLocks noGrp="1"/>
          </p:cNvSpPr>
          <p:nvPr>
            <p:ph type="dt" sz="half" idx="10"/>
          </p:nvPr>
        </p:nvSpPr>
        <p:spPr/>
        <p:txBody>
          <a:bodyPr/>
          <a:lstStyle>
            <a:lvl1pPr>
              <a:defRPr/>
            </a:lvl1pPr>
          </a:lstStyle>
          <a:p>
            <a:pPr>
              <a:defRPr/>
            </a:pPr>
            <a:endParaRPr lang="en-US"/>
          </a:p>
        </p:txBody>
      </p:sp>
      <p:sp>
        <p:nvSpPr>
          <p:cNvPr id="6" name="Footer Placeholder 3">
            <a:extLst>
              <a:ext uri="{FF2B5EF4-FFF2-40B4-BE49-F238E27FC236}">
                <a16:creationId xmlns:a16="http://schemas.microsoft.com/office/drawing/2014/main" xmlns="" id="{28355953-73EB-4953-BA9C-5446A759FE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xmlns="" id="{D52F6E27-E9B3-44D0-88F1-C3C4FE5E360F}"/>
              </a:ext>
            </a:extLst>
          </p:cNvPr>
          <p:cNvSpPr>
            <a:spLocks noGrp="1"/>
          </p:cNvSpPr>
          <p:nvPr>
            <p:ph type="sldNum" sz="quarter" idx="12"/>
          </p:nvPr>
        </p:nvSpPr>
        <p:spPr/>
        <p:txBody>
          <a:bodyPr/>
          <a:lstStyle>
            <a:lvl1pPr>
              <a:defRPr/>
            </a:lvl1pPr>
          </a:lstStyle>
          <a:p>
            <a:pPr>
              <a:defRPr/>
            </a:pPr>
            <a:fld id="{8FB7A3A1-3AE3-4DFF-8407-8B379279DB25}" type="slidenum">
              <a:rPr lang="en-US" altLang="en-US"/>
              <a:pPr>
                <a:defRPr/>
              </a:pPr>
              <a:t>‹#›</a:t>
            </a:fld>
            <a:endParaRPr lang="en-US" altLang="en-US"/>
          </a:p>
        </p:txBody>
      </p:sp>
    </p:spTree>
    <p:extLst>
      <p:ext uri="{BB962C8B-B14F-4D97-AF65-F5344CB8AC3E}">
        <p14:creationId xmlns:p14="http://schemas.microsoft.com/office/powerpoint/2010/main" val="2690694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A0E0B37-9344-4701-A585-834BB8110AE3}"/>
              </a:ext>
            </a:extLst>
          </p:cNvPr>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ectangle 5">
            <a:extLst>
              <a:ext uri="{FF2B5EF4-FFF2-40B4-BE49-F238E27FC236}">
                <a16:creationId xmlns:a16="http://schemas.microsoft.com/office/drawing/2014/main" xmlns="" id="{28EA4637-A21A-4766-803C-5FFFFC219A79}"/>
              </a:ext>
            </a:extLst>
          </p:cNvPr>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a:extLst>
              <a:ext uri="{FF2B5EF4-FFF2-40B4-BE49-F238E27FC236}">
                <a16:creationId xmlns:a16="http://schemas.microsoft.com/office/drawing/2014/main" xmlns="" id="{F14BACD1-05B4-4AE2-BA3B-221FF4881C33}"/>
              </a:ext>
            </a:extLst>
          </p:cNvPr>
          <p:cNvSpPr>
            <a:spLocks noGrp="1"/>
          </p:cNvSpPr>
          <p:nvPr>
            <p:ph type="dt" sz="half" idx="10"/>
          </p:nvPr>
        </p:nvSpPr>
        <p:spPr/>
        <p:txBody>
          <a:bodyPr/>
          <a:lstStyle>
            <a:lvl1pPr>
              <a:defRPr/>
            </a:lvl1pPr>
            <a:extLst/>
          </a:lstStyle>
          <a:p>
            <a:pPr>
              <a:defRPr/>
            </a:pPr>
            <a:endParaRPr lang="en-US"/>
          </a:p>
        </p:txBody>
      </p:sp>
      <p:sp>
        <p:nvSpPr>
          <p:cNvPr id="8" name="Footer Placeholder 5">
            <a:extLst>
              <a:ext uri="{FF2B5EF4-FFF2-40B4-BE49-F238E27FC236}">
                <a16:creationId xmlns:a16="http://schemas.microsoft.com/office/drawing/2014/main" xmlns="" id="{472ABAF1-7723-4A53-9D75-8FE4FB14DB42}"/>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6">
            <a:extLst>
              <a:ext uri="{FF2B5EF4-FFF2-40B4-BE49-F238E27FC236}">
                <a16:creationId xmlns:a16="http://schemas.microsoft.com/office/drawing/2014/main" xmlns="" id="{58D4AABB-BD73-437C-9D9C-12EE89328653}"/>
              </a:ext>
            </a:extLst>
          </p:cNvPr>
          <p:cNvSpPr>
            <a:spLocks noGrp="1"/>
          </p:cNvSpPr>
          <p:nvPr>
            <p:ph type="sldNum" sz="quarter" idx="12"/>
          </p:nvPr>
        </p:nvSpPr>
        <p:spPr/>
        <p:txBody>
          <a:bodyPr/>
          <a:lstStyle>
            <a:lvl1pPr>
              <a:defRPr/>
            </a:lvl1pPr>
          </a:lstStyle>
          <a:p>
            <a:pPr>
              <a:defRPr/>
            </a:pPr>
            <a:fld id="{D31656F4-97C8-41AC-BD46-B83A559143D7}" type="slidenum">
              <a:rPr lang="en-US" altLang="en-US"/>
              <a:pPr>
                <a:defRPr/>
              </a:pPr>
              <a:t>‹#›</a:t>
            </a:fld>
            <a:endParaRPr lang="en-US" altLang="en-US"/>
          </a:p>
        </p:txBody>
      </p:sp>
    </p:spTree>
    <p:extLst>
      <p:ext uri="{BB962C8B-B14F-4D97-AF65-F5344CB8AC3E}">
        <p14:creationId xmlns:p14="http://schemas.microsoft.com/office/powerpoint/2010/main" val="726541546"/>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xmlns="" id="{1B9BDD6F-257C-49B9-B43D-713ECE535858}"/>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xmlns="" id="{B609632E-ADDB-4039-AED5-12180374C4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xmlns="" id="{CFB8DE62-D18B-4CFD-8CF7-4A997E6074D2}"/>
              </a:ext>
            </a:extLst>
          </p:cNvPr>
          <p:cNvSpPr>
            <a:spLocks noGrp="1"/>
          </p:cNvSpPr>
          <p:nvPr>
            <p:ph type="sldNum" sz="quarter" idx="12"/>
          </p:nvPr>
        </p:nvSpPr>
        <p:spPr/>
        <p:txBody>
          <a:bodyPr/>
          <a:lstStyle>
            <a:lvl1pPr>
              <a:defRPr/>
            </a:lvl1pPr>
          </a:lstStyle>
          <a:p>
            <a:pPr>
              <a:defRPr/>
            </a:pPr>
            <a:fld id="{4F46A6B6-2A73-4AE0-962A-D720C77A63A5}" type="slidenum">
              <a:rPr lang="en-US" altLang="en-US"/>
              <a:pPr>
                <a:defRPr/>
              </a:pPr>
              <a:t>‹#›</a:t>
            </a:fld>
            <a:endParaRPr lang="en-US" altLang="en-US"/>
          </a:p>
        </p:txBody>
      </p:sp>
    </p:spTree>
    <p:extLst>
      <p:ext uri="{BB962C8B-B14F-4D97-AF65-F5344CB8AC3E}">
        <p14:creationId xmlns:p14="http://schemas.microsoft.com/office/powerpoint/2010/main" val="2225107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3BCA17-44BB-445C-9958-E2647F6D61E7}"/>
              </a:ext>
            </a:extLst>
          </p:cNvPr>
          <p:cNvSpPr>
            <a:spLocks noGrp="1"/>
          </p:cNvSpPr>
          <p:nvPr>
            <p:ph type="dt" sz="half" idx="10"/>
          </p:nvPr>
        </p:nvSpPr>
        <p:spPr>
          <a:xfrm>
            <a:off x="5657851" y="6557963"/>
            <a:ext cx="2669116" cy="227012"/>
          </a:xfrm>
        </p:spPr>
        <p:txBody>
          <a:bodyPr/>
          <a:lstStyle>
            <a:lvl1pPr>
              <a:defRPr/>
            </a:lvl1pPr>
            <a:extLst/>
          </a:lstStyle>
          <a:p>
            <a:pPr>
              <a:defRPr/>
            </a:pPr>
            <a:endParaRPr lang="en-US"/>
          </a:p>
        </p:txBody>
      </p:sp>
      <p:sp>
        <p:nvSpPr>
          <p:cNvPr id="5" name="Footer Placeholder 4">
            <a:extLst>
              <a:ext uri="{FF2B5EF4-FFF2-40B4-BE49-F238E27FC236}">
                <a16:creationId xmlns:a16="http://schemas.microsoft.com/office/drawing/2014/main" xmlns="" id="{85EA5D63-70F8-4E5F-B6A7-8AFFDAD90D74}"/>
              </a:ext>
            </a:extLst>
          </p:cNvPr>
          <p:cNvSpPr>
            <a:spLocks noGrp="1"/>
          </p:cNvSpPr>
          <p:nvPr>
            <p:ph type="ftr" sz="quarter" idx="11"/>
          </p:nvPr>
        </p:nvSpPr>
        <p:spPr>
          <a:xfrm>
            <a:off x="609600" y="6556375"/>
            <a:ext cx="4876800" cy="228600"/>
          </a:xfrm>
        </p:spPr>
        <p:txBody>
          <a:bodyPr/>
          <a:lstStyle>
            <a:lvl1pPr>
              <a:defRPr/>
            </a:lvl1pPr>
            <a:extLst/>
          </a:lstStyle>
          <a:p>
            <a:pPr>
              <a:defRPr/>
            </a:pPr>
            <a:endParaRPr lang="en-US"/>
          </a:p>
        </p:txBody>
      </p:sp>
      <p:sp>
        <p:nvSpPr>
          <p:cNvPr id="6" name="Slide Number Placeholder 5">
            <a:extLst>
              <a:ext uri="{FF2B5EF4-FFF2-40B4-BE49-F238E27FC236}">
                <a16:creationId xmlns:a16="http://schemas.microsoft.com/office/drawing/2014/main" xmlns="" id="{C3EB2FE5-1C7C-4533-A9BC-000B08D1C771}"/>
              </a:ext>
            </a:extLst>
          </p:cNvPr>
          <p:cNvSpPr>
            <a:spLocks noGrp="1"/>
          </p:cNvSpPr>
          <p:nvPr>
            <p:ph type="sldNum" sz="quarter" idx="12"/>
          </p:nvPr>
        </p:nvSpPr>
        <p:spPr>
          <a:xfrm>
            <a:off x="8339667" y="6553200"/>
            <a:ext cx="783167" cy="228600"/>
          </a:xfrm>
        </p:spPr>
        <p:txBody>
          <a:bodyPr/>
          <a:lstStyle>
            <a:lvl1pPr>
              <a:defRPr/>
            </a:lvl1pPr>
          </a:lstStyle>
          <a:p>
            <a:pPr>
              <a:defRPr/>
            </a:pPr>
            <a:fld id="{DA32AD5C-658B-4332-9C06-0A0AFDCD1BF3}" type="slidenum">
              <a:rPr lang="en-US" altLang="en-US"/>
              <a:pPr>
                <a:defRPr/>
              </a:pPr>
              <a:t>‹#›</a:t>
            </a:fld>
            <a:endParaRPr lang="en-US" altLang="en-US"/>
          </a:p>
        </p:txBody>
      </p:sp>
    </p:spTree>
    <p:extLst>
      <p:ext uri="{BB962C8B-B14F-4D97-AF65-F5344CB8AC3E}">
        <p14:creationId xmlns:p14="http://schemas.microsoft.com/office/powerpoint/2010/main" val="4158007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40D9C223-3894-448C-B05B-511BC0F7F240}"/>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xmlns="" id="{55D99FEB-A389-4FE7-B754-2F6527FD05DC}"/>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27510A0B-3280-44F9-8834-15E33BC5BF67}"/>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xmlns="" id="{1EC3EB0F-2F63-431F-AD80-543D305C1DD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xmlns="" id="{DABE7B3D-89D7-47A4-874F-EAEBFC9CC7E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xmlns="" id="{16021541-1259-4CAE-BB64-09D1EC9FE7A6}"/>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xmlns="" id="{464215EB-56D5-49BF-99FE-DAC9BA19E8F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xmlns="" id="{BF9B79A2-7D7E-4882-A4A9-D8F1832B4EE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xmlns="" id="{F40E196C-AEEC-4EF1-B5DF-F6E3C13BC7F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xmlns="" id="{C25AD84E-48C1-4782-8E33-01F5BCE6F1AD}"/>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xmlns="" id="{CC4E02F7-4520-4A68-8274-0719C8011FA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A0E8D878-8C49-4ED9-B1FD-04362FF05FC8}"/>
              </a:ext>
            </a:extLst>
          </p:cNvPr>
          <p:cNvSpPr>
            <a:spLocks noGrp="1"/>
          </p:cNvSpPr>
          <p:nvPr>
            <p:ph type="dt" sz="half" idx="10"/>
          </p:nvPr>
        </p:nvSpPr>
        <p:spPr/>
        <p:txBody>
          <a:bodyPr/>
          <a:lstStyle>
            <a:lvl1pPr>
              <a:defRPr/>
            </a:lvl1pPr>
          </a:lstStyle>
          <a:p>
            <a:pPr>
              <a:defRPr/>
            </a:pPr>
            <a:fld id="{DDB82CB9-67DD-4131-A7B6-79B4B672C2E3}" type="datetime1">
              <a:rPr lang="en-US"/>
              <a:pPr>
                <a:defRPr/>
              </a:pPr>
              <a:t>10/3/2017</a:t>
            </a:fld>
            <a:endParaRPr lang="en-US" dirty="0"/>
          </a:p>
        </p:txBody>
      </p:sp>
      <p:sp>
        <p:nvSpPr>
          <p:cNvPr id="16" name="Footer Placeholder 4">
            <a:extLst>
              <a:ext uri="{FF2B5EF4-FFF2-40B4-BE49-F238E27FC236}">
                <a16:creationId xmlns:a16="http://schemas.microsoft.com/office/drawing/2014/main" xmlns="" id="{40155F42-45AB-4CC0-9F5F-11B4114CFF07}"/>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17" name="Slide Number Placeholder 5">
            <a:extLst>
              <a:ext uri="{FF2B5EF4-FFF2-40B4-BE49-F238E27FC236}">
                <a16:creationId xmlns:a16="http://schemas.microsoft.com/office/drawing/2014/main" xmlns="" id="{70005871-8FB5-43F7-9908-A126FAFCD019}"/>
              </a:ext>
            </a:extLst>
          </p:cNvPr>
          <p:cNvSpPr>
            <a:spLocks noGrp="1"/>
          </p:cNvSpPr>
          <p:nvPr>
            <p:ph type="sldNum" sz="quarter" idx="12"/>
          </p:nvPr>
        </p:nvSpPr>
        <p:spPr/>
        <p:txBody>
          <a:bodyPr/>
          <a:lstStyle>
            <a:lvl1pPr>
              <a:defRPr/>
            </a:lvl1pPr>
          </a:lstStyle>
          <a:p>
            <a:pPr>
              <a:defRPr/>
            </a:pPr>
            <a:fld id="{75A86127-DA21-4584-BF92-5113B995F611}" type="slidenum">
              <a:rPr lang="en-US" altLang="en-US"/>
              <a:pPr>
                <a:defRPr/>
              </a:pPr>
              <a:t>‹#›</a:t>
            </a:fld>
            <a:endParaRPr lang="en-US" altLang="en-US" dirty="0"/>
          </a:p>
        </p:txBody>
      </p:sp>
    </p:spTree>
    <p:extLst>
      <p:ext uri="{BB962C8B-B14F-4D97-AF65-F5344CB8AC3E}">
        <p14:creationId xmlns:p14="http://schemas.microsoft.com/office/powerpoint/2010/main" val="3855227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0E14E14-B494-4933-8A53-FAE619FA641F}"/>
              </a:ext>
            </a:extLst>
          </p:cNvPr>
          <p:cNvSpPr>
            <a:spLocks noGrp="1"/>
          </p:cNvSpPr>
          <p:nvPr>
            <p:ph type="dt" sz="half" idx="10"/>
          </p:nvPr>
        </p:nvSpPr>
        <p:spPr/>
        <p:txBody>
          <a:bodyPr/>
          <a:lstStyle>
            <a:lvl1pPr>
              <a:defRPr/>
            </a:lvl1pPr>
          </a:lstStyle>
          <a:p>
            <a:pPr>
              <a:defRPr/>
            </a:pPr>
            <a:fld id="{7228EC7B-062D-468F-9D23-E69CC25D696C}" type="datetime1">
              <a:rPr lang="en-US"/>
              <a:pPr>
                <a:defRPr/>
              </a:pPr>
              <a:t>10/3/2017</a:t>
            </a:fld>
            <a:endParaRPr lang="en-US" dirty="0"/>
          </a:p>
        </p:txBody>
      </p:sp>
      <p:sp>
        <p:nvSpPr>
          <p:cNvPr id="5" name="Footer Placeholder 4">
            <a:extLst>
              <a:ext uri="{FF2B5EF4-FFF2-40B4-BE49-F238E27FC236}">
                <a16:creationId xmlns:a16="http://schemas.microsoft.com/office/drawing/2014/main" xmlns="" id="{31B57A85-970A-4D52-A7F8-035F4310D560}"/>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24DA2651-0027-4A90-B29E-8B78C1AFF4D9}"/>
              </a:ext>
            </a:extLst>
          </p:cNvPr>
          <p:cNvSpPr>
            <a:spLocks noGrp="1"/>
          </p:cNvSpPr>
          <p:nvPr>
            <p:ph type="sldNum" sz="quarter" idx="12"/>
          </p:nvPr>
        </p:nvSpPr>
        <p:spPr/>
        <p:txBody>
          <a:bodyPr/>
          <a:lstStyle>
            <a:lvl1pPr>
              <a:defRPr/>
            </a:lvl1pPr>
          </a:lstStyle>
          <a:p>
            <a:pPr>
              <a:defRPr/>
            </a:pPr>
            <a:fld id="{800B290B-B3F3-42BB-B2AB-A34C6EAD2874}" type="slidenum">
              <a:rPr lang="en-US" altLang="en-US"/>
              <a:pPr>
                <a:defRPr/>
              </a:pPr>
              <a:t>‹#›</a:t>
            </a:fld>
            <a:endParaRPr lang="en-US" altLang="en-US" dirty="0"/>
          </a:p>
        </p:txBody>
      </p:sp>
    </p:spTree>
    <p:extLst>
      <p:ext uri="{BB962C8B-B14F-4D97-AF65-F5344CB8AC3E}">
        <p14:creationId xmlns:p14="http://schemas.microsoft.com/office/powerpoint/2010/main" val="18761139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53FC34E-4B9E-4F8C-B2E5-BA058AB1432E}"/>
              </a:ext>
            </a:extLst>
          </p:cNvPr>
          <p:cNvSpPr>
            <a:spLocks noGrp="1"/>
          </p:cNvSpPr>
          <p:nvPr>
            <p:ph type="dt" sz="half" idx="10"/>
          </p:nvPr>
        </p:nvSpPr>
        <p:spPr/>
        <p:txBody>
          <a:bodyPr/>
          <a:lstStyle>
            <a:lvl1pPr>
              <a:defRPr/>
            </a:lvl1pPr>
          </a:lstStyle>
          <a:p>
            <a:pPr>
              <a:defRPr/>
            </a:pPr>
            <a:fld id="{9E59CC7C-3082-4565-B8CE-8197F2556EE7}" type="datetime1">
              <a:rPr lang="en-US"/>
              <a:pPr>
                <a:defRPr/>
              </a:pPr>
              <a:t>10/3/2017</a:t>
            </a:fld>
            <a:endParaRPr lang="en-US" dirty="0"/>
          </a:p>
        </p:txBody>
      </p:sp>
      <p:sp>
        <p:nvSpPr>
          <p:cNvPr id="5" name="Footer Placeholder 4">
            <a:extLst>
              <a:ext uri="{FF2B5EF4-FFF2-40B4-BE49-F238E27FC236}">
                <a16:creationId xmlns:a16="http://schemas.microsoft.com/office/drawing/2014/main" xmlns="" id="{1F0AE2B4-7754-4AB2-821E-466F5FAC9A98}"/>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5553A80A-53A8-4084-8532-C0D016765478}"/>
              </a:ext>
            </a:extLst>
          </p:cNvPr>
          <p:cNvSpPr>
            <a:spLocks noGrp="1"/>
          </p:cNvSpPr>
          <p:nvPr>
            <p:ph type="sldNum" sz="quarter" idx="12"/>
          </p:nvPr>
        </p:nvSpPr>
        <p:spPr/>
        <p:txBody>
          <a:bodyPr/>
          <a:lstStyle>
            <a:lvl1pPr>
              <a:defRPr/>
            </a:lvl1pPr>
          </a:lstStyle>
          <a:p>
            <a:pPr>
              <a:defRPr/>
            </a:pPr>
            <a:fld id="{ADAEB752-8695-4422-AE57-E69BEBFA5524}" type="slidenum">
              <a:rPr lang="en-US" altLang="en-US"/>
              <a:pPr>
                <a:defRPr/>
              </a:pPr>
              <a:t>‹#›</a:t>
            </a:fld>
            <a:endParaRPr lang="en-US" altLang="en-US" dirty="0"/>
          </a:p>
        </p:txBody>
      </p:sp>
    </p:spTree>
    <p:extLst>
      <p:ext uri="{BB962C8B-B14F-4D97-AF65-F5344CB8AC3E}">
        <p14:creationId xmlns:p14="http://schemas.microsoft.com/office/powerpoint/2010/main" val="2930531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D7FF6AA9-24DB-44EB-8EEE-FCAA6798A6BF}"/>
              </a:ext>
            </a:extLst>
          </p:cNvPr>
          <p:cNvSpPr>
            <a:spLocks noGrp="1"/>
          </p:cNvSpPr>
          <p:nvPr>
            <p:ph type="dt" sz="half" idx="10"/>
          </p:nvPr>
        </p:nvSpPr>
        <p:spPr/>
        <p:txBody>
          <a:bodyPr/>
          <a:lstStyle>
            <a:lvl1pPr>
              <a:defRPr/>
            </a:lvl1pPr>
          </a:lstStyle>
          <a:p>
            <a:pPr>
              <a:defRPr/>
            </a:pPr>
            <a:fld id="{FDD0D40D-6A75-4BEF-BC9F-73160A20EAFE}" type="datetime1">
              <a:rPr lang="en-US"/>
              <a:pPr>
                <a:defRPr/>
              </a:pPr>
              <a:t>10/3/2017</a:t>
            </a:fld>
            <a:endParaRPr lang="en-US" dirty="0"/>
          </a:p>
        </p:txBody>
      </p:sp>
      <p:sp>
        <p:nvSpPr>
          <p:cNvPr id="6" name="Footer Placeholder 4">
            <a:extLst>
              <a:ext uri="{FF2B5EF4-FFF2-40B4-BE49-F238E27FC236}">
                <a16:creationId xmlns:a16="http://schemas.microsoft.com/office/drawing/2014/main" xmlns="" id="{5A2A7DA2-052B-48AE-8B31-7CE7F77F3599}"/>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BA64E1D3-3B0E-4340-B6A7-8C5630284DAA}"/>
              </a:ext>
            </a:extLst>
          </p:cNvPr>
          <p:cNvSpPr>
            <a:spLocks noGrp="1"/>
          </p:cNvSpPr>
          <p:nvPr>
            <p:ph type="sldNum" sz="quarter" idx="12"/>
          </p:nvPr>
        </p:nvSpPr>
        <p:spPr/>
        <p:txBody>
          <a:bodyPr/>
          <a:lstStyle>
            <a:lvl1pPr>
              <a:defRPr/>
            </a:lvl1pPr>
          </a:lstStyle>
          <a:p>
            <a:pPr>
              <a:defRPr/>
            </a:pPr>
            <a:fld id="{BB9B0754-3C90-40D4-AA6E-6684DC2F0291}" type="slidenum">
              <a:rPr lang="en-US" altLang="en-US"/>
              <a:pPr>
                <a:defRPr/>
              </a:pPr>
              <a:t>‹#›</a:t>
            </a:fld>
            <a:endParaRPr lang="en-US" altLang="en-US" dirty="0"/>
          </a:p>
        </p:txBody>
      </p:sp>
    </p:spTree>
    <p:extLst>
      <p:ext uri="{BB962C8B-B14F-4D97-AF65-F5344CB8AC3E}">
        <p14:creationId xmlns:p14="http://schemas.microsoft.com/office/powerpoint/2010/main" val="1190441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616E4AA6-AA06-4802-A00B-7956A9B03381}"/>
              </a:ext>
            </a:extLst>
          </p:cNvPr>
          <p:cNvSpPr>
            <a:spLocks noGrp="1"/>
          </p:cNvSpPr>
          <p:nvPr>
            <p:ph type="dt" sz="half" idx="10"/>
          </p:nvPr>
        </p:nvSpPr>
        <p:spPr/>
        <p:txBody>
          <a:bodyPr/>
          <a:lstStyle>
            <a:lvl1pPr>
              <a:defRPr/>
            </a:lvl1pPr>
          </a:lstStyle>
          <a:p>
            <a:pPr>
              <a:defRPr/>
            </a:pPr>
            <a:fld id="{A5115D4E-BFFC-4BB7-ABA1-47C4D2A5048F}" type="datetime1">
              <a:rPr lang="en-US"/>
              <a:pPr>
                <a:defRPr/>
              </a:pPr>
              <a:t>10/3/2017</a:t>
            </a:fld>
            <a:endParaRPr lang="en-US" dirty="0"/>
          </a:p>
        </p:txBody>
      </p:sp>
      <p:sp>
        <p:nvSpPr>
          <p:cNvPr id="8" name="Footer Placeholder 4">
            <a:extLst>
              <a:ext uri="{FF2B5EF4-FFF2-40B4-BE49-F238E27FC236}">
                <a16:creationId xmlns:a16="http://schemas.microsoft.com/office/drawing/2014/main" xmlns="" id="{0D13D9F8-F8FA-4825-8804-130C53FB85C1}"/>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9" name="Slide Number Placeholder 5">
            <a:extLst>
              <a:ext uri="{FF2B5EF4-FFF2-40B4-BE49-F238E27FC236}">
                <a16:creationId xmlns:a16="http://schemas.microsoft.com/office/drawing/2014/main" xmlns="" id="{504F958E-70B0-4E94-B2C2-8CD4386598FC}"/>
              </a:ext>
            </a:extLst>
          </p:cNvPr>
          <p:cNvSpPr>
            <a:spLocks noGrp="1"/>
          </p:cNvSpPr>
          <p:nvPr>
            <p:ph type="sldNum" sz="quarter" idx="12"/>
          </p:nvPr>
        </p:nvSpPr>
        <p:spPr/>
        <p:txBody>
          <a:bodyPr/>
          <a:lstStyle>
            <a:lvl1pPr>
              <a:defRPr/>
            </a:lvl1pPr>
          </a:lstStyle>
          <a:p>
            <a:pPr>
              <a:defRPr/>
            </a:pPr>
            <a:fld id="{E26674CF-2E8A-46ED-94C0-87C5192DD59B}" type="slidenum">
              <a:rPr lang="en-US" altLang="en-US"/>
              <a:pPr>
                <a:defRPr/>
              </a:pPr>
              <a:t>‹#›</a:t>
            </a:fld>
            <a:endParaRPr lang="en-US" altLang="en-US" dirty="0"/>
          </a:p>
        </p:txBody>
      </p:sp>
    </p:spTree>
    <p:extLst>
      <p:ext uri="{BB962C8B-B14F-4D97-AF65-F5344CB8AC3E}">
        <p14:creationId xmlns:p14="http://schemas.microsoft.com/office/powerpoint/2010/main" val="2298616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DE066B27-E5B0-4F3C-AF9D-99D69CF06781}"/>
              </a:ext>
            </a:extLst>
          </p:cNvPr>
          <p:cNvSpPr>
            <a:spLocks noGrp="1"/>
          </p:cNvSpPr>
          <p:nvPr>
            <p:ph type="dt" sz="half" idx="10"/>
          </p:nvPr>
        </p:nvSpPr>
        <p:spPr/>
        <p:txBody>
          <a:bodyPr/>
          <a:lstStyle>
            <a:lvl1pPr>
              <a:defRPr/>
            </a:lvl1pPr>
          </a:lstStyle>
          <a:p>
            <a:pPr>
              <a:defRPr/>
            </a:pPr>
            <a:fld id="{FA8DE191-1814-464C-8CCF-6CB7088DD57D}" type="datetime1">
              <a:rPr lang="en-US"/>
              <a:pPr>
                <a:defRPr/>
              </a:pPr>
              <a:t>10/3/2017</a:t>
            </a:fld>
            <a:endParaRPr lang="en-US" dirty="0"/>
          </a:p>
        </p:txBody>
      </p:sp>
      <p:sp>
        <p:nvSpPr>
          <p:cNvPr id="4" name="Footer Placeholder 4">
            <a:extLst>
              <a:ext uri="{FF2B5EF4-FFF2-40B4-BE49-F238E27FC236}">
                <a16:creationId xmlns:a16="http://schemas.microsoft.com/office/drawing/2014/main" xmlns="" id="{5A346FE2-4E8E-4C01-9209-FCF96DB1436B}"/>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5" name="Slide Number Placeholder 5">
            <a:extLst>
              <a:ext uri="{FF2B5EF4-FFF2-40B4-BE49-F238E27FC236}">
                <a16:creationId xmlns:a16="http://schemas.microsoft.com/office/drawing/2014/main" xmlns="" id="{C36C503D-3B2B-4EA6-83AD-240FEEEF3375}"/>
              </a:ext>
            </a:extLst>
          </p:cNvPr>
          <p:cNvSpPr>
            <a:spLocks noGrp="1"/>
          </p:cNvSpPr>
          <p:nvPr>
            <p:ph type="sldNum" sz="quarter" idx="12"/>
          </p:nvPr>
        </p:nvSpPr>
        <p:spPr/>
        <p:txBody>
          <a:bodyPr/>
          <a:lstStyle>
            <a:lvl1pPr>
              <a:defRPr/>
            </a:lvl1pPr>
          </a:lstStyle>
          <a:p>
            <a:pPr>
              <a:defRPr/>
            </a:pPr>
            <a:fld id="{496DB996-A2FA-415E-8D3D-E840BD99555F}" type="slidenum">
              <a:rPr lang="en-US" altLang="en-US"/>
              <a:pPr>
                <a:defRPr/>
              </a:pPr>
              <a:t>‹#›</a:t>
            </a:fld>
            <a:endParaRPr lang="en-US" altLang="en-US" dirty="0"/>
          </a:p>
        </p:txBody>
      </p:sp>
    </p:spTree>
    <p:extLst>
      <p:ext uri="{BB962C8B-B14F-4D97-AF65-F5344CB8AC3E}">
        <p14:creationId xmlns:p14="http://schemas.microsoft.com/office/powerpoint/2010/main" val="104353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2319843709"/>
      </p:ext>
    </p:extLst>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9004488-DD26-419D-BE39-9D66C7F27A2D}"/>
              </a:ext>
            </a:extLst>
          </p:cNvPr>
          <p:cNvSpPr>
            <a:spLocks noGrp="1"/>
          </p:cNvSpPr>
          <p:nvPr>
            <p:ph type="dt" sz="half" idx="10"/>
          </p:nvPr>
        </p:nvSpPr>
        <p:spPr/>
        <p:txBody>
          <a:bodyPr/>
          <a:lstStyle>
            <a:lvl1pPr>
              <a:defRPr/>
            </a:lvl1pPr>
          </a:lstStyle>
          <a:p>
            <a:pPr>
              <a:defRPr/>
            </a:pPr>
            <a:fld id="{A4C47AC0-996C-47F9-A082-58F711B2AA97}" type="datetime1">
              <a:rPr lang="en-US"/>
              <a:pPr>
                <a:defRPr/>
              </a:pPr>
              <a:t>10/3/2017</a:t>
            </a:fld>
            <a:endParaRPr lang="en-US" dirty="0"/>
          </a:p>
        </p:txBody>
      </p:sp>
      <p:sp>
        <p:nvSpPr>
          <p:cNvPr id="3" name="Footer Placeholder 4">
            <a:extLst>
              <a:ext uri="{FF2B5EF4-FFF2-40B4-BE49-F238E27FC236}">
                <a16:creationId xmlns:a16="http://schemas.microsoft.com/office/drawing/2014/main" xmlns="" id="{4FE916B8-4AA0-400D-BA60-B56D23AF6D9A}"/>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4" name="Slide Number Placeholder 5">
            <a:extLst>
              <a:ext uri="{FF2B5EF4-FFF2-40B4-BE49-F238E27FC236}">
                <a16:creationId xmlns:a16="http://schemas.microsoft.com/office/drawing/2014/main" xmlns="" id="{A2FD543D-58DD-406F-9EA5-11C35FDABBBB}"/>
              </a:ext>
            </a:extLst>
          </p:cNvPr>
          <p:cNvSpPr>
            <a:spLocks noGrp="1"/>
          </p:cNvSpPr>
          <p:nvPr>
            <p:ph type="sldNum" sz="quarter" idx="12"/>
          </p:nvPr>
        </p:nvSpPr>
        <p:spPr/>
        <p:txBody>
          <a:bodyPr/>
          <a:lstStyle>
            <a:lvl1pPr>
              <a:defRPr/>
            </a:lvl1pPr>
          </a:lstStyle>
          <a:p>
            <a:pPr>
              <a:defRPr/>
            </a:pPr>
            <a:fld id="{396342B3-E965-4490-8D56-0C1943254055}" type="slidenum">
              <a:rPr lang="en-US" altLang="en-US"/>
              <a:pPr>
                <a:defRPr/>
              </a:pPr>
              <a:t>‹#›</a:t>
            </a:fld>
            <a:endParaRPr lang="en-US" altLang="en-US" dirty="0"/>
          </a:p>
        </p:txBody>
      </p:sp>
    </p:spTree>
    <p:extLst>
      <p:ext uri="{BB962C8B-B14F-4D97-AF65-F5344CB8AC3E}">
        <p14:creationId xmlns:p14="http://schemas.microsoft.com/office/powerpoint/2010/main" val="4283733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A05EE55E-8BCE-4298-B8F0-DBD2C050058C}"/>
              </a:ext>
            </a:extLst>
          </p:cNvPr>
          <p:cNvSpPr>
            <a:spLocks noGrp="1"/>
          </p:cNvSpPr>
          <p:nvPr>
            <p:ph type="dt" sz="half" idx="10"/>
          </p:nvPr>
        </p:nvSpPr>
        <p:spPr/>
        <p:txBody>
          <a:bodyPr/>
          <a:lstStyle>
            <a:lvl1pPr>
              <a:defRPr/>
            </a:lvl1pPr>
          </a:lstStyle>
          <a:p>
            <a:pPr>
              <a:defRPr/>
            </a:pPr>
            <a:fld id="{A0A3DFC7-4985-46D3-ABC8-587383DF834D}" type="datetime1">
              <a:rPr lang="en-US"/>
              <a:pPr>
                <a:defRPr/>
              </a:pPr>
              <a:t>10/3/2017</a:t>
            </a:fld>
            <a:endParaRPr lang="en-US" dirty="0"/>
          </a:p>
        </p:txBody>
      </p:sp>
      <p:sp>
        <p:nvSpPr>
          <p:cNvPr id="6" name="Footer Placeholder 4">
            <a:extLst>
              <a:ext uri="{FF2B5EF4-FFF2-40B4-BE49-F238E27FC236}">
                <a16:creationId xmlns:a16="http://schemas.microsoft.com/office/drawing/2014/main" xmlns="" id="{904C016F-49A2-4996-BFB2-1DB9A0CCD091}"/>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6F2D6E94-E576-402E-BD4E-B77EA8EAD4D6}"/>
              </a:ext>
            </a:extLst>
          </p:cNvPr>
          <p:cNvSpPr>
            <a:spLocks noGrp="1"/>
          </p:cNvSpPr>
          <p:nvPr>
            <p:ph type="sldNum" sz="quarter" idx="12"/>
          </p:nvPr>
        </p:nvSpPr>
        <p:spPr/>
        <p:txBody>
          <a:bodyPr/>
          <a:lstStyle>
            <a:lvl1pPr>
              <a:defRPr/>
            </a:lvl1pPr>
          </a:lstStyle>
          <a:p>
            <a:pPr>
              <a:defRPr/>
            </a:pPr>
            <a:fld id="{F19DA5D9-C1AD-4AF4-91CF-86D00AFD0AC6}" type="slidenum">
              <a:rPr lang="en-US" altLang="en-US"/>
              <a:pPr>
                <a:defRPr/>
              </a:pPr>
              <a:t>‹#›</a:t>
            </a:fld>
            <a:endParaRPr lang="en-US" altLang="en-US" dirty="0"/>
          </a:p>
        </p:txBody>
      </p:sp>
    </p:spTree>
    <p:extLst>
      <p:ext uri="{BB962C8B-B14F-4D97-AF65-F5344CB8AC3E}">
        <p14:creationId xmlns:p14="http://schemas.microsoft.com/office/powerpoint/2010/main" val="3164590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4D157C7E-2B90-470B-94D3-48657B8FDC93}"/>
              </a:ext>
            </a:extLst>
          </p:cNvPr>
          <p:cNvSpPr>
            <a:spLocks noGrp="1"/>
          </p:cNvSpPr>
          <p:nvPr>
            <p:ph type="dt" sz="half" idx="10"/>
          </p:nvPr>
        </p:nvSpPr>
        <p:spPr/>
        <p:txBody>
          <a:bodyPr/>
          <a:lstStyle>
            <a:lvl1pPr>
              <a:defRPr/>
            </a:lvl1pPr>
          </a:lstStyle>
          <a:p>
            <a:pPr>
              <a:defRPr/>
            </a:pPr>
            <a:fld id="{C30E7693-A0A1-4BFB-8592-FD65A6F01C9E}" type="datetime1">
              <a:rPr lang="en-US"/>
              <a:pPr>
                <a:defRPr/>
              </a:pPr>
              <a:t>10/3/2017</a:t>
            </a:fld>
            <a:endParaRPr lang="en-US" dirty="0"/>
          </a:p>
        </p:txBody>
      </p:sp>
      <p:sp>
        <p:nvSpPr>
          <p:cNvPr id="6" name="Footer Placeholder 4">
            <a:extLst>
              <a:ext uri="{FF2B5EF4-FFF2-40B4-BE49-F238E27FC236}">
                <a16:creationId xmlns:a16="http://schemas.microsoft.com/office/drawing/2014/main" xmlns="" id="{2DC4E77D-5CED-4009-AAA0-7036DFA0E53A}"/>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7E91ED06-F7EA-422F-A9A2-C521ADBC519E}"/>
              </a:ext>
            </a:extLst>
          </p:cNvPr>
          <p:cNvSpPr>
            <a:spLocks noGrp="1"/>
          </p:cNvSpPr>
          <p:nvPr>
            <p:ph type="sldNum" sz="quarter" idx="12"/>
          </p:nvPr>
        </p:nvSpPr>
        <p:spPr/>
        <p:txBody>
          <a:bodyPr/>
          <a:lstStyle>
            <a:lvl1pPr>
              <a:defRPr/>
            </a:lvl1pPr>
          </a:lstStyle>
          <a:p>
            <a:pPr>
              <a:defRPr/>
            </a:pPr>
            <a:fld id="{42919388-90F8-4124-AE8A-7435C8357E69}" type="slidenum">
              <a:rPr lang="en-US" altLang="en-US"/>
              <a:pPr>
                <a:defRPr/>
              </a:pPr>
              <a:t>‹#›</a:t>
            </a:fld>
            <a:endParaRPr lang="en-US" altLang="en-US" dirty="0"/>
          </a:p>
        </p:txBody>
      </p:sp>
    </p:spTree>
    <p:extLst>
      <p:ext uri="{BB962C8B-B14F-4D97-AF65-F5344CB8AC3E}">
        <p14:creationId xmlns:p14="http://schemas.microsoft.com/office/powerpoint/2010/main" val="21129979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5D2DD24-CFFA-4C6F-B571-69029392E801}"/>
              </a:ext>
            </a:extLst>
          </p:cNvPr>
          <p:cNvSpPr>
            <a:spLocks noGrp="1"/>
          </p:cNvSpPr>
          <p:nvPr>
            <p:ph type="dt" sz="half" idx="10"/>
          </p:nvPr>
        </p:nvSpPr>
        <p:spPr/>
        <p:txBody>
          <a:bodyPr/>
          <a:lstStyle>
            <a:lvl1pPr>
              <a:defRPr/>
            </a:lvl1pPr>
          </a:lstStyle>
          <a:p>
            <a:pPr>
              <a:defRPr/>
            </a:pPr>
            <a:fld id="{5D97979B-C658-4764-B81A-58BDFA05ABB1}" type="datetime1">
              <a:rPr lang="en-US"/>
              <a:pPr>
                <a:defRPr/>
              </a:pPr>
              <a:t>10/3/2017</a:t>
            </a:fld>
            <a:endParaRPr lang="en-US" dirty="0"/>
          </a:p>
        </p:txBody>
      </p:sp>
      <p:sp>
        <p:nvSpPr>
          <p:cNvPr id="5" name="Footer Placeholder 4">
            <a:extLst>
              <a:ext uri="{FF2B5EF4-FFF2-40B4-BE49-F238E27FC236}">
                <a16:creationId xmlns:a16="http://schemas.microsoft.com/office/drawing/2014/main" xmlns="" id="{28FA97E0-A5A2-451C-A6E4-6F380C455E7C}"/>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AB0DC278-9FB6-452D-875D-6CB424D122DA}"/>
              </a:ext>
            </a:extLst>
          </p:cNvPr>
          <p:cNvSpPr>
            <a:spLocks noGrp="1"/>
          </p:cNvSpPr>
          <p:nvPr>
            <p:ph type="sldNum" sz="quarter" idx="12"/>
          </p:nvPr>
        </p:nvSpPr>
        <p:spPr/>
        <p:txBody>
          <a:bodyPr/>
          <a:lstStyle>
            <a:lvl1pPr>
              <a:defRPr/>
            </a:lvl1pPr>
          </a:lstStyle>
          <a:p>
            <a:pPr>
              <a:defRPr/>
            </a:pPr>
            <a:fld id="{04B60B65-B29F-43AD-B924-997FB0ADE935}" type="slidenum">
              <a:rPr lang="en-US" altLang="en-US"/>
              <a:pPr>
                <a:defRPr/>
              </a:pPr>
              <a:t>‹#›</a:t>
            </a:fld>
            <a:endParaRPr lang="en-US" altLang="en-US" dirty="0"/>
          </a:p>
        </p:txBody>
      </p:sp>
    </p:spTree>
    <p:extLst>
      <p:ext uri="{BB962C8B-B14F-4D97-AF65-F5344CB8AC3E}">
        <p14:creationId xmlns:p14="http://schemas.microsoft.com/office/powerpoint/2010/main" val="3459449142"/>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CCD3944-9969-4399-9387-6CF2A2863E76}"/>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xmlns="" id="{DE2F0C93-BB31-4998-8A14-2C587D348043}"/>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xmlns="" id="{5AFBE7AA-E061-40FB-8BE0-532FFD9CC7BA}"/>
              </a:ext>
            </a:extLst>
          </p:cNvPr>
          <p:cNvSpPr>
            <a:spLocks noGrp="1"/>
          </p:cNvSpPr>
          <p:nvPr>
            <p:ph type="dt" sz="half" idx="14"/>
          </p:nvPr>
        </p:nvSpPr>
        <p:spPr/>
        <p:txBody>
          <a:bodyPr/>
          <a:lstStyle>
            <a:lvl1pPr>
              <a:defRPr/>
            </a:lvl1pPr>
          </a:lstStyle>
          <a:p>
            <a:pPr>
              <a:defRPr/>
            </a:pPr>
            <a:fld id="{100CEE72-4DCC-4ADA-8345-3BFFE0829272}" type="datetime1">
              <a:rPr lang="en-US"/>
              <a:pPr>
                <a:defRPr/>
              </a:pPr>
              <a:t>10/3/2017</a:t>
            </a:fld>
            <a:endParaRPr lang="en-US" dirty="0"/>
          </a:p>
        </p:txBody>
      </p:sp>
      <p:sp>
        <p:nvSpPr>
          <p:cNvPr id="8" name="Footer Placeholder 4">
            <a:extLst>
              <a:ext uri="{FF2B5EF4-FFF2-40B4-BE49-F238E27FC236}">
                <a16:creationId xmlns:a16="http://schemas.microsoft.com/office/drawing/2014/main" xmlns="" id="{2F82E07C-9BE3-4D93-A7AB-428BCD7DD901}"/>
              </a:ext>
            </a:extLst>
          </p:cNvPr>
          <p:cNvSpPr>
            <a:spLocks noGrp="1"/>
          </p:cNvSpPr>
          <p:nvPr>
            <p:ph type="ftr" sz="quarter" idx="15"/>
          </p:nvPr>
        </p:nvSpPr>
        <p:spPr/>
        <p:txBody>
          <a:bodyPr/>
          <a:lstStyle>
            <a:lvl1pPr>
              <a:defRPr/>
            </a:lvl1pPr>
          </a:lstStyle>
          <a:p>
            <a:pPr>
              <a:defRPr/>
            </a:pPr>
            <a:r>
              <a:rPr lang="en-US"/>
              <a:t>PFNF Education 2017</a:t>
            </a:r>
            <a:endParaRPr lang="en-US" dirty="0"/>
          </a:p>
        </p:txBody>
      </p:sp>
      <p:sp>
        <p:nvSpPr>
          <p:cNvPr id="9" name="Slide Number Placeholder 5">
            <a:extLst>
              <a:ext uri="{FF2B5EF4-FFF2-40B4-BE49-F238E27FC236}">
                <a16:creationId xmlns:a16="http://schemas.microsoft.com/office/drawing/2014/main" xmlns="" id="{51CA63EB-8571-4230-B187-5679CE1EF451}"/>
              </a:ext>
            </a:extLst>
          </p:cNvPr>
          <p:cNvSpPr>
            <a:spLocks noGrp="1"/>
          </p:cNvSpPr>
          <p:nvPr>
            <p:ph type="sldNum" sz="quarter" idx="16"/>
          </p:nvPr>
        </p:nvSpPr>
        <p:spPr/>
        <p:txBody>
          <a:bodyPr/>
          <a:lstStyle>
            <a:lvl1pPr>
              <a:defRPr/>
            </a:lvl1pPr>
          </a:lstStyle>
          <a:p>
            <a:pPr>
              <a:defRPr/>
            </a:pPr>
            <a:fld id="{37B41768-4E82-4755-B7EB-83B359975CFA}" type="slidenum">
              <a:rPr lang="en-US" altLang="en-US"/>
              <a:pPr>
                <a:defRPr/>
              </a:pPr>
              <a:t>‹#›</a:t>
            </a:fld>
            <a:endParaRPr lang="en-US" altLang="en-US" dirty="0"/>
          </a:p>
        </p:txBody>
      </p:sp>
    </p:spTree>
    <p:extLst>
      <p:ext uri="{BB962C8B-B14F-4D97-AF65-F5344CB8AC3E}">
        <p14:creationId xmlns:p14="http://schemas.microsoft.com/office/powerpoint/2010/main" val="2509444337"/>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4443F1A-DA29-4606-938F-9C1AA52FD1C6}"/>
              </a:ext>
            </a:extLst>
          </p:cNvPr>
          <p:cNvSpPr>
            <a:spLocks noGrp="1"/>
          </p:cNvSpPr>
          <p:nvPr>
            <p:ph type="dt" sz="half" idx="10"/>
          </p:nvPr>
        </p:nvSpPr>
        <p:spPr/>
        <p:txBody>
          <a:bodyPr/>
          <a:lstStyle>
            <a:lvl1pPr>
              <a:defRPr/>
            </a:lvl1pPr>
          </a:lstStyle>
          <a:p>
            <a:pPr>
              <a:defRPr/>
            </a:pPr>
            <a:fld id="{D104186E-7590-450F-A1A1-2743ECABB5F0}" type="datetime1">
              <a:rPr lang="en-US"/>
              <a:pPr>
                <a:defRPr/>
              </a:pPr>
              <a:t>10/3/2017</a:t>
            </a:fld>
            <a:endParaRPr lang="en-US" dirty="0"/>
          </a:p>
        </p:txBody>
      </p:sp>
      <p:sp>
        <p:nvSpPr>
          <p:cNvPr id="5" name="Footer Placeholder 4">
            <a:extLst>
              <a:ext uri="{FF2B5EF4-FFF2-40B4-BE49-F238E27FC236}">
                <a16:creationId xmlns:a16="http://schemas.microsoft.com/office/drawing/2014/main" xmlns="" id="{55DFEBFE-27A9-4232-B934-930219398E59}"/>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E8FC2CCF-4BA3-4F7E-8EA2-5603E072350F}"/>
              </a:ext>
            </a:extLst>
          </p:cNvPr>
          <p:cNvSpPr>
            <a:spLocks noGrp="1"/>
          </p:cNvSpPr>
          <p:nvPr>
            <p:ph type="sldNum" sz="quarter" idx="12"/>
          </p:nvPr>
        </p:nvSpPr>
        <p:spPr/>
        <p:txBody>
          <a:bodyPr/>
          <a:lstStyle>
            <a:lvl1pPr>
              <a:defRPr/>
            </a:lvl1pPr>
          </a:lstStyle>
          <a:p>
            <a:pPr>
              <a:defRPr/>
            </a:pPr>
            <a:fld id="{EAC17490-1660-4BD2-8F6B-A5AFF2298A0D}" type="slidenum">
              <a:rPr lang="en-US" altLang="en-US"/>
              <a:pPr>
                <a:defRPr/>
              </a:pPr>
              <a:t>‹#›</a:t>
            </a:fld>
            <a:endParaRPr lang="en-US" altLang="en-US" dirty="0"/>
          </a:p>
        </p:txBody>
      </p:sp>
    </p:spTree>
    <p:extLst>
      <p:ext uri="{BB962C8B-B14F-4D97-AF65-F5344CB8AC3E}">
        <p14:creationId xmlns:p14="http://schemas.microsoft.com/office/powerpoint/2010/main" val="2815719690"/>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C363DE4-695F-4928-A426-AC02221153C5}"/>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xmlns="" id="{1AC33C4A-9232-41A3-8965-DF43987DE30E}"/>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xmlns="" id="{B3945336-6111-4E48-8039-F812E7203C5C}"/>
              </a:ext>
            </a:extLst>
          </p:cNvPr>
          <p:cNvSpPr>
            <a:spLocks noGrp="1"/>
          </p:cNvSpPr>
          <p:nvPr>
            <p:ph type="dt" sz="half" idx="14"/>
          </p:nvPr>
        </p:nvSpPr>
        <p:spPr/>
        <p:txBody>
          <a:bodyPr/>
          <a:lstStyle>
            <a:lvl1pPr>
              <a:defRPr/>
            </a:lvl1pPr>
          </a:lstStyle>
          <a:p>
            <a:pPr>
              <a:defRPr/>
            </a:pPr>
            <a:fld id="{EB2A80F4-81CB-493E-B7BF-98C1510CFAE8}" type="datetime1">
              <a:rPr lang="en-US"/>
              <a:pPr>
                <a:defRPr/>
              </a:pPr>
              <a:t>10/3/2017</a:t>
            </a:fld>
            <a:endParaRPr lang="en-US" dirty="0"/>
          </a:p>
        </p:txBody>
      </p:sp>
      <p:sp>
        <p:nvSpPr>
          <p:cNvPr id="8" name="Footer Placeholder 4">
            <a:extLst>
              <a:ext uri="{FF2B5EF4-FFF2-40B4-BE49-F238E27FC236}">
                <a16:creationId xmlns:a16="http://schemas.microsoft.com/office/drawing/2014/main" xmlns="" id="{418EE4CB-0B5E-4A11-82D9-F0BE26CE940C}"/>
              </a:ext>
            </a:extLst>
          </p:cNvPr>
          <p:cNvSpPr>
            <a:spLocks noGrp="1"/>
          </p:cNvSpPr>
          <p:nvPr>
            <p:ph type="ftr" sz="quarter" idx="15"/>
          </p:nvPr>
        </p:nvSpPr>
        <p:spPr/>
        <p:txBody>
          <a:bodyPr/>
          <a:lstStyle>
            <a:lvl1pPr>
              <a:defRPr/>
            </a:lvl1pPr>
          </a:lstStyle>
          <a:p>
            <a:pPr>
              <a:defRPr/>
            </a:pPr>
            <a:r>
              <a:rPr lang="en-US"/>
              <a:t>PFNF Education 2017</a:t>
            </a:r>
            <a:endParaRPr lang="en-US" dirty="0"/>
          </a:p>
        </p:txBody>
      </p:sp>
      <p:sp>
        <p:nvSpPr>
          <p:cNvPr id="9" name="Slide Number Placeholder 5">
            <a:extLst>
              <a:ext uri="{FF2B5EF4-FFF2-40B4-BE49-F238E27FC236}">
                <a16:creationId xmlns:a16="http://schemas.microsoft.com/office/drawing/2014/main" xmlns="" id="{56C11C9F-FCD6-468C-BC2B-DD6CF274B1EB}"/>
              </a:ext>
            </a:extLst>
          </p:cNvPr>
          <p:cNvSpPr>
            <a:spLocks noGrp="1"/>
          </p:cNvSpPr>
          <p:nvPr>
            <p:ph type="sldNum" sz="quarter" idx="16"/>
          </p:nvPr>
        </p:nvSpPr>
        <p:spPr/>
        <p:txBody>
          <a:bodyPr/>
          <a:lstStyle>
            <a:lvl1pPr>
              <a:defRPr/>
            </a:lvl1pPr>
          </a:lstStyle>
          <a:p>
            <a:pPr>
              <a:defRPr/>
            </a:pPr>
            <a:fld id="{477EAC56-63FF-4CC8-B826-D74A94056887}" type="slidenum">
              <a:rPr lang="en-US" altLang="en-US"/>
              <a:pPr>
                <a:defRPr/>
              </a:pPr>
              <a:t>‹#›</a:t>
            </a:fld>
            <a:endParaRPr lang="en-US" altLang="en-US" dirty="0"/>
          </a:p>
        </p:txBody>
      </p:sp>
    </p:spTree>
    <p:extLst>
      <p:ext uri="{BB962C8B-B14F-4D97-AF65-F5344CB8AC3E}">
        <p14:creationId xmlns:p14="http://schemas.microsoft.com/office/powerpoint/2010/main" val="3790171619"/>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xmlns="" id="{8CF8F259-E00E-4C59-A569-04A49FF4B778}"/>
              </a:ext>
            </a:extLst>
          </p:cNvPr>
          <p:cNvSpPr>
            <a:spLocks noGrp="1"/>
          </p:cNvSpPr>
          <p:nvPr>
            <p:ph type="dt" sz="half" idx="14"/>
          </p:nvPr>
        </p:nvSpPr>
        <p:spPr/>
        <p:txBody>
          <a:bodyPr/>
          <a:lstStyle>
            <a:lvl1pPr>
              <a:defRPr/>
            </a:lvl1pPr>
          </a:lstStyle>
          <a:p>
            <a:pPr>
              <a:defRPr/>
            </a:pPr>
            <a:fld id="{CC9E4A84-CAC8-4AA5-8C01-B0B79E0AE6BE}" type="datetime1">
              <a:rPr lang="en-US"/>
              <a:pPr>
                <a:defRPr/>
              </a:pPr>
              <a:t>10/3/2017</a:t>
            </a:fld>
            <a:endParaRPr lang="en-US" dirty="0"/>
          </a:p>
        </p:txBody>
      </p:sp>
      <p:sp>
        <p:nvSpPr>
          <p:cNvPr id="6" name="Footer Placeholder 4">
            <a:extLst>
              <a:ext uri="{FF2B5EF4-FFF2-40B4-BE49-F238E27FC236}">
                <a16:creationId xmlns:a16="http://schemas.microsoft.com/office/drawing/2014/main" xmlns="" id="{14257BEF-C1D0-47AC-85FE-86ED3B798B61}"/>
              </a:ext>
            </a:extLst>
          </p:cNvPr>
          <p:cNvSpPr>
            <a:spLocks noGrp="1"/>
          </p:cNvSpPr>
          <p:nvPr>
            <p:ph type="ftr" sz="quarter" idx="15"/>
          </p:nvPr>
        </p:nvSpPr>
        <p:spPr/>
        <p:txBody>
          <a:bodyPr/>
          <a:lstStyle>
            <a:lvl1pPr>
              <a:defRPr/>
            </a:lvl1pPr>
          </a:lstStyle>
          <a:p>
            <a:pPr>
              <a:defRPr/>
            </a:pPr>
            <a:r>
              <a:rPr lang="en-US"/>
              <a:t>PFNF Education 2017</a:t>
            </a:r>
            <a:endParaRPr lang="en-US" dirty="0"/>
          </a:p>
        </p:txBody>
      </p:sp>
      <p:sp>
        <p:nvSpPr>
          <p:cNvPr id="7" name="Slide Number Placeholder 5">
            <a:extLst>
              <a:ext uri="{FF2B5EF4-FFF2-40B4-BE49-F238E27FC236}">
                <a16:creationId xmlns:a16="http://schemas.microsoft.com/office/drawing/2014/main" xmlns="" id="{592C6E6C-1E31-463F-B01D-9E32CBC28B9F}"/>
              </a:ext>
            </a:extLst>
          </p:cNvPr>
          <p:cNvSpPr>
            <a:spLocks noGrp="1"/>
          </p:cNvSpPr>
          <p:nvPr>
            <p:ph type="sldNum" sz="quarter" idx="16"/>
          </p:nvPr>
        </p:nvSpPr>
        <p:spPr/>
        <p:txBody>
          <a:bodyPr/>
          <a:lstStyle>
            <a:lvl1pPr>
              <a:defRPr/>
            </a:lvl1pPr>
          </a:lstStyle>
          <a:p>
            <a:pPr>
              <a:defRPr/>
            </a:pPr>
            <a:fld id="{976E2126-729F-406D-B71E-1D9FEC19ADA0}" type="slidenum">
              <a:rPr lang="en-US" altLang="en-US"/>
              <a:pPr>
                <a:defRPr/>
              </a:pPr>
              <a:t>‹#›</a:t>
            </a:fld>
            <a:endParaRPr lang="en-US" altLang="en-US" dirty="0"/>
          </a:p>
        </p:txBody>
      </p:sp>
    </p:spTree>
    <p:extLst>
      <p:ext uri="{BB962C8B-B14F-4D97-AF65-F5344CB8AC3E}">
        <p14:creationId xmlns:p14="http://schemas.microsoft.com/office/powerpoint/2010/main" val="1343971406"/>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45CAE2E-799D-4D72-B604-E5BEF4013B74}"/>
              </a:ext>
            </a:extLst>
          </p:cNvPr>
          <p:cNvSpPr>
            <a:spLocks noGrp="1"/>
          </p:cNvSpPr>
          <p:nvPr>
            <p:ph type="dt" sz="half" idx="10"/>
          </p:nvPr>
        </p:nvSpPr>
        <p:spPr/>
        <p:txBody>
          <a:bodyPr/>
          <a:lstStyle>
            <a:lvl1pPr>
              <a:defRPr/>
            </a:lvl1pPr>
          </a:lstStyle>
          <a:p>
            <a:pPr>
              <a:defRPr/>
            </a:pPr>
            <a:fld id="{9482DB5F-A84D-43DA-A255-99BF35418514}" type="datetime1">
              <a:rPr lang="en-US"/>
              <a:pPr>
                <a:defRPr/>
              </a:pPr>
              <a:t>10/3/2017</a:t>
            </a:fld>
            <a:endParaRPr lang="en-US" dirty="0"/>
          </a:p>
        </p:txBody>
      </p:sp>
      <p:sp>
        <p:nvSpPr>
          <p:cNvPr id="5" name="Footer Placeholder 4">
            <a:extLst>
              <a:ext uri="{FF2B5EF4-FFF2-40B4-BE49-F238E27FC236}">
                <a16:creationId xmlns:a16="http://schemas.microsoft.com/office/drawing/2014/main" xmlns="" id="{96E03617-EA3B-40FB-9E40-B07C23F44FDC}"/>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885AF885-6E59-4EE9-8582-98F5F5589311}"/>
              </a:ext>
            </a:extLst>
          </p:cNvPr>
          <p:cNvSpPr>
            <a:spLocks noGrp="1"/>
          </p:cNvSpPr>
          <p:nvPr>
            <p:ph type="sldNum" sz="quarter" idx="12"/>
          </p:nvPr>
        </p:nvSpPr>
        <p:spPr/>
        <p:txBody>
          <a:bodyPr/>
          <a:lstStyle>
            <a:lvl1pPr>
              <a:defRPr/>
            </a:lvl1pPr>
          </a:lstStyle>
          <a:p>
            <a:pPr>
              <a:defRPr/>
            </a:pPr>
            <a:fld id="{7AB10B6D-D9F7-4FE8-99C6-5B36EAB81DF3}" type="slidenum">
              <a:rPr lang="en-US" altLang="en-US"/>
              <a:pPr>
                <a:defRPr/>
              </a:pPr>
              <a:t>‹#›</a:t>
            </a:fld>
            <a:endParaRPr lang="en-US" altLang="en-US" dirty="0"/>
          </a:p>
        </p:txBody>
      </p:sp>
    </p:spTree>
    <p:extLst>
      <p:ext uri="{BB962C8B-B14F-4D97-AF65-F5344CB8AC3E}">
        <p14:creationId xmlns:p14="http://schemas.microsoft.com/office/powerpoint/2010/main" val="27867090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E177A53-B1C0-4495-98C0-89AB1C3BDFE4}"/>
              </a:ext>
            </a:extLst>
          </p:cNvPr>
          <p:cNvSpPr>
            <a:spLocks noGrp="1"/>
          </p:cNvSpPr>
          <p:nvPr>
            <p:ph type="dt" sz="half" idx="10"/>
          </p:nvPr>
        </p:nvSpPr>
        <p:spPr/>
        <p:txBody>
          <a:bodyPr/>
          <a:lstStyle>
            <a:lvl1pPr>
              <a:defRPr/>
            </a:lvl1pPr>
          </a:lstStyle>
          <a:p>
            <a:pPr>
              <a:defRPr/>
            </a:pPr>
            <a:fld id="{DC725419-9B7B-4871-BACA-0E791BBA9CC7}" type="datetime1">
              <a:rPr lang="en-US"/>
              <a:pPr>
                <a:defRPr/>
              </a:pPr>
              <a:t>10/3/2017</a:t>
            </a:fld>
            <a:endParaRPr lang="en-US" dirty="0"/>
          </a:p>
        </p:txBody>
      </p:sp>
      <p:sp>
        <p:nvSpPr>
          <p:cNvPr id="5" name="Footer Placeholder 4">
            <a:extLst>
              <a:ext uri="{FF2B5EF4-FFF2-40B4-BE49-F238E27FC236}">
                <a16:creationId xmlns:a16="http://schemas.microsoft.com/office/drawing/2014/main" xmlns="" id="{71F3AD5C-265E-4F03-B063-9DCD35780B3C}"/>
              </a:ext>
            </a:extLst>
          </p:cNvPr>
          <p:cNvSpPr>
            <a:spLocks noGrp="1"/>
          </p:cNvSpPr>
          <p:nvPr>
            <p:ph type="ftr" sz="quarter" idx="11"/>
          </p:nvPr>
        </p:nvSpPr>
        <p:spPr/>
        <p:txBody>
          <a:bodyPr/>
          <a:lstStyle>
            <a:lvl1pPr>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3AAA3A6C-5576-4D9F-8264-EC676C426F91}"/>
              </a:ext>
            </a:extLst>
          </p:cNvPr>
          <p:cNvSpPr>
            <a:spLocks noGrp="1"/>
          </p:cNvSpPr>
          <p:nvPr>
            <p:ph type="sldNum" sz="quarter" idx="12"/>
          </p:nvPr>
        </p:nvSpPr>
        <p:spPr/>
        <p:txBody>
          <a:bodyPr/>
          <a:lstStyle>
            <a:lvl1pPr>
              <a:defRPr/>
            </a:lvl1pPr>
          </a:lstStyle>
          <a:p>
            <a:pPr>
              <a:defRPr/>
            </a:pPr>
            <a:fld id="{6B8AE2E8-E995-4BE1-8635-26DA4C5D2CDA}" type="slidenum">
              <a:rPr lang="en-US" altLang="en-US"/>
              <a:pPr>
                <a:defRPr/>
              </a:pPr>
              <a:t>‹#›</a:t>
            </a:fld>
            <a:endParaRPr lang="en-US" altLang="en-US" dirty="0"/>
          </a:p>
        </p:txBody>
      </p:sp>
    </p:spTree>
    <p:extLst>
      <p:ext uri="{BB962C8B-B14F-4D97-AF65-F5344CB8AC3E}">
        <p14:creationId xmlns:p14="http://schemas.microsoft.com/office/powerpoint/2010/main" val="11800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3250515686"/>
      </p:ext>
    </p:extLst>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Slide - 2 column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DA5F8D78-DAB3-4C01-9DEC-E0AB607EB221}"/>
              </a:ext>
            </a:extLst>
          </p:cNvPr>
          <p:cNvCxnSpPr/>
          <p:nvPr userDrawn="1"/>
        </p:nvCxnSpPr>
        <p:spPr>
          <a:xfrm>
            <a:off x="914400" y="1219200"/>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6" name="Picture 14" descr="hfma_v4one_line_logo_cmyk.jpg">
            <a:extLst>
              <a:ext uri="{FF2B5EF4-FFF2-40B4-BE49-F238E27FC236}">
                <a16:creationId xmlns:a16="http://schemas.microsoft.com/office/drawing/2014/main" xmlns="" id="{A9E6AD13-1287-4F2F-A002-2FE6322FA7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4" name="Content Placeholder 2"/>
          <p:cNvSpPr>
            <a:spLocks noGrp="1"/>
          </p:cNvSpPr>
          <p:nvPr>
            <p:ph sz="half" idx="1"/>
          </p:nvPr>
        </p:nvSpPr>
        <p:spPr>
          <a:xfrm>
            <a:off x="914400" y="1447800"/>
            <a:ext cx="49784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1"/>
          </p:nvPr>
        </p:nvSpPr>
        <p:spPr>
          <a:xfrm>
            <a:off x="6299200" y="1447800"/>
            <a:ext cx="49784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2">
            <a:extLst>
              <a:ext uri="{FF2B5EF4-FFF2-40B4-BE49-F238E27FC236}">
                <a16:creationId xmlns:a16="http://schemas.microsoft.com/office/drawing/2014/main" xmlns="" id="{15D8DD04-16CD-4553-BE3B-CF41243306C4}"/>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B477CEE4-E905-4F0B-AA95-8A874A8A0CDE}" type="slidenum">
              <a:rPr lang="en-US"/>
              <a:pPr>
                <a:defRPr/>
              </a:pPr>
              <a:t>‹#›</a:t>
            </a:fld>
            <a:endParaRPr lang="en-US" dirty="0"/>
          </a:p>
        </p:txBody>
      </p:sp>
    </p:spTree>
    <p:extLst>
      <p:ext uri="{BB962C8B-B14F-4D97-AF65-F5344CB8AC3E}">
        <p14:creationId xmlns:p14="http://schemas.microsoft.com/office/powerpoint/2010/main" val="3119687355"/>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4" name="Picture 13" descr="hfma_v4one_line_logo_cmyk.jpg">
            <a:extLst>
              <a:ext uri="{FF2B5EF4-FFF2-40B4-BE49-F238E27FC236}">
                <a16:creationId xmlns:a16="http://schemas.microsoft.com/office/drawing/2014/main" xmlns="" id="{11A7CFF2-6F94-42A8-AFB9-E87FED56A6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85468298-EB50-4F60-8909-0416C13D7EDE}"/>
              </a:ext>
            </a:extLst>
          </p:cNvPr>
          <p:cNvCxnSpPr/>
          <p:nvPr userDrawn="1"/>
        </p:nvCxnSpPr>
        <p:spPr>
          <a:xfrm>
            <a:off x="914400" y="1219200"/>
            <a:ext cx="103632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3" name="Content Placeholder 2"/>
          <p:cNvSpPr>
            <a:spLocks noGrp="1"/>
          </p:cNvSpPr>
          <p:nvPr>
            <p:ph sz="half" idx="1"/>
          </p:nvPr>
        </p:nvSpPr>
        <p:spPr>
          <a:xfrm>
            <a:off x="914400" y="1447800"/>
            <a:ext cx="10363200" cy="4495800"/>
          </a:xfrm>
        </p:spPr>
        <p:txBody>
          <a:bodyPr lIns="0" tIns="0" rIns="0" bIns="0">
            <a:noAutofit/>
          </a:bodyPr>
          <a:lstStyle>
            <a:lvl1pPr marL="340883" indent="-340883">
              <a:lnSpc>
                <a:spcPts val="2943"/>
              </a:lnSpc>
              <a:spcBef>
                <a:spcPts val="1177"/>
              </a:spcBef>
              <a:buSzPct val="100000"/>
              <a:defRPr sz="2530">
                <a:solidFill>
                  <a:srgbClr val="006699"/>
                </a:solidFill>
                <a:effectLst/>
                <a:latin typeface="+mn-lt"/>
              </a:defRPr>
            </a:lvl1pPr>
            <a:lvl2pPr marL="672796" indent="-313971">
              <a:lnSpc>
                <a:spcPts val="2747"/>
              </a:lnSpc>
              <a:spcBef>
                <a:spcPts val="1177"/>
              </a:spcBef>
              <a:buClr>
                <a:schemeClr val="tx2"/>
              </a:buClr>
              <a:defRPr sz="2349">
                <a:solidFill>
                  <a:srgbClr val="006699"/>
                </a:solidFill>
                <a:effectLst/>
                <a:latin typeface="+mn-lt"/>
              </a:defRPr>
            </a:lvl2pPr>
            <a:lvl3pPr marL="986767" indent="-313971">
              <a:lnSpc>
                <a:spcPts val="2747"/>
              </a:lnSpc>
              <a:spcBef>
                <a:spcPts val="1177"/>
              </a:spcBef>
              <a:defRPr sz="2169">
                <a:solidFill>
                  <a:srgbClr val="006699"/>
                </a:solidFill>
                <a:effectLst/>
                <a:latin typeface="+mn-lt"/>
              </a:defRPr>
            </a:lvl3pPr>
            <a:lvl4pPr>
              <a:lnSpc>
                <a:spcPts val="2747"/>
              </a:lnSpc>
              <a:buClr>
                <a:schemeClr val="tx2"/>
              </a:buClr>
              <a:defRPr sz="1988">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2">
            <a:extLst>
              <a:ext uri="{FF2B5EF4-FFF2-40B4-BE49-F238E27FC236}">
                <a16:creationId xmlns:a16="http://schemas.microsoft.com/office/drawing/2014/main" xmlns="" id="{1247EC02-B3FA-4AF1-850F-A8B138316722}"/>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EDCD3857-1156-471E-9EFE-5666D55FDDAA}" type="slidenum">
              <a:rPr lang="en-US"/>
              <a:pPr>
                <a:defRPr/>
              </a:pPr>
              <a:t>‹#›</a:t>
            </a:fld>
            <a:endParaRPr lang="en-US" dirty="0"/>
          </a:p>
        </p:txBody>
      </p:sp>
    </p:spTree>
    <p:extLst>
      <p:ext uri="{BB962C8B-B14F-4D97-AF65-F5344CB8AC3E}">
        <p14:creationId xmlns:p14="http://schemas.microsoft.com/office/powerpoint/2010/main" val="3357794149"/>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5418F6C7-0CA8-4FB7-A017-8BAF571D18C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xmlns="" id="{78DD7963-9CF0-4F73-901F-B066C27856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xmlns="" id="{5FA35BA6-D73A-4A28-BB0B-798950E7252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8D975EE8-5D41-439E-89BD-2A333FF87B73}" type="slidenum">
              <a:rPr lang="en-US"/>
              <a:pPr>
                <a:defRPr/>
              </a:pPr>
              <a:t>‹#›</a:t>
            </a:fld>
            <a:endParaRPr lang="en-US" dirty="0"/>
          </a:p>
        </p:txBody>
      </p:sp>
    </p:spTree>
    <p:extLst>
      <p:ext uri="{BB962C8B-B14F-4D97-AF65-F5344CB8AC3E}">
        <p14:creationId xmlns:p14="http://schemas.microsoft.com/office/powerpoint/2010/main" val="727065152"/>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80987945-CF22-4B9C-9EF5-F28D0680F868}"/>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xmlns="" id="{376FAEAF-5E4A-4C8A-B1F2-F0A37054BF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xmlns="" id="{8021946E-509F-49B9-8E1E-1FEADDC56D27}"/>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EB7547BD-984E-4169-AC38-969E91BB903D}" type="slidenum">
              <a:rPr lang="en-US"/>
              <a:pPr>
                <a:defRPr/>
              </a:pPr>
              <a:t>‹#›</a:t>
            </a:fld>
            <a:endParaRPr lang="en-US" dirty="0"/>
          </a:p>
        </p:txBody>
      </p:sp>
    </p:spTree>
    <p:extLst>
      <p:ext uri="{BB962C8B-B14F-4D97-AF65-F5344CB8AC3E}">
        <p14:creationId xmlns:p14="http://schemas.microsoft.com/office/powerpoint/2010/main" val="310114512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FFE8A-C5D6-4BC4-8872-F9E8845593D8}"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CC7271-2D95-42AD-ACA1-8D64AACE0E5A}" type="slidenum">
              <a:rPr lang="en-US" smtClean="0"/>
              <a:t>‹#›</a:t>
            </a:fld>
            <a:endParaRPr lang="en-US" dirty="0"/>
          </a:p>
        </p:txBody>
      </p:sp>
    </p:spTree>
    <p:extLst>
      <p:ext uri="{BB962C8B-B14F-4D97-AF65-F5344CB8AC3E}">
        <p14:creationId xmlns:p14="http://schemas.microsoft.com/office/powerpoint/2010/main" val="3717373646"/>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8.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theme" Target="../theme/theme5.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FFE8A-C5D6-4BC4-8872-F9E8845593D8}" type="datetimeFigureOut">
              <a:rPr lang="en-US" smtClean="0"/>
              <a:t>10/3/2017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C7271-2D95-42AD-ACA1-8D64AACE0E5A}" type="slidenum">
              <a:rPr lang="en-US" smtClean="0"/>
              <a:t>‹#›</a:t>
            </a:fld>
            <a:endParaRPr lang="en-US" dirty="0"/>
          </a:p>
        </p:txBody>
      </p:sp>
    </p:spTree>
    <p:extLst>
      <p:ext uri="{BB962C8B-B14F-4D97-AF65-F5344CB8AC3E}">
        <p14:creationId xmlns:p14="http://schemas.microsoft.com/office/powerpoint/2010/main" val="2863827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xmlns="" id="{BC15CCE6-FC15-4C8D-A18E-7EEDE7657BCE}"/>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xmlns="" id="{D73C4A3D-DF38-47E4-8465-8D2FFA30642D}"/>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xmlns="" id="{97AA5D1E-0611-460A-A1FC-4F1D502B842C}"/>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8F73F546-BEA7-4F94-81A3-43FC2DE7BD39}"/>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xmlns="" id="{D199EE33-16AC-46B2-B1A2-6A59600C35DC}"/>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xmlns="" id="{B5232095-347F-4DAD-AA77-514B294B2926}"/>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xmlns="" id="{786493A0-B4F6-49A1-8735-8878832304C9}"/>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xmlns="" id="{0156AB28-553B-4305-BF5C-21A860E8B3F2}"/>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xmlns="" id="{61FA81C4-9602-440A-A026-35776AA56986}"/>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xmlns="" id="{0DC82201-87CC-4967-A703-BB4FE2369CB7}"/>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xmlns="" id="{C82CF103-A043-4D66-A3D4-C6D044A25846}"/>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xmlns="" id="{52D3B355-69B5-48FF-94F7-444681DE655D}"/>
              </a:ext>
            </a:extLst>
          </p:cNvPr>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xmlns="" id="{E2C622F9-F36B-40C7-8BDB-52B87E72585F}"/>
              </a:ext>
            </a:extLst>
          </p:cNvPr>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2BB8ADB-5CC9-4298-9C73-D37E27CB99FE}"/>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4599BA4-AE72-43DA-BEEF-50F05A2D0B38}" type="datetime1">
              <a:rPr lang="en-US"/>
              <a:pPr>
                <a:defRPr/>
              </a:pPr>
              <a:t>10/3/2017</a:t>
            </a:fld>
            <a:endParaRPr lang="en-US" dirty="0"/>
          </a:p>
        </p:txBody>
      </p:sp>
      <p:sp>
        <p:nvSpPr>
          <p:cNvPr id="5" name="Footer Placeholder 4">
            <a:extLst>
              <a:ext uri="{FF2B5EF4-FFF2-40B4-BE49-F238E27FC236}">
                <a16:creationId xmlns:a16="http://schemas.microsoft.com/office/drawing/2014/main" xmlns="" id="{54DDD6B0-E127-4523-B8E6-6A5364F01C12}"/>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D40A0968-F60C-445C-81EA-5A57F9B4C0D0}"/>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1438AF0-B584-4AA8-AC27-097D7F9BD576}" type="slidenum">
              <a:rPr lang="en-US" altLang="en-US"/>
              <a:pPr>
                <a:defRPr/>
              </a:pPr>
              <a:t>‹#›</a:t>
            </a:fld>
            <a:endParaRPr lang="en-US" altLang="en-US" dirty="0"/>
          </a:p>
        </p:txBody>
      </p:sp>
    </p:spTree>
    <p:extLst>
      <p:ext uri="{BB962C8B-B14F-4D97-AF65-F5344CB8AC3E}">
        <p14:creationId xmlns:p14="http://schemas.microsoft.com/office/powerpoint/2010/main" val="10551825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16">
            <a:extLst>
              <a:ext uri="{FF2B5EF4-FFF2-40B4-BE49-F238E27FC236}">
                <a16:creationId xmlns:a16="http://schemas.microsoft.com/office/drawing/2014/main" xmlns="" id="{D3EEB1AC-5330-4574-A2E3-C6562D76B3E7}"/>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xmlns="" id="{C5E404F4-7451-4B19-A7D1-122F12DA4CE9}"/>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xmlns="" id="{98D34AE0-DEAB-4D08-BA74-A6ADB5ECB93C}"/>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DB933471-E300-43CA-AEF8-3F0795ABA7B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xmlns="" id="{843DFE6E-C60D-42A2-BE23-C4AE6432ADBD}"/>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xmlns="" id="{10F6C7E3-5382-4826-A66E-1ABFC68FF6B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xmlns="" id="{7FE67DE8-E9BF-4107-BC5D-CFEA8E2D2F3B}"/>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xmlns="" id="{C7477278-1EC5-4315-9D9F-E234906B2007}"/>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xmlns="" id="{8D071BE5-BA9A-4040-B9B9-DE05D294328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xmlns="" id="{6562602A-C73C-43B3-8372-4609C2719326}"/>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xmlns="" id="{2ED83C05-C22E-469F-B8E8-F0181EB3ACFD}"/>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9" name="Title Placeholder 1">
            <a:extLst>
              <a:ext uri="{FF2B5EF4-FFF2-40B4-BE49-F238E27FC236}">
                <a16:creationId xmlns:a16="http://schemas.microsoft.com/office/drawing/2014/main" xmlns="" id="{42CEB510-CF99-43B8-97A0-C3211E147EFD}"/>
              </a:ext>
            </a:extLst>
          </p:cNvPr>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xmlns="" id="{8B884D6C-EFC5-464B-8199-0FB4E0D51BE0}"/>
              </a:ext>
            </a:extLst>
          </p:cNvPr>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990D196-194D-47AA-A698-9002DC2D7631}"/>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EB4CB49-E443-4FD5-A1C7-B29DA2C1428E}" type="datetime1">
              <a:rPr lang="en-US"/>
              <a:pPr>
                <a:defRPr/>
              </a:pPr>
              <a:t>10/3/2017</a:t>
            </a:fld>
            <a:endParaRPr lang="en-US"/>
          </a:p>
        </p:txBody>
      </p:sp>
      <p:sp>
        <p:nvSpPr>
          <p:cNvPr id="5" name="Footer Placeholder 4">
            <a:extLst>
              <a:ext uri="{FF2B5EF4-FFF2-40B4-BE49-F238E27FC236}">
                <a16:creationId xmlns:a16="http://schemas.microsoft.com/office/drawing/2014/main" xmlns="" id="{C0219BE8-5970-44BA-9A99-8B306284D453}"/>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EF9AAA50-BBE7-4BCD-A1D5-51D4EDFD967F}"/>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1DCE354-6A78-4C62-A348-BBDAA102EBAA}" type="slidenum">
              <a:rPr lang="en-US" altLang="en-US"/>
              <a:pPr>
                <a:defRPr/>
              </a:pPr>
              <a:t>‹#›</a:t>
            </a:fld>
            <a:endParaRPr lang="en-US" altLang="en-US"/>
          </a:p>
        </p:txBody>
      </p:sp>
    </p:spTree>
    <p:extLst>
      <p:ext uri="{BB962C8B-B14F-4D97-AF65-F5344CB8AC3E}">
        <p14:creationId xmlns:p14="http://schemas.microsoft.com/office/powerpoint/2010/main" val="2633472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ftr="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D31ED36-352B-4129-9C14-4DAF7318AD55}"/>
              </a:ext>
            </a:extLst>
          </p:cNvPr>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Title Placeholder 2">
            <a:extLst>
              <a:ext uri="{FF2B5EF4-FFF2-40B4-BE49-F238E27FC236}">
                <a16:creationId xmlns:a16="http://schemas.microsoft.com/office/drawing/2014/main" xmlns="" id="{374A9312-8598-4105-9DA7-96D3F3BAD2E9}"/>
              </a:ext>
            </a:extLst>
          </p:cNvPr>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p>
            <a:r>
              <a:rPr lang="en-US"/>
              <a:t>Click to edit Master title style</a:t>
            </a:r>
          </a:p>
        </p:txBody>
      </p:sp>
      <p:sp>
        <p:nvSpPr>
          <p:cNvPr id="5126" name="Text Placeholder 30">
            <a:extLst>
              <a:ext uri="{FF2B5EF4-FFF2-40B4-BE49-F238E27FC236}">
                <a16:creationId xmlns:a16="http://schemas.microsoft.com/office/drawing/2014/main" xmlns="" id="{82FE69B6-2E72-4C1E-9007-4B940AABC726}"/>
              </a:ext>
            </a:extLst>
          </p:cNvPr>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Date Placeholder 26">
            <a:extLst>
              <a:ext uri="{FF2B5EF4-FFF2-40B4-BE49-F238E27FC236}">
                <a16:creationId xmlns:a16="http://schemas.microsoft.com/office/drawing/2014/main" xmlns="" id="{A9C3A9D4-CDAA-4D08-910F-E6804479CED4}"/>
              </a:ext>
            </a:extLst>
          </p:cNvPr>
          <p:cNvSpPr>
            <a:spLocks noGrp="1"/>
          </p:cNvSpPr>
          <p:nvPr>
            <p:ph type="dt" sz="half" idx="2"/>
          </p:nvPr>
        </p:nvSpPr>
        <p:spPr>
          <a:xfrm>
            <a:off x="5662085" y="6557963"/>
            <a:ext cx="2669116"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a:extLst>
              <a:ext uri="{FF2B5EF4-FFF2-40B4-BE49-F238E27FC236}">
                <a16:creationId xmlns:a16="http://schemas.microsoft.com/office/drawing/2014/main" xmlns="" id="{A7E8CF8D-5783-42B0-B071-E902585DDF18}"/>
              </a:ext>
            </a:extLst>
          </p:cNvPr>
          <p:cNvSpPr>
            <a:spLocks noGrp="1"/>
          </p:cNvSpPr>
          <p:nvPr>
            <p:ph type="ftr" sz="quarter" idx="3"/>
          </p:nvPr>
        </p:nvSpPr>
        <p:spPr>
          <a:xfrm>
            <a:off x="609600" y="6557963"/>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a:extLst>
              <a:ext uri="{FF2B5EF4-FFF2-40B4-BE49-F238E27FC236}">
                <a16:creationId xmlns:a16="http://schemas.microsoft.com/office/drawing/2014/main" xmlns="" id="{D552CB54-E213-4362-82A8-940E4556DE35}"/>
              </a:ext>
            </a:extLst>
          </p:cNvPr>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chemeClr val="tx2"/>
                </a:solidFill>
              </a:defRPr>
            </a:lvl1pPr>
          </a:lstStyle>
          <a:p>
            <a:pPr>
              <a:defRPr/>
            </a:pPr>
            <a:fld id="{F96B7374-2227-4306-ACD3-EFB24D5A9480}" type="slidenum">
              <a:rPr lang="en-US" altLang="en-US"/>
              <a:pPr>
                <a:defRPr/>
              </a:pPr>
              <a:t>‹#›</a:t>
            </a:fld>
            <a:endParaRPr lang="en-US" altLang="en-US"/>
          </a:p>
        </p:txBody>
      </p:sp>
    </p:spTree>
    <p:extLst>
      <p:ext uri="{BB962C8B-B14F-4D97-AF65-F5344CB8AC3E}">
        <p14:creationId xmlns:p14="http://schemas.microsoft.com/office/powerpoint/2010/main" val="30613784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16">
            <a:extLst>
              <a:ext uri="{FF2B5EF4-FFF2-40B4-BE49-F238E27FC236}">
                <a16:creationId xmlns:a16="http://schemas.microsoft.com/office/drawing/2014/main" xmlns="" id="{22ED047D-6DBB-4779-B554-5E292907AA8D}"/>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xmlns="" id="{00C5E152-AB09-45C4-B2F9-8ED04990ADEA}"/>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xmlns="" id="{4A339FE2-4515-4ED7-8CDF-5E3EE3B3D694}"/>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7929CF47-ED59-4874-AAD2-FEC3F9222B8E}"/>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xmlns="" id="{D7273017-3D20-485E-88AF-261D5974C8A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xmlns="" id="{CBFF7A31-EB77-48A8-971F-B7202E4D6E07}"/>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xmlns="" id="{ABB9D3DF-D966-4D85-9F19-E14669C93DA2}"/>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xmlns="" id="{ABD6C64D-A4F8-474E-A0C7-247E53940E86}"/>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xmlns="" id="{2F33C810-D6DE-424F-8AE4-421A223D6DF7}"/>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xmlns="" id="{3B72C73E-A309-4426-A997-10699E861A56}"/>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xmlns="" id="{2B0A1BB8-C829-49C3-BFAC-9ECC01303D8C}"/>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47" name="Title Placeholder 1">
            <a:extLst>
              <a:ext uri="{FF2B5EF4-FFF2-40B4-BE49-F238E27FC236}">
                <a16:creationId xmlns:a16="http://schemas.microsoft.com/office/drawing/2014/main" xmlns="" id="{749C85B5-9DAF-4C29-8509-5518DC55B68A}"/>
              </a:ext>
            </a:extLst>
          </p:cNvPr>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6148" name="Text Placeholder 2">
            <a:extLst>
              <a:ext uri="{FF2B5EF4-FFF2-40B4-BE49-F238E27FC236}">
                <a16:creationId xmlns:a16="http://schemas.microsoft.com/office/drawing/2014/main" xmlns="" id="{02DB1344-6B53-410C-AA41-4EC851713D87}"/>
              </a:ext>
            </a:extLst>
          </p:cNvPr>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6329E74-36A2-4950-B6BE-60F6A3C2558D}"/>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1A9EBBF-A120-4258-9189-47F4738BD66F}" type="datetime1">
              <a:rPr lang="en-US"/>
              <a:pPr>
                <a:defRPr/>
              </a:pPr>
              <a:t>10/3/2017</a:t>
            </a:fld>
            <a:endParaRPr lang="en-US" dirty="0"/>
          </a:p>
        </p:txBody>
      </p:sp>
      <p:sp>
        <p:nvSpPr>
          <p:cNvPr id="5" name="Footer Placeholder 4">
            <a:extLst>
              <a:ext uri="{FF2B5EF4-FFF2-40B4-BE49-F238E27FC236}">
                <a16:creationId xmlns:a16="http://schemas.microsoft.com/office/drawing/2014/main" xmlns="" id="{A9FAD7F3-4253-4E08-8211-3DC5269768A3}"/>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PFNF Education 2017</a:t>
            </a:r>
            <a:endParaRPr lang="en-US" dirty="0"/>
          </a:p>
        </p:txBody>
      </p:sp>
      <p:sp>
        <p:nvSpPr>
          <p:cNvPr id="6" name="Slide Number Placeholder 5">
            <a:extLst>
              <a:ext uri="{FF2B5EF4-FFF2-40B4-BE49-F238E27FC236}">
                <a16:creationId xmlns:a16="http://schemas.microsoft.com/office/drawing/2014/main" xmlns="" id="{0B5BD049-3880-40A0-AE23-DD75AF73ED51}"/>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69ED0EF-AEC5-4F4B-A4D6-8BEDDE11CBB3}" type="slidenum">
              <a:rPr lang="en-US" altLang="en-US"/>
              <a:pPr>
                <a:defRPr/>
              </a:pPr>
              <a:t>‹#›</a:t>
            </a:fld>
            <a:endParaRPr lang="en-US" altLang="en-US" dirty="0"/>
          </a:p>
        </p:txBody>
      </p:sp>
    </p:spTree>
    <p:extLst>
      <p:ext uri="{BB962C8B-B14F-4D97-AF65-F5344CB8AC3E}">
        <p14:creationId xmlns:p14="http://schemas.microsoft.com/office/powerpoint/2010/main" val="409523326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19" y="1816672"/>
            <a:ext cx="11449480" cy="768668"/>
          </a:xfrm>
        </p:spPr>
        <p:txBody>
          <a:bodyPr/>
          <a:lstStyle/>
          <a:p>
            <a:r>
              <a:rPr lang="en-US" sz="4800" dirty="0">
                <a:solidFill>
                  <a:schemeClr val="bg1"/>
                </a:solidFill>
              </a:rPr>
              <a:t>St. Luke’s Strategy 2020</a:t>
            </a:r>
            <a:br>
              <a:rPr lang="en-US" sz="4800" dirty="0">
                <a:solidFill>
                  <a:schemeClr val="bg1"/>
                </a:solidFill>
              </a:rPr>
            </a:br>
            <a:endParaRPr lang="en-US" sz="5333" i="1" dirty="0">
              <a:solidFill>
                <a:schemeClr val="bg1"/>
              </a:solidFill>
            </a:endParaRPr>
          </a:p>
        </p:txBody>
      </p:sp>
    </p:spTree>
    <p:extLst>
      <p:ext uri="{BB962C8B-B14F-4D97-AF65-F5344CB8AC3E}">
        <p14:creationId xmlns:p14="http://schemas.microsoft.com/office/powerpoint/2010/main" val="174370035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24437" y="2489994"/>
            <a:ext cx="2143125" cy="2143125"/>
          </a:xfrm>
          <a:prstGeom prst="rect">
            <a:avLst/>
          </a:prstGeom>
          <a:solidFill>
            <a:srgbClr val="005081"/>
          </a:solidFill>
        </p:spPr>
      </p:pic>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5643291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E7675854-DE46-4243-A821-AF52523A06FA}"/>
              </a:ext>
            </a:extLst>
          </p:cNvPr>
          <p:cNvSpPr>
            <a:spLocks noGrp="1"/>
          </p:cNvSpPr>
          <p:nvPr>
            <p:ph type="ctrTitle"/>
          </p:nvPr>
        </p:nvSpPr>
        <p:spPr>
          <a:xfrm>
            <a:off x="2603500" y="3273425"/>
            <a:ext cx="7759700" cy="1830388"/>
          </a:xfrm>
        </p:spPr>
        <p:txBody>
          <a:bodyPr/>
          <a:lstStyle/>
          <a:p>
            <a:pPr eaLnBrk="1" hangingPunct="1"/>
            <a:r>
              <a:rPr lang="en-US" altLang="en-US"/>
              <a:t/>
            </a:r>
            <a:br>
              <a:rPr lang="en-US" altLang="en-US"/>
            </a:br>
            <a:endParaRPr lang="en-US" altLang="en-US"/>
          </a:p>
        </p:txBody>
      </p:sp>
      <p:sp>
        <p:nvSpPr>
          <p:cNvPr id="35843" name="Subtitle 2">
            <a:extLst>
              <a:ext uri="{FF2B5EF4-FFF2-40B4-BE49-F238E27FC236}">
                <a16:creationId xmlns:a16="http://schemas.microsoft.com/office/drawing/2014/main" xmlns="" id="{1FC86C0C-7A9B-4A10-B2E1-7D39716A8CCD}"/>
              </a:ext>
            </a:extLst>
          </p:cNvPr>
          <p:cNvSpPr>
            <a:spLocks noGrp="1"/>
          </p:cNvSpPr>
          <p:nvPr>
            <p:ph type="subTitle" idx="1"/>
          </p:nvPr>
        </p:nvSpPr>
        <p:spPr>
          <a:xfrm>
            <a:off x="2209800" y="3273425"/>
            <a:ext cx="7772400" cy="1538288"/>
          </a:xfrm>
        </p:spPr>
        <p:txBody>
          <a:bodyPr rtlCol="0">
            <a:normAutofit fontScale="92500" lnSpcReduction="20000"/>
          </a:bodyPr>
          <a:lstStyle/>
          <a:p>
            <a:pPr algn="ctr" eaLnBrk="1" fontAlgn="auto" hangingPunct="1">
              <a:spcAft>
                <a:spcPts val="0"/>
              </a:spcAft>
              <a:defRPr/>
            </a:pPr>
            <a:r>
              <a:rPr lang="en-US" altLang="en-US" sz="3200" b="1" dirty="0"/>
              <a:t>Welcome to the </a:t>
            </a:r>
          </a:p>
          <a:p>
            <a:pPr algn="ctr" eaLnBrk="1" fontAlgn="auto" hangingPunct="1">
              <a:spcAft>
                <a:spcPts val="0"/>
              </a:spcAft>
              <a:defRPr/>
            </a:pPr>
            <a:r>
              <a:rPr lang="en-US" altLang="en-US" sz="3200" b="1" dirty="0"/>
              <a:t>Patient Financial </a:t>
            </a:r>
          </a:p>
          <a:p>
            <a:pPr algn="ctr" eaLnBrk="1" fontAlgn="auto" hangingPunct="1">
              <a:spcAft>
                <a:spcPts val="0"/>
              </a:spcAft>
              <a:defRPr/>
            </a:pPr>
            <a:r>
              <a:rPr lang="en-US" altLang="en-US" sz="3200" b="1" dirty="0"/>
              <a:t>Navigator Foundation, Inc.</a:t>
            </a:r>
          </a:p>
        </p:txBody>
      </p:sp>
      <p:sp>
        <p:nvSpPr>
          <p:cNvPr id="4" name="Footer Placeholder 3">
            <a:extLst>
              <a:ext uri="{FF2B5EF4-FFF2-40B4-BE49-F238E27FC236}">
                <a16:creationId xmlns:a16="http://schemas.microsoft.com/office/drawing/2014/main" xmlns="" id="{89258F5E-5EDD-4753-ABAB-6D77A24D72B4}"/>
              </a:ext>
            </a:extLst>
          </p:cNvPr>
          <p:cNvSpPr>
            <a:spLocks noGrp="1"/>
          </p:cNvSpPr>
          <p:nvPr>
            <p:ph type="ftr" sz="quarter" idx="11"/>
          </p:nvPr>
        </p:nvSpPr>
        <p:spPr/>
        <p:txBody>
          <a:bodyPr/>
          <a:lstStyle/>
          <a:p>
            <a:pPr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PFNF Education 2017</a:t>
            </a:r>
          </a:p>
        </p:txBody>
      </p:sp>
      <p:sp>
        <p:nvSpPr>
          <p:cNvPr id="33797" name="Slide Number Placeholder 4">
            <a:extLst>
              <a:ext uri="{FF2B5EF4-FFF2-40B4-BE49-F238E27FC236}">
                <a16:creationId xmlns:a16="http://schemas.microsoft.com/office/drawing/2014/main" xmlns="" id="{5EFEA10A-56E4-44A7-B282-80A87935EB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7BED0BD3-6EB3-4ACF-83BB-9F3391ABE764}" type="slidenum">
              <a:rPr lang="en-US" altLang="en-US">
                <a:solidFill>
                  <a:srgbClr val="FFFFFF"/>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11</a:t>
            </a:fld>
            <a:endParaRPr lang="en-US" altLang="en-US">
              <a:solidFill>
                <a:srgbClr val="FFFFFF"/>
              </a:solidFill>
              <a:latin typeface="Arial" panose="020B0604020202020204" pitchFamily="34" charset="0"/>
              <a:cs typeface="Arial" panose="020B0604020202020204" pitchFamily="34" charset="0"/>
            </a:endParaRPr>
          </a:p>
        </p:txBody>
      </p:sp>
      <p:pic>
        <p:nvPicPr>
          <p:cNvPr id="33798" name="Picture 2" descr="AR Systems - Patient Foundation Logo All">
            <a:extLst>
              <a:ext uri="{FF2B5EF4-FFF2-40B4-BE49-F238E27FC236}">
                <a16:creationId xmlns:a16="http://schemas.microsoft.com/office/drawing/2014/main" xmlns="" id="{7F886E40-ABDB-43D1-A4CE-E4473578A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143000"/>
            <a:ext cx="685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07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FE9D8-FE42-4184-A644-106A92BFAEDA}"/>
              </a:ext>
            </a:extLst>
          </p:cNvPr>
          <p:cNvSpPr>
            <a:spLocks noGrp="1"/>
          </p:cNvSpPr>
          <p:nvPr>
            <p:ph type="title"/>
          </p:nvPr>
        </p:nvSpPr>
        <p:spPr/>
        <p:txBody>
          <a:bodyPr rtlCol="0">
            <a:normAutofit/>
          </a:bodyPr>
          <a:lstStyle/>
          <a:p>
            <a:pPr eaLnBrk="1" fontAlgn="auto" hangingPunct="1">
              <a:spcAft>
                <a:spcPts val="0"/>
              </a:spcAft>
              <a:defRPr/>
            </a:pPr>
            <a:r>
              <a:rPr lang="en-US" dirty="0">
                <a:solidFill>
                  <a:schemeClr val="tx1">
                    <a:lumMod val="85000"/>
                    <a:lumOff val="15000"/>
                  </a:schemeClr>
                </a:solidFill>
              </a:rPr>
              <a:t>A Community Outreach Program</a:t>
            </a:r>
          </a:p>
        </p:txBody>
      </p:sp>
      <p:sp>
        <p:nvSpPr>
          <p:cNvPr id="3" name="Content Placeholder 2">
            <a:extLst>
              <a:ext uri="{FF2B5EF4-FFF2-40B4-BE49-F238E27FC236}">
                <a16:creationId xmlns:a16="http://schemas.microsoft.com/office/drawing/2014/main" xmlns="" id="{01924ED6-C20E-4AF0-B3EC-EB2443931CE4}"/>
              </a:ext>
            </a:extLst>
          </p:cNvPr>
          <p:cNvSpPr>
            <a:spLocks noGrp="1"/>
          </p:cNvSpPr>
          <p:nvPr>
            <p:ph idx="1"/>
          </p:nvPr>
        </p:nvSpPr>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i="1" dirty="0">
                <a:solidFill>
                  <a:srgbClr val="FF0000"/>
                </a:solidFill>
              </a:rPr>
              <a:t>The Patient Financial Navigator Foundation, Inc with its home base in Twin Falls, Idaho, is thrilled to present </a:t>
            </a:r>
            <a:r>
              <a:rPr lang="en-US" b="1" i="1" dirty="0">
                <a:solidFill>
                  <a:srgbClr val="FF0000"/>
                </a:solidFill>
              </a:rPr>
              <a:t>free</a:t>
            </a:r>
            <a:r>
              <a:rPr lang="en-US" i="1" dirty="0">
                <a:solidFill>
                  <a:srgbClr val="FF0000"/>
                </a:solidFill>
              </a:rPr>
              <a:t> educational programs for </a:t>
            </a:r>
            <a:r>
              <a:rPr lang="en-US" i="1" u="sng" dirty="0">
                <a:solidFill>
                  <a:srgbClr val="FF0000"/>
                </a:solidFill>
              </a:rPr>
              <a:t>patients to attack the hassle factor in healthcare</a:t>
            </a:r>
            <a:r>
              <a:rPr lang="en-US" i="1" dirty="0">
                <a:solidFill>
                  <a:srgbClr val="FF0000"/>
                </a:solidFill>
              </a:rPr>
              <a:t>…thru education.</a:t>
            </a:r>
          </a:p>
          <a:p>
            <a:pPr marL="274320" indent="-274320" eaLnBrk="1" fontAlgn="auto" hangingPunct="1">
              <a:spcAft>
                <a:spcPts val="0"/>
              </a:spcAft>
              <a:buClr>
                <a:schemeClr val="accent3"/>
              </a:buClr>
              <a:buFont typeface="Wingdings 2"/>
              <a:buChar char=""/>
              <a:defRPr/>
            </a:pPr>
            <a:r>
              <a:rPr lang="en-US" i="1" dirty="0">
                <a:solidFill>
                  <a:srgbClr val="FF0000"/>
                </a:solidFill>
              </a:rPr>
              <a:t>Day Egusquiza, President, with over 37 years’ experience in healthcare including 20 years at an Idaho hospital, will guide the Patient Financial Navigator Foundation which will create a pathway for patients with multiple educational efforts – thru employers, payers, boot camps– while developing networks including a Resource Library with local hospitals to help navigate thru the maze called healthcare. </a:t>
            </a:r>
            <a:r>
              <a:rPr lang="en-US" sz="2000" i="1" dirty="0">
                <a:solidFill>
                  <a:srgbClr val="FF0000"/>
                </a:solidFill>
              </a:rPr>
              <a:t> </a:t>
            </a:r>
            <a:r>
              <a:rPr lang="en-US" sz="2000" b="1" i="1" dirty="0">
                <a:solidFill>
                  <a:srgbClr val="FF0000"/>
                </a:solidFill>
              </a:rPr>
              <a:t>Transforming healthcare one patient at a time.  An advocate for all!</a:t>
            </a:r>
          </a:p>
          <a:p>
            <a:pPr marL="274320" indent="-274320" eaLnBrk="1" fontAlgn="auto" hangingPunct="1">
              <a:spcAft>
                <a:spcPts val="0"/>
              </a:spcAft>
              <a:buClr>
                <a:schemeClr val="accent3"/>
              </a:buClr>
              <a:buFont typeface="Wingdings 2"/>
              <a:buChar char=""/>
              <a:defRPr/>
            </a:pPr>
            <a:r>
              <a:rPr lang="en-US" sz="2000" b="1" dirty="0">
                <a:solidFill>
                  <a:schemeClr val="tx1">
                    <a:lumMod val="85000"/>
                    <a:lumOff val="15000"/>
                  </a:schemeClr>
                </a:solidFill>
              </a:rPr>
              <a:t>NO cost to the Employer for any employer programs.</a:t>
            </a:r>
          </a:p>
          <a:p>
            <a:pPr marL="274320" indent="-274320" eaLnBrk="1" fontAlgn="auto" hangingPunct="1">
              <a:spcAft>
                <a:spcPts val="0"/>
              </a:spcAft>
              <a:buClr>
                <a:schemeClr val="accent3"/>
              </a:buClr>
              <a:buFont typeface="Wingdings 2"/>
              <a:buChar char=""/>
              <a:defRPr/>
            </a:pPr>
            <a:r>
              <a:rPr lang="en-US" sz="2000" b="1" dirty="0">
                <a:solidFill>
                  <a:schemeClr val="tx1">
                    <a:lumMod val="85000"/>
                    <a:lumOff val="15000"/>
                  </a:schemeClr>
                </a:solidFill>
              </a:rPr>
              <a:t>NO cost to the community for any community programs.</a:t>
            </a:r>
          </a:p>
          <a:p>
            <a:pPr marL="274320" indent="-274320" eaLnBrk="1" fontAlgn="auto" hangingPunct="1">
              <a:spcAft>
                <a:spcPts val="0"/>
              </a:spcAft>
              <a:buClr>
                <a:schemeClr val="accent3"/>
              </a:buClr>
              <a:buFont typeface="Wingdings 2"/>
              <a:buChar char=""/>
              <a:defRPr/>
            </a:pPr>
            <a:r>
              <a:rPr lang="en-US" sz="2000" b="1" dirty="0">
                <a:solidFill>
                  <a:schemeClr val="tx1">
                    <a:lumMod val="85000"/>
                    <a:lumOff val="15000"/>
                  </a:schemeClr>
                </a:solidFill>
              </a:rPr>
              <a:t>NO cost to the community for the Boot camps</a:t>
            </a:r>
          </a:p>
        </p:txBody>
      </p:sp>
      <p:sp>
        <p:nvSpPr>
          <p:cNvPr id="4" name="Slide Number Placeholder 3">
            <a:extLst>
              <a:ext uri="{FF2B5EF4-FFF2-40B4-BE49-F238E27FC236}">
                <a16:creationId xmlns:a16="http://schemas.microsoft.com/office/drawing/2014/main" xmlns="" id="{C312255B-FFCE-4DB7-8C9A-A975557E8825}"/>
              </a:ext>
            </a:extLst>
          </p:cNvPr>
          <p:cNvSpPr>
            <a:spLocks noGrp="1"/>
          </p:cNvSpPr>
          <p:nvPr>
            <p:ph type="sldNum" sz="quarter" idx="12"/>
          </p:nvPr>
        </p:nvSpPr>
        <p:spPr/>
        <p:txBody>
          <a:bodyPr/>
          <a:lstStyle/>
          <a:p>
            <a:pPr eaLnBrk="0" hangingPunct="0">
              <a:defRPr/>
            </a:pPr>
            <a:fld id="{51AAB6B5-5180-4F3B-8E3A-F6B36EE26382}" type="slidenum">
              <a:rPr lang="en-US">
                <a:solidFill>
                  <a:srgbClr val="04617B">
                    <a:shade val="90000"/>
                  </a:srgbClr>
                </a:solidFill>
                <a:latin typeface="Constantia"/>
                <a:cs typeface="Arial" panose="020B0604020202020204" pitchFamily="34" charset="0"/>
              </a:rPr>
              <a:pPr eaLnBrk="0" hangingPunct="0">
                <a:defRPr/>
              </a:pPr>
              <a:t>12</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97113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C96C3-ED72-45E4-B5A4-A6AF4B4D39B7}"/>
              </a:ext>
            </a:extLst>
          </p:cNvPr>
          <p:cNvSpPr>
            <a:spLocks noGrp="1"/>
          </p:cNvSpPr>
          <p:nvPr>
            <p:ph type="title"/>
          </p:nvPr>
        </p:nvSpPr>
        <p:spPr/>
        <p:txBody>
          <a:bodyPr rtlCol="0">
            <a:normAutofit/>
          </a:bodyPr>
          <a:lstStyle/>
          <a:p>
            <a:pPr eaLnBrk="1" fontAlgn="auto" hangingPunct="1">
              <a:spcAft>
                <a:spcPts val="0"/>
              </a:spcAft>
              <a:defRPr/>
            </a:pPr>
            <a:r>
              <a:rPr lang="en-US" dirty="0">
                <a:solidFill>
                  <a:schemeClr val="tx1">
                    <a:lumMod val="85000"/>
                    <a:lumOff val="15000"/>
                  </a:schemeClr>
                </a:solidFill>
              </a:rPr>
              <a:t>The Patient Challenges with HealthCare</a:t>
            </a:r>
          </a:p>
        </p:txBody>
      </p:sp>
      <p:sp>
        <p:nvSpPr>
          <p:cNvPr id="46083" name="Content Placeholder 2">
            <a:extLst>
              <a:ext uri="{FF2B5EF4-FFF2-40B4-BE49-F238E27FC236}">
                <a16:creationId xmlns:a16="http://schemas.microsoft.com/office/drawing/2014/main" xmlns="" id="{C3FD993C-379F-4FA5-964A-3A69DA95916B}"/>
              </a:ext>
            </a:extLst>
          </p:cNvPr>
          <p:cNvSpPr>
            <a:spLocks noGrp="1"/>
          </p:cNvSpPr>
          <p:nvPr>
            <p:ph idx="1"/>
          </p:nvPr>
        </p:nvSpPr>
        <p:spPr/>
        <p:txBody>
          <a:bodyPr rtlCol="0">
            <a:normAutofit/>
          </a:bodyPr>
          <a:lstStyle/>
          <a:p>
            <a:pPr eaLnBrk="1" fontAlgn="auto" hangingPunct="1">
              <a:spcAft>
                <a:spcPts val="0"/>
              </a:spcAft>
              <a:buFont typeface="Arial"/>
              <a:buChar char="•"/>
              <a:defRPr/>
            </a:pPr>
            <a:r>
              <a:rPr lang="en-US" altLang="en-US" dirty="0">
                <a:solidFill>
                  <a:schemeClr val="tx1">
                    <a:lumMod val="85000"/>
                    <a:lumOff val="15000"/>
                  </a:schemeClr>
                </a:solidFill>
              </a:rPr>
              <a:t>No one ‘asks’ to come to a hospital.</a:t>
            </a:r>
          </a:p>
          <a:p>
            <a:pPr eaLnBrk="1" fontAlgn="auto" hangingPunct="1">
              <a:spcAft>
                <a:spcPts val="0"/>
              </a:spcAft>
              <a:buFont typeface="Arial"/>
              <a:buChar char="•"/>
              <a:defRPr/>
            </a:pPr>
            <a:r>
              <a:rPr lang="en-US" altLang="en-US" dirty="0">
                <a:solidFill>
                  <a:schemeClr val="tx1">
                    <a:lumMod val="85000"/>
                    <a:lumOff val="15000"/>
                  </a:schemeClr>
                </a:solidFill>
              </a:rPr>
              <a:t>Patient’s lives are impacted – they are scared, they feel out of control, they are lost with the overwhelming factors of cost/unknown, multiple providers, and continuing frustration with ‘who knows all of this?”</a:t>
            </a:r>
          </a:p>
          <a:p>
            <a:pPr eaLnBrk="1" fontAlgn="auto" hangingPunct="1">
              <a:spcAft>
                <a:spcPts val="0"/>
              </a:spcAft>
              <a:buFont typeface="Arial"/>
              <a:buChar char="•"/>
              <a:defRPr/>
            </a:pPr>
            <a:r>
              <a:rPr lang="en-US" altLang="en-US" dirty="0">
                <a:solidFill>
                  <a:schemeClr val="tx1">
                    <a:lumMod val="85000"/>
                    <a:lumOff val="15000"/>
                  </a:schemeClr>
                </a:solidFill>
              </a:rPr>
              <a:t>Patients are unaware of the many changes with their insurance, government programs, employer’s coverage and all the ‘rules’ associated with getting services paid.</a:t>
            </a:r>
          </a:p>
          <a:p>
            <a:pPr eaLnBrk="1" fontAlgn="auto" hangingPunct="1">
              <a:spcAft>
                <a:spcPts val="0"/>
              </a:spcAft>
              <a:buFont typeface="Arial"/>
              <a:buChar char="•"/>
              <a:defRPr/>
            </a:pPr>
            <a:r>
              <a:rPr lang="en-US" altLang="en-US" dirty="0">
                <a:solidFill>
                  <a:schemeClr val="tx1">
                    <a:lumMod val="85000"/>
                    <a:lumOff val="15000"/>
                  </a:schemeClr>
                </a:solidFill>
              </a:rPr>
              <a:t>Patients historically access hospitals once a year or less.   </a:t>
            </a:r>
            <a:r>
              <a:rPr lang="en-US" altLang="en-US" sz="2800" b="1" dirty="0">
                <a:solidFill>
                  <a:schemeClr val="tx1">
                    <a:lumMod val="85000"/>
                    <a:lumOff val="15000"/>
                  </a:schemeClr>
                </a:solidFill>
              </a:rPr>
              <a:t>Healthcare is very personal!</a:t>
            </a:r>
          </a:p>
        </p:txBody>
      </p:sp>
      <p:sp>
        <p:nvSpPr>
          <p:cNvPr id="4" name="Slide Number Placeholder 3">
            <a:extLst>
              <a:ext uri="{FF2B5EF4-FFF2-40B4-BE49-F238E27FC236}">
                <a16:creationId xmlns:a16="http://schemas.microsoft.com/office/drawing/2014/main" xmlns="" id="{0C9748EE-1BCA-4162-BAE5-FA7CD321A22E}"/>
              </a:ext>
            </a:extLst>
          </p:cNvPr>
          <p:cNvSpPr>
            <a:spLocks noGrp="1"/>
          </p:cNvSpPr>
          <p:nvPr>
            <p:ph type="sldNum" sz="quarter" idx="12"/>
          </p:nvPr>
        </p:nvSpPr>
        <p:spPr/>
        <p:txBody>
          <a:bodyPr/>
          <a:lstStyle/>
          <a:p>
            <a:pPr eaLnBrk="0" hangingPunct="0">
              <a:defRPr/>
            </a:pPr>
            <a:fld id="{8E5D5190-BE6A-45FF-871C-3E75493F5130}" type="slidenum">
              <a:rPr lang="en-US">
                <a:solidFill>
                  <a:srgbClr val="04617B">
                    <a:shade val="90000"/>
                  </a:srgbClr>
                </a:solidFill>
                <a:latin typeface="Constantia"/>
                <a:cs typeface="Arial" panose="020B0604020202020204" pitchFamily="34" charset="0"/>
              </a:rPr>
              <a:pPr eaLnBrk="0" hangingPunct="0">
                <a:defRPr/>
              </a:pPr>
              <a:t>13</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42041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F82DC6-0AF0-44E7-A4AD-63F8F3562E21}"/>
              </a:ext>
            </a:extLst>
          </p:cNvPr>
          <p:cNvSpPr>
            <a:spLocks noGrp="1"/>
          </p:cNvSpPr>
          <p:nvPr>
            <p:ph type="title"/>
          </p:nvPr>
        </p:nvSpPr>
        <p:spPr>
          <a:xfrm>
            <a:off x="2209800" y="0"/>
            <a:ext cx="8153400" cy="1219200"/>
          </a:xfrm>
        </p:spPr>
        <p:txBody>
          <a:bodyPr rtlCol="0"/>
          <a:lstStyle/>
          <a:p>
            <a:pPr eaLnBrk="1" fontAlgn="auto" hangingPunct="1">
              <a:spcAft>
                <a:spcPts val="0"/>
              </a:spcAft>
              <a:defRPr/>
            </a:pPr>
            <a:r>
              <a:rPr lang="en-US" dirty="0">
                <a:solidFill>
                  <a:schemeClr val="tx1"/>
                </a:solidFill>
              </a:rPr>
              <a:t>But Patients Don’t Speak the Language of Health Insurance Today…</a:t>
            </a:r>
          </a:p>
        </p:txBody>
      </p:sp>
      <p:pic>
        <p:nvPicPr>
          <p:cNvPr id="36867" name="Content Placeholder 6" descr="wordle.JPG">
            <a:extLst>
              <a:ext uri="{FF2B5EF4-FFF2-40B4-BE49-F238E27FC236}">
                <a16:creationId xmlns:a16="http://schemas.microsoft.com/office/drawing/2014/main" xmlns="" id="{7BCEB9BC-4F65-4DFA-966C-C5E543F827E5}"/>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828800" y="2030414"/>
            <a:ext cx="3111500" cy="2008187"/>
          </a:xfrm>
        </p:spPr>
      </p:pic>
      <p:pic>
        <p:nvPicPr>
          <p:cNvPr id="36868" name="Content Placeholder 6" descr="8760-figure-10.png">
            <a:extLst>
              <a:ext uri="{FF2B5EF4-FFF2-40B4-BE49-F238E27FC236}">
                <a16:creationId xmlns:a16="http://schemas.microsoft.com/office/drawing/2014/main" xmlns="" id="{E9FA31E1-0320-4366-BD48-5D8B1EEF94B9}"/>
              </a:ext>
            </a:extLst>
          </p:cNvPr>
          <p:cNvPicPr>
            <a:picLocks noGrp="1" noChangeAspect="1"/>
          </p:cNvPicPr>
          <p:nvPr>
            <p:ph sz="half" idx="11"/>
          </p:nvPr>
        </p:nvPicPr>
        <p:blipFill>
          <a:blip r:embed="rId4">
            <a:extLst>
              <a:ext uri="{28A0092B-C50C-407E-A947-70E740481C1C}">
                <a14:useLocalDpi xmlns:a14="http://schemas.microsoft.com/office/drawing/2010/main" val="0"/>
              </a:ext>
            </a:extLst>
          </a:blip>
          <a:srcRect/>
          <a:stretch>
            <a:fillRect/>
          </a:stretch>
        </p:blipFill>
        <p:spPr>
          <a:xfrm>
            <a:off x="5105400" y="1524000"/>
            <a:ext cx="5181600" cy="4419600"/>
          </a:xfrm>
          <a:ln>
            <a:solidFill>
              <a:schemeClr val="tx1"/>
            </a:solidFill>
            <a:miter lim="800000"/>
            <a:headEnd/>
            <a:tailEnd/>
          </a:ln>
        </p:spPr>
      </p:pic>
      <p:sp>
        <p:nvSpPr>
          <p:cNvPr id="3" name="Slide Number Placeholder 2">
            <a:extLst>
              <a:ext uri="{FF2B5EF4-FFF2-40B4-BE49-F238E27FC236}">
                <a16:creationId xmlns:a16="http://schemas.microsoft.com/office/drawing/2014/main" xmlns="" id="{A9FF7724-8EDD-4082-B7B9-E452BEA0B2E9}"/>
              </a:ext>
            </a:extLst>
          </p:cNvPr>
          <p:cNvSpPr>
            <a:spLocks noGrp="1"/>
          </p:cNvSpPr>
          <p:nvPr>
            <p:ph type="sldNum" sz="quarter" idx="12"/>
          </p:nvPr>
        </p:nvSpPr>
        <p:spPr/>
        <p:txBody>
          <a:bodyPr/>
          <a:lstStyle/>
          <a:p>
            <a:pPr eaLnBrk="0" hangingPunct="0">
              <a:defRPr/>
            </a:pPr>
            <a:fld id="{62661E2E-A4D5-4A05-A71D-E4F78C858761}" type="slidenum">
              <a:rPr lang="en-US" altLang="en-US">
                <a:latin typeface="Constantia"/>
                <a:cs typeface="Arial" panose="020B0604020202020204" pitchFamily="34" charset="0"/>
              </a:rPr>
              <a:pPr eaLnBrk="0" hangingPunct="0">
                <a:defRPr/>
              </a:pPr>
              <a:t>14</a:t>
            </a:fld>
            <a:endParaRPr lang="en-US" altLang="en-US" dirty="0">
              <a:latin typeface="Constantia"/>
              <a:cs typeface="Arial" panose="020B0604020202020204" pitchFamily="34" charset="0"/>
            </a:endParaRPr>
          </a:p>
        </p:txBody>
      </p:sp>
    </p:spTree>
    <p:extLst>
      <p:ext uri="{BB962C8B-B14F-4D97-AF65-F5344CB8AC3E}">
        <p14:creationId xmlns:p14="http://schemas.microsoft.com/office/powerpoint/2010/main" val="236398409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4037FCB-20EF-4E01-8965-ADFFA205A90B}"/>
              </a:ext>
            </a:extLst>
          </p:cNvPr>
          <p:cNvSpPr>
            <a:spLocks noGrp="1"/>
          </p:cNvSpPr>
          <p:nvPr>
            <p:ph type="title"/>
          </p:nvPr>
        </p:nvSpPr>
        <p:spPr>
          <a:xfrm>
            <a:off x="2209800" y="0"/>
            <a:ext cx="8305800" cy="1219200"/>
          </a:xfrm>
        </p:spPr>
        <p:txBody>
          <a:bodyPr rtlCol="0"/>
          <a:lstStyle/>
          <a:p>
            <a:pPr eaLnBrk="1" fontAlgn="auto" hangingPunct="1">
              <a:spcAft>
                <a:spcPts val="0"/>
              </a:spcAft>
              <a:defRPr/>
            </a:pPr>
            <a:r>
              <a:rPr lang="en-US" dirty="0"/>
              <a:t>…</a:t>
            </a:r>
            <a:r>
              <a:rPr lang="en-US" dirty="0">
                <a:solidFill>
                  <a:schemeClr val="tx1"/>
                </a:solidFill>
              </a:rPr>
              <a:t>and They May Not Identify with the Language of Value-Based Care Tomorrow</a:t>
            </a:r>
          </a:p>
        </p:txBody>
      </p:sp>
      <p:graphicFrame>
        <p:nvGraphicFramePr>
          <p:cNvPr id="8" name="Content Placeholder 7">
            <a:extLst>
              <a:ext uri="{FF2B5EF4-FFF2-40B4-BE49-F238E27FC236}">
                <a16:creationId xmlns:a16="http://schemas.microsoft.com/office/drawing/2014/main" xmlns="" id="{A67914EE-9ECD-4195-8FF2-E8295844DB40}"/>
              </a:ext>
            </a:extLst>
          </p:cNvPr>
          <p:cNvGraphicFramePr>
            <a:graphicFrameLocks noGrp="1"/>
          </p:cNvGraphicFramePr>
          <p:nvPr>
            <p:ph sz="half" idx="1"/>
          </p:nvPr>
        </p:nvGraphicFramePr>
        <p:xfrm>
          <a:off x="2209800" y="1447800"/>
          <a:ext cx="7772400" cy="48006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325442">
                <a:tc>
                  <a:txBody>
                    <a:bodyPr/>
                    <a:lstStyle/>
                    <a:p>
                      <a:r>
                        <a:rPr lang="en-US" sz="1400" dirty="0"/>
                        <a:t>We say…</a:t>
                      </a:r>
                    </a:p>
                  </a:txBody>
                  <a:tcPr marT="45701" marB="45701"/>
                </a:tc>
                <a:tc>
                  <a:txBody>
                    <a:bodyPr/>
                    <a:lstStyle/>
                    <a:p>
                      <a:r>
                        <a:rPr lang="en-US" sz="1400" dirty="0"/>
                        <a:t>Consumers</a:t>
                      </a:r>
                      <a:r>
                        <a:rPr lang="en-US" sz="1400" baseline="0" dirty="0"/>
                        <a:t> said…</a:t>
                      </a:r>
                      <a:endParaRPr lang="en-US" sz="1400" dirty="0"/>
                    </a:p>
                  </a:txBody>
                  <a:tcPr marT="45701" marB="45701"/>
                </a:tc>
                <a:extLst>
                  <a:ext uri="{0D108BD9-81ED-4DB2-BD59-A6C34878D82A}">
                    <a16:rowId xmlns:a16="http://schemas.microsoft.com/office/drawing/2014/main" xmlns="" val="10000"/>
                  </a:ext>
                </a:extLst>
              </a:tr>
              <a:tr h="1545977">
                <a:tc>
                  <a:txBody>
                    <a:bodyPr/>
                    <a:lstStyle/>
                    <a:p>
                      <a:r>
                        <a:rPr lang="en-US" sz="1400" dirty="0"/>
                        <a:t>Medical home</a:t>
                      </a:r>
                    </a:p>
                  </a:txBody>
                  <a:tcPr marT="45701" marB="45701"/>
                </a:tc>
                <a:tc>
                  <a:txBody>
                    <a:bodyPr/>
                    <a:lstStyle/>
                    <a:p>
                      <a:r>
                        <a:rPr lang="en-US" sz="1400" dirty="0"/>
                        <a:t>“It sounds just like a nursing home.”</a:t>
                      </a:r>
                      <a:br>
                        <a:rPr lang="en-US" sz="1400" dirty="0"/>
                      </a:br>
                      <a:r>
                        <a:rPr lang="en-US" sz="1400" dirty="0"/>
                        <a:t/>
                      </a:r>
                      <a:br>
                        <a:rPr lang="en-US" sz="1400" dirty="0"/>
                      </a:br>
                      <a:r>
                        <a:rPr lang="en-US" sz="1400" dirty="0"/>
                        <a:t>“First you go to the medical home,</a:t>
                      </a:r>
                      <a:r>
                        <a:rPr lang="en-US" sz="1400" baseline="0" dirty="0"/>
                        <a:t> then you go to the funeral home.”</a:t>
                      </a:r>
                      <a:endParaRPr lang="en-US" sz="1400" dirty="0"/>
                    </a:p>
                  </a:txBody>
                  <a:tcPr marT="45701" marB="45701"/>
                </a:tc>
                <a:extLst>
                  <a:ext uri="{0D108BD9-81ED-4DB2-BD59-A6C34878D82A}">
                    <a16:rowId xmlns:a16="http://schemas.microsoft.com/office/drawing/2014/main" xmlns="" val="10001"/>
                  </a:ext>
                </a:extLst>
              </a:tr>
              <a:tr h="569549">
                <a:tc>
                  <a:txBody>
                    <a:bodyPr/>
                    <a:lstStyle/>
                    <a:p>
                      <a:r>
                        <a:rPr lang="en-US" sz="1400" dirty="0"/>
                        <a:t>Integrated care</a:t>
                      </a:r>
                    </a:p>
                  </a:txBody>
                  <a:tcPr marT="45701" marB="45701"/>
                </a:tc>
                <a:tc>
                  <a:txBody>
                    <a:bodyPr/>
                    <a:lstStyle/>
                    <a:p>
                      <a:r>
                        <a:rPr lang="en-US" sz="1400" dirty="0"/>
                        <a:t>“It sounds like a sales pitch in a cheap brochure.”</a:t>
                      </a:r>
                    </a:p>
                  </a:txBody>
                  <a:tcPr marT="45701" marB="45701"/>
                </a:tc>
                <a:extLst>
                  <a:ext uri="{0D108BD9-81ED-4DB2-BD59-A6C34878D82A}">
                    <a16:rowId xmlns:a16="http://schemas.microsoft.com/office/drawing/2014/main" xmlns="" val="10002"/>
                  </a:ext>
                </a:extLst>
              </a:tr>
              <a:tr h="1301870">
                <a:tc>
                  <a:txBody>
                    <a:bodyPr/>
                    <a:lstStyle/>
                    <a:p>
                      <a:r>
                        <a:rPr lang="en-US" sz="1400" dirty="0"/>
                        <a:t>Accountable</a:t>
                      </a:r>
                    </a:p>
                  </a:txBody>
                  <a:tcPr marT="45701" marB="45701"/>
                </a:tc>
                <a:tc>
                  <a:txBody>
                    <a:bodyPr/>
                    <a:lstStyle/>
                    <a:p>
                      <a:r>
                        <a:rPr lang="en-US" sz="1400" dirty="0"/>
                        <a:t>“It’s kind of scary. I am going to go there and something</a:t>
                      </a:r>
                      <a:r>
                        <a:rPr lang="en-US" sz="1400" baseline="0" dirty="0"/>
                        <a:t> bad is going to happen and someone has to be held accountable for it.”</a:t>
                      </a:r>
                      <a:endParaRPr lang="en-US" sz="1400" dirty="0"/>
                    </a:p>
                  </a:txBody>
                  <a:tcPr marT="45701" marB="45701"/>
                </a:tc>
                <a:extLst>
                  <a:ext uri="{0D108BD9-81ED-4DB2-BD59-A6C34878D82A}">
                    <a16:rowId xmlns:a16="http://schemas.microsoft.com/office/drawing/2014/main" xmlns="" val="10003"/>
                  </a:ext>
                </a:extLst>
              </a:tr>
              <a:tr h="1057763">
                <a:tc>
                  <a:txBody>
                    <a:bodyPr/>
                    <a:lstStyle/>
                    <a:p>
                      <a:r>
                        <a:rPr lang="en-US" sz="1400" dirty="0"/>
                        <a:t>Value</a:t>
                      </a:r>
                    </a:p>
                  </a:txBody>
                  <a:tcPr marT="45701" marB="45701"/>
                </a:tc>
                <a:tc>
                  <a:txBody>
                    <a:bodyPr/>
                    <a:lstStyle/>
                    <a:p>
                      <a:r>
                        <a:rPr lang="en-US" sz="1400" dirty="0"/>
                        <a:t>“It means things are cost effective. They are going to keep the value down. You aren’t getting the best care.”</a:t>
                      </a:r>
                    </a:p>
                  </a:txBody>
                  <a:tcPr marT="45701" marB="45701"/>
                </a:tc>
                <a:extLst>
                  <a:ext uri="{0D108BD9-81ED-4DB2-BD59-A6C34878D82A}">
                    <a16:rowId xmlns:a16="http://schemas.microsoft.com/office/drawing/2014/main" xmlns="" val="10004"/>
                  </a:ext>
                </a:extLst>
              </a:tr>
            </a:tbl>
          </a:graphicData>
        </a:graphic>
      </p:graphicFrame>
      <p:sp>
        <p:nvSpPr>
          <p:cNvPr id="4" name="Slide Number Placeholder 3">
            <a:extLst>
              <a:ext uri="{FF2B5EF4-FFF2-40B4-BE49-F238E27FC236}">
                <a16:creationId xmlns:a16="http://schemas.microsoft.com/office/drawing/2014/main" xmlns="" id="{33C1BE09-A8C0-4786-A959-7481FA95BA26}"/>
              </a:ext>
            </a:extLst>
          </p:cNvPr>
          <p:cNvSpPr>
            <a:spLocks noGrp="1"/>
          </p:cNvSpPr>
          <p:nvPr>
            <p:ph type="sldNum" sz="quarter" idx="10"/>
          </p:nvPr>
        </p:nvSpPr>
        <p:spPr/>
        <p:txBody>
          <a:bodyPr/>
          <a:lstStyle/>
          <a:p>
            <a:pPr eaLnBrk="0" hangingPunct="0">
              <a:defRPr/>
            </a:pPr>
            <a:fld id="{DA7E64AB-1D40-48C1-A904-5070CCDD627E}" type="slidenum">
              <a:rPr lang="en-US">
                <a:latin typeface="Constantia"/>
                <a:cs typeface="Arial" panose="020B0604020202020204" pitchFamily="34" charset="0"/>
              </a:rPr>
              <a:pPr eaLnBrk="0" hangingPunct="0">
                <a:defRPr/>
              </a:pPr>
              <a:t>15</a:t>
            </a:fld>
            <a:endParaRPr lang="en-US" dirty="0">
              <a:latin typeface="Constantia"/>
              <a:cs typeface="Arial" panose="020B0604020202020204" pitchFamily="34" charset="0"/>
            </a:endParaRPr>
          </a:p>
        </p:txBody>
      </p:sp>
      <p:sp>
        <p:nvSpPr>
          <p:cNvPr id="9" name="TextBox 8">
            <a:extLst>
              <a:ext uri="{FF2B5EF4-FFF2-40B4-BE49-F238E27FC236}">
                <a16:creationId xmlns:a16="http://schemas.microsoft.com/office/drawing/2014/main" xmlns="" id="{647E3DD7-3FFA-4EFF-9343-652C089FA6D6}"/>
              </a:ext>
            </a:extLst>
          </p:cNvPr>
          <p:cNvSpPr txBox="1"/>
          <p:nvPr/>
        </p:nvSpPr>
        <p:spPr>
          <a:xfrm>
            <a:off x="4343401" y="6027739"/>
            <a:ext cx="5440363" cy="738187"/>
          </a:xfrm>
          <a:prstGeom prst="rect">
            <a:avLst/>
          </a:prstGeom>
          <a:noFill/>
        </p:spPr>
        <p:txBody>
          <a:bodyPr wrap="none">
            <a:spAutoFit/>
          </a:bodyPr>
          <a:lstStyle/>
          <a:p>
            <a:pPr>
              <a:defRPr/>
            </a:pPr>
            <a:r>
              <a:rPr lang="en-US" sz="1000" dirty="0">
                <a:solidFill>
                  <a:prstClr val="black"/>
                </a:solidFill>
                <a:latin typeface="Constantia"/>
                <a:cs typeface="Arial" panose="020B0604020202020204" pitchFamily="34" charset="0"/>
              </a:rPr>
              <a:t>Source: M. Ross, T. Igus, and S. Gomez, “From Our Lips to Whose Ears? Consumer </a:t>
            </a:r>
            <a:br>
              <a:rPr lang="en-US" sz="1000" dirty="0">
                <a:solidFill>
                  <a:prstClr val="black"/>
                </a:solidFill>
                <a:latin typeface="Constantia"/>
                <a:cs typeface="Arial" panose="020B0604020202020204" pitchFamily="34" charset="0"/>
              </a:rPr>
            </a:br>
            <a:r>
              <a:rPr lang="en-US" sz="1000" dirty="0">
                <a:solidFill>
                  <a:prstClr val="black"/>
                </a:solidFill>
                <a:latin typeface="Constantia"/>
                <a:cs typeface="Arial" panose="020B0604020202020204" pitchFamily="34" charset="0"/>
              </a:rPr>
              <a:t>Reaction to Our Current Health Care Dialect</a:t>
            </a:r>
            <a:r>
              <a:rPr lang="en-US" sz="1000" i="1" dirty="0">
                <a:solidFill>
                  <a:prstClr val="black"/>
                </a:solidFill>
                <a:latin typeface="Constantia"/>
                <a:cs typeface="Arial" panose="020B0604020202020204" pitchFamily="34" charset="0"/>
              </a:rPr>
              <a:t>.” The Permanente Journal</a:t>
            </a:r>
            <a:r>
              <a:rPr lang="en-US" sz="1000" dirty="0">
                <a:solidFill>
                  <a:prstClr val="black"/>
                </a:solidFill>
                <a:latin typeface="Constantia"/>
                <a:cs typeface="Arial" panose="020B0604020202020204" pitchFamily="34" charset="0"/>
              </a:rPr>
              <a:t>. </a:t>
            </a:r>
            <a:br>
              <a:rPr lang="en-US" sz="1000" dirty="0">
                <a:solidFill>
                  <a:prstClr val="black"/>
                </a:solidFill>
                <a:latin typeface="Constantia"/>
                <a:cs typeface="Arial" panose="020B0604020202020204" pitchFamily="34" charset="0"/>
              </a:rPr>
            </a:br>
            <a:r>
              <a:rPr lang="en-US" sz="1000" dirty="0">
                <a:solidFill>
                  <a:prstClr val="black"/>
                </a:solidFill>
                <a:latin typeface="Constantia"/>
                <a:cs typeface="Arial" panose="020B0604020202020204" pitchFamily="34" charset="0"/>
              </a:rPr>
              <a:t>Winter 2009, Vol. 13, No. 1. </a:t>
            </a:r>
            <a:r>
              <a:rPr lang="en-US" sz="1000" u="sng" dirty="0">
                <a:solidFill>
                  <a:prstClr val="black"/>
                </a:solidFill>
                <a:latin typeface="Constantia"/>
                <a:cs typeface="Arial" panose="020B0604020202020204" pitchFamily="34" charset="0"/>
              </a:rPr>
              <a:t>http://www.thepermanentejournal.org/files/Winter2009/dialect.pdf</a:t>
            </a:r>
            <a:endParaRPr lang="en-US" sz="1000" dirty="0">
              <a:solidFill>
                <a:prstClr val="black"/>
              </a:solidFill>
              <a:latin typeface="Constantia"/>
              <a:cs typeface="Arial" panose="020B0604020202020204" pitchFamily="34" charset="0"/>
            </a:endParaRPr>
          </a:p>
          <a:p>
            <a:pPr>
              <a:defRPr/>
            </a:pPr>
            <a:endParaRPr lang="en-US" sz="1200" dirty="0">
              <a:solidFill>
                <a:prstClr val="black"/>
              </a:solidFill>
              <a:latin typeface="Constantia"/>
              <a:cs typeface="Arial" panose="020B0604020202020204" pitchFamily="34" charset="0"/>
            </a:endParaRPr>
          </a:p>
        </p:txBody>
      </p:sp>
    </p:spTree>
    <p:extLst>
      <p:ext uri="{BB962C8B-B14F-4D97-AF65-F5344CB8AC3E}">
        <p14:creationId xmlns:p14="http://schemas.microsoft.com/office/powerpoint/2010/main" val="248628721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4101A4A1-F8FD-4842-A8F2-6A07B69B2FC1}"/>
              </a:ext>
            </a:extLst>
          </p:cNvPr>
          <p:cNvSpPr>
            <a:spLocks noGrp="1"/>
          </p:cNvSpPr>
          <p:nvPr>
            <p:ph type="title"/>
          </p:nvPr>
        </p:nvSpPr>
        <p:spPr/>
        <p:txBody>
          <a:bodyPr rtlCol="0">
            <a:normAutofit fontScale="90000"/>
          </a:bodyPr>
          <a:lstStyle/>
          <a:p>
            <a:pPr eaLnBrk="1" fontAlgn="auto" hangingPunct="1">
              <a:spcAft>
                <a:spcPts val="0"/>
              </a:spcAft>
              <a:defRPr/>
            </a:pPr>
            <a:r>
              <a:rPr lang="en-US" altLang="en-US" dirty="0">
                <a:solidFill>
                  <a:schemeClr val="tx1">
                    <a:lumMod val="85000"/>
                    <a:lumOff val="15000"/>
                  </a:schemeClr>
                </a:solidFill>
              </a:rPr>
              <a:t>Additional ‘factors’ influencing the patient experience= confused=hassle factor</a:t>
            </a:r>
          </a:p>
        </p:txBody>
      </p:sp>
      <p:sp>
        <p:nvSpPr>
          <p:cNvPr id="3" name="Content Placeholder 2">
            <a:extLst>
              <a:ext uri="{FF2B5EF4-FFF2-40B4-BE49-F238E27FC236}">
                <a16:creationId xmlns:a16="http://schemas.microsoft.com/office/drawing/2014/main" xmlns="" id="{EB778660-AC3D-4EA0-B356-33F501B53287}"/>
              </a:ext>
            </a:extLst>
          </p:cNvPr>
          <p:cNvSpPr>
            <a:spLocks noGrp="1"/>
          </p:cNvSpPr>
          <p:nvPr>
            <p:ph idx="1"/>
          </p:nvPr>
        </p:nvSpPr>
        <p:spPr>
          <a:xfrm>
            <a:off x="1981200" y="2362200"/>
            <a:ext cx="8229600" cy="3644900"/>
          </a:xfrm>
        </p:spPr>
        <p:txBody>
          <a:bodyPr rtlCol="0">
            <a:normAutofit lnSpcReduction="10000"/>
          </a:bodyPr>
          <a:lstStyle/>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Electronic medical record /EHR – incentive and penalties</a:t>
            </a:r>
          </a:p>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Integrated systems between providers/doctors and hospitals but safety with data sharing a concern.  *</a:t>
            </a:r>
            <a:r>
              <a:rPr lang="en-US" dirty="0">
                <a:solidFill>
                  <a:srgbClr val="FF0000"/>
                </a:solidFill>
              </a:rPr>
              <a:t>Ransomware</a:t>
            </a:r>
            <a:r>
              <a:rPr lang="en-US" dirty="0">
                <a:solidFill>
                  <a:schemeClr val="tx1">
                    <a:lumMod val="85000"/>
                    <a:lumOff val="15000"/>
                  </a:schemeClr>
                </a:solidFill>
              </a:rPr>
              <a:t>*</a:t>
            </a:r>
          </a:p>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Quality reporting systems –with rewards and penalties</a:t>
            </a:r>
          </a:p>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Insurance plans who ‘control approval’ for physician-directed care.</a:t>
            </a:r>
          </a:p>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Alternative payment systems for hospitals, doctors, long term care, DME , home health – all in the midst of rolling out with the goal of </a:t>
            </a:r>
            <a:r>
              <a:rPr lang="en-US" b="1" dirty="0">
                <a:solidFill>
                  <a:schemeClr val="tx1">
                    <a:lumMod val="85000"/>
                    <a:lumOff val="15000"/>
                  </a:schemeClr>
                </a:solidFill>
              </a:rPr>
              <a:t>increased quality, reduced costs and more engaged patients. </a:t>
            </a:r>
          </a:p>
          <a:p>
            <a:pPr eaLnBrk="1" fontAlgn="auto" hangingPunct="1">
              <a:spcAft>
                <a:spcPts val="0"/>
              </a:spcAft>
              <a:buClr>
                <a:schemeClr val="accent3"/>
              </a:buClr>
              <a:defRPr/>
            </a:pPr>
            <a:r>
              <a:rPr lang="en-US" u="sng" dirty="0">
                <a:solidFill>
                  <a:schemeClr val="tx1">
                    <a:lumMod val="85000"/>
                    <a:lumOff val="15000"/>
                  </a:schemeClr>
                </a:solidFill>
              </a:rPr>
              <a:t>New terms from the healthcare providers</a:t>
            </a:r>
            <a:r>
              <a:rPr lang="en-US" dirty="0">
                <a:solidFill>
                  <a:schemeClr val="tx1">
                    <a:lumMod val="85000"/>
                    <a:lumOff val="15000"/>
                  </a:schemeClr>
                </a:solidFill>
              </a:rPr>
              <a:t>:</a:t>
            </a:r>
          </a:p>
          <a:p>
            <a:pPr lvl="1" eaLnBrk="1" fontAlgn="auto" hangingPunct="1">
              <a:spcAft>
                <a:spcPts val="0"/>
              </a:spcAft>
              <a:buClr>
                <a:schemeClr val="accent3"/>
              </a:buClr>
              <a:defRPr/>
            </a:pPr>
            <a:r>
              <a:rPr lang="en-US" dirty="0">
                <a:solidFill>
                  <a:schemeClr val="tx1">
                    <a:lumMod val="85000"/>
                    <a:lumOff val="15000"/>
                  </a:schemeClr>
                </a:solidFill>
              </a:rPr>
              <a:t>Population health	Patient Centered Care      Quest for Quality</a:t>
            </a:r>
          </a:p>
          <a:p>
            <a:pPr lvl="1" eaLnBrk="1" fontAlgn="auto" hangingPunct="1">
              <a:spcAft>
                <a:spcPts val="0"/>
              </a:spcAft>
              <a:buClr>
                <a:schemeClr val="accent3"/>
              </a:buClr>
              <a:defRPr/>
            </a:pPr>
            <a:r>
              <a:rPr lang="en-US" dirty="0">
                <a:solidFill>
                  <a:schemeClr val="tx1">
                    <a:lumMod val="85000"/>
                    <a:lumOff val="15000"/>
                  </a:schemeClr>
                </a:solidFill>
              </a:rPr>
              <a:t>Quality over quantity   </a:t>
            </a:r>
          </a:p>
        </p:txBody>
      </p:sp>
      <p:sp>
        <p:nvSpPr>
          <p:cNvPr id="4" name="Slide Number Placeholder 3">
            <a:extLst>
              <a:ext uri="{FF2B5EF4-FFF2-40B4-BE49-F238E27FC236}">
                <a16:creationId xmlns:a16="http://schemas.microsoft.com/office/drawing/2014/main" xmlns="" id="{5AAC7F80-DDE1-42DF-A6AF-561BE8574163}"/>
              </a:ext>
            </a:extLst>
          </p:cNvPr>
          <p:cNvSpPr>
            <a:spLocks noGrp="1"/>
          </p:cNvSpPr>
          <p:nvPr>
            <p:ph type="sldNum" sz="quarter" idx="12"/>
          </p:nvPr>
        </p:nvSpPr>
        <p:spPr/>
        <p:txBody>
          <a:bodyPr/>
          <a:lstStyle/>
          <a:p>
            <a:pPr eaLnBrk="0" hangingPunct="0">
              <a:defRPr/>
            </a:pPr>
            <a:fld id="{E899907C-9FAA-455B-9E70-5EC64D34C7E2}" type="slidenum">
              <a:rPr lang="en-US">
                <a:solidFill>
                  <a:srgbClr val="04617B">
                    <a:shade val="90000"/>
                  </a:srgbClr>
                </a:solidFill>
                <a:latin typeface="Constantia"/>
                <a:cs typeface="Arial" panose="020B0604020202020204" pitchFamily="34" charset="0"/>
              </a:rPr>
              <a:pPr eaLnBrk="0" hangingPunct="0">
                <a:defRPr/>
              </a:pPr>
              <a:t>16</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99264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AA91E-35E8-4667-BE65-689C4BC17229}"/>
              </a:ext>
            </a:extLst>
          </p:cNvPr>
          <p:cNvSpPr>
            <a:spLocks noGrp="1"/>
          </p:cNvSpPr>
          <p:nvPr>
            <p:ph type="title"/>
          </p:nvPr>
        </p:nvSpPr>
        <p:spPr>
          <a:xfrm>
            <a:off x="2209800" y="0"/>
            <a:ext cx="8001000" cy="1219200"/>
          </a:xfrm>
        </p:spPr>
        <p:txBody>
          <a:bodyPr rtlCol="0"/>
          <a:lstStyle/>
          <a:p>
            <a:pPr eaLnBrk="1" fontAlgn="auto" hangingPunct="1">
              <a:spcAft>
                <a:spcPts val="0"/>
              </a:spcAft>
              <a:defRPr/>
            </a:pPr>
            <a:r>
              <a:rPr lang="en-US" dirty="0"/>
              <a:t/>
            </a:r>
            <a:br>
              <a:rPr lang="en-US" dirty="0"/>
            </a:br>
            <a:r>
              <a:rPr lang="en-US" dirty="0">
                <a:solidFill>
                  <a:schemeClr val="tx1"/>
                </a:solidFill>
              </a:rPr>
              <a:t> Take the Hassle Out of the Experience</a:t>
            </a:r>
          </a:p>
        </p:txBody>
      </p:sp>
      <p:sp>
        <p:nvSpPr>
          <p:cNvPr id="4" name="Slide Number Placeholder 3">
            <a:extLst>
              <a:ext uri="{FF2B5EF4-FFF2-40B4-BE49-F238E27FC236}">
                <a16:creationId xmlns:a16="http://schemas.microsoft.com/office/drawing/2014/main" xmlns="" id="{7139EF64-5925-4161-81FF-65AB4C489E65}"/>
              </a:ext>
            </a:extLst>
          </p:cNvPr>
          <p:cNvSpPr>
            <a:spLocks noGrp="1"/>
          </p:cNvSpPr>
          <p:nvPr>
            <p:ph type="sldNum" sz="quarter" idx="10"/>
          </p:nvPr>
        </p:nvSpPr>
        <p:spPr/>
        <p:txBody>
          <a:bodyPr/>
          <a:lstStyle/>
          <a:p>
            <a:pPr eaLnBrk="0" hangingPunct="0">
              <a:defRPr/>
            </a:pPr>
            <a:fld id="{19171D48-1884-4C6A-A39A-1C3D4383F110}" type="slidenum">
              <a:rPr lang="en-US">
                <a:latin typeface="Constantia"/>
                <a:cs typeface="Arial" panose="020B0604020202020204" pitchFamily="34" charset="0"/>
              </a:rPr>
              <a:pPr eaLnBrk="0" hangingPunct="0">
                <a:defRPr/>
              </a:pPr>
              <a:t>17</a:t>
            </a:fld>
            <a:endParaRPr lang="en-US" dirty="0">
              <a:latin typeface="Constanti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CCCD684B-7E27-4AAD-AC40-898D2484A216}"/>
              </a:ext>
            </a:extLst>
          </p:cNvPr>
          <p:cNvGraphicFramePr>
            <a:graphicFrameLocks noGrp="1"/>
          </p:cNvGraphicFramePr>
          <p:nvPr>
            <p:ph sz="half" idx="4294967295"/>
          </p:nvPr>
        </p:nvGraphicFramePr>
        <p:xfrm>
          <a:off x="1524000" y="1828800"/>
          <a:ext cx="8686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3881EEC2-A84C-4EFE-88E1-F4504BBAC648}"/>
              </a:ext>
            </a:extLst>
          </p:cNvPr>
          <p:cNvSpPr txBox="1"/>
          <p:nvPr/>
        </p:nvSpPr>
        <p:spPr>
          <a:xfrm>
            <a:off x="3657600" y="6059489"/>
            <a:ext cx="7239000" cy="369887"/>
          </a:xfrm>
          <a:prstGeom prst="rect">
            <a:avLst/>
          </a:prstGeom>
          <a:noFill/>
        </p:spPr>
        <p:txBody>
          <a:bodyPr lIns="91433" tIns="45717" rIns="91433" bIns="45717">
            <a:spAutoFit/>
          </a:bodyPr>
          <a:lstStyle/>
          <a:p>
            <a:pPr>
              <a:defRPr/>
            </a:pPr>
            <a:r>
              <a:rPr lang="en-US" sz="900" dirty="0">
                <a:solidFill>
                  <a:srgbClr val="DBF5F9"/>
                </a:solidFill>
                <a:latin typeface="Constantia"/>
                <a:cs typeface="Arial" panose="020B0604020202020204" pitchFamily="34" charset="0"/>
              </a:rPr>
              <a:t>						Source: Based on the hassle-map construct developed by Slywotzky (2011).</a:t>
            </a:r>
          </a:p>
        </p:txBody>
      </p:sp>
      <p:sp>
        <p:nvSpPr>
          <p:cNvPr id="3" name="TextBox 2">
            <a:extLst>
              <a:ext uri="{FF2B5EF4-FFF2-40B4-BE49-F238E27FC236}">
                <a16:creationId xmlns:a16="http://schemas.microsoft.com/office/drawing/2014/main" xmlns="" id="{8A8E2836-76E6-45C0-80D8-02C64DBF38DB}"/>
              </a:ext>
            </a:extLst>
          </p:cNvPr>
          <p:cNvSpPr txBox="1"/>
          <p:nvPr/>
        </p:nvSpPr>
        <p:spPr>
          <a:xfrm>
            <a:off x="2133600" y="1295400"/>
            <a:ext cx="8369300" cy="369888"/>
          </a:xfrm>
          <a:prstGeom prst="rect">
            <a:avLst/>
          </a:prstGeom>
          <a:noFill/>
        </p:spPr>
        <p:txBody>
          <a:bodyPr>
            <a:spAutoFit/>
          </a:bodyPr>
          <a:lstStyle/>
          <a:p>
            <a:pPr>
              <a:defRPr/>
            </a:pPr>
            <a:r>
              <a:rPr lang="en-US" dirty="0">
                <a:solidFill>
                  <a:prstClr val="black"/>
                </a:solidFill>
                <a:latin typeface="Constantia"/>
                <a:cs typeface="Arial" panose="020B0604020202020204" pitchFamily="34" charset="0"/>
              </a:rPr>
              <a:t>Hassle Map: Elective Surgery for an Insured Patients- </a:t>
            </a:r>
            <a:r>
              <a:rPr lang="en-US" dirty="0">
                <a:solidFill>
                  <a:srgbClr val="C00000"/>
                </a:solidFill>
                <a:latin typeface="Constantia"/>
                <a:cs typeface="Arial" panose="020B0604020202020204" pitchFamily="34" charset="0"/>
              </a:rPr>
              <a:t>who knows to do this?</a:t>
            </a:r>
          </a:p>
        </p:txBody>
      </p:sp>
      <p:sp>
        <p:nvSpPr>
          <p:cNvPr id="7" name="TextBox 6">
            <a:extLst>
              <a:ext uri="{FF2B5EF4-FFF2-40B4-BE49-F238E27FC236}">
                <a16:creationId xmlns:a16="http://schemas.microsoft.com/office/drawing/2014/main" xmlns="" id="{548CD27F-FF75-4226-B145-3EECEE1EDE1B}"/>
              </a:ext>
            </a:extLst>
          </p:cNvPr>
          <p:cNvSpPr txBox="1"/>
          <p:nvPr/>
        </p:nvSpPr>
        <p:spPr>
          <a:xfrm>
            <a:off x="7934325" y="0"/>
            <a:ext cx="2588914" cy="369332"/>
          </a:xfrm>
          <a:prstGeom prst="rect">
            <a:avLst/>
          </a:prstGeom>
          <a:solidFill>
            <a:schemeClr val="bg2"/>
          </a:solidFill>
        </p:spPr>
        <p:txBody>
          <a:bodyPr wrap="none">
            <a:spAutoFit/>
          </a:bodyPr>
          <a:lstStyle/>
          <a:p>
            <a:pPr>
              <a:defRPr/>
            </a:pPr>
            <a:r>
              <a:rPr lang="en-US" cap="small" dirty="0">
                <a:solidFill>
                  <a:prstClr val="white"/>
                </a:solidFill>
                <a:latin typeface="Constantia"/>
                <a:cs typeface="Arial" panose="020B0604020202020204" pitchFamily="34" charset="0"/>
              </a:rPr>
              <a:t>Improve the experience</a:t>
            </a:r>
          </a:p>
        </p:txBody>
      </p:sp>
    </p:spTree>
    <p:extLst>
      <p:ext uri="{BB962C8B-B14F-4D97-AF65-F5344CB8AC3E}">
        <p14:creationId xmlns:p14="http://schemas.microsoft.com/office/powerpoint/2010/main" val="18836351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BF0F0C0B-40E9-4201-A404-F8A4CE380115}"/>
              </a:ext>
            </a:extLst>
          </p:cNvPr>
          <p:cNvSpPr>
            <a:spLocks noGrp="1"/>
          </p:cNvSpPr>
          <p:nvPr>
            <p:ph type="title"/>
          </p:nvPr>
        </p:nvSpPr>
        <p:spPr/>
        <p:txBody>
          <a:bodyPr/>
          <a:lstStyle/>
          <a:p>
            <a:r>
              <a:rPr lang="en-US" altLang="en-US">
                <a:solidFill>
                  <a:schemeClr val="tx1"/>
                </a:solidFill>
              </a:rPr>
              <a:t>Healthcare is personal. </a:t>
            </a:r>
            <a:br>
              <a:rPr lang="en-US" altLang="en-US">
                <a:solidFill>
                  <a:schemeClr val="tx1"/>
                </a:solidFill>
              </a:rPr>
            </a:br>
            <a:r>
              <a:rPr lang="en-US" altLang="en-US">
                <a:solidFill>
                  <a:schemeClr val="tx1"/>
                </a:solidFill>
              </a:rPr>
              <a:t>Healthcare is local…  but…</a:t>
            </a:r>
          </a:p>
        </p:txBody>
      </p:sp>
      <p:sp>
        <p:nvSpPr>
          <p:cNvPr id="44035" name="Content Placeholder 2">
            <a:extLst>
              <a:ext uri="{FF2B5EF4-FFF2-40B4-BE49-F238E27FC236}">
                <a16:creationId xmlns:a16="http://schemas.microsoft.com/office/drawing/2014/main" xmlns="" id="{A89AB7F0-4196-414B-A4A8-A634B1DCCF64}"/>
              </a:ext>
            </a:extLst>
          </p:cNvPr>
          <p:cNvSpPr>
            <a:spLocks noGrp="1"/>
          </p:cNvSpPr>
          <p:nvPr>
            <p:ph idx="1"/>
          </p:nvPr>
        </p:nvSpPr>
        <p:spPr>
          <a:xfrm>
            <a:off x="2133601" y="1828800"/>
            <a:ext cx="6348413" cy="3962400"/>
          </a:xfrm>
        </p:spPr>
        <p:txBody>
          <a:bodyPr/>
          <a:lstStyle/>
          <a:p>
            <a:r>
              <a:rPr lang="en-US" altLang="en-US"/>
              <a:t>Healthcare can be complex and too complicated </a:t>
            </a:r>
          </a:p>
          <a:p>
            <a:r>
              <a:rPr lang="en-US" altLang="en-US">
                <a:solidFill>
                  <a:srgbClr val="FF0000"/>
                </a:solidFill>
              </a:rPr>
              <a:t>WHY?</a:t>
            </a:r>
            <a:r>
              <a:rPr lang="en-US" altLang="en-US"/>
              <a:t>  Every insurance has their own rules for coverage.</a:t>
            </a:r>
          </a:p>
          <a:p>
            <a:r>
              <a:rPr lang="en-US" altLang="en-US">
                <a:solidFill>
                  <a:srgbClr val="FF0000"/>
                </a:solidFill>
              </a:rPr>
              <a:t>WHY?  </a:t>
            </a:r>
            <a:r>
              <a:rPr lang="en-US" altLang="en-US"/>
              <a:t>Physician directed care may not be insurance approved.</a:t>
            </a:r>
          </a:p>
          <a:p>
            <a:r>
              <a:rPr lang="en-US" altLang="en-US">
                <a:solidFill>
                  <a:srgbClr val="FF0000"/>
                </a:solidFill>
              </a:rPr>
              <a:t>WHY?</a:t>
            </a:r>
            <a:r>
              <a:rPr lang="en-US" altLang="en-US"/>
              <a:t>   Frustration in ‘thinking there is coverage in my plan’ only to be denied as ‘not medically necessary.’</a:t>
            </a:r>
          </a:p>
          <a:p>
            <a:r>
              <a:rPr lang="en-US" altLang="en-US">
                <a:solidFill>
                  <a:srgbClr val="FF0000"/>
                </a:solidFill>
              </a:rPr>
              <a:t>WHY?</a:t>
            </a:r>
            <a:r>
              <a:rPr lang="en-US" altLang="en-US"/>
              <a:t>    Charges and actual payment do not align.</a:t>
            </a:r>
          </a:p>
          <a:p>
            <a:r>
              <a:rPr lang="en-US" altLang="en-US">
                <a:solidFill>
                  <a:srgbClr val="FF0000"/>
                </a:solidFill>
              </a:rPr>
              <a:t>WHY?</a:t>
            </a:r>
            <a:r>
              <a:rPr lang="en-US" altLang="en-US"/>
              <a:t>    Itemized statements from providers are confusing</a:t>
            </a:r>
          </a:p>
          <a:p>
            <a:r>
              <a:rPr lang="en-US" altLang="en-US">
                <a:solidFill>
                  <a:srgbClr val="FF0000"/>
                </a:solidFill>
              </a:rPr>
              <a:t>WHY?</a:t>
            </a:r>
            <a:r>
              <a:rPr lang="en-US" altLang="en-US"/>
              <a:t>    Changing employer plans are adding new items – like Health Savings Accounts –with limited understanding by the employers.   </a:t>
            </a:r>
            <a:r>
              <a:rPr lang="en-US" altLang="en-US">
                <a:solidFill>
                  <a:srgbClr val="FF0000"/>
                </a:solidFill>
              </a:rPr>
              <a:t>+++++++</a:t>
            </a:r>
          </a:p>
        </p:txBody>
      </p:sp>
      <p:sp>
        <p:nvSpPr>
          <p:cNvPr id="4" name="Footer Placeholder 3">
            <a:extLst>
              <a:ext uri="{FF2B5EF4-FFF2-40B4-BE49-F238E27FC236}">
                <a16:creationId xmlns:a16="http://schemas.microsoft.com/office/drawing/2014/main" xmlns="" id="{12243C15-EFC6-4CF4-87C6-73160A4E5FE8}"/>
              </a:ext>
            </a:extLst>
          </p:cNvPr>
          <p:cNvSpPr>
            <a:spLocks noGrp="1"/>
          </p:cNvSpPr>
          <p:nvPr>
            <p:ph type="ftr" sz="quarter" idx="11"/>
          </p:nvPr>
        </p:nvSpPr>
        <p:spPr/>
        <p:txBody>
          <a:bodyPr/>
          <a:lstStyle/>
          <a:p>
            <a:pPr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PFNF Education 2017</a:t>
            </a:r>
          </a:p>
        </p:txBody>
      </p:sp>
      <p:sp>
        <p:nvSpPr>
          <p:cNvPr id="44037" name="Slide Number Placeholder 4">
            <a:extLst>
              <a:ext uri="{FF2B5EF4-FFF2-40B4-BE49-F238E27FC236}">
                <a16:creationId xmlns:a16="http://schemas.microsoft.com/office/drawing/2014/main" xmlns="" id="{9147F844-4D60-4B16-B8BA-67F8140F45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C3E6A93C-78EE-4AC8-91BA-F093344A0179}"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18</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45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E5D8657C-1304-48C4-A1E6-D567E469A882}"/>
              </a:ext>
            </a:extLst>
          </p:cNvPr>
          <p:cNvSpPr>
            <a:spLocks noGrp="1"/>
          </p:cNvSpPr>
          <p:nvPr>
            <p:ph type="ctrTitle"/>
          </p:nvPr>
        </p:nvSpPr>
        <p:spPr>
          <a:xfrm>
            <a:off x="2209800" y="762000"/>
            <a:ext cx="7772400" cy="1524000"/>
          </a:xfrm>
        </p:spPr>
        <p:txBody>
          <a:bodyPr/>
          <a:lstStyle/>
          <a:p>
            <a:pPr algn="ctr" eaLnBrk="1" hangingPunct="1"/>
            <a:r>
              <a:rPr lang="en-US" altLang="en-US" sz="3600">
                <a:solidFill>
                  <a:srgbClr val="FF0000"/>
                </a:solidFill>
              </a:rPr>
              <a:t>Why create the Patient Financial Navigator Foundation, Inc?</a:t>
            </a:r>
          </a:p>
        </p:txBody>
      </p:sp>
      <p:sp>
        <p:nvSpPr>
          <p:cNvPr id="37891" name="Subtitle 2">
            <a:extLst>
              <a:ext uri="{FF2B5EF4-FFF2-40B4-BE49-F238E27FC236}">
                <a16:creationId xmlns:a16="http://schemas.microsoft.com/office/drawing/2014/main" xmlns="" id="{80DB9CA4-5D4B-4BC6-9D06-1305A479AE6D}"/>
              </a:ext>
            </a:extLst>
          </p:cNvPr>
          <p:cNvSpPr>
            <a:spLocks noGrp="1"/>
          </p:cNvSpPr>
          <p:nvPr>
            <p:ph type="subTitle" idx="1"/>
          </p:nvPr>
        </p:nvSpPr>
        <p:spPr>
          <a:xfrm>
            <a:off x="2209800" y="2590800"/>
            <a:ext cx="7772400" cy="3657600"/>
          </a:xfrm>
        </p:spPr>
        <p:txBody>
          <a:bodyPr rtlCol="0">
            <a:normAutofit fontScale="70000" lnSpcReduction="20000"/>
          </a:bodyPr>
          <a:lstStyle/>
          <a:p>
            <a:pPr algn="l" eaLnBrk="1" fontAlgn="auto" hangingPunct="1">
              <a:spcAft>
                <a:spcPts val="0"/>
              </a:spcAft>
              <a:defRPr/>
            </a:pPr>
            <a:r>
              <a:rPr lang="en-US" altLang="en-US" sz="2600" b="1" dirty="0"/>
              <a:t>No one really understands their healthcare insurance until they need it.</a:t>
            </a:r>
          </a:p>
          <a:p>
            <a:pPr algn="l" eaLnBrk="1" fontAlgn="auto" hangingPunct="1">
              <a:spcAft>
                <a:spcPts val="0"/>
              </a:spcAft>
              <a:defRPr/>
            </a:pPr>
            <a:endParaRPr lang="en-US" altLang="en-US" sz="2600" b="1" dirty="0"/>
          </a:p>
          <a:p>
            <a:pPr algn="l" eaLnBrk="1" fontAlgn="auto" hangingPunct="1">
              <a:spcAft>
                <a:spcPts val="0"/>
              </a:spcAft>
              <a:defRPr/>
            </a:pPr>
            <a:r>
              <a:rPr lang="en-US" altLang="en-US" sz="2600" b="1" dirty="0"/>
              <a:t>No one realizes the ‘next steps’ once the medical incident has occurred/been ordered.</a:t>
            </a:r>
          </a:p>
          <a:p>
            <a:pPr algn="l" eaLnBrk="1" fontAlgn="auto" hangingPunct="1">
              <a:spcAft>
                <a:spcPts val="0"/>
              </a:spcAft>
              <a:defRPr/>
            </a:pPr>
            <a:endParaRPr lang="en-US" altLang="en-US" sz="2600" b="1" dirty="0"/>
          </a:p>
          <a:p>
            <a:pPr algn="l" eaLnBrk="1" fontAlgn="auto" hangingPunct="1">
              <a:spcAft>
                <a:spcPts val="0"/>
              </a:spcAft>
              <a:defRPr/>
            </a:pPr>
            <a:r>
              <a:rPr lang="en-US" altLang="en-US" sz="2600" b="1" dirty="0"/>
              <a:t>When a family is in a healthcare crisis, their life is disrupted,  scared and vulnerable -  coordination/communication is required to reduce the hassle factor.</a:t>
            </a:r>
          </a:p>
          <a:p>
            <a:pPr eaLnBrk="1" fontAlgn="auto" hangingPunct="1">
              <a:spcAft>
                <a:spcPts val="0"/>
              </a:spcAft>
              <a:defRPr/>
            </a:pPr>
            <a:endParaRPr lang="en-US" altLang="en-US" sz="2600" b="1" dirty="0"/>
          </a:p>
          <a:p>
            <a:pPr algn="ctr" eaLnBrk="1" fontAlgn="auto" hangingPunct="1">
              <a:spcAft>
                <a:spcPts val="0"/>
              </a:spcAft>
              <a:defRPr/>
            </a:pPr>
            <a:r>
              <a:rPr lang="en-US" altLang="en-US" sz="2400" b="1" dirty="0">
                <a:solidFill>
                  <a:srgbClr val="FF0000"/>
                </a:solidFill>
              </a:rPr>
              <a:t>THE FOUNDATION IS AN INNOVATION LAB – finding new ways to transform today’s chaos.</a:t>
            </a:r>
          </a:p>
          <a:p>
            <a:pPr eaLnBrk="1" fontAlgn="auto" hangingPunct="1">
              <a:spcAft>
                <a:spcPts val="0"/>
              </a:spcAft>
              <a:defRPr/>
            </a:pPr>
            <a:endParaRPr lang="en-US" altLang="en-US" sz="2000" b="1" dirty="0"/>
          </a:p>
        </p:txBody>
      </p:sp>
      <p:sp>
        <p:nvSpPr>
          <p:cNvPr id="4" name="Footer Placeholder 3">
            <a:extLst>
              <a:ext uri="{FF2B5EF4-FFF2-40B4-BE49-F238E27FC236}">
                <a16:creationId xmlns:a16="http://schemas.microsoft.com/office/drawing/2014/main" xmlns="" id="{A069741E-FF0C-411E-8F6D-2B475AAF9B1A}"/>
              </a:ext>
            </a:extLst>
          </p:cNvPr>
          <p:cNvSpPr>
            <a:spLocks noGrp="1"/>
          </p:cNvSpPr>
          <p:nvPr>
            <p:ph type="ftr" sz="quarter" idx="11"/>
          </p:nvPr>
        </p:nvSpPr>
        <p:spPr/>
        <p:txBody>
          <a:bodyPr/>
          <a:lstStyle/>
          <a:p>
            <a:pPr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PFNF Education 2017</a:t>
            </a:r>
          </a:p>
        </p:txBody>
      </p:sp>
      <p:sp>
        <p:nvSpPr>
          <p:cNvPr id="45061" name="Slide Number Placeholder 4">
            <a:extLst>
              <a:ext uri="{FF2B5EF4-FFF2-40B4-BE49-F238E27FC236}">
                <a16:creationId xmlns:a16="http://schemas.microsoft.com/office/drawing/2014/main" xmlns="" id="{848C744E-0808-40C2-A172-66BB7F9D07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5250C462-A109-4BEA-AFA5-B5838B897C2E}" type="slidenum">
              <a:rPr lang="en-US" altLang="en-US">
                <a:solidFill>
                  <a:srgbClr val="FFFFFF"/>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19</a:t>
            </a:fld>
            <a:endParaRPr lang="en-US" altLang="en-US">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69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Rising Premiums Outpace Incomes</a:t>
            </a:r>
          </a:p>
        </p:txBody>
      </p:sp>
      <p:graphicFrame>
        <p:nvGraphicFramePr>
          <p:cNvPr id="4" name="Chart 3"/>
          <p:cNvGraphicFramePr>
            <a:graphicFrameLocks/>
          </p:cNvGraphicFramePr>
          <p:nvPr>
            <p:extLst/>
          </p:nvPr>
        </p:nvGraphicFramePr>
        <p:xfrm>
          <a:off x="918001" y="1422393"/>
          <a:ext cx="9629231" cy="5136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830060" y="5394202"/>
            <a:ext cx="1579278" cy="318100"/>
          </a:xfrm>
          <a:prstGeom prst="rect">
            <a:avLst/>
          </a:prstGeom>
          <a:noFill/>
        </p:spPr>
        <p:txBody>
          <a:bodyPr wrap="none" rtlCol="0">
            <a:spAutoFit/>
          </a:bodyPr>
          <a:lstStyle/>
          <a:p>
            <a:r>
              <a:rPr lang="en-US" sz="1467" b="1" dirty="0">
                <a:latin typeface="Arial Narrow" panose="020B0606020202030204" pitchFamily="34" charset="0"/>
              </a:rPr>
              <a:t>Per Capita Income</a:t>
            </a:r>
          </a:p>
        </p:txBody>
      </p:sp>
      <p:sp>
        <p:nvSpPr>
          <p:cNvPr id="7" name="TextBox 6"/>
          <p:cNvSpPr txBox="1"/>
          <p:nvPr/>
        </p:nvSpPr>
        <p:spPr>
          <a:xfrm>
            <a:off x="8339425" y="2877631"/>
            <a:ext cx="1516762" cy="318100"/>
          </a:xfrm>
          <a:prstGeom prst="rect">
            <a:avLst/>
          </a:prstGeom>
          <a:noFill/>
        </p:spPr>
        <p:txBody>
          <a:bodyPr wrap="none" rtlCol="0">
            <a:spAutoFit/>
          </a:bodyPr>
          <a:lstStyle>
            <a:defPPr>
              <a:defRPr lang="en-US"/>
            </a:defPPr>
            <a:lvl1pPr>
              <a:defRPr sz="1100" b="1">
                <a:latin typeface="Arial Narrow" panose="020B0606020202030204" pitchFamily="34" charset="0"/>
              </a:defRPr>
            </a:lvl1pPr>
          </a:lstStyle>
          <a:p>
            <a:pPr algn="ctr"/>
            <a:r>
              <a:rPr lang="en-US" sz="1467" dirty="0"/>
              <a:t>Premiums Growth</a:t>
            </a:r>
          </a:p>
        </p:txBody>
      </p:sp>
      <p:sp>
        <p:nvSpPr>
          <p:cNvPr id="2" name="Hexagon 1"/>
          <p:cNvSpPr/>
          <p:nvPr/>
        </p:nvSpPr>
        <p:spPr>
          <a:xfrm>
            <a:off x="8778240" y="1705966"/>
            <a:ext cx="1205209" cy="1020516"/>
          </a:xfrm>
          <a:prstGeom prst="hexagon">
            <a:avLst/>
          </a:prstGeom>
          <a:solidFill>
            <a:srgbClr val="68A9D8"/>
          </a:solidFill>
          <a:ln>
            <a:solidFill>
              <a:srgbClr val="004A8D"/>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bg1"/>
                </a:solidFill>
                <a:latin typeface="Arial" charset="0"/>
                <a:ea typeface="Arial" charset="0"/>
                <a:cs typeface="Arial" charset="0"/>
              </a:rPr>
              <a:t>17% of Income</a:t>
            </a:r>
          </a:p>
        </p:txBody>
      </p:sp>
    </p:spTree>
    <p:extLst>
      <p:ext uri="{BB962C8B-B14F-4D97-AF65-F5344CB8AC3E}">
        <p14:creationId xmlns:p14="http://schemas.microsoft.com/office/powerpoint/2010/main" val="1919164222"/>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xmlns="" id="{B4E85B19-38F9-4637-8294-25C6F0777FD9}"/>
              </a:ext>
            </a:extLst>
          </p:cNvPr>
          <p:cNvSpPr>
            <a:spLocks noGrp="1"/>
          </p:cNvSpPr>
          <p:nvPr>
            <p:ph type="title"/>
          </p:nvPr>
        </p:nvSpPr>
        <p:spPr>
          <a:xfrm>
            <a:off x="2133601" y="762000"/>
            <a:ext cx="6348413" cy="1168400"/>
          </a:xfrm>
        </p:spPr>
        <p:txBody>
          <a:bodyPr/>
          <a:lstStyle/>
          <a:p>
            <a:pPr eaLnBrk="1" hangingPunct="1"/>
            <a:r>
              <a:rPr lang="en-US" altLang="en-US" sz="4000">
                <a:solidFill>
                  <a:schemeClr val="tx1"/>
                </a:solidFill>
              </a:rPr>
              <a:t>What is the PFNF, Inc </a:t>
            </a:r>
            <a:r>
              <a:rPr lang="en-US" altLang="en-US"/>
              <a:t>	</a:t>
            </a:r>
          </a:p>
        </p:txBody>
      </p:sp>
      <p:sp>
        <p:nvSpPr>
          <p:cNvPr id="2" name="Content Placeholder 1">
            <a:extLst>
              <a:ext uri="{FF2B5EF4-FFF2-40B4-BE49-F238E27FC236}">
                <a16:creationId xmlns:a16="http://schemas.microsoft.com/office/drawing/2014/main" xmlns="" id="{94B99EB2-B42D-41B5-9506-FC53110FA1D9}"/>
              </a:ext>
            </a:extLst>
          </p:cNvPr>
          <p:cNvSpPr>
            <a:spLocks noGrp="1"/>
          </p:cNvSpPr>
          <p:nvPr>
            <p:ph idx="1"/>
          </p:nvPr>
        </p:nvSpPr>
        <p:spPr/>
        <p:txBody>
          <a:bodyPr rtlCol="0">
            <a:normAutofit lnSpcReduction="10000"/>
          </a:bodyPr>
          <a:lstStyle/>
          <a:p>
            <a:pPr eaLnBrk="1" fontAlgn="auto" hangingPunct="1">
              <a:spcAft>
                <a:spcPts val="0"/>
              </a:spcAft>
              <a:buFont typeface="Wingdings 3" charset="2"/>
              <a:buChar char=""/>
              <a:defRPr/>
            </a:pPr>
            <a:r>
              <a:rPr lang="en-US" sz="2400" dirty="0">
                <a:solidFill>
                  <a:schemeClr val="tx1">
                    <a:lumMod val="75000"/>
                    <a:lumOff val="25000"/>
                  </a:schemeClr>
                </a:solidFill>
              </a:rPr>
              <a:t>A not-for-profit Foundation with the focus on transforming the hassle factor …thru </a:t>
            </a:r>
            <a:r>
              <a:rPr lang="en-US" sz="2400" b="1" dirty="0">
                <a:solidFill>
                  <a:srgbClr val="FF0000"/>
                </a:solidFill>
              </a:rPr>
              <a:t>Education.      Answers:  What happens now—beyond the clinical care?</a:t>
            </a:r>
          </a:p>
          <a:p>
            <a:pPr marL="109537" indent="0" eaLnBrk="1" fontAlgn="auto" hangingPunct="1">
              <a:spcAft>
                <a:spcPts val="0"/>
              </a:spcAft>
              <a:buNone/>
              <a:defRPr/>
            </a:pPr>
            <a:endParaRPr lang="en-US" b="1" dirty="0">
              <a:solidFill>
                <a:srgbClr val="FF0000"/>
              </a:solidFill>
            </a:endParaRPr>
          </a:p>
          <a:p>
            <a:pPr marL="109537" indent="0" eaLnBrk="1" fontAlgn="auto" hangingPunct="1">
              <a:spcAft>
                <a:spcPts val="0"/>
              </a:spcAft>
              <a:buNone/>
              <a:defRPr/>
            </a:pPr>
            <a:r>
              <a:rPr lang="en-US" b="1" dirty="0">
                <a:solidFill>
                  <a:srgbClr val="FF0000"/>
                </a:solidFill>
              </a:rPr>
              <a:t>Three legs of the Foundation’s Outreach Mission:</a:t>
            </a:r>
            <a:endParaRPr lang="en-US" b="1" dirty="0">
              <a:solidFill>
                <a:schemeClr val="tx1">
                  <a:lumMod val="95000"/>
                  <a:lumOff val="5000"/>
                </a:schemeClr>
              </a:solidFill>
            </a:endParaRPr>
          </a:p>
          <a:p>
            <a:pPr lvl="1" eaLnBrk="1" fontAlgn="auto" hangingPunct="1">
              <a:spcAft>
                <a:spcPts val="0"/>
              </a:spcAft>
              <a:buFont typeface="Wingdings 3" charset="2"/>
              <a:buChar char=""/>
              <a:defRPr/>
            </a:pPr>
            <a:r>
              <a:rPr lang="en-US" b="1" u="sng" dirty="0">
                <a:solidFill>
                  <a:schemeClr val="tx1">
                    <a:lumMod val="95000"/>
                    <a:lumOff val="5000"/>
                  </a:schemeClr>
                </a:solidFill>
              </a:rPr>
              <a:t>Community Outreach </a:t>
            </a:r>
            <a:r>
              <a:rPr lang="en-US" b="1" dirty="0">
                <a:solidFill>
                  <a:schemeClr val="tx1">
                    <a:lumMod val="95000"/>
                    <a:lumOff val="5000"/>
                  </a:schemeClr>
                </a:solidFill>
              </a:rPr>
              <a:t>– Boot Camps</a:t>
            </a:r>
          </a:p>
          <a:p>
            <a:pPr lvl="1" eaLnBrk="1" fontAlgn="auto" hangingPunct="1">
              <a:spcAft>
                <a:spcPts val="0"/>
              </a:spcAft>
              <a:buFont typeface="Wingdings 3" charset="2"/>
              <a:buChar char=""/>
              <a:defRPr/>
            </a:pPr>
            <a:r>
              <a:rPr lang="en-US" b="1" u="sng" dirty="0">
                <a:solidFill>
                  <a:schemeClr val="tx1">
                    <a:lumMod val="95000"/>
                    <a:lumOff val="5000"/>
                  </a:schemeClr>
                </a:solidFill>
              </a:rPr>
              <a:t>Employer Outreach </a:t>
            </a:r>
            <a:r>
              <a:rPr lang="en-US" b="1" dirty="0">
                <a:solidFill>
                  <a:schemeClr val="tx1">
                    <a:lumMod val="95000"/>
                    <a:lumOff val="5000"/>
                  </a:schemeClr>
                </a:solidFill>
              </a:rPr>
              <a:t>– Lunch and Learn for employees</a:t>
            </a:r>
          </a:p>
          <a:p>
            <a:pPr lvl="1" eaLnBrk="1" fontAlgn="auto" hangingPunct="1">
              <a:spcAft>
                <a:spcPts val="0"/>
              </a:spcAft>
              <a:buFont typeface="Wingdings 3" charset="2"/>
              <a:buChar char=""/>
              <a:defRPr/>
            </a:pPr>
            <a:r>
              <a:rPr lang="en-US" b="1" u="sng" dirty="0">
                <a:solidFill>
                  <a:schemeClr val="tx1">
                    <a:lumMod val="95000"/>
                    <a:lumOff val="5000"/>
                  </a:schemeClr>
                </a:solidFill>
              </a:rPr>
              <a:t>Navigator Resource Library- </a:t>
            </a:r>
            <a:r>
              <a:rPr lang="en-US" b="1" dirty="0">
                <a:solidFill>
                  <a:schemeClr val="tx1">
                    <a:lumMod val="95000"/>
                    <a:lumOff val="5000"/>
                  </a:schemeClr>
                </a:solidFill>
              </a:rPr>
              <a:t>personal pt/family</a:t>
            </a:r>
          </a:p>
          <a:p>
            <a:pPr lvl="1" eaLnBrk="1" fontAlgn="auto" hangingPunct="1">
              <a:spcAft>
                <a:spcPts val="0"/>
              </a:spcAft>
              <a:buFont typeface="Wingdings 3" charset="2"/>
              <a:buChar char=""/>
              <a:defRPr/>
            </a:pPr>
            <a:r>
              <a:rPr lang="en-US" b="1" dirty="0">
                <a:solidFill>
                  <a:schemeClr val="tx1">
                    <a:lumMod val="95000"/>
                    <a:lumOff val="5000"/>
                  </a:schemeClr>
                </a:solidFill>
              </a:rPr>
              <a:t>As significant healthcare changes occur along with ongoing ‘</a:t>
            </a:r>
            <a:r>
              <a:rPr lang="en-US" b="1" u="sng" dirty="0">
                <a:solidFill>
                  <a:schemeClr val="tx1">
                    <a:lumMod val="95000"/>
                    <a:lumOff val="5000"/>
                  </a:schemeClr>
                </a:solidFill>
              </a:rPr>
              <a:t>Healthcare buzz</a:t>
            </a:r>
            <a:r>
              <a:rPr lang="en-US" b="1" dirty="0">
                <a:solidFill>
                  <a:schemeClr val="tx1">
                    <a:lumMod val="95000"/>
                    <a:lumOff val="5000"/>
                  </a:schemeClr>
                </a:solidFill>
              </a:rPr>
              <a:t>’ updates in local newspaper.</a:t>
            </a:r>
          </a:p>
        </p:txBody>
      </p:sp>
      <p:sp>
        <p:nvSpPr>
          <p:cNvPr id="46084" name="Footer Placeholder 3">
            <a:extLst>
              <a:ext uri="{FF2B5EF4-FFF2-40B4-BE49-F238E27FC236}">
                <a16:creationId xmlns:a16="http://schemas.microsoft.com/office/drawing/2014/main" xmlns="" id="{FB2223C0-1184-459E-9D1F-9B50019BE67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r>
              <a:rPr lang="en-US" altLang="en-US">
                <a:solidFill>
                  <a:prstClr val="black"/>
                </a:solidFill>
                <a:latin typeface="Arial" panose="020B0604020202020204" pitchFamily="34" charset="0"/>
                <a:cs typeface="Arial" panose="020B0604020202020204" pitchFamily="34" charset="0"/>
              </a:rPr>
              <a:t>PFNF Education 2017</a:t>
            </a:r>
          </a:p>
        </p:txBody>
      </p:sp>
      <p:sp>
        <p:nvSpPr>
          <p:cNvPr id="46085" name="Slide Number Placeholder 4">
            <a:extLst>
              <a:ext uri="{FF2B5EF4-FFF2-40B4-BE49-F238E27FC236}">
                <a16:creationId xmlns:a16="http://schemas.microsoft.com/office/drawing/2014/main" xmlns="" id="{53414CA9-3383-41A8-8303-74A321D683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EAB5226E-9627-4BBD-9A30-5A5E0DA91A5B}" type="slidenum">
              <a:rPr lang="en-US" altLang="en-US">
                <a:solidFill>
                  <a:prstClr val="black"/>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20</a:t>
            </a:fld>
            <a:endParaRPr lang="en-US" alt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83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2BCCF-76BF-4A9D-AB60-DE67012A6AD7}"/>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tx1">
                    <a:lumMod val="85000"/>
                    <a:lumOff val="15000"/>
                  </a:schemeClr>
                </a:solidFill>
              </a:rPr>
              <a:t>Three components of this dynamic program- A community outreach program</a:t>
            </a:r>
          </a:p>
        </p:txBody>
      </p:sp>
      <p:graphicFrame>
        <p:nvGraphicFramePr>
          <p:cNvPr id="5" name="Content Placeholder 4">
            <a:extLst>
              <a:ext uri="{FF2B5EF4-FFF2-40B4-BE49-F238E27FC236}">
                <a16:creationId xmlns:a16="http://schemas.microsoft.com/office/drawing/2014/main" xmlns="" id="{5C426810-DF7D-4173-8F2F-F93CDB890188}"/>
              </a:ext>
            </a:extLst>
          </p:cNvPr>
          <p:cNvGraphicFramePr>
            <a:graphicFrameLocks noGrp="1"/>
          </p:cNvGraphicFramePr>
          <p:nvPr>
            <p:ph idx="1"/>
          </p:nvPr>
        </p:nvGraphicFramePr>
        <p:xfrm>
          <a:off x="1981200" y="2087564"/>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AD48D1E8-2710-49A3-9817-1C31BC99DB16}"/>
              </a:ext>
            </a:extLst>
          </p:cNvPr>
          <p:cNvSpPr>
            <a:spLocks noGrp="1"/>
          </p:cNvSpPr>
          <p:nvPr>
            <p:ph type="sldNum" sz="quarter" idx="12"/>
          </p:nvPr>
        </p:nvSpPr>
        <p:spPr/>
        <p:txBody>
          <a:bodyPr/>
          <a:lstStyle/>
          <a:p>
            <a:pPr eaLnBrk="0" hangingPunct="0">
              <a:defRPr/>
            </a:pPr>
            <a:fld id="{EDFF4BAB-001D-4918-91D2-D0DED4E00302}" type="slidenum">
              <a:rPr lang="en-US">
                <a:solidFill>
                  <a:srgbClr val="04617B">
                    <a:shade val="90000"/>
                  </a:srgbClr>
                </a:solidFill>
                <a:latin typeface="Constantia"/>
                <a:cs typeface="Arial" panose="020B0604020202020204" pitchFamily="34" charset="0"/>
              </a:rPr>
              <a:pPr eaLnBrk="0" hangingPunct="0">
                <a:defRPr/>
              </a:pPr>
              <a:t>21</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3479246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C0DBB432-B48D-407C-94AB-0ABBC1A6841B}"/>
              </a:ext>
            </a:extLst>
          </p:cNvPr>
          <p:cNvSpPr>
            <a:spLocks noGrp="1"/>
          </p:cNvSpPr>
          <p:nvPr>
            <p:ph type="ctrTitle"/>
          </p:nvPr>
        </p:nvSpPr>
        <p:spPr>
          <a:xfrm>
            <a:off x="2667000" y="609600"/>
            <a:ext cx="6858000" cy="838200"/>
          </a:xfrm>
        </p:spPr>
        <p:txBody>
          <a:bodyPr rtlCol="0">
            <a:normAutofit fontScale="90000"/>
          </a:bodyPr>
          <a:lstStyle/>
          <a:p>
            <a:pPr algn="l" eaLnBrk="1" fontAlgn="auto" hangingPunct="1">
              <a:spcAft>
                <a:spcPts val="0"/>
              </a:spcAft>
              <a:defRPr/>
            </a:pPr>
            <a:r>
              <a:rPr lang="en-US" altLang="en-US" sz="3200" b="1" dirty="0">
                <a:solidFill>
                  <a:schemeClr val="tx1"/>
                </a:solidFill>
              </a:rPr>
              <a:t>1</a:t>
            </a:r>
            <a:r>
              <a:rPr lang="en-US" altLang="en-US" sz="3200" b="1" baseline="30000" dirty="0">
                <a:solidFill>
                  <a:schemeClr val="tx1"/>
                </a:solidFill>
              </a:rPr>
              <a:t>st</a:t>
            </a:r>
            <a:r>
              <a:rPr lang="en-US" altLang="en-US" sz="3200" b="1" dirty="0">
                <a:solidFill>
                  <a:schemeClr val="tx1"/>
                </a:solidFill>
              </a:rPr>
              <a:t>) Example of  Community Outreach Education – Boot Camps             </a:t>
            </a:r>
          </a:p>
        </p:txBody>
      </p:sp>
      <p:sp>
        <p:nvSpPr>
          <p:cNvPr id="49155" name="Subtitle 2">
            <a:extLst>
              <a:ext uri="{FF2B5EF4-FFF2-40B4-BE49-F238E27FC236}">
                <a16:creationId xmlns:a16="http://schemas.microsoft.com/office/drawing/2014/main" xmlns="" id="{6D625197-5D65-4633-B176-F12589B7B1D7}"/>
              </a:ext>
            </a:extLst>
          </p:cNvPr>
          <p:cNvSpPr>
            <a:spLocks noGrp="1"/>
          </p:cNvSpPr>
          <p:nvPr>
            <p:ph type="subTitle" idx="1"/>
          </p:nvPr>
        </p:nvSpPr>
        <p:spPr>
          <a:xfrm>
            <a:off x="2843214" y="1752600"/>
            <a:ext cx="6224587" cy="4267200"/>
          </a:xfrm>
        </p:spPr>
        <p:txBody>
          <a:bodyPr rtlCol="0">
            <a:normAutofit lnSpcReduction="10000"/>
          </a:bodyPr>
          <a:lstStyle/>
          <a:p>
            <a:pPr marL="514350" indent="-514350" algn="l" eaLnBrk="1" fontAlgn="auto" hangingPunct="1">
              <a:lnSpc>
                <a:spcPct val="80000"/>
              </a:lnSpc>
              <a:spcAft>
                <a:spcPts val="0"/>
              </a:spcAft>
              <a:buFont typeface="Wingdings 2" panose="05020102010507070707" pitchFamily="18" charset="2"/>
              <a:buAutoNum type="arabicParenR"/>
              <a:defRPr/>
            </a:pPr>
            <a:r>
              <a:rPr lang="en-US" altLang="en-US" sz="2400" dirty="0"/>
              <a:t>Identify community leaders to participate in the boot camp trainings</a:t>
            </a:r>
          </a:p>
          <a:p>
            <a:pPr marL="514350" indent="-514350" algn="l" eaLnBrk="1" fontAlgn="auto" hangingPunct="1">
              <a:lnSpc>
                <a:spcPct val="80000"/>
              </a:lnSpc>
              <a:spcAft>
                <a:spcPts val="0"/>
              </a:spcAft>
              <a:buFont typeface="Wingdings 2" panose="05020102010507070707" pitchFamily="18" charset="2"/>
              <a:buAutoNum type="arabicParenR"/>
              <a:defRPr/>
            </a:pPr>
            <a:r>
              <a:rPr lang="en-US" altLang="en-US" sz="2400" dirty="0"/>
              <a:t>Identify thru existing community services, additional healthcare related ‘hassle factor’ training.</a:t>
            </a:r>
          </a:p>
          <a:p>
            <a:pPr marL="514350" indent="-514350" algn="l" eaLnBrk="1" fontAlgn="auto" hangingPunct="1">
              <a:lnSpc>
                <a:spcPct val="80000"/>
              </a:lnSpc>
              <a:spcAft>
                <a:spcPts val="0"/>
              </a:spcAft>
              <a:buFont typeface="Wingdings 2" panose="05020102010507070707" pitchFamily="18" charset="2"/>
              <a:buAutoNum type="arabicParenR"/>
              <a:defRPr/>
            </a:pPr>
            <a:r>
              <a:rPr lang="en-US" altLang="en-US" sz="2400" dirty="0"/>
              <a:t>Provide education to high schools, colleges, regional and others as requested.</a:t>
            </a:r>
          </a:p>
          <a:p>
            <a:pPr marL="514350" indent="-514350" algn="l" eaLnBrk="1" fontAlgn="auto" hangingPunct="1">
              <a:lnSpc>
                <a:spcPct val="80000"/>
              </a:lnSpc>
              <a:spcAft>
                <a:spcPts val="0"/>
              </a:spcAft>
              <a:buFont typeface="Wingdings 2" panose="05020102010507070707" pitchFamily="18" charset="2"/>
              <a:buAutoNum type="arabicParenR"/>
              <a:defRPr/>
            </a:pPr>
            <a:r>
              <a:rPr lang="en-US" altLang="en-US" sz="2400" dirty="0"/>
              <a:t>Join with existing educational groups to add the financial ‘translation’ for ease of understanding ‘what happens now.”</a:t>
            </a:r>
          </a:p>
          <a:p>
            <a:pPr marL="514350" indent="-514350" algn="l" eaLnBrk="1" fontAlgn="auto" hangingPunct="1">
              <a:lnSpc>
                <a:spcPct val="80000"/>
              </a:lnSpc>
              <a:spcAft>
                <a:spcPts val="0"/>
              </a:spcAft>
              <a:buFont typeface="Wingdings 2" panose="05020102010507070707" pitchFamily="18" charset="2"/>
              <a:buAutoNum type="arabicParenR"/>
              <a:defRPr/>
            </a:pPr>
            <a:r>
              <a:rPr lang="en-US" altLang="en-US" sz="2400" u="sng" dirty="0"/>
              <a:t>Innovation lab </a:t>
            </a:r>
            <a:r>
              <a:rPr lang="en-US" altLang="en-US" sz="2400" dirty="0"/>
              <a:t>– creating community specific ed.</a:t>
            </a:r>
          </a:p>
          <a:p>
            <a:pPr algn="l" eaLnBrk="1" fontAlgn="auto" hangingPunct="1">
              <a:lnSpc>
                <a:spcPct val="80000"/>
              </a:lnSpc>
              <a:spcAft>
                <a:spcPts val="0"/>
              </a:spcAft>
              <a:defRPr/>
            </a:pPr>
            <a:endParaRPr lang="en-US" altLang="en-US" sz="2400" dirty="0"/>
          </a:p>
        </p:txBody>
      </p:sp>
      <p:sp>
        <p:nvSpPr>
          <p:cNvPr id="48132" name="Slide Number Placeholder 3">
            <a:extLst>
              <a:ext uri="{FF2B5EF4-FFF2-40B4-BE49-F238E27FC236}">
                <a16:creationId xmlns:a16="http://schemas.microsoft.com/office/drawing/2014/main" xmlns="" id="{C3BA049A-5807-4C73-BE3D-F7790EC849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2A686A1D-D9F4-4278-83BB-9E1F7E083A6E}" type="slidenum">
              <a:rPr lang="en-US" altLang="en-US">
                <a:solidFill>
                  <a:srgbClr val="FFFFFF"/>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22</a:t>
            </a:fld>
            <a:endParaRPr lang="en-US" altLang="en-US">
              <a:solidFill>
                <a:srgbClr val="FF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23C68A91-4A60-4834-AC79-D95529306E70}"/>
              </a:ext>
            </a:extLst>
          </p:cNvPr>
          <p:cNvSpPr/>
          <p:nvPr/>
        </p:nvSpPr>
        <p:spPr>
          <a:xfrm>
            <a:off x="8953500" y="1376364"/>
            <a:ext cx="1143000" cy="1057275"/>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7394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64ADCAD1-DD01-48A0-916A-AD8600CF8B51}"/>
              </a:ext>
            </a:extLst>
          </p:cNvPr>
          <p:cNvSpPr>
            <a:spLocks noGrp="1"/>
          </p:cNvSpPr>
          <p:nvPr>
            <p:ph type="title"/>
          </p:nvPr>
        </p:nvSpPr>
        <p:spPr/>
        <p:txBody>
          <a:bodyPr/>
          <a:lstStyle/>
          <a:p>
            <a:r>
              <a:rPr lang="en-US" altLang="en-US"/>
              <a:t>2018 Projected Community Outreach Education</a:t>
            </a:r>
          </a:p>
        </p:txBody>
      </p:sp>
      <p:sp>
        <p:nvSpPr>
          <p:cNvPr id="3" name="Content Placeholder 2">
            <a:extLst>
              <a:ext uri="{FF2B5EF4-FFF2-40B4-BE49-F238E27FC236}">
                <a16:creationId xmlns:a16="http://schemas.microsoft.com/office/drawing/2014/main" xmlns="" id="{10B90E46-BCFD-449B-AEF4-09D52773DAB6}"/>
              </a:ext>
            </a:extLst>
          </p:cNvPr>
          <p:cNvSpPr>
            <a:spLocks noGrp="1"/>
          </p:cNvSpPr>
          <p:nvPr>
            <p:ph idx="1"/>
          </p:nvPr>
        </p:nvSpPr>
        <p:spPr>
          <a:xfrm>
            <a:off x="2133601" y="1828801"/>
            <a:ext cx="6348413" cy="4213225"/>
          </a:xfrm>
        </p:spPr>
        <p:txBody>
          <a:bodyPr/>
          <a:lstStyle/>
          <a:p>
            <a:pPr marL="0" indent="0">
              <a:buNone/>
              <a:defRPr/>
            </a:pPr>
            <a:r>
              <a:rPr lang="en-US" u="sng" dirty="0">
                <a:solidFill>
                  <a:srgbClr val="FF0000"/>
                </a:solidFill>
              </a:rPr>
              <a:t>BEGIN OUTREACH TO HIGH SCHOOL SENIORS AND COLLEGE STUDENTS/MEDICAL FIELD</a:t>
            </a:r>
          </a:p>
          <a:p>
            <a:pPr>
              <a:defRPr/>
            </a:pPr>
            <a:r>
              <a:rPr lang="en-US" dirty="0"/>
              <a:t>Dec-</a:t>
            </a:r>
            <a:r>
              <a:rPr lang="en-US" dirty="0" err="1"/>
              <a:t>ish</a:t>
            </a:r>
            <a:r>
              <a:rPr lang="en-US" dirty="0"/>
              <a:t>/2017   	Begin outreach to area High Schools &amp; College</a:t>
            </a:r>
          </a:p>
          <a:p>
            <a:pPr>
              <a:defRPr/>
            </a:pPr>
            <a:r>
              <a:rPr lang="en-US" dirty="0"/>
              <a:t>“Insurance 101” -   taught to seniors &amp; college students to prepare them to become young, informed adults</a:t>
            </a:r>
          </a:p>
          <a:p>
            <a:pPr>
              <a:defRPr/>
            </a:pPr>
            <a:r>
              <a:rPr lang="en-US" dirty="0"/>
              <a:t>May 19, 2018		Community Boot camp – “The Language of Insurance”      Tying to the Sr education, national focus, local /state changes</a:t>
            </a:r>
          </a:p>
          <a:p>
            <a:pPr marL="0" indent="0">
              <a:buNone/>
              <a:defRPr/>
            </a:pPr>
            <a:endParaRPr lang="en-US" dirty="0"/>
          </a:p>
          <a:p>
            <a:pPr marL="0" indent="0">
              <a:buNone/>
              <a:defRPr/>
            </a:pPr>
            <a:r>
              <a:rPr lang="en-US" u="sng" dirty="0">
                <a:solidFill>
                  <a:srgbClr val="FF0000"/>
                </a:solidFill>
              </a:rPr>
              <a:t>CONTINUE 2X A YEAR MEDICARE FOCUSED BOOT CAMPS</a:t>
            </a:r>
          </a:p>
          <a:p>
            <a:pPr>
              <a:defRPr/>
            </a:pPr>
            <a:r>
              <a:rPr lang="en-US" dirty="0"/>
              <a:t>Feb 2, 2018	       Community Boot Camp- “Medicare 101, Social Security Administration, and Assistance for Seniors.”  		++ “Turning 65” </a:t>
            </a:r>
          </a:p>
        </p:txBody>
      </p:sp>
      <p:sp>
        <p:nvSpPr>
          <p:cNvPr id="4" name="Footer Placeholder 3">
            <a:extLst>
              <a:ext uri="{FF2B5EF4-FFF2-40B4-BE49-F238E27FC236}">
                <a16:creationId xmlns:a16="http://schemas.microsoft.com/office/drawing/2014/main" xmlns="" id="{62FA422B-74F8-4216-92D5-971B216E1494}"/>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9157" name="Slide Number Placeholder 4">
            <a:extLst>
              <a:ext uri="{FF2B5EF4-FFF2-40B4-BE49-F238E27FC236}">
                <a16:creationId xmlns:a16="http://schemas.microsoft.com/office/drawing/2014/main" xmlns="" id="{66FBA5E1-95EB-4FB2-96BA-355B3136CA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C452E1A9-EC5A-495A-83F2-BAF999EAF766}"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23</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16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C794B-0F53-4808-8582-3E0225AB2A3E}"/>
              </a:ext>
            </a:extLst>
          </p:cNvPr>
          <p:cNvSpPr>
            <a:spLocks noGrp="1"/>
          </p:cNvSpPr>
          <p:nvPr>
            <p:ph type="title"/>
          </p:nvPr>
        </p:nvSpPr>
        <p:spPr>
          <a:xfrm>
            <a:off x="2147888" y="1709738"/>
            <a:ext cx="7886700" cy="652462"/>
          </a:xfrm>
        </p:spPr>
        <p:txBody>
          <a:bodyPr rtlCol="0">
            <a:normAutofit fontScale="90000"/>
          </a:bodyPr>
          <a:lstStyle/>
          <a:p>
            <a:pPr eaLnBrk="1" fontAlgn="auto" hangingPunct="1">
              <a:spcAft>
                <a:spcPts val="0"/>
              </a:spcAft>
              <a:defRPr/>
            </a:pPr>
            <a:r>
              <a:rPr dirty="0">
                <a:solidFill>
                  <a:schemeClr val="tx1">
                    <a:lumMod val="85000"/>
                    <a:lumOff val="15000"/>
                  </a:schemeClr>
                </a:solidFill>
              </a:rPr>
              <a:t>Trusted HealthCare Educator</a:t>
            </a:r>
          </a:p>
        </p:txBody>
      </p:sp>
      <p:sp>
        <p:nvSpPr>
          <p:cNvPr id="67587" name="Text Placeholder 2">
            <a:extLst>
              <a:ext uri="{FF2B5EF4-FFF2-40B4-BE49-F238E27FC236}">
                <a16:creationId xmlns:a16="http://schemas.microsoft.com/office/drawing/2014/main" xmlns="" id="{09228AF9-19A4-4BD1-9192-48A978316820}"/>
              </a:ext>
            </a:extLst>
          </p:cNvPr>
          <p:cNvSpPr>
            <a:spLocks noGrp="1"/>
          </p:cNvSpPr>
          <p:nvPr>
            <p:ph type="body" idx="1"/>
          </p:nvPr>
        </p:nvSpPr>
        <p:spPr>
          <a:xfrm>
            <a:off x="2801938" y="2362200"/>
            <a:ext cx="6596062" cy="3276600"/>
          </a:xfrm>
        </p:spPr>
        <p:txBody>
          <a:bodyPr rtlCol="0">
            <a:normAutofit fontScale="77500" lnSpcReduction="20000"/>
          </a:bodyPr>
          <a:lstStyle/>
          <a:p>
            <a:pPr eaLnBrk="1" fontAlgn="auto" hangingPunct="1">
              <a:spcAft>
                <a:spcPts val="0"/>
              </a:spcAft>
              <a:defRPr/>
            </a:pPr>
            <a:r>
              <a:rPr lang="en-US" altLang="en-US" dirty="0"/>
              <a:t>Participate:</a:t>
            </a:r>
          </a:p>
          <a:p>
            <a:pPr eaLnBrk="1" fontAlgn="auto" hangingPunct="1">
              <a:spcAft>
                <a:spcPts val="0"/>
              </a:spcAft>
              <a:defRPr/>
            </a:pPr>
            <a:r>
              <a:rPr lang="en-US" altLang="en-US" dirty="0"/>
              <a:t>	Office on Aging events</a:t>
            </a:r>
          </a:p>
          <a:p>
            <a:pPr eaLnBrk="1" fontAlgn="auto" hangingPunct="1">
              <a:spcAft>
                <a:spcPts val="0"/>
              </a:spcAft>
              <a:defRPr/>
            </a:pPr>
            <a:r>
              <a:rPr lang="en-US" altLang="en-US" dirty="0"/>
              <a:t>	Wellness Fairs   **</a:t>
            </a:r>
            <a:r>
              <a:rPr lang="en-US" altLang="en-US" dirty="0">
                <a:solidFill>
                  <a:srgbClr val="FF0000"/>
                </a:solidFill>
              </a:rPr>
              <a:t>Oct 7</a:t>
            </a:r>
            <a:r>
              <a:rPr lang="en-US" altLang="en-US" baseline="30000" dirty="0">
                <a:solidFill>
                  <a:srgbClr val="FF0000"/>
                </a:solidFill>
              </a:rPr>
              <a:t>th</a:t>
            </a:r>
            <a:r>
              <a:rPr lang="en-US" altLang="en-US" dirty="0">
                <a:solidFill>
                  <a:srgbClr val="FF0000"/>
                </a:solidFill>
              </a:rPr>
              <a:t>,  CSI**</a:t>
            </a:r>
          </a:p>
          <a:p>
            <a:pPr eaLnBrk="1" fontAlgn="auto" hangingPunct="1">
              <a:spcAft>
                <a:spcPts val="0"/>
              </a:spcAft>
              <a:defRPr/>
            </a:pPr>
            <a:r>
              <a:rPr lang="en-US" altLang="en-US" dirty="0"/>
              <a:t>	Population Health dialogue/changes = ‘translator’</a:t>
            </a:r>
          </a:p>
          <a:p>
            <a:pPr eaLnBrk="1" fontAlgn="auto" hangingPunct="1">
              <a:spcAft>
                <a:spcPts val="0"/>
              </a:spcAft>
              <a:defRPr/>
            </a:pPr>
            <a:r>
              <a:rPr lang="en-US" altLang="en-US" dirty="0"/>
              <a:t>	New transformations in healthcare</a:t>
            </a:r>
          </a:p>
          <a:p>
            <a:pPr eaLnBrk="1" fontAlgn="auto" hangingPunct="1">
              <a:spcAft>
                <a:spcPts val="0"/>
              </a:spcAft>
              <a:defRPr/>
            </a:pPr>
            <a:r>
              <a:rPr lang="en-US" altLang="en-US" dirty="0"/>
              <a:t>	Employer work place insurance initiatives</a:t>
            </a:r>
          </a:p>
          <a:p>
            <a:pPr eaLnBrk="1" fontAlgn="auto" hangingPunct="1">
              <a:spcAft>
                <a:spcPts val="0"/>
              </a:spcAft>
              <a:defRPr/>
            </a:pPr>
            <a:r>
              <a:rPr lang="en-US" altLang="en-US" dirty="0"/>
              <a:t>	Next generation of healthcare –with partners</a:t>
            </a:r>
          </a:p>
          <a:p>
            <a:pPr eaLnBrk="1" fontAlgn="auto" hangingPunct="1">
              <a:spcAft>
                <a:spcPts val="0"/>
              </a:spcAft>
              <a:defRPr/>
            </a:pPr>
            <a:r>
              <a:rPr lang="en-US" altLang="en-US" dirty="0"/>
              <a:t>	School outreach – high school, colleges</a:t>
            </a:r>
          </a:p>
          <a:p>
            <a:pPr eaLnBrk="1" fontAlgn="auto" hangingPunct="1">
              <a:spcAft>
                <a:spcPts val="0"/>
              </a:spcAft>
              <a:defRPr/>
            </a:pPr>
            <a:r>
              <a:rPr lang="en-US" altLang="en-US" dirty="0"/>
              <a:t>	Professional associations</a:t>
            </a:r>
          </a:p>
          <a:p>
            <a:pPr eaLnBrk="1" fontAlgn="auto" hangingPunct="1">
              <a:spcAft>
                <a:spcPts val="0"/>
              </a:spcAft>
              <a:defRPr/>
            </a:pPr>
            <a:r>
              <a:rPr lang="en-US" altLang="en-US" dirty="0"/>
              <a:t>	As requested</a:t>
            </a:r>
          </a:p>
        </p:txBody>
      </p:sp>
      <p:sp>
        <p:nvSpPr>
          <p:cNvPr id="50180" name="Slide Number Placeholder 3">
            <a:extLst>
              <a:ext uri="{FF2B5EF4-FFF2-40B4-BE49-F238E27FC236}">
                <a16:creationId xmlns:a16="http://schemas.microsoft.com/office/drawing/2014/main" xmlns="" id="{C729C430-E16F-4FC6-B634-F3C39A061D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3008E4D8-512A-49DB-A61E-F3467625179B}" type="slidenum">
              <a:rPr lang="en-US" altLang="en-US">
                <a:solidFill>
                  <a:prstClr val="black"/>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24</a:t>
            </a:fld>
            <a:endParaRPr lang="en-US" alt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139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F3B62A15-2AFA-497B-942B-4B74EC3AC78D}"/>
              </a:ext>
            </a:extLst>
          </p:cNvPr>
          <p:cNvSpPr>
            <a:spLocks noGrp="1"/>
          </p:cNvSpPr>
          <p:nvPr>
            <p:ph type="title"/>
          </p:nvPr>
        </p:nvSpPr>
        <p:spPr>
          <a:xfrm>
            <a:off x="2209800" y="398463"/>
            <a:ext cx="7772400" cy="1828800"/>
          </a:xfrm>
        </p:spPr>
        <p:txBody>
          <a:bodyPr/>
          <a:lstStyle/>
          <a:p>
            <a:pPr eaLnBrk="1" hangingPunct="1"/>
            <a:r>
              <a:rPr lang="en-US" altLang="en-US" b="1">
                <a:solidFill>
                  <a:schemeClr val="tx1"/>
                </a:solidFill>
              </a:rPr>
              <a:t>2</a:t>
            </a:r>
            <a:r>
              <a:rPr lang="en-US" altLang="en-US" b="1" baseline="30000">
                <a:solidFill>
                  <a:schemeClr val="tx1"/>
                </a:solidFill>
              </a:rPr>
              <a:t>nd</a:t>
            </a:r>
            <a:r>
              <a:rPr lang="en-US" altLang="en-US" b="1">
                <a:solidFill>
                  <a:schemeClr val="tx1"/>
                </a:solidFill>
              </a:rPr>
              <a:t>) Example of Employer-Specific	“Lunch &amp; Learn”</a:t>
            </a:r>
          </a:p>
        </p:txBody>
      </p:sp>
      <p:sp>
        <p:nvSpPr>
          <p:cNvPr id="3" name="Text Placeholder 2">
            <a:extLst>
              <a:ext uri="{FF2B5EF4-FFF2-40B4-BE49-F238E27FC236}">
                <a16:creationId xmlns:a16="http://schemas.microsoft.com/office/drawing/2014/main" xmlns="" id="{C2607865-24C1-4EDF-81CB-BD7C3660B315}"/>
              </a:ext>
            </a:extLst>
          </p:cNvPr>
          <p:cNvSpPr>
            <a:spLocks noGrp="1"/>
          </p:cNvSpPr>
          <p:nvPr>
            <p:ph type="body" idx="1"/>
          </p:nvPr>
        </p:nvSpPr>
        <p:spPr>
          <a:xfrm>
            <a:off x="2209800" y="2541589"/>
            <a:ext cx="7543800" cy="3533775"/>
          </a:xfrm>
        </p:spPr>
        <p:txBody>
          <a:bodyPr rtlCol="0">
            <a:normAutofit/>
          </a:bodyPr>
          <a:lstStyle/>
          <a:p>
            <a:pPr marL="457200" indent="-457200" eaLnBrk="1" fontAlgn="auto" hangingPunct="1">
              <a:spcAft>
                <a:spcPts val="0"/>
              </a:spcAft>
              <a:buClr>
                <a:schemeClr val="accent3"/>
              </a:buClr>
              <a:buFont typeface="+mj-lt"/>
              <a:buAutoNum type="arabicPeriod"/>
              <a:defRPr/>
            </a:pPr>
            <a:r>
              <a:rPr lang="en-US" dirty="0"/>
              <a:t>Meet with the HR staff to learn about the employer’s insurance plan.</a:t>
            </a:r>
          </a:p>
          <a:p>
            <a:pPr marL="457200" indent="-457200" eaLnBrk="1" fontAlgn="auto" hangingPunct="1">
              <a:spcAft>
                <a:spcPts val="0"/>
              </a:spcAft>
              <a:buClr>
                <a:schemeClr val="accent3"/>
              </a:buClr>
              <a:buFont typeface="+mj-lt"/>
              <a:buAutoNum type="arabicPeriod"/>
              <a:defRPr/>
            </a:pPr>
            <a:r>
              <a:rPr lang="en-US" dirty="0"/>
              <a:t>Outline the key elements for education to be covered during the </a:t>
            </a:r>
            <a:r>
              <a:rPr lang="en-US" b="1" dirty="0"/>
              <a:t>30 min employee ‘Lunch and Learn</a:t>
            </a:r>
            <a:r>
              <a:rPr lang="en-US" dirty="0"/>
              <a:t>.’</a:t>
            </a:r>
          </a:p>
          <a:p>
            <a:pPr marL="457200" indent="-457200" eaLnBrk="1" fontAlgn="auto" hangingPunct="1">
              <a:spcAft>
                <a:spcPts val="0"/>
              </a:spcAft>
              <a:buClr>
                <a:schemeClr val="accent3"/>
              </a:buClr>
              <a:buFont typeface="+mj-lt"/>
              <a:buAutoNum type="arabicPeriod"/>
              <a:defRPr/>
            </a:pPr>
            <a:r>
              <a:rPr lang="en-US" dirty="0">
                <a:solidFill>
                  <a:srgbClr val="FF0000"/>
                </a:solidFill>
              </a:rPr>
              <a:t>Hot spots for education (usually</a:t>
            </a:r>
            <a:r>
              <a:rPr lang="en-US" b="1" dirty="0">
                <a:solidFill>
                  <a:srgbClr val="FF0000"/>
                </a:solidFill>
              </a:rPr>
              <a:t>):  EOB education, out of network, what happens when you are scheduled for a surgery and ‘HealthCare Buzz’ ++ Q&amp;A.</a:t>
            </a:r>
          </a:p>
          <a:p>
            <a:pPr marL="457200" indent="-457200" eaLnBrk="1" fontAlgn="auto" hangingPunct="1">
              <a:spcAft>
                <a:spcPts val="0"/>
              </a:spcAft>
              <a:buClr>
                <a:schemeClr val="accent3"/>
              </a:buClr>
              <a:buFont typeface="+mj-lt"/>
              <a:buAutoNum type="arabicPeriod"/>
              <a:defRPr/>
            </a:pPr>
            <a:r>
              <a:rPr lang="en-US" u="sng" dirty="0"/>
              <a:t>Innovation lab </a:t>
            </a:r>
            <a:r>
              <a:rPr lang="en-US" dirty="0"/>
              <a:t>– taking the education to the employer.</a:t>
            </a:r>
          </a:p>
        </p:txBody>
      </p:sp>
      <p:sp>
        <p:nvSpPr>
          <p:cNvPr id="52228" name="Slide Number Placeholder 3">
            <a:extLst>
              <a:ext uri="{FF2B5EF4-FFF2-40B4-BE49-F238E27FC236}">
                <a16:creationId xmlns:a16="http://schemas.microsoft.com/office/drawing/2014/main" xmlns="" id="{E0C51528-F1CD-42B4-BEBB-111F60CB3E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3E77F338-0C39-428F-B415-771E72C8A69F}" type="slidenum">
              <a:rPr lang="en-US" altLang="en-US">
                <a:solidFill>
                  <a:prstClr val="black"/>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25</a:t>
            </a:fld>
            <a:endParaRPr lang="en-US" altLang="en-US">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949B089D-049A-4EED-832E-6BEF75590620}"/>
              </a:ext>
            </a:extLst>
          </p:cNvPr>
          <p:cNvSpPr/>
          <p:nvPr/>
        </p:nvSpPr>
        <p:spPr>
          <a:xfrm>
            <a:off x="9034463" y="5283201"/>
            <a:ext cx="792162" cy="792163"/>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6772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F9747-44B8-4553-A47D-80EB4D8FDB21}"/>
              </a:ext>
            </a:extLst>
          </p:cNvPr>
          <p:cNvSpPr>
            <a:spLocks noGrp="1"/>
          </p:cNvSpPr>
          <p:nvPr>
            <p:ph type="title"/>
          </p:nvPr>
        </p:nvSpPr>
        <p:spPr/>
        <p:txBody>
          <a:bodyPr rtlCol="0">
            <a:normAutofit/>
          </a:bodyPr>
          <a:lstStyle/>
          <a:p>
            <a:pPr eaLnBrk="1" fontAlgn="auto" hangingPunct="1">
              <a:spcAft>
                <a:spcPts val="0"/>
              </a:spcAft>
              <a:defRPr/>
            </a:pPr>
            <a:r>
              <a:rPr lang="en-US" dirty="0">
                <a:solidFill>
                  <a:schemeClr val="tx1">
                    <a:lumMod val="85000"/>
                    <a:lumOff val="15000"/>
                  </a:schemeClr>
                </a:solidFill>
              </a:rPr>
              <a:t>So now you need healthcare – Outpt surgery  (Sample) – in network</a:t>
            </a:r>
          </a:p>
        </p:txBody>
      </p:sp>
      <p:sp>
        <p:nvSpPr>
          <p:cNvPr id="3" name="Content Placeholder 2">
            <a:extLst>
              <a:ext uri="{FF2B5EF4-FFF2-40B4-BE49-F238E27FC236}">
                <a16:creationId xmlns:a16="http://schemas.microsoft.com/office/drawing/2014/main" xmlns="" id="{72DDE1A3-9EBB-4620-B9DA-EE937F326292}"/>
              </a:ext>
            </a:extLst>
          </p:cNvPr>
          <p:cNvSpPr>
            <a:spLocks noGrp="1"/>
          </p:cNvSpPr>
          <p:nvPr>
            <p:ph idx="1"/>
          </p:nvPr>
        </p:nvSpPr>
        <p:spPr>
          <a:xfrm>
            <a:off x="1981200" y="2133601"/>
            <a:ext cx="8229600" cy="4640263"/>
          </a:xfrm>
        </p:spPr>
        <p:txBody>
          <a:bodyPr rtlCol="0">
            <a:normAutofit/>
          </a:bodyPr>
          <a:lstStyle/>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Surgeon’s office will contact your insurance carrier to get the surgery pre-authorized.  Insurance carrier has their own criteria for medically necessary services.    Many times requires ‘negotiation’ with provider and payer.</a:t>
            </a:r>
          </a:p>
          <a:p>
            <a:pPr marL="274320" indent="-274320" eaLnBrk="1" fontAlgn="auto" hangingPunct="1">
              <a:spcAft>
                <a:spcPts val="0"/>
              </a:spcAft>
              <a:buClr>
                <a:schemeClr val="accent3"/>
              </a:buClr>
              <a:buFont typeface="Wingdings 2"/>
              <a:buChar char=""/>
              <a:defRPr/>
            </a:pPr>
            <a:r>
              <a:rPr lang="en-US" u="sng" dirty="0">
                <a:solidFill>
                  <a:schemeClr val="tx1">
                    <a:lumMod val="85000"/>
                    <a:lumOff val="15000"/>
                  </a:schemeClr>
                </a:solidFill>
              </a:rPr>
              <a:t>Routine bills for an outpt surgery- usually each sent separately:</a:t>
            </a:r>
          </a:p>
          <a:p>
            <a:pPr marL="0" indent="0" eaLnBrk="1" fontAlgn="auto" hangingPunct="1">
              <a:spcAft>
                <a:spcPts val="0"/>
              </a:spcAft>
              <a:buClr>
                <a:schemeClr val="accent3"/>
              </a:buClr>
              <a:buNone/>
              <a:defRPr/>
            </a:pPr>
            <a:r>
              <a:rPr lang="en-US" dirty="0">
                <a:solidFill>
                  <a:schemeClr val="tx1">
                    <a:lumMod val="85000"/>
                    <a:lumOff val="15000"/>
                  </a:schemeClr>
                </a:solidFill>
              </a:rPr>
              <a:t>     Surgeon		 		      Anesthesiologist</a:t>
            </a:r>
          </a:p>
          <a:p>
            <a:pPr marL="0" indent="0" eaLnBrk="1" fontAlgn="auto" hangingPunct="1">
              <a:spcAft>
                <a:spcPts val="0"/>
              </a:spcAft>
              <a:buClr>
                <a:schemeClr val="accent3"/>
              </a:buClr>
              <a:buNone/>
              <a:defRPr/>
            </a:pPr>
            <a:r>
              <a:rPr lang="en-US" dirty="0">
                <a:solidFill>
                  <a:schemeClr val="tx1">
                    <a:lumMod val="85000"/>
                    <a:lumOff val="15000"/>
                  </a:schemeClr>
                </a:solidFill>
              </a:rPr>
              <a:t>     Pre-op testing	                   Procedure location  (Hospital, free standing ctr)</a:t>
            </a:r>
          </a:p>
          <a:p>
            <a:pPr marL="0" indent="0" eaLnBrk="1" fontAlgn="auto" hangingPunct="1">
              <a:spcAft>
                <a:spcPts val="0"/>
              </a:spcAft>
              <a:buClr>
                <a:schemeClr val="accent3"/>
              </a:buClr>
              <a:buNone/>
              <a:defRPr/>
            </a:pPr>
            <a:r>
              <a:rPr lang="en-US" u="sng" dirty="0">
                <a:solidFill>
                  <a:schemeClr val="tx1">
                    <a:lumMod val="85000"/>
                    <a:lumOff val="15000"/>
                  </a:schemeClr>
                </a:solidFill>
              </a:rPr>
              <a:t>IMPORTANT</a:t>
            </a:r>
            <a:r>
              <a:rPr lang="en-US" dirty="0">
                <a:solidFill>
                  <a:schemeClr val="tx1">
                    <a:lumMod val="85000"/>
                    <a:lumOff val="15000"/>
                  </a:schemeClr>
                </a:solidFill>
              </a:rPr>
              <a:t>:   Validate all of the above are within the network that is part of Cigna’s plan.  IN NETWORK</a:t>
            </a:r>
          </a:p>
          <a:p>
            <a:pPr marL="0" indent="0" eaLnBrk="1" fontAlgn="auto" hangingPunct="1">
              <a:spcAft>
                <a:spcPts val="0"/>
              </a:spcAft>
              <a:buClr>
                <a:schemeClr val="accent3"/>
              </a:buClr>
              <a:buNone/>
              <a:defRPr/>
            </a:pPr>
            <a:r>
              <a:rPr lang="en-US" dirty="0">
                <a:solidFill>
                  <a:schemeClr val="tx1">
                    <a:lumMod val="85000"/>
                    <a:lumOff val="15000"/>
                  </a:schemeClr>
                </a:solidFill>
              </a:rPr>
              <a:t>  </a:t>
            </a:r>
          </a:p>
        </p:txBody>
      </p:sp>
      <p:sp>
        <p:nvSpPr>
          <p:cNvPr id="4" name="Slide Number Placeholder 3">
            <a:extLst>
              <a:ext uri="{FF2B5EF4-FFF2-40B4-BE49-F238E27FC236}">
                <a16:creationId xmlns:a16="http://schemas.microsoft.com/office/drawing/2014/main" xmlns="" id="{3D189D00-A3DC-4618-9D46-45C5B366A12E}"/>
              </a:ext>
            </a:extLst>
          </p:cNvPr>
          <p:cNvSpPr>
            <a:spLocks noGrp="1"/>
          </p:cNvSpPr>
          <p:nvPr>
            <p:ph type="sldNum" sz="quarter" idx="12"/>
          </p:nvPr>
        </p:nvSpPr>
        <p:spPr/>
        <p:txBody>
          <a:bodyPr/>
          <a:lstStyle/>
          <a:p>
            <a:pPr eaLnBrk="0" hangingPunct="0">
              <a:defRPr/>
            </a:pPr>
            <a:fld id="{61A8FC29-6159-4281-8483-09A49A832955}" type="slidenum">
              <a:rPr lang="en-US">
                <a:solidFill>
                  <a:srgbClr val="04617B">
                    <a:shade val="90000"/>
                  </a:srgbClr>
                </a:solidFill>
                <a:latin typeface="Constantia"/>
                <a:cs typeface="Arial" panose="020B0604020202020204" pitchFamily="34" charset="0"/>
              </a:rPr>
              <a:pPr eaLnBrk="0" hangingPunct="0">
                <a:defRPr/>
              </a:pPr>
              <a:t>26</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389693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A90E137E-0D41-4DA9-9586-063565F43235}"/>
              </a:ext>
            </a:extLst>
          </p:cNvPr>
          <p:cNvSpPr>
            <a:spLocks noGrp="1"/>
          </p:cNvSpPr>
          <p:nvPr>
            <p:ph type="title"/>
          </p:nvPr>
        </p:nvSpPr>
        <p:spPr/>
        <p:txBody>
          <a:bodyPr/>
          <a:lstStyle/>
          <a:p>
            <a:pPr eaLnBrk="1" hangingPunct="1"/>
            <a:endParaRPr lang="en-US" altLang="en-US"/>
          </a:p>
        </p:txBody>
      </p:sp>
      <p:graphicFrame>
        <p:nvGraphicFramePr>
          <p:cNvPr id="54275" name="Content Placeholder 4">
            <a:extLst>
              <a:ext uri="{FF2B5EF4-FFF2-40B4-BE49-F238E27FC236}">
                <a16:creationId xmlns:a16="http://schemas.microsoft.com/office/drawing/2014/main" xmlns="" id="{93AD6680-9309-47B6-A3DB-A9B02251D8BF}"/>
              </a:ext>
            </a:extLst>
          </p:cNvPr>
          <p:cNvGraphicFramePr>
            <a:graphicFrameLocks noGrp="1" noChangeAspect="1"/>
          </p:cNvGraphicFramePr>
          <p:nvPr>
            <p:ph idx="1"/>
          </p:nvPr>
        </p:nvGraphicFramePr>
        <p:xfrm>
          <a:off x="3059114" y="152400"/>
          <a:ext cx="5005387" cy="6477000"/>
        </p:xfrm>
        <a:graphic>
          <a:graphicData uri="http://schemas.openxmlformats.org/presentationml/2006/ole">
            <mc:AlternateContent xmlns:mc="http://schemas.openxmlformats.org/markup-compatibility/2006">
              <mc:Choice xmlns:v="urn:schemas-microsoft-com:vml" Requires="v">
                <p:oleObj spid="_x0000_s1027" name="Acrobat Document" r:id="rId3" imgW="3886052" imgH="5029200" progId="Acrobat.Document.2015">
                  <p:embed/>
                </p:oleObj>
              </mc:Choice>
              <mc:Fallback>
                <p:oleObj name="Acrobat Document" r:id="rId3" imgW="3886052" imgH="5029200" progId="Acrobat.Document.2015">
                  <p:embed/>
                  <p:pic>
                    <p:nvPicPr>
                      <p:cNvPr id="54275" name="Content Placeholder 4">
                        <a:extLst>
                          <a:ext uri="{FF2B5EF4-FFF2-40B4-BE49-F238E27FC236}">
                            <a16:creationId xmlns:a16="http://schemas.microsoft.com/office/drawing/2014/main" xmlns="" id="{93AD6680-9309-47B6-A3DB-A9B02251D8B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4" y="152400"/>
                        <a:ext cx="500538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xmlns="" id="{0B1A12B4-DBC7-43C1-B2B0-ACBF28301725}"/>
              </a:ext>
            </a:extLst>
          </p:cNvPr>
          <p:cNvSpPr>
            <a:spLocks noGrp="1"/>
          </p:cNvSpPr>
          <p:nvPr>
            <p:ph type="sldNum" sz="quarter" idx="12"/>
          </p:nvPr>
        </p:nvSpPr>
        <p:spPr/>
        <p:txBody>
          <a:bodyPr/>
          <a:lstStyle/>
          <a:p>
            <a:pPr eaLnBrk="0" hangingPunct="0">
              <a:defRPr/>
            </a:pPr>
            <a:fld id="{EC3CD50A-F6B0-4998-BBDE-265D03BB56CF}" type="slidenum">
              <a:rPr lang="en-US">
                <a:solidFill>
                  <a:srgbClr val="04617B">
                    <a:shade val="90000"/>
                  </a:srgbClr>
                </a:solidFill>
                <a:latin typeface="Constantia"/>
                <a:cs typeface="Arial" panose="020B0604020202020204" pitchFamily="34" charset="0"/>
              </a:rPr>
              <a:pPr eaLnBrk="0" hangingPunct="0">
                <a:defRPr/>
              </a:pPr>
              <a:t>27</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201321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6DA30A38-3952-4AA7-9184-FF0F1D69C82D}"/>
              </a:ext>
            </a:extLst>
          </p:cNvPr>
          <p:cNvSpPr>
            <a:spLocks noGrp="1"/>
          </p:cNvSpPr>
          <p:nvPr>
            <p:ph type="title"/>
          </p:nvPr>
        </p:nvSpPr>
        <p:spPr/>
        <p:txBody>
          <a:bodyPr/>
          <a:lstStyle/>
          <a:p>
            <a:pPr eaLnBrk="1" hangingPunct="1"/>
            <a:endParaRPr lang="en-US" altLang="en-US"/>
          </a:p>
        </p:txBody>
      </p:sp>
      <p:graphicFrame>
        <p:nvGraphicFramePr>
          <p:cNvPr id="55299" name="Content Placeholder 4">
            <a:extLst>
              <a:ext uri="{FF2B5EF4-FFF2-40B4-BE49-F238E27FC236}">
                <a16:creationId xmlns:a16="http://schemas.microsoft.com/office/drawing/2014/main" xmlns="" id="{4D3E0D8C-1726-43A9-A1DC-AAA06FE9B872}"/>
              </a:ext>
            </a:extLst>
          </p:cNvPr>
          <p:cNvGraphicFramePr>
            <a:graphicFrameLocks noGrp="1" noChangeAspect="1"/>
          </p:cNvGraphicFramePr>
          <p:nvPr>
            <p:ph idx="1"/>
          </p:nvPr>
        </p:nvGraphicFramePr>
        <p:xfrm>
          <a:off x="3516314" y="-152400"/>
          <a:ext cx="5005387" cy="6477000"/>
        </p:xfrm>
        <a:graphic>
          <a:graphicData uri="http://schemas.openxmlformats.org/presentationml/2006/ole">
            <mc:AlternateContent xmlns:mc="http://schemas.openxmlformats.org/markup-compatibility/2006">
              <mc:Choice xmlns:v="urn:schemas-microsoft-com:vml" Requires="v">
                <p:oleObj spid="_x0000_s2051" name="Acrobat Document" r:id="rId3" imgW="3886052" imgH="5029200" progId="Acrobat.Document.2015">
                  <p:embed/>
                </p:oleObj>
              </mc:Choice>
              <mc:Fallback>
                <p:oleObj name="Acrobat Document" r:id="rId3" imgW="3886052" imgH="5029200" progId="Acrobat.Document.2015">
                  <p:embed/>
                  <p:pic>
                    <p:nvPicPr>
                      <p:cNvPr id="55299" name="Content Placeholder 4">
                        <a:extLst>
                          <a:ext uri="{FF2B5EF4-FFF2-40B4-BE49-F238E27FC236}">
                            <a16:creationId xmlns:a16="http://schemas.microsoft.com/office/drawing/2014/main" xmlns="" id="{4D3E0D8C-1726-43A9-A1DC-AAA06FE9B872}"/>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314" y="-152400"/>
                        <a:ext cx="500538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xmlns="" id="{252788FB-EF9E-4562-969A-EA0B7EADCB00}"/>
              </a:ext>
            </a:extLst>
          </p:cNvPr>
          <p:cNvSpPr>
            <a:spLocks noGrp="1"/>
          </p:cNvSpPr>
          <p:nvPr>
            <p:ph type="sldNum" sz="quarter" idx="12"/>
          </p:nvPr>
        </p:nvSpPr>
        <p:spPr/>
        <p:txBody>
          <a:bodyPr/>
          <a:lstStyle/>
          <a:p>
            <a:pPr eaLnBrk="0" hangingPunct="0">
              <a:defRPr/>
            </a:pPr>
            <a:fld id="{413184CA-9562-422B-B66A-9007A8801445}" type="slidenum">
              <a:rPr lang="en-US">
                <a:solidFill>
                  <a:srgbClr val="04617B">
                    <a:shade val="90000"/>
                  </a:srgbClr>
                </a:solidFill>
                <a:latin typeface="Constantia"/>
                <a:cs typeface="Arial" panose="020B0604020202020204" pitchFamily="34" charset="0"/>
              </a:rPr>
              <a:pPr eaLnBrk="0" hangingPunct="0">
                <a:defRPr/>
              </a:pPr>
              <a:t>28</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1926415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28268749-475E-4A8E-99C0-F480B2363C81}"/>
              </a:ext>
            </a:extLst>
          </p:cNvPr>
          <p:cNvSpPr>
            <a:spLocks noGrp="1"/>
          </p:cNvSpPr>
          <p:nvPr>
            <p:ph type="title"/>
          </p:nvPr>
        </p:nvSpPr>
        <p:spPr/>
        <p:txBody>
          <a:bodyPr/>
          <a:lstStyle/>
          <a:p>
            <a:endParaRPr lang="en-US" altLang="en-US"/>
          </a:p>
        </p:txBody>
      </p:sp>
      <p:pic>
        <p:nvPicPr>
          <p:cNvPr id="56323" name="Content Placeholder 5">
            <a:extLst>
              <a:ext uri="{FF2B5EF4-FFF2-40B4-BE49-F238E27FC236}">
                <a16:creationId xmlns:a16="http://schemas.microsoft.com/office/drawing/2014/main" xmlns="" id="{E605AA58-98EC-49B6-9692-60C2AEAC9D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381000"/>
            <a:ext cx="5486400" cy="6148388"/>
          </a:xfrm>
        </p:spPr>
      </p:pic>
      <p:sp>
        <p:nvSpPr>
          <p:cNvPr id="4" name="Footer Placeholder 3">
            <a:extLst>
              <a:ext uri="{FF2B5EF4-FFF2-40B4-BE49-F238E27FC236}">
                <a16:creationId xmlns:a16="http://schemas.microsoft.com/office/drawing/2014/main" xmlns="" id="{A7217E1B-4429-4A98-8A96-B72390C5C7BF}"/>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6325" name="Slide Number Placeholder 4">
            <a:extLst>
              <a:ext uri="{FF2B5EF4-FFF2-40B4-BE49-F238E27FC236}">
                <a16:creationId xmlns:a16="http://schemas.microsoft.com/office/drawing/2014/main" xmlns="" id="{B2EFDFDD-DCA1-40C7-943A-D8F6A093F1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1B283AD2-6176-4A3D-A1B6-D54282D3572C}"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29</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51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3277" y="1309269"/>
            <a:ext cx="4371087" cy="5178823"/>
          </a:xfrm>
          <a:prstGeom prst="rect">
            <a:avLst/>
          </a:prstGeom>
          <a:solidFill>
            <a:schemeClr val="bg1"/>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26" name="Picture 2" descr="https://kaiserfamilyfoundation.files.wordpress.com/2015/02/8699-figure-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437" t="89994" r="241" b="700"/>
          <a:stretch/>
        </p:blipFill>
        <p:spPr bwMode="auto">
          <a:xfrm>
            <a:off x="11271544" y="5950666"/>
            <a:ext cx="736936" cy="702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1925" t="32089" r="40773" b="12559"/>
          <a:stretch/>
        </p:blipFill>
        <p:spPr>
          <a:xfrm>
            <a:off x="7316661" y="6363380"/>
            <a:ext cx="3954883" cy="268472"/>
          </a:xfrm>
          <a:prstGeom prst="rect">
            <a:avLst/>
          </a:prstGeom>
        </p:spPr>
      </p:pic>
      <p:sp>
        <p:nvSpPr>
          <p:cNvPr id="11" name="Title 2"/>
          <p:cNvSpPr>
            <a:spLocks noGrp="1"/>
          </p:cNvSpPr>
          <p:nvPr>
            <p:ph type="title"/>
          </p:nvPr>
        </p:nvSpPr>
        <p:spPr>
          <a:xfrm>
            <a:off x="609600" y="474127"/>
            <a:ext cx="10972800" cy="948267"/>
          </a:xfrm>
        </p:spPr>
        <p:txBody>
          <a:bodyPr>
            <a:normAutofit/>
          </a:bodyPr>
          <a:lstStyle/>
          <a:p>
            <a:r>
              <a:rPr lang="en-US" dirty="0"/>
              <a:t>…and Deductibles are Unaffordable</a:t>
            </a:r>
          </a:p>
        </p:txBody>
      </p:sp>
      <p:pic>
        <p:nvPicPr>
          <p:cNvPr id="4" name="Picture 3"/>
          <p:cNvPicPr>
            <a:picLocks noChangeAspect="1"/>
          </p:cNvPicPr>
          <p:nvPr/>
        </p:nvPicPr>
        <p:blipFill>
          <a:blip r:embed="rId5"/>
          <a:stretch>
            <a:fillRect/>
          </a:stretch>
        </p:blipFill>
        <p:spPr>
          <a:xfrm>
            <a:off x="3844012" y="1422394"/>
            <a:ext cx="1910245" cy="4982896"/>
          </a:xfrm>
          <a:prstGeom prst="rect">
            <a:avLst/>
          </a:prstGeom>
        </p:spPr>
      </p:pic>
      <p:sp>
        <p:nvSpPr>
          <p:cNvPr id="5" name="TextBox 4"/>
          <p:cNvSpPr txBox="1"/>
          <p:nvPr/>
        </p:nvSpPr>
        <p:spPr>
          <a:xfrm>
            <a:off x="609601" y="2369322"/>
            <a:ext cx="3142698" cy="1938992"/>
          </a:xfrm>
          <a:prstGeom prst="rect">
            <a:avLst/>
          </a:prstGeom>
          <a:noFill/>
        </p:spPr>
        <p:txBody>
          <a:bodyPr wrap="square" rtlCol="0">
            <a:spAutoFit/>
          </a:bodyPr>
          <a:lstStyle/>
          <a:p>
            <a:pPr algn="ctr"/>
            <a:r>
              <a:rPr lang="en-US" sz="2400" b="1" dirty="0">
                <a:solidFill>
                  <a:srgbClr val="004A8D"/>
                </a:solidFill>
              </a:rPr>
              <a:t>% Households Where </a:t>
            </a:r>
          </a:p>
          <a:p>
            <a:pPr algn="ctr"/>
            <a:r>
              <a:rPr lang="en-US" sz="2400" b="1" dirty="0">
                <a:solidFill>
                  <a:srgbClr val="004A8D"/>
                </a:solidFill>
              </a:rPr>
              <a:t>Total Liquid Financial Assets &gt;</a:t>
            </a:r>
          </a:p>
          <a:p>
            <a:pPr algn="ctr"/>
            <a:r>
              <a:rPr lang="en-US" sz="2400" b="1" dirty="0">
                <a:solidFill>
                  <a:srgbClr val="004A8D"/>
                </a:solidFill>
              </a:rPr>
              <a:t>Health Insurance Deductibles</a:t>
            </a:r>
          </a:p>
        </p:txBody>
      </p:sp>
      <p:sp>
        <p:nvSpPr>
          <p:cNvPr id="16" name="TextBox 15"/>
          <p:cNvSpPr txBox="1"/>
          <p:nvPr/>
        </p:nvSpPr>
        <p:spPr>
          <a:xfrm>
            <a:off x="6230176" y="2216862"/>
            <a:ext cx="5352224" cy="2964594"/>
          </a:xfrm>
          <a:prstGeom prst="rect">
            <a:avLst/>
          </a:prstGeom>
          <a:noFill/>
        </p:spPr>
        <p:txBody>
          <a:bodyPr wrap="square" rtlCol="0">
            <a:spAutoFit/>
          </a:bodyPr>
          <a:lstStyle/>
          <a:p>
            <a:r>
              <a:rPr lang="en-US" sz="3733" i="1" dirty="0">
                <a:solidFill>
                  <a:srgbClr val="6CAEDF"/>
                </a:solidFill>
                <a:latin typeface="Arial"/>
                <a:cs typeface="Helvetica"/>
              </a:rPr>
              <a:t>For 40% - 50% of Idaho households, standard annual deductibles represent more than all of their liquid assets. </a:t>
            </a:r>
          </a:p>
        </p:txBody>
      </p:sp>
    </p:spTree>
    <p:extLst>
      <p:ext uri="{BB962C8B-B14F-4D97-AF65-F5344CB8AC3E}">
        <p14:creationId xmlns:p14="http://schemas.microsoft.com/office/powerpoint/2010/main" val="3804477449"/>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32ED1902-8305-4519-AC2A-5BEF4AAF99A3}"/>
              </a:ext>
            </a:extLst>
          </p:cNvPr>
          <p:cNvSpPr>
            <a:spLocks noGrp="1"/>
          </p:cNvSpPr>
          <p:nvPr>
            <p:ph type="title"/>
          </p:nvPr>
        </p:nvSpPr>
        <p:spPr>
          <a:xfrm>
            <a:off x="1981200" y="704850"/>
            <a:ext cx="8229600" cy="939800"/>
          </a:xfrm>
        </p:spPr>
        <p:txBody>
          <a:bodyPr/>
          <a:lstStyle/>
          <a:p>
            <a:pPr eaLnBrk="1" hangingPunct="1"/>
            <a:r>
              <a:rPr lang="en-US" altLang="en-US" b="1">
                <a:solidFill>
                  <a:schemeClr val="tx1"/>
                </a:solidFill>
              </a:rPr>
              <a:t>Think like a pt – out of network </a:t>
            </a:r>
            <a:r>
              <a:rPr lang="en-US" altLang="en-US"/>
              <a:t/>
            </a:r>
            <a:br>
              <a:rPr lang="en-US" altLang="en-US"/>
            </a:br>
            <a:r>
              <a:rPr lang="en-US" altLang="en-US" sz="1200"/>
              <a:t>(means what to the pt or family?)</a:t>
            </a:r>
          </a:p>
        </p:txBody>
      </p:sp>
      <p:sp>
        <p:nvSpPr>
          <p:cNvPr id="69635" name="Content Placeholder 2">
            <a:extLst>
              <a:ext uri="{FF2B5EF4-FFF2-40B4-BE49-F238E27FC236}">
                <a16:creationId xmlns:a16="http://schemas.microsoft.com/office/drawing/2014/main" xmlns="" id="{E3187AC7-5B7A-481C-B895-6A3B814E14B8}"/>
              </a:ext>
            </a:extLst>
          </p:cNvPr>
          <p:cNvSpPr>
            <a:spLocks noGrp="1"/>
          </p:cNvSpPr>
          <p:nvPr>
            <p:ph idx="1"/>
          </p:nvPr>
        </p:nvSpPr>
        <p:spPr>
          <a:xfrm>
            <a:off x="1981200" y="1828800"/>
            <a:ext cx="8229600" cy="4495800"/>
          </a:xfrm>
        </p:spPr>
        <p:txBody>
          <a:bodyPr rtlCol="0">
            <a:normAutofit fontScale="92500" lnSpcReduction="20000"/>
          </a:bodyPr>
          <a:lstStyle/>
          <a:p>
            <a:pPr eaLnBrk="1" fontAlgn="auto" hangingPunct="1">
              <a:spcAft>
                <a:spcPts val="0"/>
              </a:spcAft>
              <a:buFont typeface="Arial"/>
              <a:buChar char="•"/>
              <a:defRPr/>
            </a:pPr>
            <a:r>
              <a:rPr lang="en-US" altLang="en-US" sz="2000" dirty="0">
                <a:solidFill>
                  <a:schemeClr val="tx1">
                    <a:lumMod val="85000"/>
                    <a:lumOff val="15000"/>
                  </a:schemeClr>
                </a:solidFill>
              </a:rPr>
              <a:t>40 year old has had emergency foot /ankle surgery approx 8 years ago and taken to a Boise hospital.  The surgeon specialized in this type of foot surgery.  Both in network at that time.</a:t>
            </a:r>
          </a:p>
          <a:p>
            <a:pPr eaLnBrk="1" fontAlgn="auto" hangingPunct="1">
              <a:spcAft>
                <a:spcPts val="0"/>
              </a:spcAft>
              <a:buFont typeface="Arial"/>
              <a:buChar char="•"/>
              <a:defRPr/>
            </a:pPr>
            <a:r>
              <a:rPr lang="en-US" altLang="en-US" sz="2000" dirty="0">
                <a:solidFill>
                  <a:schemeClr val="tx1">
                    <a:lumMod val="85000"/>
                    <a:lumOff val="15000"/>
                  </a:schemeClr>
                </a:solidFill>
              </a:rPr>
              <a:t>3 surgeries later –still problems with rebuilding the foot to allow the pt to walk.</a:t>
            </a:r>
          </a:p>
          <a:p>
            <a:pPr eaLnBrk="1" fontAlgn="auto" hangingPunct="1">
              <a:spcAft>
                <a:spcPts val="0"/>
              </a:spcAft>
              <a:buFont typeface="Arial"/>
              <a:buChar char="•"/>
              <a:defRPr/>
            </a:pPr>
            <a:r>
              <a:rPr lang="en-US" altLang="en-US" sz="2000" dirty="0">
                <a:solidFill>
                  <a:schemeClr val="tx1">
                    <a:lumMod val="85000"/>
                    <a:lumOff val="15000"/>
                  </a:schemeClr>
                </a:solidFill>
              </a:rPr>
              <a:t>July 2013, employer changes plans and now the doctor and hospital who employees the doctor is out of network.  </a:t>
            </a:r>
          </a:p>
          <a:p>
            <a:pPr eaLnBrk="1" fontAlgn="auto" hangingPunct="1">
              <a:spcAft>
                <a:spcPts val="0"/>
              </a:spcAft>
              <a:buFont typeface="Arial"/>
              <a:buChar char="•"/>
              <a:defRPr/>
            </a:pPr>
            <a:r>
              <a:rPr lang="en-US" altLang="en-US" sz="2000" dirty="0">
                <a:solidFill>
                  <a:schemeClr val="tx1">
                    <a:lumMod val="85000"/>
                    <a:lumOff val="15000"/>
                  </a:schemeClr>
                </a:solidFill>
              </a:rPr>
              <a:t>The pt continues to go to the surgeon who does another surgery Oct 2014 and a follow up minor surgery in 2015. Pt was aware of the change but did not know to do anything different as he was in continuing care. </a:t>
            </a:r>
          </a:p>
          <a:p>
            <a:pPr eaLnBrk="1" fontAlgn="auto" hangingPunct="1">
              <a:spcAft>
                <a:spcPts val="0"/>
              </a:spcAft>
              <a:buFont typeface="Arial"/>
              <a:buChar char="•"/>
              <a:defRPr/>
            </a:pPr>
            <a:r>
              <a:rPr lang="en-US" altLang="en-US" sz="2000" dirty="0">
                <a:solidFill>
                  <a:schemeClr val="tx1">
                    <a:lumMod val="85000"/>
                    <a:lumOff val="15000"/>
                  </a:schemeClr>
                </a:solidFill>
              </a:rPr>
              <a:t>Insurance pays significantly lower – no adjustment from charges as out of network/no contract. Pt pays all charges except actual payment to doctors, hospitals, tests.  Huge financial hit.</a:t>
            </a:r>
          </a:p>
          <a:p>
            <a:pPr eaLnBrk="1" fontAlgn="auto" hangingPunct="1">
              <a:spcAft>
                <a:spcPts val="0"/>
              </a:spcAft>
              <a:buFont typeface="Arial"/>
              <a:buChar char="•"/>
              <a:defRPr/>
            </a:pPr>
            <a:r>
              <a:rPr lang="en-US" altLang="en-US" sz="2000" dirty="0">
                <a:solidFill>
                  <a:schemeClr val="tx1">
                    <a:lumMod val="85000"/>
                    <a:lumOff val="15000"/>
                  </a:schemeClr>
                </a:solidFill>
              </a:rPr>
              <a:t>What does the employee or pt know of the a) ramifications of out of network, b) prior notice to get approved and c) appeal rights?</a:t>
            </a:r>
          </a:p>
          <a:p>
            <a:pPr eaLnBrk="1" fontAlgn="auto" hangingPunct="1">
              <a:spcAft>
                <a:spcPts val="0"/>
              </a:spcAft>
              <a:buNone/>
              <a:defRPr/>
            </a:pPr>
            <a:endParaRPr lang="en-US" altLang="en-US" sz="20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xmlns="" id="{C511B26D-7A89-4AC6-8A80-4E597F3E8E72}"/>
              </a:ext>
            </a:extLst>
          </p:cNvPr>
          <p:cNvSpPr>
            <a:spLocks noGrp="1"/>
          </p:cNvSpPr>
          <p:nvPr>
            <p:ph type="sldNum" sz="quarter" idx="12"/>
          </p:nvPr>
        </p:nvSpPr>
        <p:spPr/>
        <p:txBody>
          <a:bodyPr/>
          <a:lstStyle/>
          <a:p>
            <a:pPr eaLnBrk="0" hangingPunct="0">
              <a:defRPr/>
            </a:pPr>
            <a:fld id="{F2ED4917-6E63-487E-AAA9-B93726D54CFE}" type="slidenum">
              <a:rPr lang="en-US">
                <a:solidFill>
                  <a:srgbClr val="04617B">
                    <a:shade val="90000"/>
                  </a:srgbClr>
                </a:solidFill>
                <a:latin typeface="Constantia"/>
                <a:cs typeface="Arial" panose="020B0604020202020204" pitchFamily="34" charset="0"/>
              </a:rPr>
              <a:pPr eaLnBrk="0" hangingPunct="0">
                <a:defRPr/>
              </a:pPr>
              <a:t>30</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1837188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AC71D93A-F7AE-4CE5-9387-6FD240BB3C6A}"/>
              </a:ext>
            </a:extLst>
          </p:cNvPr>
          <p:cNvSpPr>
            <a:spLocks noGrp="1"/>
          </p:cNvSpPr>
          <p:nvPr>
            <p:ph type="title"/>
          </p:nvPr>
        </p:nvSpPr>
        <p:spPr>
          <a:xfrm>
            <a:off x="2133601" y="609601"/>
            <a:ext cx="6348413" cy="1185863"/>
          </a:xfrm>
        </p:spPr>
        <p:txBody>
          <a:bodyPr rtlCol="0">
            <a:normAutofit fontScale="90000"/>
          </a:bodyPr>
          <a:lstStyle/>
          <a:p>
            <a:pPr eaLnBrk="1" fontAlgn="auto" hangingPunct="1">
              <a:spcAft>
                <a:spcPts val="0"/>
              </a:spcAft>
              <a:defRPr/>
            </a:pPr>
            <a:r>
              <a:rPr lang="en-US" altLang="en-US" dirty="0">
                <a:solidFill>
                  <a:schemeClr val="tx1">
                    <a:lumMod val="85000"/>
                    <a:lumOff val="15000"/>
                  </a:schemeClr>
                </a:solidFill>
              </a:rPr>
              <a:t>Let’s look at out of network- Surgery done at out of network hospital	</a:t>
            </a:r>
          </a:p>
        </p:txBody>
      </p:sp>
      <p:sp>
        <p:nvSpPr>
          <p:cNvPr id="65539" name="Content Placeholder 2">
            <a:extLst>
              <a:ext uri="{FF2B5EF4-FFF2-40B4-BE49-F238E27FC236}">
                <a16:creationId xmlns:a16="http://schemas.microsoft.com/office/drawing/2014/main" xmlns="" id="{71965EDB-FC0D-4D90-9A3C-70F6BE09FC38}"/>
              </a:ext>
            </a:extLst>
          </p:cNvPr>
          <p:cNvSpPr>
            <a:spLocks noGrp="1"/>
          </p:cNvSpPr>
          <p:nvPr>
            <p:ph sz="half" idx="1"/>
          </p:nvPr>
        </p:nvSpPr>
        <p:spPr>
          <a:xfrm>
            <a:off x="2133600" y="2160589"/>
            <a:ext cx="3087688" cy="3881437"/>
          </a:xfrm>
        </p:spPr>
        <p:txBody>
          <a:bodyPr rtlCol="0">
            <a:noAutofit/>
          </a:bodyPr>
          <a:lstStyle/>
          <a:p>
            <a:pPr eaLnBrk="1" fontAlgn="auto" hangingPunct="1">
              <a:spcAft>
                <a:spcPts val="0"/>
              </a:spcAft>
              <a:buFont typeface="Arial"/>
              <a:buChar char="•"/>
              <a:defRPr/>
            </a:pPr>
            <a:r>
              <a:rPr lang="en-US" altLang="en-US" sz="1200" dirty="0">
                <a:solidFill>
                  <a:schemeClr val="tx1">
                    <a:lumMod val="85000"/>
                    <a:lumOff val="15000"/>
                  </a:schemeClr>
                </a:solidFill>
              </a:rPr>
              <a:t>Surgery done at an out of network hospital.</a:t>
            </a:r>
          </a:p>
          <a:p>
            <a:pPr eaLnBrk="1" fontAlgn="auto" hangingPunct="1">
              <a:spcAft>
                <a:spcPts val="0"/>
              </a:spcAft>
              <a:buFont typeface="Arial"/>
              <a:buChar char="•"/>
              <a:defRPr/>
            </a:pPr>
            <a:r>
              <a:rPr lang="en-US" altLang="en-US" sz="1200" dirty="0">
                <a:solidFill>
                  <a:schemeClr val="tx1">
                    <a:lumMod val="85000"/>
                    <a:lumOff val="15000"/>
                  </a:schemeClr>
                </a:solidFill>
              </a:rPr>
              <a:t>Billed charges:  $8000</a:t>
            </a:r>
          </a:p>
          <a:p>
            <a:pPr eaLnBrk="1" fontAlgn="auto" hangingPunct="1">
              <a:spcAft>
                <a:spcPts val="0"/>
              </a:spcAft>
              <a:buFont typeface="Arial"/>
              <a:buChar char="•"/>
              <a:defRPr/>
            </a:pPr>
            <a:r>
              <a:rPr lang="en-US" altLang="en-US" sz="1200" dirty="0">
                <a:solidFill>
                  <a:schemeClr val="tx1">
                    <a:lumMod val="85000"/>
                    <a:lumOff val="15000"/>
                  </a:schemeClr>
                </a:solidFill>
              </a:rPr>
              <a:t>Out of network deductible applied: $2000 individual</a:t>
            </a:r>
          </a:p>
          <a:p>
            <a:pPr eaLnBrk="1" fontAlgn="auto" hangingPunct="1">
              <a:spcAft>
                <a:spcPts val="0"/>
              </a:spcAft>
              <a:buFont typeface="Arial"/>
              <a:buChar char="•"/>
              <a:defRPr/>
            </a:pPr>
            <a:r>
              <a:rPr lang="en-US" altLang="en-US" sz="1200" dirty="0">
                <a:solidFill>
                  <a:schemeClr val="tx1">
                    <a:lumMod val="85000"/>
                    <a:lumOff val="15000"/>
                  </a:schemeClr>
                </a:solidFill>
              </a:rPr>
              <a:t>Hospital bills Cigna;  Cigna pays ‘reasonable amt’ that would be paid to IN network providers.</a:t>
            </a:r>
          </a:p>
          <a:p>
            <a:pPr eaLnBrk="1" fontAlgn="auto" hangingPunct="1">
              <a:spcAft>
                <a:spcPts val="0"/>
              </a:spcAft>
              <a:buFont typeface="Arial"/>
              <a:buChar char="•"/>
              <a:defRPr/>
            </a:pPr>
            <a:r>
              <a:rPr lang="en-US" altLang="en-US" sz="1200" dirty="0">
                <a:solidFill>
                  <a:schemeClr val="tx1">
                    <a:lumMod val="85000"/>
                    <a:lumOff val="15000"/>
                  </a:schemeClr>
                </a:solidFill>
              </a:rPr>
              <a:t>Amt eligible for payment from Cigna:  $4400  </a:t>
            </a:r>
          </a:p>
          <a:p>
            <a:pPr eaLnBrk="1" fontAlgn="auto" hangingPunct="1">
              <a:spcAft>
                <a:spcPts val="0"/>
              </a:spcAft>
              <a:buFont typeface="Arial"/>
              <a:buChar char="•"/>
              <a:defRPr/>
            </a:pPr>
            <a:r>
              <a:rPr lang="en-US" altLang="en-US" sz="1200" dirty="0">
                <a:solidFill>
                  <a:schemeClr val="tx1">
                    <a:lumMod val="85000"/>
                    <a:lumOff val="15000"/>
                  </a:schemeClr>
                </a:solidFill>
              </a:rPr>
              <a:t>LESS   $2000 out of network deductible</a:t>
            </a:r>
          </a:p>
          <a:p>
            <a:pPr eaLnBrk="1" fontAlgn="auto" hangingPunct="1">
              <a:spcAft>
                <a:spcPts val="0"/>
              </a:spcAft>
              <a:buFont typeface="Arial"/>
              <a:buChar char="•"/>
              <a:defRPr/>
            </a:pPr>
            <a:r>
              <a:rPr lang="en-US" altLang="en-US" sz="1200" dirty="0">
                <a:solidFill>
                  <a:schemeClr val="tx1">
                    <a:lumMod val="85000"/>
                    <a:lumOff val="15000"/>
                  </a:schemeClr>
                </a:solidFill>
              </a:rPr>
              <a:t>LESS 50% out of network coinsurance after deductible:  $2400 x 50% = $1200 </a:t>
            </a:r>
          </a:p>
          <a:p>
            <a:pPr eaLnBrk="1" fontAlgn="auto" hangingPunct="1">
              <a:spcAft>
                <a:spcPts val="0"/>
              </a:spcAft>
              <a:buFont typeface="Arial"/>
              <a:buChar char="•"/>
              <a:defRPr/>
            </a:pPr>
            <a:r>
              <a:rPr lang="en-US" altLang="en-US" sz="1200" dirty="0">
                <a:solidFill>
                  <a:schemeClr val="tx1">
                    <a:lumMod val="85000"/>
                    <a:lumOff val="15000"/>
                  </a:schemeClr>
                </a:solidFill>
              </a:rPr>
              <a:t>TOTAL AMT PD BY CIGNA:  </a:t>
            </a:r>
          </a:p>
          <a:p>
            <a:pPr eaLnBrk="1" fontAlgn="auto" hangingPunct="1">
              <a:spcAft>
                <a:spcPts val="0"/>
              </a:spcAft>
              <a:buFont typeface="Arial"/>
              <a:buChar char="•"/>
              <a:defRPr/>
            </a:pPr>
            <a:r>
              <a:rPr lang="en-US" altLang="en-US" sz="1200" dirty="0">
                <a:solidFill>
                  <a:schemeClr val="tx1">
                    <a:lumMod val="85000"/>
                    <a:lumOff val="15000"/>
                  </a:schemeClr>
                </a:solidFill>
              </a:rPr>
              <a:t>$4400-$2000 </a:t>
            </a:r>
            <a:r>
              <a:rPr lang="en-US" altLang="en-US" sz="1200" dirty="0" err="1">
                <a:solidFill>
                  <a:schemeClr val="tx1">
                    <a:lumMod val="85000"/>
                    <a:lumOff val="15000"/>
                  </a:schemeClr>
                </a:solidFill>
              </a:rPr>
              <a:t>ded</a:t>
            </a:r>
            <a:r>
              <a:rPr lang="en-US" altLang="en-US" sz="1200" dirty="0">
                <a:solidFill>
                  <a:schemeClr val="tx1">
                    <a:lumMod val="85000"/>
                    <a:lumOff val="15000"/>
                  </a:schemeClr>
                </a:solidFill>
              </a:rPr>
              <a:t>- $1200 coins = $1200paid to out of network provider/hospital.</a:t>
            </a:r>
          </a:p>
        </p:txBody>
      </p:sp>
      <p:sp>
        <p:nvSpPr>
          <p:cNvPr id="4" name="Content Placeholder 3">
            <a:extLst>
              <a:ext uri="{FF2B5EF4-FFF2-40B4-BE49-F238E27FC236}">
                <a16:creationId xmlns:a16="http://schemas.microsoft.com/office/drawing/2014/main" xmlns="" id="{26CBF8E8-FC8D-4F51-9F86-9C393B54EED5}"/>
              </a:ext>
            </a:extLst>
          </p:cNvPr>
          <p:cNvSpPr>
            <a:spLocks noGrp="1"/>
          </p:cNvSpPr>
          <p:nvPr>
            <p:ph sz="half" idx="2"/>
          </p:nvPr>
        </p:nvSpPr>
        <p:spPr>
          <a:xfrm>
            <a:off x="5392739" y="2160589"/>
            <a:ext cx="3089275" cy="3881437"/>
          </a:xfrm>
        </p:spPr>
        <p:txBody>
          <a:bodyPr rtlCol="0">
            <a:normAutofit fontScale="47500" lnSpcReduction="20000"/>
          </a:bodyPr>
          <a:lstStyle/>
          <a:p>
            <a:pPr marL="274320" indent="-274320" eaLnBrk="1" fontAlgn="auto" hangingPunct="1">
              <a:spcAft>
                <a:spcPts val="0"/>
              </a:spcAft>
              <a:buClr>
                <a:schemeClr val="accent3"/>
              </a:buClr>
              <a:buFont typeface="Wingdings 2"/>
              <a:buChar char=""/>
              <a:defRPr/>
            </a:pPr>
            <a:r>
              <a:rPr lang="en-US" sz="3200" dirty="0">
                <a:solidFill>
                  <a:schemeClr val="tx1">
                    <a:lumMod val="85000"/>
                    <a:lumOff val="15000"/>
                  </a:schemeClr>
                </a:solidFill>
              </a:rPr>
              <a:t>But the hospital is NOT contracted.  Therefore, the hospital accepted the $4400 but left due on the account for the pt to pay:</a:t>
            </a:r>
          </a:p>
          <a:p>
            <a:pPr marL="274320" indent="-274320" eaLnBrk="1" fontAlgn="auto" hangingPunct="1">
              <a:spcAft>
                <a:spcPts val="0"/>
              </a:spcAft>
              <a:buClr>
                <a:schemeClr val="accent3"/>
              </a:buClr>
              <a:buFont typeface="Wingdings 2"/>
              <a:buChar char=""/>
              <a:defRPr/>
            </a:pPr>
            <a:endParaRPr lang="en-US" sz="3200" dirty="0">
              <a:solidFill>
                <a:schemeClr val="tx1">
                  <a:lumMod val="85000"/>
                  <a:lumOff val="15000"/>
                </a:schemeClr>
              </a:solidFill>
            </a:endParaRPr>
          </a:p>
          <a:p>
            <a:pPr marL="0" indent="0" eaLnBrk="1" fontAlgn="auto" hangingPunct="1">
              <a:spcAft>
                <a:spcPts val="0"/>
              </a:spcAft>
              <a:buClr>
                <a:schemeClr val="accent3"/>
              </a:buClr>
              <a:buNone/>
              <a:defRPr/>
            </a:pPr>
            <a:r>
              <a:rPr lang="en-US" sz="3200" dirty="0">
                <a:solidFill>
                  <a:schemeClr val="tx1">
                    <a:lumMod val="85000"/>
                    <a:lumOff val="15000"/>
                  </a:schemeClr>
                </a:solidFill>
              </a:rPr>
              <a:t>$</a:t>
            </a:r>
            <a:r>
              <a:rPr lang="en-US" sz="3200" dirty="0">
                <a:solidFill>
                  <a:srgbClr val="FF0000"/>
                </a:solidFill>
              </a:rPr>
              <a:t>8000 – $1200 = $6800 from pt.</a:t>
            </a:r>
          </a:p>
          <a:p>
            <a:pPr marL="0" indent="0" eaLnBrk="1" fontAlgn="auto" hangingPunct="1">
              <a:spcAft>
                <a:spcPts val="0"/>
              </a:spcAft>
              <a:buClr>
                <a:schemeClr val="accent3"/>
              </a:buClr>
              <a:buNone/>
              <a:defRPr/>
            </a:pPr>
            <a:r>
              <a:rPr lang="en-US" sz="3200" dirty="0">
                <a:solidFill>
                  <a:srgbClr val="FF0000"/>
                </a:solidFill>
              </a:rPr>
              <a:t>**Out of network deductible:  $2000 (Separate from any in network deductible)</a:t>
            </a:r>
          </a:p>
          <a:p>
            <a:pPr marL="0" indent="0" eaLnBrk="1" fontAlgn="auto" hangingPunct="1">
              <a:spcAft>
                <a:spcPts val="0"/>
              </a:spcAft>
              <a:buClr>
                <a:schemeClr val="accent3"/>
              </a:buClr>
              <a:buNone/>
              <a:defRPr/>
            </a:pPr>
            <a:r>
              <a:rPr lang="en-US" sz="3200" dirty="0">
                <a:solidFill>
                  <a:srgbClr val="FF0000"/>
                </a:solidFill>
              </a:rPr>
              <a:t>**PLUS 50% copayment: $1200</a:t>
            </a:r>
          </a:p>
          <a:p>
            <a:pPr marL="0" indent="0" eaLnBrk="1" fontAlgn="auto" hangingPunct="1">
              <a:spcAft>
                <a:spcPts val="0"/>
              </a:spcAft>
              <a:buClr>
                <a:schemeClr val="accent3"/>
              </a:buClr>
              <a:buNone/>
              <a:defRPr/>
            </a:pPr>
            <a:r>
              <a:rPr lang="en-US" sz="3200" dirty="0">
                <a:solidFill>
                  <a:srgbClr val="FF0000"/>
                </a:solidFill>
              </a:rPr>
              <a:t>**PLUS balance billing due to no contract:  $8000 - $4400 =$3600  </a:t>
            </a:r>
          </a:p>
          <a:p>
            <a:pPr marL="0" indent="0" eaLnBrk="1" fontAlgn="auto" hangingPunct="1">
              <a:spcAft>
                <a:spcPts val="0"/>
              </a:spcAft>
              <a:buClr>
                <a:schemeClr val="accent3"/>
              </a:buClr>
              <a:buNone/>
              <a:defRPr/>
            </a:pPr>
            <a:r>
              <a:rPr lang="en-US" sz="3200" dirty="0">
                <a:solidFill>
                  <a:srgbClr val="FF0000"/>
                </a:solidFill>
              </a:rPr>
              <a:t>TOTAL DUE FROM PT: $6800</a:t>
            </a:r>
          </a:p>
          <a:p>
            <a:pPr marL="0" indent="0" eaLnBrk="1" fontAlgn="auto" hangingPunct="1">
              <a:spcAft>
                <a:spcPts val="0"/>
              </a:spcAft>
              <a:buClr>
                <a:schemeClr val="accent3"/>
              </a:buClr>
              <a:buNone/>
              <a:defRPr/>
            </a:pPr>
            <a:endParaRPr lang="en-US" sz="3200" dirty="0">
              <a:solidFill>
                <a:srgbClr val="FF0000"/>
              </a:solidFill>
            </a:endParaRPr>
          </a:p>
          <a:p>
            <a:pPr marL="0" indent="0" eaLnBrk="1" fontAlgn="auto" hangingPunct="1">
              <a:spcAft>
                <a:spcPts val="0"/>
              </a:spcAft>
              <a:buClr>
                <a:schemeClr val="accent3"/>
              </a:buClr>
              <a:buNone/>
              <a:defRPr/>
            </a:pPr>
            <a:endParaRPr lang="en-US"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xmlns="" id="{C4E7B3E3-27C6-40A0-AA76-E088C29B6BE1}"/>
              </a:ext>
            </a:extLst>
          </p:cNvPr>
          <p:cNvSpPr>
            <a:spLocks noGrp="1"/>
          </p:cNvSpPr>
          <p:nvPr>
            <p:ph type="sldNum" sz="quarter" idx="12"/>
          </p:nvPr>
        </p:nvSpPr>
        <p:spPr/>
        <p:txBody>
          <a:bodyPr/>
          <a:lstStyle/>
          <a:p>
            <a:pPr eaLnBrk="0" hangingPunct="0">
              <a:defRPr/>
            </a:pPr>
            <a:fld id="{69DFBC1D-A394-4A58-B03F-08D7811D5E42}" type="slidenum">
              <a:rPr lang="en-US">
                <a:solidFill>
                  <a:srgbClr val="04617B">
                    <a:shade val="90000"/>
                  </a:srgbClr>
                </a:solidFill>
                <a:latin typeface="Constantia"/>
                <a:cs typeface="Arial" panose="020B0604020202020204" pitchFamily="34" charset="0"/>
              </a:rPr>
              <a:pPr eaLnBrk="0" hangingPunct="0">
                <a:defRPr/>
              </a:pPr>
              <a:t>31</a:t>
            </a:fld>
            <a:endParaRPr lang="en-US" dirty="0">
              <a:solidFill>
                <a:srgbClr val="04617B">
                  <a:shade val="90000"/>
                </a:srgbClr>
              </a:solidFill>
              <a:latin typeface="Constantia"/>
              <a:cs typeface="Arial" panose="020B0604020202020204" pitchFamily="34" charset="0"/>
            </a:endParaRPr>
          </a:p>
        </p:txBody>
      </p:sp>
    </p:spTree>
    <p:extLst>
      <p:ext uri="{BB962C8B-B14F-4D97-AF65-F5344CB8AC3E}">
        <p14:creationId xmlns:p14="http://schemas.microsoft.com/office/powerpoint/2010/main" val="833410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8D7032B5-2C71-4B37-8A84-4A773B0E59A1}"/>
              </a:ext>
            </a:extLst>
          </p:cNvPr>
          <p:cNvSpPr>
            <a:spLocks noGrp="1"/>
          </p:cNvSpPr>
          <p:nvPr>
            <p:ph type="title"/>
          </p:nvPr>
        </p:nvSpPr>
        <p:spPr>
          <a:xfrm>
            <a:off x="2133601" y="609600"/>
            <a:ext cx="6348413" cy="1320800"/>
          </a:xfrm>
        </p:spPr>
        <p:txBody>
          <a:bodyPr/>
          <a:lstStyle/>
          <a:p>
            <a:r>
              <a:rPr lang="en-US" altLang="en-US"/>
              <a:t>Examples from actual employer “Lunch and Learn”</a:t>
            </a:r>
          </a:p>
        </p:txBody>
      </p:sp>
      <p:sp>
        <p:nvSpPr>
          <p:cNvPr id="3" name="Content Placeholder 2">
            <a:extLst>
              <a:ext uri="{FF2B5EF4-FFF2-40B4-BE49-F238E27FC236}">
                <a16:creationId xmlns:a16="http://schemas.microsoft.com/office/drawing/2014/main" xmlns="" id="{A92EEE61-A2DB-4FDF-A4FA-78BBCD869032}"/>
              </a:ext>
            </a:extLst>
          </p:cNvPr>
          <p:cNvSpPr>
            <a:spLocks noGrp="1"/>
          </p:cNvSpPr>
          <p:nvPr>
            <p:ph sz="half" idx="1"/>
          </p:nvPr>
        </p:nvSpPr>
        <p:spPr>
          <a:xfrm>
            <a:off x="2133600" y="2160589"/>
            <a:ext cx="3087688" cy="3881437"/>
          </a:xfrm>
        </p:spPr>
        <p:txBody>
          <a:bodyPr>
            <a:normAutofit fontScale="92500" lnSpcReduction="10000"/>
          </a:bodyPr>
          <a:lstStyle/>
          <a:p>
            <a:pPr>
              <a:defRPr/>
            </a:pPr>
            <a:r>
              <a:rPr lang="en-US" u="sng" dirty="0">
                <a:solidFill>
                  <a:srgbClr val="FF0000"/>
                </a:solidFill>
              </a:rPr>
              <a:t>Denials </a:t>
            </a:r>
          </a:p>
          <a:p>
            <a:pPr>
              <a:defRPr/>
            </a:pPr>
            <a:r>
              <a:rPr lang="en-US" sz="1700" dirty="0"/>
              <a:t>EX)  Colonoscopy is part of the wellness package from the insurance.</a:t>
            </a:r>
          </a:p>
          <a:p>
            <a:pPr>
              <a:defRPr/>
            </a:pPr>
            <a:r>
              <a:rPr lang="en-US" sz="1700" dirty="0"/>
              <a:t>However, if anesthesia was used-which is very common- there is inconsistency with coverage.</a:t>
            </a:r>
          </a:p>
          <a:p>
            <a:pPr>
              <a:defRPr/>
            </a:pPr>
            <a:r>
              <a:rPr lang="en-US" sz="1700" dirty="0"/>
              <a:t>Denied conscious sedation for 1 employee, approved it for another.</a:t>
            </a:r>
          </a:p>
          <a:p>
            <a:pPr>
              <a:defRPr/>
            </a:pPr>
            <a:r>
              <a:rPr lang="en-US" sz="1700" dirty="0"/>
              <a:t>Employee handbook does not speak to ‘anesthesia.’</a:t>
            </a:r>
          </a:p>
        </p:txBody>
      </p:sp>
      <p:sp>
        <p:nvSpPr>
          <p:cNvPr id="4" name="Content Placeholder 3">
            <a:extLst>
              <a:ext uri="{FF2B5EF4-FFF2-40B4-BE49-F238E27FC236}">
                <a16:creationId xmlns:a16="http://schemas.microsoft.com/office/drawing/2014/main" xmlns="" id="{BB233DAD-4339-4D2B-8A26-5B60E2E4F4A4}"/>
              </a:ext>
            </a:extLst>
          </p:cNvPr>
          <p:cNvSpPr>
            <a:spLocks noGrp="1"/>
          </p:cNvSpPr>
          <p:nvPr>
            <p:ph sz="half" idx="2"/>
          </p:nvPr>
        </p:nvSpPr>
        <p:spPr>
          <a:xfrm>
            <a:off x="5392739" y="2160589"/>
            <a:ext cx="3089275" cy="3881437"/>
          </a:xfrm>
        </p:spPr>
        <p:txBody>
          <a:bodyPr>
            <a:normAutofit lnSpcReduction="10000"/>
          </a:bodyPr>
          <a:lstStyle/>
          <a:p>
            <a:pPr>
              <a:defRPr/>
            </a:pPr>
            <a:r>
              <a:rPr lang="en-US" sz="1600" u="sng" dirty="0">
                <a:solidFill>
                  <a:srgbClr val="FF0000"/>
                </a:solidFill>
              </a:rPr>
              <a:t>Family member situations</a:t>
            </a:r>
          </a:p>
          <a:p>
            <a:pPr>
              <a:defRPr/>
            </a:pPr>
            <a:r>
              <a:rPr lang="en-US" sz="1600" dirty="0"/>
              <a:t>EX) Mother is in CA and part of Medicare Gold. (A Part C/Medicare Advantage program= separate from traditional Medicare.)</a:t>
            </a:r>
          </a:p>
          <a:p>
            <a:pPr>
              <a:defRPr/>
            </a:pPr>
            <a:r>
              <a:rPr lang="en-US" sz="1600" dirty="0"/>
              <a:t>She had an unfortunate health situation, made worse by </a:t>
            </a:r>
            <a:r>
              <a:rPr lang="en-US" sz="1600" dirty="0" err="1"/>
              <a:t>mis</a:t>
            </a:r>
            <a:r>
              <a:rPr lang="en-US" sz="1600" dirty="0"/>
              <a:t>-information from  the Medicare Advantage plan.</a:t>
            </a:r>
          </a:p>
          <a:p>
            <a:pPr>
              <a:defRPr/>
            </a:pPr>
            <a:r>
              <a:rPr lang="en-US" sz="1600" dirty="0"/>
              <a:t>Readmitted with deteriorating health.</a:t>
            </a:r>
          </a:p>
          <a:p>
            <a:pPr>
              <a:defRPr/>
            </a:pPr>
            <a:r>
              <a:rPr lang="en-US" sz="1600" dirty="0"/>
              <a:t>EX) College students</a:t>
            </a:r>
          </a:p>
        </p:txBody>
      </p:sp>
      <p:sp>
        <p:nvSpPr>
          <p:cNvPr id="5" name="Footer Placeholder 4">
            <a:extLst>
              <a:ext uri="{FF2B5EF4-FFF2-40B4-BE49-F238E27FC236}">
                <a16:creationId xmlns:a16="http://schemas.microsoft.com/office/drawing/2014/main" xmlns="" id="{0B152260-6A6B-4F64-BB8F-D00A5447C659}"/>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9398" name="Slide Number Placeholder 5">
            <a:extLst>
              <a:ext uri="{FF2B5EF4-FFF2-40B4-BE49-F238E27FC236}">
                <a16:creationId xmlns:a16="http://schemas.microsoft.com/office/drawing/2014/main" xmlns="" id="{46AC1548-01FC-4AEF-AA2F-94973A67FC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2DEEAA40-A7D0-4093-A19B-2D79749A9578}"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32</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37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xmlns="" id="{3FBDC855-51B4-402B-A6EA-98EAE6B6E1B4}"/>
              </a:ext>
            </a:extLst>
          </p:cNvPr>
          <p:cNvSpPr>
            <a:spLocks noGrp="1"/>
          </p:cNvSpPr>
          <p:nvPr>
            <p:ph type="title"/>
          </p:nvPr>
        </p:nvSpPr>
        <p:spPr>
          <a:xfrm>
            <a:off x="2133601" y="609600"/>
            <a:ext cx="6348413" cy="1320800"/>
          </a:xfrm>
        </p:spPr>
        <p:txBody>
          <a:bodyPr/>
          <a:lstStyle/>
          <a:p>
            <a:pPr eaLnBrk="1" hangingPunct="1"/>
            <a:r>
              <a:rPr lang="en-US" altLang="en-US">
                <a:solidFill>
                  <a:schemeClr val="tx1"/>
                </a:solidFill>
              </a:rPr>
              <a:t>Employer Insurance Costs/Changes  </a:t>
            </a:r>
          </a:p>
        </p:txBody>
      </p:sp>
      <p:sp>
        <p:nvSpPr>
          <p:cNvPr id="60419" name="Text Placeholder 2">
            <a:extLst>
              <a:ext uri="{FF2B5EF4-FFF2-40B4-BE49-F238E27FC236}">
                <a16:creationId xmlns:a16="http://schemas.microsoft.com/office/drawing/2014/main" xmlns="" id="{061E1803-A918-4721-A3C7-81ED2C3DAC5A}"/>
              </a:ext>
            </a:extLst>
          </p:cNvPr>
          <p:cNvSpPr>
            <a:spLocks noGrp="1"/>
          </p:cNvSpPr>
          <p:nvPr>
            <p:ph type="body" idx="1"/>
          </p:nvPr>
        </p:nvSpPr>
        <p:spPr>
          <a:xfrm>
            <a:off x="2133601" y="2160588"/>
            <a:ext cx="3090863" cy="576262"/>
          </a:xfrm>
        </p:spPr>
        <p:txBody>
          <a:bodyPr/>
          <a:lstStyle/>
          <a:p>
            <a:pPr eaLnBrk="1" hangingPunct="1"/>
            <a:endParaRPr lang="en-US" altLang="en-US"/>
          </a:p>
        </p:txBody>
      </p:sp>
      <p:sp>
        <p:nvSpPr>
          <p:cNvPr id="5" name="Content Placeholder 4">
            <a:extLst>
              <a:ext uri="{FF2B5EF4-FFF2-40B4-BE49-F238E27FC236}">
                <a16:creationId xmlns:a16="http://schemas.microsoft.com/office/drawing/2014/main" xmlns="" id="{02F51B04-D832-45A5-9375-446630991B17}"/>
              </a:ext>
            </a:extLst>
          </p:cNvPr>
          <p:cNvSpPr>
            <a:spLocks noGrp="1"/>
          </p:cNvSpPr>
          <p:nvPr>
            <p:ph sz="half" idx="2"/>
          </p:nvPr>
        </p:nvSpPr>
        <p:spPr>
          <a:xfrm>
            <a:off x="2133601" y="2286001"/>
            <a:ext cx="3090863" cy="3756025"/>
          </a:xfrm>
        </p:spPr>
        <p:txBody>
          <a:bodyPr rtlCol="0">
            <a:normAutofit fontScale="92500" lnSpcReduction="20000"/>
          </a:bodyPr>
          <a:lstStyle/>
          <a:p>
            <a:pPr marL="0" indent="0" eaLnBrk="1" fontAlgn="auto" hangingPunct="1">
              <a:spcAft>
                <a:spcPts val="0"/>
              </a:spcAft>
              <a:buNone/>
              <a:defRPr/>
            </a:pPr>
            <a:r>
              <a:rPr lang="en-US" sz="1600" b="1" u="sng" dirty="0">
                <a:solidFill>
                  <a:prstClr val="black"/>
                </a:solidFill>
              </a:rPr>
              <a:t>Healthcare spending 2015-16</a:t>
            </a:r>
          </a:p>
          <a:p>
            <a:pPr marL="274320" indent="-274320" eaLnBrk="1" fontAlgn="auto" hangingPunct="1">
              <a:spcAft>
                <a:spcPts val="0"/>
              </a:spcAft>
              <a:buFont typeface="Wingdings 2"/>
              <a:buChar char=""/>
              <a:defRPr/>
            </a:pPr>
            <a:r>
              <a:rPr lang="en-US" sz="1400" dirty="0">
                <a:solidFill>
                  <a:prstClr val="black"/>
                </a:solidFill>
              </a:rPr>
              <a:t>Spending averaged $5141 per individual.</a:t>
            </a:r>
          </a:p>
          <a:p>
            <a:pPr marL="274320" indent="-274320" eaLnBrk="1" fontAlgn="auto" hangingPunct="1">
              <a:spcAft>
                <a:spcPts val="0"/>
              </a:spcAft>
              <a:buFont typeface="Wingdings 2"/>
              <a:buChar char=""/>
              <a:defRPr/>
            </a:pPr>
            <a:r>
              <a:rPr lang="en-US" sz="1400" dirty="0">
                <a:solidFill>
                  <a:prstClr val="black"/>
                </a:solidFill>
              </a:rPr>
              <a:t>Out of pocket rose 3% to aver $813 per capita</a:t>
            </a:r>
          </a:p>
          <a:p>
            <a:pPr marL="274320" indent="-274320" eaLnBrk="1" fontAlgn="auto" hangingPunct="1">
              <a:spcAft>
                <a:spcPts val="0"/>
              </a:spcAft>
              <a:buFont typeface="Wingdings 2"/>
              <a:buChar char=""/>
              <a:defRPr/>
            </a:pPr>
            <a:r>
              <a:rPr lang="en-US" sz="1400" dirty="0">
                <a:solidFill>
                  <a:prstClr val="black"/>
                </a:solidFill>
              </a:rPr>
              <a:t>Prescription drugs increased 3.5-9%</a:t>
            </a:r>
          </a:p>
          <a:p>
            <a:pPr marL="274320" indent="-274320" eaLnBrk="1" fontAlgn="auto" hangingPunct="1">
              <a:spcAft>
                <a:spcPts val="0"/>
              </a:spcAft>
              <a:buFont typeface="Wingdings 2"/>
              <a:buChar char=""/>
              <a:defRPr/>
            </a:pPr>
            <a:r>
              <a:rPr lang="en-US" sz="1400" dirty="0">
                <a:solidFill>
                  <a:prstClr val="black"/>
                </a:solidFill>
              </a:rPr>
              <a:t>Women of all ages spent $236 more out of pocket than men.</a:t>
            </a:r>
          </a:p>
          <a:p>
            <a:pPr marL="274320" indent="-274320" eaLnBrk="1" fontAlgn="auto" hangingPunct="1">
              <a:spcAft>
                <a:spcPts val="0"/>
              </a:spcAft>
              <a:buFont typeface="Wingdings 2"/>
              <a:buChar char=""/>
              <a:defRPr/>
            </a:pPr>
            <a:r>
              <a:rPr lang="en-US" sz="1400" dirty="0">
                <a:solidFill>
                  <a:prstClr val="black"/>
                </a:solidFill>
              </a:rPr>
              <a:t>$649 per capita was spent on brand prescriptions.</a:t>
            </a:r>
          </a:p>
          <a:p>
            <a:pPr marL="274320" indent="-274320" eaLnBrk="1" fontAlgn="auto" hangingPunct="1">
              <a:spcAft>
                <a:spcPts val="0"/>
              </a:spcAft>
              <a:buFont typeface="Wingdings 2"/>
              <a:buChar char=""/>
              <a:defRPr/>
            </a:pPr>
            <a:r>
              <a:rPr lang="en-US" sz="1400" dirty="0">
                <a:solidFill>
                  <a:prstClr val="black"/>
                </a:solidFill>
              </a:rPr>
              <a:t>The price of an ER visit jumped 10.5% to an aver of $1,863  </a:t>
            </a:r>
          </a:p>
          <a:p>
            <a:pPr marL="274320" indent="-274320" eaLnBrk="1" fontAlgn="auto" hangingPunct="1">
              <a:spcAft>
                <a:spcPts val="0"/>
              </a:spcAft>
              <a:buFont typeface="Wingdings 2"/>
              <a:buChar char=""/>
              <a:defRPr/>
            </a:pPr>
            <a:r>
              <a:rPr lang="en-US" sz="1400" dirty="0">
                <a:solidFill>
                  <a:prstClr val="black"/>
                </a:solidFill>
              </a:rPr>
              <a:t>Employers contribute about 73% toward the monthly premium for individuals. 38% for dependents.  *MCOL 3-17</a:t>
            </a:r>
          </a:p>
          <a:p>
            <a:pPr marL="0" indent="0" eaLnBrk="1" fontAlgn="auto" hangingPunct="1">
              <a:spcAft>
                <a:spcPts val="0"/>
              </a:spcAft>
              <a:buNone/>
              <a:defRPr/>
            </a:pPr>
            <a:endParaRPr lang="en-US" sz="1400" dirty="0">
              <a:solidFill>
                <a:prstClr val="black"/>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60421" name="Text Placeholder 3">
            <a:extLst>
              <a:ext uri="{FF2B5EF4-FFF2-40B4-BE49-F238E27FC236}">
                <a16:creationId xmlns:a16="http://schemas.microsoft.com/office/drawing/2014/main" xmlns="" id="{D1EEEC66-3DC7-4B0E-94A6-CAFFF338D22A}"/>
              </a:ext>
            </a:extLst>
          </p:cNvPr>
          <p:cNvSpPr>
            <a:spLocks noGrp="1"/>
          </p:cNvSpPr>
          <p:nvPr>
            <p:ph type="body" sz="quarter" idx="3"/>
          </p:nvPr>
        </p:nvSpPr>
        <p:spPr>
          <a:xfrm>
            <a:off x="5391151" y="2160589"/>
            <a:ext cx="3090863" cy="211137"/>
          </a:xfrm>
        </p:spPr>
        <p:txBody>
          <a:bodyPr/>
          <a:lstStyle/>
          <a:p>
            <a:pPr eaLnBrk="1" hangingPunct="1"/>
            <a:endParaRPr lang="en-US" altLang="en-US"/>
          </a:p>
        </p:txBody>
      </p:sp>
      <p:sp>
        <p:nvSpPr>
          <p:cNvPr id="6" name="Content Placeholder 5">
            <a:extLst>
              <a:ext uri="{FF2B5EF4-FFF2-40B4-BE49-F238E27FC236}">
                <a16:creationId xmlns:a16="http://schemas.microsoft.com/office/drawing/2014/main" xmlns="" id="{2139A103-5C0B-4114-8CDE-E71F61C2C042}"/>
              </a:ext>
            </a:extLst>
          </p:cNvPr>
          <p:cNvSpPr>
            <a:spLocks noGrp="1"/>
          </p:cNvSpPr>
          <p:nvPr>
            <p:ph sz="quarter" idx="4"/>
          </p:nvPr>
        </p:nvSpPr>
        <p:spPr>
          <a:xfrm>
            <a:off x="5391151" y="2286001"/>
            <a:ext cx="3090863" cy="3756025"/>
          </a:xfrm>
        </p:spPr>
        <p:txBody>
          <a:bodyPr rtlCol="0">
            <a:normAutofit fontScale="85000" lnSpcReduction="20000"/>
          </a:bodyPr>
          <a:lstStyle/>
          <a:p>
            <a:pPr marL="274320" indent="-274320" eaLnBrk="1" fontAlgn="auto" hangingPunct="1">
              <a:spcAft>
                <a:spcPts val="0"/>
              </a:spcAft>
              <a:buFont typeface="Wingdings 2"/>
              <a:buChar char=""/>
              <a:defRPr/>
            </a:pPr>
            <a:r>
              <a:rPr lang="en-US" sz="1500" b="1" u="sng" dirty="0">
                <a:solidFill>
                  <a:prstClr val="black"/>
                </a:solidFill>
              </a:rPr>
              <a:t>Average Health Savings Account </a:t>
            </a:r>
            <a:r>
              <a:rPr lang="en-US" sz="1500" dirty="0">
                <a:solidFill>
                  <a:prstClr val="black"/>
                </a:solidFill>
              </a:rPr>
              <a:t>balance for 2015 = $1844  (Can have up to $3400/single; $6750/family)</a:t>
            </a:r>
          </a:p>
          <a:p>
            <a:pPr marL="274320" indent="-274320" eaLnBrk="1" fontAlgn="auto" hangingPunct="1">
              <a:spcAft>
                <a:spcPts val="0"/>
              </a:spcAft>
              <a:buFont typeface="Wingdings 2"/>
              <a:buChar char=""/>
              <a:defRPr/>
            </a:pPr>
            <a:r>
              <a:rPr lang="en-US" sz="1500" dirty="0">
                <a:solidFill>
                  <a:prstClr val="black"/>
                </a:solidFill>
              </a:rPr>
              <a:t>Average contribution by individuals = $1864</a:t>
            </a:r>
          </a:p>
          <a:p>
            <a:pPr marL="274320" indent="-274320" eaLnBrk="1" fontAlgn="auto" hangingPunct="1">
              <a:spcAft>
                <a:spcPts val="0"/>
              </a:spcAft>
              <a:buFont typeface="Wingdings 2"/>
              <a:buChar char=""/>
              <a:defRPr/>
            </a:pPr>
            <a:r>
              <a:rPr lang="en-US" sz="1500" dirty="0">
                <a:solidFill>
                  <a:prstClr val="black"/>
                </a:solidFill>
              </a:rPr>
              <a:t>Average employer contributions =$948</a:t>
            </a:r>
          </a:p>
          <a:p>
            <a:pPr marL="274320" indent="-274320" eaLnBrk="1" fontAlgn="auto" hangingPunct="1">
              <a:spcAft>
                <a:spcPts val="0"/>
              </a:spcAft>
              <a:buFont typeface="Wingdings 2"/>
              <a:buChar char=""/>
              <a:defRPr/>
            </a:pPr>
            <a:r>
              <a:rPr lang="en-US" sz="1500" dirty="0">
                <a:solidFill>
                  <a:prstClr val="black"/>
                </a:solidFill>
              </a:rPr>
              <a:t>Average high deductible plan:  $2600-13,100 /family; $1300-6550 /single</a:t>
            </a:r>
          </a:p>
          <a:p>
            <a:pPr marL="274320" indent="-274320" eaLnBrk="1" fontAlgn="auto" hangingPunct="1">
              <a:spcAft>
                <a:spcPts val="0"/>
              </a:spcAft>
              <a:buFont typeface="Wingdings 2"/>
              <a:buChar char=""/>
              <a:defRPr/>
            </a:pPr>
            <a:endParaRPr lang="en-US" sz="1500" dirty="0">
              <a:solidFill>
                <a:prstClr val="black"/>
              </a:solidFill>
            </a:endParaRPr>
          </a:p>
          <a:p>
            <a:pPr marL="274320" indent="-274320" eaLnBrk="1" fontAlgn="auto" hangingPunct="1">
              <a:spcAft>
                <a:spcPts val="0"/>
              </a:spcAft>
              <a:buFont typeface="Wingdings 2"/>
              <a:buChar char=""/>
              <a:defRPr/>
            </a:pPr>
            <a:r>
              <a:rPr lang="en-US" sz="1500" dirty="0">
                <a:solidFill>
                  <a:prstClr val="black"/>
                </a:solidFill>
              </a:rPr>
              <a:t>Benefit:  Amt deferred for tax impact.</a:t>
            </a:r>
          </a:p>
          <a:p>
            <a:pPr marL="274320" indent="-274320" eaLnBrk="1" fontAlgn="auto" hangingPunct="1">
              <a:spcAft>
                <a:spcPts val="0"/>
              </a:spcAft>
              <a:buFont typeface="Wingdings 2"/>
              <a:buChar char=""/>
              <a:defRPr/>
            </a:pPr>
            <a:r>
              <a:rPr lang="en-US" sz="1500" dirty="0">
                <a:solidFill>
                  <a:prstClr val="black"/>
                </a:solidFill>
              </a:rPr>
              <a:t>Con:   Family would have to pay premiums, deductible $, co-insurance $ AND have enough left to put money in the HSA.</a:t>
            </a:r>
          </a:p>
          <a:p>
            <a:pPr marL="274320" indent="-274320" eaLnBrk="1" fontAlgn="auto" hangingPunct="1">
              <a:spcAft>
                <a:spcPts val="0"/>
              </a:spcAft>
              <a:buFont typeface="Wingdings 2"/>
              <a:buChar char=""/>
              <a:defRPr/>
            </a:pPr>
            <a:endParaRPr lang="en-US" sz="1400" dirty="0">
              <a:solidFill>
                <a:prstClr val="black"/>
              </a:solidFill>
            </a:endParaRPr>
          </a:p>
          <a:p>
            <a:pPr marL="274320" indent="-274320" eaLnBrk="1" fontAlgn="auto" hangingPunct="1">
              <a:spcAft>
                <a:spcPts val="0"/>
              </a:spcAft>
              <a:buFont typeface="Wingdings 2"/>
              <a:buChar char=""/>
              <a:defRPr/>
            </a:pPr>
            <a:endParaRPr lang="en-US" sz="1400" dirty="0">
              <a:solidFill>
                <a:prstClr val="black"/>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60423" name="Slide Number Placeholder 6">
            <a:extLst>
              <a:ext uri="{FF2B5EF4-FFF2-40B4-BE49-F238E27FC236}">
                <a16:creationId xmlns:a16="http://schemas.microsoft.com/office/drawing/2014/main" xmlns="" id="{3B75DEE7-0257-48BB-A220-5C81DF79D5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44EBE830-63F6-40B6-8894-D38E860EF087}"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33</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666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0A713EB1-843E-4EB3-892D-474842AD7929}"/>
              </a:ext>
            </a:extLst>
          </p:cNvPr>
          <p:cNvSpPr>
            <a:spLocks noGrp="1"/>
          </p:cNvSpPr>
          <p:nvPr>
            <p:ph type="title"/>
          </p:nvPr>
        </p:nvSpPr>
        <p:spPr/>
        <p:txBody>
          <a:bodyPr/>
          <a:lstStyle/>
          <a:p>
            <a:r>
              <a:rPr lang="en-US" altLang="en-US"/>
              <a:t>Ongoing Education – thru “</a:t>
            </a:r>
            <a:r>
              <a:rPr lang="en-US" altLang="en-US" b="1">
                <a:solidFill>
                  <a:srgbClr val="FF0000"/>
                </a:solidFill>
              </a:rPr>
              <a:t>HealthCare Buzz</a:t>
            </a:r>
            <a:r>
              <a:rPr lang="en-US" altLang="en-US"/>
              <a:t>” articles</a:t>
            </a:r>
          </a:p>
        </p:txBody>
      </p:sp>
      <p:sp>
        <p:nvSpPr>
          <p:cNvPr id="3" name="Content Placeholder 2">
            <a:extLst>
              <a:ext uri="{FF2B5EF4-FFF2-40B4-BE49-F238E27FC236}">
                <a16:creationId xmlns:a16="http://schemas.microsoft.com/office/drawing/2014/main" xmlns="" id="{0089E066-B8A1-4D7D-BC7B-7CDB8FB2CE8A}"/>
              </a:ext>
            </a:extLst>
          </p:cNvPr>
          <p:cNvSpPr>
            <a:spLocks noGrp="1"/>
          </p:cNvSpPr>
          <p:nvPr>
            <p:ph idx="1"/>
          </p:nvPr>
        </p:nvSpPr>
        <p:spPr/>
        <p:txBody>
          <a:bodyPr/>
          <a:lstStyle/>
          <a:p>
            <a:pPr>
              <a:defRPr/>
            </a:pPr>
            <a:r>
              <a:rPr lang="en-US" dirty="0"/>
              <a:t>Times News /local bi-monthly educational articles</a:t>
            </a:r>
          </a:p>
          <a:p>
            <a:pPr>
              <a:defRPr/>
            </a:pPr>
            <a:r>
              <a:rPr lang="en-US" dirty="0"/>
              <a:t>All articles are available on our webpage:</a:t>
            </a:r>
          </a:p>
          <a:p>
            <a:pPr lvl="1">
              <a:defRPr/>
            </a:pPr>
            <a:r>
              <a:rPr lang="en-US" dirty="0"/>
              <a:t>What does out of network look like?</a:t>
            </a:r>
          </a:p>
          <a:p>
            <a:pPr lvl="1">
              <a:defRPr/>
            </a:pPr>
            <a:r>
              <a:rPr lang="en-US" dirty="0"/>
              <a:t>What is a portal and why do I care?</a:t>
            </a:r>
          </a:p>
          <a:p>
            <a:pPr lvl="1">
              <a:defRPr/>
            </a:pPr>
            <a:r>
              <a:rPr lang="en-US" dirty="0"/>
              <a:t>Turning 65:  Initial wellness visit</a:t>
            </a:r>
          </a:p>
          <a:p>
            <a:pPr lvl="1">
              <a:defRPr/>
            </a:pPr>
            <a:r>
              <a:rPr lang="en-US" dirty="0"/>
              <a:t>Turning 65:   How does a Medicare inpt actually pay?</a:t>
            </a:r>
          </a:p>
          <a:p>
            <a:pPr lvl="1">
              <a:defRPr/>
            </a:pPr>
            <a:r>
              <a:rPr lang="en-US" dirty="0"/>
              <a:t>Turning 65:   What is a Medicare Supplemental Insurance plan?</a:t>
            </a:r>
          </a:p>
          <a:p>
            <a:pPr lvl="1">
              <a:defRPr/>
            </a:pPr>
            <a:r>
              <a:rPr lang="en-US" dirty="0"/>
              <a:t>Turning 65:    What are the Medicare options?   **</a:t>
            </a:r>
          </a:p>
          <a:p>
            <a:pPr lvl="1">
              <a:defRPr/>
            </a:pPr>
            <a:r>
              <a:rPr lang="en-US" dirty="0"/>
              <a:t>Turning 65:    When is Medicare a 2</a:t>
            </a:r>
            <a:r>
              <a:rPr lang="en-US" baseline="30000" dirty="0"/>
              <a:t>nd</a:t>
            </a:r>
            <a:r>
              <a:rPr lang="en-US" dirty="0"/>
              <a:t> payer? **</a:t>
            </a:r>
          </a:p>
          <a:p>
            <a:pPr lvl="1">
              <a:defRPr/>
            </a:pPr>
            <a:endParaRPr lang="en-US" dirty="0"/>
          </a:p>
          <a:p>
            <a:pPr marL="457200" lvl="1" indent="0">
              <a:buNone/>
              <a:defRPr/>
            </a:pPr>
            <a:r>
              <a:rPr lang="en-US" dirty="0"/>
              <a:t>Leading to :  Oct 28</a:t>
            </a:r>
            <a:r>
              <a:rPr lang="en-US" baseline="30000" dirty="0"/>
              <a:t>th</a:t>
            </a:r>
            <a:r>
              <a:rPr lang="en-US" dirty="0"/>
              <a:t>  - “Turning 65 Boot Camp”</a:t>
            </a:r>
          </a:p>
        </p:txBody>
      </p:sp>
      <p:sp>
        <p:nvSpPr>
          <p:cNvPr id="4" name="Footer Placeholder 3">
            <a:extLst>
              <a:ext uri="{FF2B5EF4-FFF2-40B4-BE49-F238E27FC236}">
                <a16:creationId xmlns:a16="http://schemas.microsoft.com/office/drawing/2014/main" xmlns="" id="{D6E987D2-7403-4C36-8A30-5A989D166DC6}"/>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61445" name="Slide Number Placeholder 4">
            <a:extLst>
              <a:ext uri="{FF2B5EF4-FFF2-40B4-BE49-F238E27FC236}">
                <a16:creationId xmlns:a16="http://schemas.microsoft.com/office/drawing/2014/main" xmlns="" id="{15D177B1-E945-49D4-ABBC-24D90E5AC2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B201369C-DA06-40B5-B7CC-1D5269FC0B00}"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34</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401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xmlns="" id="{D5BE58F5-DE57-41FB-A132-35A24BFA2F22}"/>
              </a:ext>
            </a:extLst>
          </p:cNvPr>
          <p:cNvSpPr>
            <a:spLocks noGrp="1"/>
          </p:cNvSpPr>
          <p:nvPr>
            <p:ph type="title"/>
          </p:nvPr>
        </p:nvSpPr>
        <p:spPr>
          <a:xfrm>
            <a:off x="2133601" y="609600"/>
            <a:ext cx="6348413" cy="1320800"/>
          </a:xfrm>
        </p:spPr>
        <p:txBody>
          <a:bodyPr/>
          <a:lstStyle/>
          <a:p>
            <a:r>
              <a:rPr lang="en-US" altLang="en-US"/>
              <a:t>More updates – Healthcare Buzz</a:t>
            </a:r>
          </a:p>
        </p:txBody>
      </p:sp>
      <p:sp>
        <p:nvSpPr>
          <p:cNvPr id="3" name="Content Placeholder 2">
            <a:extLst>
              <a:ext uri="{FF2B5EF4-FFF2-40B4-BE49-F238E27FC236}">
                <a16:creationId xmlns:a16="http://schemas.microsoft.com/office/drawing/2014/main" xmlns="" id="{1F456C55-F1D4-433A-9483-8067EFBCD39B}"/>
              </a:ext>
            </a:extLst>
          </p:cNvPr>
          <p:cNvSpPr>
            <a:spLocks noGrp="1"/>
          </p:cNvSpPr>
          <p:nvPr>
            <p:ph sz="half" idx="1"/>
          </p:nvPr>
        </p:nvSpPr>
        <p:spPr>
          <a:xfrm>
            <a:off x="2133600" y="2160589"/>
            <a:ext cx="3087688" cy="3881437"/>
          </a:xfrm>
        </p:spPr>
        <p:txBody>
          <a:bodyPr/>
          <a:lstStyle/>
          <a:p>
            <a:pPr>
              <a:defRPr/>
            </a:pPr>
            <a:r>
              <a:rPr lang="en-US" sz="1600" dirty="0"/>
              <a:t>‘</a:t>
            </a:r>
            <a:r>
              <a:rPr lang="en-US" dirty="0"/>
              <a:t>Roughly 95M working Americans under age 65, along with 5.2M of their family members gained health insurance coverage from 2010-2015 under the ACA.  They represent 77% of all of these who gained coverage in first 6 yrs.”</a:t>
            </a:r>
          </a:p>
          <a:p>
            <a:pPr marL="0" indent="0">
              <a:buNone/>
              <a:defRPr/>
            </a:pPr>
            <a:r>
              <a:rPr lang="en-US" dirty="0"/>
              <a:t>  </a:t>
            </a:r>
            <a:r>
              <a:rPr lang="en-US" sz="1100" dirty="0"/>
              <a:t>Robert Wood Johnson/8-17</a:t>
            </a:r>
          </a:p>
          <a:p>
            <a:pPr>
              <a:defRPr/>
            </a:pPr>
            <a:endParaRPr lang="en-US" sz="1600" dirty="0"/>
          </a:p>
        </p:txBody>
      </p:sp>
      <p:sp>
        <p:nvSpPr>
          <p:cNvPr id="4" name="Content Placeholder 3">
            <a:extLst>
              <a:ext uri="{FF2B5EF4-FFF2-40B4-BE49-F238E27FC236}">
                <a16:creationId xmlns:a16="http://schemas.microsoft.com/office/drawing/2014/main" xmlns="" id="{2B36E380-EB14-4A05-AD4E-BA6371564D67}"/>
              </a:ext>
            </a:extLst>
          </p:cNvPr>
          <p:cNvSpPr>
            <a:spLocks noGrp="1"/>
          </p:cNvSpPr>
          <p:nvPr>
            <p:ph sz="half" idx="2"/>
          </p:nvPr>
        </p:nvSpPr>
        <p:spPr>
          <a:xfrm>
            <a:off x="5392739" y="2160589"/>
            <a:ext cx="3089275" cy="3881437"/>
          </a:xfrm>
        </p:spPr>
        <p:txBody>
          <a:bodyPr>
            <a:normAutofit lnSpcReduction="10000"/>
          </a:bodyPr>
          <a:lstStyle/>
          <a:p>
            <a:pPr>
              <a:defRPr/>
            </a:pPr>
            <a:r>
              <a:rPr lang="en-US" dirty="0"/>
              <a:t>9.2% of adults were covered by Medicaid.</a:t>
            </a:r>
          </a:p>
          <a:p>
            <a:pPr>
              <a:defRPr/>
            </a:pPr>
            <a:r>
              <a:rPr lang="en-US" dirty="0"/>
              <a:t>43.8% of adults were insured thru an employer.</a:t>
            </a:r>
          </a:p>
          <a:p>
            <a:pPr>
              <a:buClr>
                <a:srgbClr val="90C226"/>
              </a:buClr>
              <a:defRPr/>
            </a:pPr>
            <a:r>
              <a:rPr lang="en-US" sz="1500" dirty="0"/>
              <a:t>3.5M more Hispanic adults had health insurance in 2015 vs 2013.</a:t>
            </a:r>
          </a:p>
          <a:p>
            <a:pPr>
              <a:buClr>
                <a:srgbClr val="90C226"/>
              </a:buClr>
              <a:defRPr/>
            </a:pPr>
            <a:r>
              <a:rPr lang="en-US" sz="1600" dirty="0"/>
              <a:t>2M more black adults had health insurance 2015vs 2013.</a:t>
            </a:r>
          </a:p>
          <a:p>
            <a:pPr>
              <a:defRPr/>
            </a:pPr>
            <a:r>
              <a:rPr lang="en-US" dirty="0"/>
              <a:t> The uninsured rate for 2</a:t>
            </a:r>
            <a:r>
              <a:rPr lang="en-US" baseline="30000" dirty="0"/>
              <a:t>nd</a:t>
            </a:r>
            <a:r>
              <a:rPr lang="en-US" dirty="0"/>
              <a:t> Q 2017 was 14.2%.</a:t>
            </a:r>
          </a:p>
          <a:p>
            <a:pPr marL="0" indent="0">
              <a:buNone/>
              <a:defRPr/>
            </a:pPr>
            <a:r>
              <a:rPr lang="en-US" sz="1100" dirty="0"/>
              <a:t>Well Being Index.</a:t>
            </a:r>
          </a:p>
          <a:p>
            <a:pPr>
              <a:defRPr/>
            </a:pPr>
            <a:endParaRPr lang="en-US" dirty="0"/>
          </a:p>
        </p:txBody>
      </p:sp>
      <p:sp>
        <p:nvSpPr>
          <p:cNvPr id="5" name="Footer Placeholder 4">
            <a:extLst>
              <a:ext uri="{FF2B5EF4-FFF2-40B4-BE49-F238E27FC236}">
                <a16:creationId xmlns:a16="http://schemas.microsoft.com/office/drawing/2014/main" xmlns="" id="{6CE5072A-98C9-4594-A2B6-7E24ACC0BF5B}"/>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62470" name="Slide Number Placeholder 5">
            <a:extLst>
              <a:ext uri="{FF2B5EF4-FFF2-40B4-BE49-F238E27FC236}">
                <a16:creationId xmlns:a16="http://schemas.microsoft.com/office/drawing/2014/main" xmlns="" id="{06766C4C-460A-488C-8271-471E93C732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8C3B79BD-2689-4773-85B0-2BDB43E72B54}"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35</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19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xmlns="" id="{74207D1D-289D-4455-A51D-4784FE5420F7}"/>
              </a:ext>
            </a:extLst>
          </p:cNvPr>
          <p:cNvSpPr>
            <a:spLocks noGrp="1"/>
          </p:cNvSpPr>
          <p:nvPr>
            <p:ph type="title"/>
          </p:nvPr>
        </p:nvSpPr>
        <p:spPr>
          <a:xfrm>
            <a:off x="2133601" y="609600"/>
            <a:ext cx="6348413" cy="1320800"/>
          </a:xfrm>
        </p:spPr>
        <p:txBody>
          <a:bodyPr/>
          <a:lstStyle/>
          <a:p>
            <a:pPr eaLnBrk="1" hangingPunct="1"/>
            <a:r>
              <a:rPr lang="en-US" altLang="en-US" b="1">
                <a:solidFill>
                  <a:schemeClr val="tx1"/>
                </a:solidFill>
              </a:rPr>
              <a:t>Health Care Buzz (Ex)</a:t>
            </a:r>
          </a:p>
        </p:txBody>
      </p:sp>
      <p:sp>
        <p:nvSpPr>
          <p:cNvPr id="3" name="Content Placeholder 2">
            <a:extLst>
              <a:ext uri="{FF2B5EF4-FFF2-40B4-BE49-F238E27FC236}">
                <a16:creationId xmlns:a16="http://schemas.microsoft.com/office/drawing/2014/main" xmlns="" id="{656D7849-BADD-4770-8EB8-3C184D68194C}"/>
              </a:ext>
            </a:extLst>
          </p:cNvPr>
          <p:cNvSpPr>
            <a:spLocks noGrp="1"/>
          </p:cNvSpPr>
          <p:nvPr>
            <p:ph sz="half" idx="1"/>
          </p:nvPr>
        </p:nvSpPr>
        <p:spPr>
          <a:xfrm>
            <a:off x="2133600" y="1600201"/>
            <a:ext cx="3087688" cy="4441825"/>
          </a:xfrm>
        </p:spPr>
        <p:txBody>
          <a:bodyPr rtlCol="0">
            <a:normAutofit fontScale="92500" lnSpcReduction="20000"/>
          </a:bodyPr>
          <a:lstStyle/>
          <a:p>
            <a:pPr marL="0" indent="0" defTabSz="914400" eaLnBrk="1" fontAlgn="auto" hangingPunct="1">
              <a:spcBef>
                <a:spcPct val="20000"/>
              </a:spcBef>
              <a:spcAft>
                <a:spcPts val="0"/>
              </a:spcAft>
              <a:buClr>
                <a:srgbClr val="0BD0D9"/>
              </a:buClr>
              <a:buSzPct val="95000"/>
              <a:buNone/>
              <a:defRPr/>
            </a:pPr>
            <a:r>
              <a:rPr lang="en-US" sz="2000" b="1" dirty="0">
                <a:solidFill>
                  <a:prstClr val="black"/>
                </a:solidFill>
                <a:latin typeface="Constantia"/>
              </a:rPr>
              <a:t>55% of Americans are paying more than last year for insurance.</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1 of 4 Americans health worsened after delaying care because of cost concerns</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30% said their health insurance coverage has gotten worse in the past year.</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1 in 4 lost access to their doctors last year due to insurance networks. (out of network huge costs!!)</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3 in 10 delayed emergency care in the last year out of fear of costs</a:t>
            </a:r>
          </a:p>
          <a:p>
            <a:pPr marL="0" indent="0" defTabSz="914400" eaLnBrk="1" fontAlgn="auto" hangingPunct="1">
              <a:spcBef>
                <a:spcPct val="20000"/>
              </a:spcBef>
              <a:spcAft>
                <a:spcPts val="0"/>
              </a:spcAft>
              <a:buClr>
                <a:srgbClr val="0BD0D9"/>
              </a:buClr>
              <a:buSzPct val="95000"/>
              <a:buNone/>
              <a:defRPr/>
            </a:pPr>
            <a:endParaRPr lang="en-US" sz="1600" dirty="0">
              <a:solidFill>
                <a:prstClr val="black"/>
              </a:solidFill>
              <a:latin typeface="Constantia"/>
            </a:endParaRPr>
          </a:p>
          <a:p>
            <a:pPr marL="0" indent="0" defTabSz="914400" eaLnBrk="1" fontAlgn="auto" hangingPunct="1">
              <a:spcBef>
                <a:spcPct val="20000"/>
              </a:spcBef>
              <a:spcAft>
                <a:spcPts val="0"/>
              </a:spcAft>
              <a:buClr>
                <a:srgbClr val="0BD0D9"/>
              </a:buClr>
              <a:buSzPct val="95000"/>
              <a:buNone/>
              <a:defRPr/>
            </a:pPr>
            <a:r>
              <a:rPr lang="en-US" sz="1600" dirty="0" err="1">
                <a:solidFill>
                  <a:prstClr val="black"/>
                </a:solidFill>
                <a:latin typeface="Constantia"/>
              </a:rPr>
              <a:t>DailyFactoid</a:t>
            </a:r>
            <a:r>
              <a:rPr lang="en-US" sz="1600" dirty="0">
                <a:solidFill>
                  <a:prstClr val="black"/>
                </a:solidFill>
                <a:latin typeface="Constantia"/>
              </a:rPr>
              <a:t> / MCOL   10-16</a:t>
            </a:r>
          </a:p>
          <a:p>
            <a:pPr marL="0" indent="0" defTabSz="914400" eaLnBrk="1" fontAlgn="auto" hangingPunct="1">
              <a:spcBef>
                <a:spcPct val="20000"/>
              </a:spcBef>
              <a:spcAft>
                <a:spcPts val="0"/>
              </a:spcAft>
              <a:buClr>
                <a:srgbClr val="0BD0D9"/>
              </a:buClr>
              <a:buSzPct val="95000"/>
              <a:buNone/>
              <a:defRPr/>
            </a:pPr>
            <a:r>
              <a:rPr lang="en-US" sz="1600" dirty="0">
                <a:solidFill>
                  <a:prstClr val="black"/>
                </a:solidFill>
                <a:latin typeface="Constantia"/>
              </a:rPr>
              <a:t>Morning consult</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4" name="Content Placeholder 3">
            <a:extLst>
              <a:ext uri="{FF2B5EF4-FFF2-40B4-BE49-F238E27FC236}">
                <a16:creationId xmlns:a16="http://schemas.microsoft.com/office/drawing/2014/main" xmlns="" id="{828888F8-8FC4-4D00-A69C-34DB31DA894B}"/>
              </a:ext>
            </a:extLst>
          </p:cNvPr>
          <p:cNvSpPr>
            <a:spLocks noGrp="1"/>
          </p:cNvSpPr>
          <p:nvPr>
            <p:ph sz="half" idx="2"/>
          </p:nvPr>
        </p:nvSpPr>
        <p:spPr>
          <a:xfrm>
            <a:off x="5392739" y="1600201"/>
            <a:ext cx="3089275" cy="4441825"/>
          </a:xfrm>
        </p:spPr>
        <p:txBody>
          <a:bodyPr rtlCol="0">
            <a:normAutofit fontScale="92500" lnSpcReduction="20000"/>
          </a:bodyPr>
          <a:lstStyle/>
          <a:p>
            <a:pPr marL="0" indent="0" defTabSz="914400" eaLnBrk="1" fontAlgn="auto" hangingPunct="1">
              <a:spcBef>
                <a:spcPct val="20000"/>
              </a:spcBef>
              <a:spcAft>
                <a:spcPts val="0"/>
              </a:spcAft>
              <a:buClr>
                <a:srgbClr val="0BD0D9"/>
              </a:buClr>
              <a:buSzPct val="95000"/>
              <a:buNone/>
              <a:defRPr/>
            </a:pPr>
            <a:r>
              <a:rPr lang="en-US" sz="2000" b="1" dirty="0">
                <a:solidFill>
                  <a:prstClr val="black"/>
                </a:solidFill>
                <a:latin typeface="Constantia"/>
              </a:rPr>
              <a:t>Biggest changes Doctor’s expect to result from Millennial patient habits in coming years</a:t>
            </a:r>
            <a:r>
              <a:rPr lang="en-US" sz="2000" dirty="0">
                <a:solidFill>
                  <a:prstClr val="black"/>
                </a:solidFill>
                <a:latin typeface="Constantia"/>
              </a:rPr>
              <a:t>.</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Increased use of telemedicine  (28%)</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Proliferation of walk-in clinic settings (27%)</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Growth in online scheduling and extended hrs  (24%)</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Greater transparency for out of pocket costs  (11%)</a:t>
            </a:r>
          </a:p>
          <a:p>
            <a:pPr marL="274320" indent="-274320" defTabSz="914400" eaLnBrk="1" fontAlgn="auto" hangingPunct="1">
              <a:spcBef>
                <a:spcPct val="20000"/>
              </a:spcBef>
              <a:spcAft>
                <a:spcPts val="0"/>
              </a:spcAft>
              <a:buClr>
                <a:srgbClr val="0BD0D9"/>
              </a:buClr>
              <a:buSzPct val="95000"/>
              <a:buFont typeface="Wingdings 2"/>
              <a:buChar char=""/>
              <a:defRPr/>
            </a:pPr>
            <a:r>
              <a:rPr lang="en-US" sz="1600" dirty="0">
                <a:solidFill>
                  <a:prstClr val="black"/>
                </a:solidFill>
                <a:latin typeface="Constantia"/>
              </a:rPr>
              <a:t>Easily portable electronic health records  (10%)</a:t>
            </a:r>
          </a:p>
          <a:p>
            <a:pPr marL="274320" indent="-274320" defTabSz="914400" eaLnBrk="1" fontAlgn="auto" hangingPunct="1">
              <a:spcBef>
                <a:spcPct val="20000"/>
              </a:spcBef>
              <a:spcAft>
                <a:spcPts val="0"/>
              </a:spcAft>
              <a:buClr>
                <a:srgbClr val="0BD0D9"/>
              </a:buClr>
              <a:buSzPct val="95000"/>
              <a:buFont typeface="Wingdings 2"/>
              <a:buChar char=""/>
              <a:defRPr/>
            </a:pPr>
            <a:endParaRPr lang="en-US" sz="1600" dirty="0">
              <a:solidFill>
                <a:prstClr val="black"/>
              </a:solidFill>
              <a:latin typeface="Constantia"/>
            </a:endParaRPr>
          </a:p>
          <a:p>
            <a:pPr marL="0" indent="0" defTabSz="914400" eaLnBrk="1" fontAlgn="auto" hangingPunct="1">
              <a:spcBef>
                <a:spcPct val="20000"/>
              </a:spcBef>
              <a:spcAft>
                <a:spcPts val="0"/>
              </a:spcAft>
              <a:buClr>
                <a:srgbClr val="0BD0D9"/>
              </a:buClr>
              <a:buSzPct val="95000"/>
              <a:buNone/>
              <a:defRPr/>
            </a:pPr>
            <a:r>
              <a:rPr lang="en-US" sz="1600" dirty="0">
                <a:solidFill>
                  <a:prstClr val="black"/>
                </a:solidFill>
                <a:latin typeface="Constantia"/>
              </a:rPr>
              <a:t>Sprocket Rocket  12-6-16</a:t>
            </a:r>
          </a:p>
          <a:p>
            <a:pPr marL="0" indent="0" defTabSz="914400" eaLnBrk="1" fontAlgn="auto" hangingPunct="1">
              <a:spcBef>
                <a:spcPct val="20000"/>
              </a:spcBef>
              <a:spcAft>
                <a:spcPts val="0"/>
              </a:spcAft>
              <a:buClr>
                <a:srgbClr val="0BD0D9"/>
              </a:buClr>
              <a:buSzPct val="95000"/>
              <a:buNone/>
              <a:defRPr/>
            </a:pPr>
            <a:r>
              <a:rPr lang="en-US" sz="1600" dirty="0">
                <a:solidFill>
                  <a:prstClr val="black"/>
                </a:solidFill>
                <a:latin typeface="Constantia"/>
              </a:rPr>
              <a:t>“Millennial patients challenging status quo, over 2900 US doctors say.”</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5" name="Footer Placeholder 4">
            <a:extLst>
              <a:ext uri="{FF2B5EF4-FFF2-40B4-BE49-F238E27FC236}">
                <a16:creationId xmlns:a16="http://schemas.microsoft.com/office/drawing/2014/main" xmlns="" id="{B02EA9EB-3DEA-4EC3-AE92-A7042BB66FDC}"/>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63494" name="Slide Number Placeholder 5">
            <a:extLst>
              <a:ext uri="{FF2B5EF4-FFF2-40B4-BE49-F238E27FC236}">
                <a16:creationId xmlns:a16="http://schemas.microsoft.com/office/drawing/2014/main" xmlns="" id="{4E621C82-47BA-4B9B-803D-20242922C6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01CAB84C-61BD-4445-80BA-1902AE78EF22}"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36</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52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F9D6D-1D86-4B02-ADB4-0FA93768F054}"/>
              </a:ext>
            </a:extLst>
          </p:cNvPr>
          <p:cNvSpPr>
            <a:spLocks noGrp="1"/>
          </p:cNvSpPr>
          <p:nvPr>
            <p:ph type="title"/>
          </p:nvPr>
        </p:nvSpPr>
        <p:spPr/>
        <p:txBody>
          <a:bodyPr rtlCol="0">
            <a:normAutofit/>
          </a:bodyPr>
          <a:lstStyle/>
          <a:p>
            <a:pPr eaLnBrk="1" fontAlgn="auto" hangingPunct="1">
              <a:spcAft>
                <a:spcPts val="0"/>
              </a:spcAft>
              <a:defRPr/>
            </a:pPr>
            <a:r>
              <a:rPr lang="en-US" dirty="0">
                <a:solidFill>
                  <a:schemeClr val="tx1">
                    <a:lumMod val="85000"/>
                    <a:lumOff val="15000"/>
                  </a:schemeClr>
                </a:solidFill>
              </a:rPr>
              <a:t>Included in Every Event/Training- “</a:t>
            </a:r>
            <a:r>
              <a:rPr lang="en-US" dirty="0">
                <a:solidFill>
                  <a:srgbClr val="FF0000"/>
                </a:solidFill>
              </a:rPr>
              <a:t>HealthCare Buzz</a:t>
            </a:r>
            <a:r>
              <a:rPr lang="en-US" dirty="0">
                <a:solidFill>
                  <a:schemeClr val="tx1">
                    <a:lumMod val="85000"/>
                    <a:lumOff val="15000"/>
                  </a:schemeClr>
                </a:solidFill>
              </a:rPr>
              <a:t>”</a:t>
            </a:r>
          </a:p>
        </p:txBody>
      </p:sp>
      <p:sp>
        <p:nvSpPr>
          <p:cNvPr id="65539" name="Content Placeholder 2">
            <a:extLst>
              <a:ext uri="{FF2B5EF4-FFF2-40B4-BE49-F238E27FC236}">
                <a16:creationId xmlns:a16="http://schemas.microsoft.com/office/drawing/2014/main" xmlns="" id="{3D100ED4-6BEB-49B8-90AC-E4F6260D3728}"/>
              </a:ext>
            </a:extLst>
          </p:cNvPr>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US" altLang="en-US" sz="2000" u="sng" dirty="0">
                <a:solidFill>
                  <a:schemeClr val="tx1">
                    <a:lumMod val="85000"/>
                    <a:lumOff val="15000"/>
                  </a:schemeClr>
                </a:solidFill>
              </a:rPr>
              <a:t>Factoid:  Health Exec Mobile   Mon, March 27, 2017  </a:t>
            </a:r>
          </a:p>
          <a:p>
            <a:pPr marL="0" indent="0" eaLnBrk="1" fontAlgn="auto" hangingPunct="1">
              <a:spcAft>
                <a:spcPts val="0"/>
              </a:spcAft>
              <a:buNone/>
              <a:defRPr/>
            </a:pPr>
            <a:r>
              <a:rPr lang="en-US" altLang="en-US" sz="2000" i="1" dirty="0">
                <a:solidFill>
                  <a:schemeClr val="tx1">
                    <a:lumMod val="85000"/>
                    <a:lumOff val="15000"/>
                  </a:schemeClr>
                </a:solidFill>
              </a:rPr>
              <a:t>“Although only 4% of all doctors are emergency physicians, they provide care for:</a:t>
            </a:r>
          </a:p>
          <a:p>
            <a:pPr marL="0" indent="0" eaLnBrk="1" fontAlgn="auto" hangingPunct="1">
              <a:spcAft>
                <a:spcPts val="0"/>
              </a:spcAft>
              <a:buNone/>
              <a:defRPr/>
            </a:pPr>
            <a:r>
              <a:rPr lang="en-US" altLang="en-US" sz="2000" i="1" dirty="0">
                <a:solidFill>
                  <a:schemeClr val="tx1">
                    <a:lumMod val="85000"/>
                    <a:lumOff val="15000"/>
                  </a:schemeClr>
                </a:solidFill>
              </a:rPr>
              <a:t>	28% of all acute care visits</a:t>
            </a:r>
          </a:p>
          <a:p>
            <a:pPr marL="0" indent="0" eaLnBrk="1" fontAlgn="auto" hangingPunct="1">
              <a:spcAft>
                <a:spcPts val="0"/>
              </a:spcAft>
              <a:buNone/>
              <a:defRPr/>
            </a:pPr>
            <a:r>
              <a:rPr lang="en-US" altLang="en-US" sz="2000" i="1" dirty="0">
                <a:solidFill>
                  <a:schemeClr val="tx1">
                    <a:lumMod val="85000"/>
                    <a:lumOff val="15000"/>
                  </a:schemeClr>
                </a:solidFill>
              </a:rPr>
              <a:t>	50% of all Medicaid and CHIP  (children) visits</a:t>
            </a:r>
          </a:p>
          <a:p>
            <a:pPr marL="0" indent="0" eaLnBrk="1" fontAlgn="auto" hangingPunct="1">
              <a:spcAft>
                <a:spcPts val="0"/>
              </a:spcAft>
              <a:buNone/>
              <a:defRPr/>
            </a:pPr>
            <a:r>
              <a:rPr lang="en-US" altLang="en-US" sz="2000" i="1" dirty="0">
                <a:solidFill>
                  <a:schemeClr val="tx1">
                    <a:lumMod val="85000"/>
                    <a:lumOff val="15000"/>
                  </a:schemeClr>
                </a:solidFill>
              </a:rPr>
              <a:t>	67% of all acute care to the uninsured patients.</a:t>
            </a:r>
          </a:p>
          <a:p>
            <a:pPr marL="0" indent="0" eaLnBrk="1" fontAlgn="auto" hangingPunct="1">
              <a:spcAft>
                <a:spcPts val="0"/>
              </a:spcAft>
              <a:buNone/>
              <a:defRPr/>
            </a:pPr>
            <a:endParaRPr lang="en-US" altLang="en-US" sz="2000" i="1" dirty="0">
              <a:solidFill>
                <a:schemeClr val="tx1">
                  <a:lumMod val="85000"/>
                  <a:lumOff val="15000"/>
                </a:schemeClr>
              </a:solidFill>
            </a:endParaRPr>
          </a:p>
          <a:p>
            <a:pPr eaLnBrk="1" fontAlgn="auto" hangingPunct="1">
              <a:spcAft>
                <a:spcPts val="0"/>
              </a:spcAft>
              <a:buFont typeface="Arial"/>
              <a:buChar char="•"/>
              <a:defRPr/>
            </a:pPr>
            <a:r>
              <a:rPr lang="en-US" altLang="en-US" sz="2000" u="sng" dirty="0">
                <a:solidFill>
                  <a:schemeClr val="tx1">
                    <a:lumMod val="85000"/>
                    <a:lumOff val="15000"/>
                  </a:schemeClr>
                </a:solidFill>
              </a:rPr>
              <a:t>Healthcare Bulletin.  The Slate Group.  March 30, 2017</a:t>
            </a:r>
          </a:p>
          <a:p>
            <a:pPr marL="0" indent="0" eaLnBrk="1" fontAlgn="auto" hangingPunct="1">
              <a:spcAft>
                <a:spcPts val="0"/>
              </a:spcAft>
              <a:buNone/>
              <a:defRPr/>
            </a:pPr>
            <a:r>
              <a:rPr lang="en-US" altLang="en-US" sz="2000" i="1" dirty="0">
                <a:solidFill>
                  <a:schemeClr val="tx1">
                    <a:lumMod val="85000"/>
                    <a:lumOff val="15000"/>
                  </a:schemeClr>
                </a:solidFill>
              </a:rPr>
              <a:t>“An annual health survey conducted by states and Medicare/CMS found that the full ACA reduced the uninsured rate by 44% while also reducing the number of people without a primary care doctor by 12% and those not having an annual check up by 10%.”</a:t>
            </a:r>
          </a:p>
          <a:p>
            <a:pPr eaLnBrk="1" fontAlgn="auto" hangingPunct="1">
              <a:spcAft>
                <a:spcPts val="0"/>
              </a:spcAft>
              <a:buFont typeface="Arial"/>
              <a:buChar char="•"/>
              <a:defRPr/>
            </a:pPr>
            <a:endParaRPr lang="en-US" altLang="en-US" sz="2000" i="1" dirty="0">
              <a:solidFill>
                <a:schemeClr val="tx1">
                  <a:lumMod val="85000"/>
                  <a:lumOff val="15000"/>
                </a:schemeClr>
              </a:solidFill>
            </a:endParaRPr>
          </a:p>
          <a:p>
            <a:pPr marL="0" indent="0" eaLnBrk="1" fontAlgn="auto" hangingPunct="1">
              <a:spcAft>
                <a:spcPts val="0"/>
              </a:spcAft>
              <a:buNone/>
              <a:defRPr/>
            </a:pPr>
            <a:endParaRPr lang="en-US" altLang="en-US" dirty="0">
              <a:solidFill>
                <a:schemeClr val="tx1">
                  <a:lumMod val="85000"/>
                  <a:lumOff val="15000"/>
                </a:schemeClr>
              </a:solidFill>
            </a:endParaRPr>
          </a:p>
        </p:txBody>
      </p:sp>
      <p:sp>
        <p:nvSpPr>
          <p:cNvPr id="64516" name="Slide Number Placeholder 3">
            <a:extLst>
              <a:ext uri="{FF2B5EF4-FFF2-40B4-BE49-F238E27FC236}">
                <a16:creationId xmlns:a16="http://schemas.microsoft.com/office/drawing/2014/main" xmlns="" id="{A6A1796E-343D-413A-9CA1-7EAA6C1DE6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D6F86901-ED61-4ADE-8264-59AE321267DC}" type="slidenum">
              <a:rPr lang="en-US" altLang="en-US">
                <a:solidFill>
                  <a:prstClr val="black"/>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37</a:t>
            </a:fld>
            <a:endParaRPr lang="en-US" alt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059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4B620F-341E-4469-A6AA-FFE77B6116EE}"/>
              </a:ext>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tx1"/>
                </a:solidFill>
              </a:rPr>
              <a:t>Humana’s – Bold Goals program</a:t>
            </a:r>
            <a:br>
              <a:rPr lang="en-US" b="1" dirty="0">
                <a:solidFill>
                  <a:schemeClr val="tx1"/>
                </a:solidFill>
              </a:rPr>
            </a:br>
            <a:r>
              <a:rPr lang="en-US" b="1" dirty="0">
                <a:solidFill>
                  <a:schemeClr val="tx1"/>
                </a:solidFill>
              </a:rPr>
              <a:t> </a:t>
            </a:r>
            <a:r>
              <a:rPr lang="en-US" sz="2700" b="1" dirty="0">
                <a:solidFill>
                  <a:schemeClr val="tx1"/>
                </a:solidFill>
              </a:rPr>
              <a:t>Major % of market is Seniors- Part C Medicare*     (HEALTHCARE BUZZ EX)</a:t>
            </a:r>
          </a:p>
        </p:txBody>
      </p:sp>
      <p:sp>
        <p:nvSpPr>
          <p:cNvPr id="2" name="Content Placeholder 1">
            <a:extLst>
              <a:ext uri="{FF2B5EF4-FFF2-40B4-BE49-F238E27FC236}">
                <a16:creationId xmlns:a16="http://schemas.microsoft.com/office/drawing/2014/main" xmlns="" id="{68D61CA1-456F-46FB-B1DB-C198D5DB9B40}"/>
              </a:ext>
            </a:extLst>
          </p:cNvPr>
          <p:cNvSpPr>
            <a:spLocks noGrp="1"/>
          </p:cNvSpPr>
          <p:nvPr>
            <p:ph idx="1"/>
          </p:nvPr>
        </p:nvSpPr>
        <p:spPr/>
        <p:txBody>
          <a:bodyPr rtlCol="0">
            <a:normAutofit fontScale="70000" lnSpcReduction="20000"/>
          </a:bodyPr>
          <a:lstStyle/>
          <a:p>
            <a:pPr eaLnBrk="1" fontAlgn="auto" hangingPunct="1">
              <a:spcAft>
                <a:spcPts val="0"/>
              </a:spcAft>
              <a:buFont typeface="Wingdings 3" charset="2"/>
              <a:buChar char=""/>
              <a:defRPr/>
            </a:pPr>
            <a:r>
              <a:rPr lang="en-US" sz="2400" i="1" dirty="0">
                <a:solidFill>
                  <a:schemeClr val="tx1">
                    <a:lumMod val="75000"/>
                    <a:lumOff val="25000"/>
                  </a:schemeClr>
                </a:solidFill>
              </a:rPr>
              <a:t>65% of Seniors have multiple chronic conditions</a:t>
            </a:r>
          </a:p>
          <a:p>
            <a:pPr eaLnBrk="1" fontAlgn="auto" hangingPunct="1">
              <a:spcAft>
                <a:spcPts val="0"/>
              </a:spcAft>
              <a:buFont typeface="Wingdings 3" charset="2"/>
              <a:buChar char=""/>
              <a:defRPr/>
            </a:pPr>
            <a:r>
              <a:rPr lang="en-US" sz="2400" i="1" dirty="0">
                <a:solidFill>
                  <a:schemeClr val="tx1">
                    <a:lumMod val="75000"/>
                    <a:lumOff val="25000"/>
                  </a:schemeClr>
                </a:solidFill>
              </a:rPr>
              <a:t>1/3 have diabetes</a:t>
            </a:r>
          </a:p>
          <a:p>
            <a:pPr eaLnBrk="1" fontAlgn="auto" hangingPunct="1">
              <a:spcAft>
                <a:spcPts val="0"/>
              </a:spcAft>
              <a:buFont typeface="Wingdings 3" charset="2"/>
              <a:buChar char=""/>
              <a:defRPr/>
            </a:pPr>
            <a:r>
              <a:rPr lang="en-US" sz="2400" i="1" dirty="0">
                <a:solidFill>
                  <a:schemeClr val="tx1">
                    <a:lumMod val="75000"/>
                    <a:lumOff val="25000"/>
                  </a:schemeClr>
                </a:solidFill>
              </a:rPr>
              <a:t>1/4 have mental health</a:t>
            </a:r>
          </a:p>
          <a:p>
            <a:pPr eaLnBrk="1" fontAlgn="auto" hangingPunct="1">
              <a:spcAft>
                <a:spcPts val="0"/>
              </a:spcAft>
              <a:buFont typeface="Wingdings 3" charset="2"/>
              <a:buChar char=""/>
              <a:defRPr/>
            </a:pPr>
            <a:r>
              <a:rPr lang="en-US" sz="2400" i="1" dirty="0">
                <a:solidFill>
                  <a:schemeClr val="tx1">
                    <a:lumMod val="75000"/>
                    <a:lumOff val="25000"/>
                  </a:schemeClr>
                </a:solidFill>
              </a:rPr>
              <a:t>10% live below the poverty level</a:t>
            </a:r>
          </a:p>
          <a:p>
            <a:pPr eaLnBrk="1" fontAlgn="auto" hangingPunct="1">
              <a:spcAft>
                <a:spcPts val="0"/>
              </a:spcAft>
              <a:buFont typeface="Wingdings 3" charset="2"/>
              <a:buChar char=""/>
              <a:defRPr/>
            </a:pPr>
            <a:r>
              <a:rPr lang="en-US" sz="2400" i="1" dirty="0">
                <a:solidFill>
                  <a:schemeClr val="tx1">
                    <a:lumMod val="75000"/>
                    <a:lumOff val="25000"/>
                  </a:schemeClr>
                </a:solidFill>
              </a:rPr>
              <a:t>6 doctor visits yearly</a:t>
            </a:r>
          </a:p>
          <a:p>
            <a:pPr eaLnBrk="1" fontAlgn="auto" hangingPunct="1">
              <a:spcAft>
                <a:spcPts val="0"/>
              </a:spcAft>
              <a:buFont typeface="Wingdings 3" charset="2"/>
              <a:buChar char=""/>
              <a:defRPr/>
            </a:pPr>
            <a:r>
              <a:rPr lang="en-US" sz="2400" i="1" dirty="0">
                <a:solidFill>
                  <a:schemeClr val="tx1">
                    <a:lumMod val="75000"/>
                    <a:lumOff val="25000"/>
                  </a:schemeClr>
                </a:solidFill>
              </a:rPr>
              <a:t>27 prescriptions yearly</a:t>
            </a:r>
          </a:p>
          <a:p>
            <a:pPr marL="109537" indent="0" eaLnBrk="1" fontAlgn="auto" hangingPunct="1">
              <a:spcAft>
                <a:spcPts val="0"/>
              </a:spcAft>
              <a:buNone/>
              <a:defRPr/>
            </a:pPr>
            <a:r>
              <a:rPr lang="en-US" sz="2400" dirty="0">
                <a:solidFill>
                  <a:schemeClr val="tx1">
                    <a:lumMod val="75000"/>
                    <a:lumOff val="25000"/>
                  </a:schemeClr>
                </a:solidFill>
              </a:rPr>
              <a:t>High cost to the healthcare system for ‘navigating thru’ alone.  Social-economic issues.</a:t>
            </a:r>
          </a:p>
          <a:p>
            <a:pPr marL="109537" indent="0" eaLnBrk="1" fontAlgn="auto" hangingPunct="1">
              <a:spcAft>
                <a:spcPts val="0"/>
              </a:spcAft>
              <a:buNone/>
              <a:defRPr/>
            </a:pPr>
            <a:r>
              <a:rPr lang="en-US" sz="2400" dirty="0">
                <a:solidFill>
                  <a:schemeClr val="tx1">
                    <a:lumMod val="75000"/>
                    <a:lumOff val="25000"/>
                  </a:schemeClr>
                </a:solidFill>
              </a:rPr>
              <a:t>EX)  Depressed?  Not taking chronic meds.</a:t>
            </a:r>
          </a:p>
          <a:p>
            <a:pPr marL="109537" indent="0" eaLnBrk="1" fontAlgn="auto" hangingPunct="1">
              <a:spcAft>
                <a:spcPts val="0"/>
              </a:spcAft>
              <a:buNone/>
              <a:defRPr/>
            </a:pPr>
            <a:r>
              <a:rPr lang="en-US" sz="2400" dirty="0">
                <a:solidFill>
                  <a:schemeClr val="tx1">
                    <a:lumMod val="75000"/>
                    <a:lumOff val="25000"/>
                  </a:schemeClr>
                </a:solidFill>
              </a:rPr>
              <a:t>EX)  Can’t afford meds = ED is next. (Medicaid?)</a:t>
            </a:r>
          </a:p>
          <a:p>
            <a:pPr marL="109537" indent="0" eaLnBrk="1" fontAlgn="auto" hangingPunct="1">
              <a:spcAft>
                <a:spcPts val="0"/>
              </a:spcAft>
              <a:buNone/>
              <a:defRPr/>
            </a:pPr>
            <a:endParaRPr lang="en-US" sz="2400" dirty="0">
              <a:solidFill>
                <a:schemeClr val="tx1">
                  <a:lumMod val="75000"/>
                  <a:lumOff val="25000"/>
                </a:schemeClr>
              </a:solidFill>
            </a:endParaRPr>
          </a:p>
          <a:p>
            <a:pPr marL="109537" indent="0" eaLnBrk="1" fontAlgn="auto" hangingPunct="1">
              <a:spcAft>
                <a:spcPts val="0"/>
              </a:spcAft>
              <a:buNone/>
              <a:defRPr/>
            </a:pPr>
            <a:r>
              <a:rPr lang="en-US" sz="1600" dirty="0">
                <a:solidFill>
                  <a:schemeClr val="tx1">
                    <a:lumMod val="75000"/>
                    <a:lumOff val="25000"/>
                  </a:schemeClr>
                </a:solidFill>
              </a:rPr>
              <a:t>*Population Health Colloquium.  March 27, 2017  Philadelphia</a:t>
            </a:r>
          </a:p>
        </p:txBody>
      </p:sp>
      <p:sp>
        <p:nvSpPr>
          <p:cNvPr id="65540" name="Footer Placeholder 3">
            <a:extLst>
              <a:ext uri="{FF2B5EF4-FFF2-40B4-BE49-F238E27FC236}">
                <a16:creationId xmlns:a16="http://schemas.microsoft.com/office/drawing/2014/main" xmlns="" id="{CB2695CE-E8C4-4E75-A38D-9B835B91564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fontAlgn="base">
              <a:spcBef>
                <a:spcPct val="0"/>
              </a:spcBef>
              <a:spcAft>
                <a:spcPct val="0"/>
              </a:spcAft>
              <a:buClrTx/>
              <a:buSzTx/>
              <a:buNone/>
            </a:pPr>
            <a:r>
              <a:rPr lang="en-US" altLang="en-US" sz="1000">
                <a:solidFill>
                  <a:srgbClr val="000000"/>
                </a:solidFill>
                <a:latin typeface="Arial" panose="020B0604020202020204" pitchFamily="34" charset="0"/>
                <a:cs typeface="Arial" panose="020B0604020202020204" pitchFamily="34" charset="0"/>
              </a:rPr>
              <a:t>PFNF Education 2017</a:t>
            </a:r>
          </a:p>
        </p:txBody>
      </p:sp>
      <p:sp>
        <p:nvSpPr>
          <p:cNvPr id="65541" name="Slide Number Placeholder 4">
            <a:extLst>
              <a:ext uri="{FF2B5EF4-FFF2-40B4-BE49-F238E27FC236}">
                <a16:creationId xmlns:a16="http://schemas.microsoft.com/office/drawing/2014/main" xmlns="" id="{0D621448-CC4E-47B8-B18D-532AA91513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fld id="{F9EFA99B-9753-4A55-BCC4-7471C77DD735}" type="slidenum">
              <a:rPr lang="en-US" altLang="en-US" sz="1000">
                <a:solidFill>
                  <a:srgbClr val="000000"/>
                </a:solidFill>
                <a:latin typeface="Arial" panose="020B0604020202020204" pitchFamily="34" charset="0"/>
                <a:cs typeface="Arial" panose="020B0604020202020204" pitchFamily="34" charset="0"/>
              </a:rPr>
              <a:pPr fontAlgn="base">
                <a:spcBef>
                  <a:spcPct val="0"/>
                </a:spcBef>
                <a:spcAft>
                  <a:spcPct val="0"/>
                </a:spcAft>
                <a:buClrTx/>
                <a:buSzTx/>
                <a:buNone/>
              </a:pPr>
              <a:t>38</a:t>
            </a:fld>
            <a:endParaRPr lang="en-US" alt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561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xmlns="" id="{64BE8BD2-380E-48EC-89F1-583A93B078B1}"/>
              </a:ext>
            </a:extLst>
          </p:cNvPr>
          <p:cNvSpPr>
            <a:spLocks noGrp="1"/>
          </p:cNvSpPr>
          <p:nvPr>
            <p:ph type="title"/>
          </p:nvPr>
        </p:nvSpPr>
        <p:spPr>
          <a:xfrm>
            <a:off x="2133601" y="533400"/>
            <a:ext cx="6348413" cy="1301750"/>
          </a:xfrm>
        </p:spPr>
        <p:txBody>
          <a:bodyPr/>
          <a:lstStyle/>
          <a:p>
            <a:pPr eaLnBrk="1" hangingPunct="1"/>
            <a:r>
              <a:rPr lang="en-US" altLang="en-US" b="1">
                <a:solidFill>
                  <a:schemeClr val="tx1"/>
                </a:solidFill>
                <a:latin typeface="Calibri" panose="020F0502020204030204" pitchFamily="34" charset="0"/>
              </a:rPr>
              <a:t>Employment “Norms” </a:t>
            </a:r>
            <a:br>
              <a:rPr lang="en-US" altLang="en-US" b="1">
                <a:solidFill>
                  <a:schemeClr val="tx1"/>
                </a:solidFill>
                <a:latin typeface="Calibri" panose="020F0502020204030204" pitchFamily="34" charset="0"/>
              </a:rPr>
            </a:br>
            <a:r>
              <a:rPr lang="en-US" altLang="en-US" b="1">
                <a:solidFill>
                  <a:schemeClr val="tx1"/>
                </a:solidFill>
                <a:latin typeface="Calibri" panose="020F0502020204030204" pitchFamily="34" charset="0"/>
              </a:rPr>
              <a:t>in Huge Flux</a:t>
            </a:r>
            <a:endParaRPr lang="en-US" altLang="en-US" b="1">
              <a:solidFill>
                <a:schemeClr val="tx1"/>
              </a:solidFill>
            </a:endParaRPr>
          </a:p>
        </p:txBody>
      </p:sp>
      <p:sp>
        <p:nvSpPr>
          <p:cNvPr id="3" name="Content Placeholder 2">
            <a:extLst>
              <a:ext uri="{FF2B5EF4-FFF2-40B4-BE49-F238E27FC236}">
                <a16:creationId xmlns:a16="http://schemas.microsoft.com/office/drawing/2014/main" xmlns="" id="{E7BA63FF-FBDE-465A-9E80-576FB242C757}"/>
              </a:ext>
            </a:extLst>
          </p:cNvPr>
          <p:cNvSpPr>
            <a:spLocks noGrp="1"/>
          </p:cNvSpPr>
          <p:nvPr>
            <p:ph sz="half" idx="1"/>
          </p:nvPr>
        </p:nvSpPr>
        <p:spPr>
          <a:xfrm>
            <a:off x="2219325" y="1835150"/>
            <a:ext cx="3087688" cy="4389438"/>
          </a:xfrm>
        </p:spPr>
        <p:txBody>
          <a:bodyPr rtlCol="0">
            <a:normAutofit fontScale="25000" lnSpcReduction="20000"/>
          </a:bodyPr>
          <a:lstStyle/>
          <a:p>
            <a:pPr marL="0" indent="0" defTabSz="914400" eaLnBrk="1" fontAlgn="auto" hangingPunct="1">
              <a:spcBef>
                <a:spcPct val="20000"/>
              </a:spcBef>
              <a:spcAft>
                <a:spcPts val="0"/>
              </a:spcAft>
              <a:buClr>
                <a:srgbClr val="0BD0D9"/>
              </a:buClr>
              <a:buSzPct val="95000"/>
              <a:buNone/>
              <a:defRPr/>
            </a:pPr>
            <a:r>
              <a:rPr lang="en-US" sz="5600" b="1" u="sng" dirty="0">
                <a:solidFill>
                  <a:prstClr val="black"/>
                </a:solidFill>
                <a:latin typeface="Constantia"/>
              </a:rPr>
              <a:t>AARP &amp; MIT </a:t>
            </a:r>
            <a:r>
              <a:rPr lang="en-US" sz="5600" b="1" u="sng" dirty="0" err="1">
                <a:solidFill>
                  <a:prstClr val="black"/>
                </a:solidFill>
                <a:latin typeface="Constantia"/>
              </a:rPr>
              <a:t>Agelab</a:t>
            </a:r>
            <a:r>
              <a:rPr lang="en-US" sz="5600" b="1" u="sng" dirty="0">
                <a:solidFill>
                  <a:prstClr val="black"/>
                </a:solidFill>
                <a:latin typeface="Constantia"/>
              </a:rPr>
              <a:t>  </a:t>
            </a:r>
            <a:r>
              <a:rPr lang="en-US" sz="5600" dirty="0">
                <a:solidFill>
                  <a:prstClr val="black"/>
                </a:solidFill>
                <a:latin typeface="Constantia"/>
              </a:rPr>
              <a:t>(Population Health 3/17) </a:t>
            </a:r>
          </a:p>
          <a:p>
            <a:pPr marL="273050" indent="-273050" defTabSz="914400" eaLnBrk="1" fontAlgn="auto" hangingPunct="1">
              <a:spcBef>
                <a:spcPct val="20000"/>
              </a:spcBef>
              <a:spcAft>
                <a:spcPts val="0"/>
              </a:spcAft>
              <a:buClr>
                <a:srgbClr val="0BD0D9"/>
              </a:buClr>
              <a:buSzPct val="95000"/>
              <a:buFont typeface="Wingdings 2" panose="05020102010507070707" pitchFamily="18" charset="2"/>
              <a:buChar char=""/>
              <a:defRPr/>
            </a:pPr>
            <a:r>
              <a:rPr lang="en-US" sz="5600" dirty="0">
                <a:solidFill>
                  <a:prstClr val="black"/>
                </a:solidFill>
                <a:latin typeface="Constantia"/>
              </a:rPr>
              <a:t>By 2020: 1 in 5 students will be 35 </a:t>
            </a:r>
            <a:r>
              <a:rPr lang="en-US" sz="5600" dirty="0" err="1">
                <a:solidFill>
                  <a:prstClr val="black"/>
                </a:solidFill>
                <a:latin typeface="Constantia"/>
              </a:rPr>
              <a:t>yrs</a:t>
            </a:r>
            <a:r>
              <a:rPr lang="en-US" sz="5600" dirty="0">
                <a:solidFill>
                  <a:prstClr val="black"/>
                </a:solidFill>
                <a:latin typeface="Constantia"/>
              </a:rPr>
              <a:t> or older.</a:t>
            </a:r>
          </a:p>
          <a:p>
            <a:pPr marL="273050" indent="-273050" defTabSz="914400" eaLnBrk="1" fontAlgn="auto" hangingPunct="1">
              <a:spcBef>
                <a:spcPct val="20000"/>
              </a:spcBef>
              <a:spcAft>
                <a:spcPts val="0"/>
              </a:spcAft>
              <a:buClr>
                <a:srgbClr val="0BD0D9"/>
              </a:buClr>
              <a:buSzPct val="95000"/>
              <a:buFont typeface="Wingdings 2" panose="05020102010507070707" pitchFamily="18" charset="2"/>
              <a:buChar char=""/>
              <a:defRPr/>
            </a:pPr>
            <a:r>
              <a:rPr lang="en-US" sz="5600" dirty="0">
                <a:solidFill>
                  <a:prstClr val="black"/>
                </a:solidFill>
                <a:latin typeface="Constantia"/>
              </a:rPr>
              <a:t>By 2020: 10,000 will be turning 65 every day</a:t>
            </a:r>
          </a:p>
          <a:p>
            <a:pPr marL="273050" indent="-273050" defTabSz="914400" eaLnBrk="1" fontAlgn="auto" hangingPunct="1">
              <a:spcBef>
                <a:spcPct val="20000"/>
              </a:spcBef>
              <a:spcAft>
                <a:spcPts val="0"/>
              </a:spcAft>
              <a:buClr>
                <a:srgbClr val="0BD0D9"/>
              </a:buClr>
              <a:buSzPct val="95000"/>
              <a:buFont typeface="Wingdings 2" panose="05020102010507070707" pitchFamily="18" charset="2"/>
              <a:buChar char=""/>
              <a:defRPr/>
            </a:pPr>
            <a:r>
              <a:rPr lang="en-US" sz="5600" dirty="0">
                <a:solidFill>
                  <a:prstClr val="black"/>
                </a:solidFill>
                <a:latin typeface="Constantia"/>
              </a:rPr>
              <a:t>By 2020:  1 out of every 5 adults will be over 65; more than under 5 yrs.</a:t>
            </a:r>
          </a:p>
          <a:p>
            <a:pPr marL="273050" indent="-273050" defTabSz="914400" eaLnBrk="1" fontAlgn="auto" hangingPunct="1">
              <a:spcBef>
                <a:spcPct val="20000"/>
              </a:spcBef>
              <a:spcAft>
                <a:spcPts val="0"/>
              </a:spcAft>
              <a:buClr>
                <a:srgbClr val="0BD0D9"/>
              </a:buClr>
              <a:buSzPct val="95000"/>
              <a:buFont typeface="Wingdings 2" panose="05020102010507070707" pitchFamily="18" charset="2"/>
              <a:buChar char=""/>
              <a:defRPr/>
            </a:pPr>
            <a:r>
              <a:rPr lang="en-US" sz="5600" dirty="0">
                <a:solidFill>
                  <a:prstClr val="black"/>
                </a:solidFill>
                <a:latin typeface="Constantia"/>
              </a:rPr>
              <a:t>57 year old's are the primary owner of </a:t>
            </a:r>
            <a:r>
              <a:rPr lang="en-US" sz="5600" dirty="0" err="1">
                <a:solidFill>
                  <a:prstClr val="black"/>
                </a:solidFill>
                <a:latin typeface="Constantia"/>
              </a:rPr>
              <a:t>IPad</a:t>
            </a:r>
            <a:r>
              <a:rPr lang="en-US" sz="5600" dirty="0">
                <a:solidFill>
                  <a:prstClr val="black"/>
                </a:solidFill>
                <a:latin typeface="Constantia"/>
              </a:rPr>
              <a:t>.</a:t>
            </a:r>
          </a:p>
          <a:p>
            <a:pPr marL="273050" indent="-273050" defTabSz="914400" eaLnBrk="1" fontAlgn="auto" hangingPunct="1">
              <a:spcBef>
                <a:spcPct val="20000"/>
              </a:spcBef>
              <a:spcAft>
                <a:spcPts val="0"/>
              </a:spcAft>
              <a:buClr>
                <a:srgbClr val="0BD0D9"/>
              </a:buClr>
              <a:buSzPct val="95000"/>
              <a:buFont typeface="Wingdings 2" panose="05020102010507070707" pitchFamily="18" charset="2"/>
              <a:buChar char=""/>
              <a:defRPr/>
            </a:pPr>
            <a:r>
              <a:rPr lang="en-US" sz="5600" dirty="0">
                <a:solidFill>
                  <a:prstClr val="black"/>
                </a:solidFill>
                <a:latin typeface="Constantia"/>
              </a:rPr>
              <a:t>50% of over 60 year old's use the internet</a:t>
            </a:r>
          </a:p>
          <a:p>
            <a:pPr marL="273050" indent="-273050" defTabSz="914400" eaLnBrk="1" fontAlgn="auto" hangingPunct="1">
              <a:spcBef>
                <a:spcPct val="20000"/>
              </a:spcBef>
              <a:spcAft>
                <a:spcPts val="0"/>
              </a:spcAft>
              <a:buClr>
                <a:srgbClr val="0BD0D9"/>
              </a:buClr>
              <a:buSzPct val="95000"/>
              <a:buFont typeface="Wingdings 2" panose="05020102010507070707" pitchFamily="18" charset="2"/>
              <a:buChar char=""/>
              <a:defRPr/>
            </a:pPr>
            <a:r>
              <a:rPr lang="en-US" sz="5600" dirty="0">
                <a:solidFill>
                  <a:prstClr val="black"/>
                </a:solidFill>
                <a:latin typeface="Constantia"/>
              </a:rPr>
              <a:t>Over 50 years of age = 1/3 of the work force.</a:t>
            </a:r>
          </a:p>
          <a:p>
            <a:pPr marL="273050" indent="-273050" defTabSz="914400" eaLnBrk="1" fontAlgn="auto" hangingPunct="1">
              <a:spcBef>
                <a:spcPct val="20000"/>
              </a:spcBef>
              <a:spcAft>
                <a:spcPts val="0"/>
              </a:spcAft>
              <a:buClr>
                <a:srgbClr val="0BD0D9"/>
              </a:buClr>
              <a:buSzPct val="95000"/>
              <a:buFont typeface="Wingdings 2" panose="05020102010507070707" pitchFamily="18" charset="2"/>
              <a:buChar char=""/>
              <a:defRPr/>
            </a:pPr>
            <a:r>
              <a:rPr lang="en-US" sz="5600" dirty="0">
                <a:solidFill>
                  <a:prstClr val="black"/>
                </a:solidFill>
                <a:latin typeface="Constantia"/>
              </a:rPr>
              <a:t>Family Care Giver:  42 M adults , age 45-64, providing care for older family/parents.  17%/ 24 M are providing in addition to their ‘day job.’</a:t>
            </a:r>
          </a:p>
          <a:p>
            <a:pPr marL="0" indent="0" defTabSz="914400" eaLnBrk="1" fontAlgn="auto" hangingPunct="1">
              <a:spcBef>
                <a:spcPct val="20000"/>
              </a:spcBef>
              <a:spcAft>
                <a:spcPts val="0"/>
              </a:spcAft>
              <a:buClr>
                <a:srgbClr val="0BD0D9"/>
              </a:buClr>
              <a:buSzPct val="95000"/>
              <a:buNone/>
              <a:defRPr/>
            </a:pPr>
            <a:endParaRPr lang="en-US" sz="5600" dirty="0">
              <a:solidFill>
                <a:prstClr val="black"/>
              </a:solidFill>
              <a:latin typeface="Constantia"/>
            </a:endParaRPr>
          </a:p>
          <a:p>
            <a:pPr marL="0" indent="0" defTabSz="914400" eaLnBrk="1" fontAlgn="auto" hangingPunct="1">
              <a:spcBef>
                <a:spcPct val="20000"/>
              </a:spcBef>
              <a:spcAft>
                <a:spcPts val="0"/>
              </a:spcAft>
              <a:buClr>
                <a:srgbClr val="0BD0D9"/>
              </a:buClr>
              <a:buSzPct val="95000"/>
              <a:buNone/>
              <a:defRPr/>
            </a:pPr>
            <a:r>
              <a:rPr lang="en-US" sz="5600" dirty="0">
                <a:solidFill>
                  <a:prstClr val="black"/>
                </a:solidFill>
                <a:latin typeface="Constantia"/>
              </a:rPr>
              <a:t>Multi-generations in the work force.</a:t>
            </a:r>
          </a:p>
          <a:p>
            <a:pPr marL="0" indent="0" defTabSz="914400" eaLnBrk="1" fontAlgn="auto" hangingPunct="1">
              <a:spcBef>
                <a:spcPct val="20000"/>
              </a:spcBef>
              <a:spcAft>
                <a:spcPts val="0"/>
              </a:spcAft>
              <a:buClr>
                <a:srgbClr val="0BD0D9"/>
              </a:buClr>
              <a:buSzPct val="95000"/>
              <a:buNone/>
              <a:defRPr/>
            </a:pPr>
            <a:r>
              <a:rPr lang="en-US" sz="5600" dirty="0">
                <a:solidFill>
                  <a:prstClr val="black"/>
                </a:solidFill>
                <a:latin typeface="Constantia"/>
              </a:rPr>
              <a:t>Norm:  3-4 generations. (BB and Millennials = both approach ‘work’ differently.)</a:t>
            </a:r>
          </a:p>
          <a:p>
            <a:pPr marL="0" indent="0" defTabSz="914400" eaLnBrk="1" fontAlgn="auto" hangingPunct="1">
              <a:spcBef>
                <a:spcPct val="20000"/>
              </a:spcBef>
              <a:spcAft>
                <a:spcPts val="0"/>
              </a:spcAft>
              <a:buClr>
                <a:srgbClr val="0BD0D9"/>
              </a:buClr>
              <a:buSzPct val="95000"/>
              <a:buNone/>
              <a:defRPr/>
            </a:pPr>
            <a:endParaRPr lang="en-US" sz="5600" dirty="0">
              <a:solidFill>
                <a:prstClr val="black"/>
              </a:solidFill>
              <a:latin typeface="Constantia"/>
            </a:endParaRPr>
          </a:p>
          <a:p>
            <a:pPr marL="0" indent="0" defTabSz="914400" eaLnBrk="1" fontAlgn="auto" hangingPunct="1">
              <a:spcBef>
                <a:spcPct val="20000"/>
              </a:spcBef>
              <a:spcAft>
                <a:spcPts val="0"/>
              </a:spcAft>
              <a:buClr>
                <a:srgbClr val="0BD0D9"/>
              </a:buClr>
              <a:buSzPct val="95000"/>
              <a:buNone/>
              <a:defRPr/>
            </a:pPr>
            <a:endParaRPr lang="en-US" sz="5600" dirty="0">
              <a:solidFill>
                <a:prstClr val="black"/>
              </a:solidFill>
              <a:latin typeface="Constantia"/>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4" name="Content Placeholder 3">
            <a:extLst>
              <a:ext uri="{FF2B5EF4-FFF2-40B4-BE49-F238E27FC236}">
                <a16:creationId xmlns:a16="http://schemas.microsoft.com/office/drawing/2014/main" xmlns="" id="{CAF4BA4F-0EDC-4F7A-9F2A-83F0C4F1C54E}"/>
              </a:ext>
            </a:extLst>
          </p:cNvPr>
          <p:cNvSpPr>
            <a:spLocks noGrp="1"/>
          </p:cNvSpPr>
          <p:nvPr>
            <p:ph sz="half" idx="2"/>
          </p:nvPr>
        </p:nvSpPr>
        <p:spPr>
          <a:xfrm>
            <a:off x="5392739" y="1835150"/>
            <a:ext cx="3089275" cy="4794250"/>
          </a:xfrm>
        </p:spPr>
        <p:txBody>
          <a:bodyPr rtlCol="0">
            <a:normAutofit fontScale="25000" lnSpcReduction="20000"/>
          </a:bodyPr>
          <a:lstStyle/>
          <a:p>
            <a:pPr marL="0" indent="0" defTabSz="914400" eaLnBrk="1" fontAlgn="auto" hangingPunct="1">
              <a:spcBef>
                <a:spcPct val="20000"/>
              </a:spcBef>
              <a:spcAft>
                <a:spcPts val="0"/>
              </a:spcAft>
              <a:buClr>
                <a:srgbClr val="0BD0D9"/>
              </a:buClr>
              <a:buSzPct val="95000"/>
              <a:buNone/>
              <a:defRPr/>
            </a:pPr>
            <a:r>
              <a:rPr lang="en-US" sz="4800" b="1" dirty="0" err="1">
                <a:solidFill>
                  <a:prstClr val="black"/>
                </a:solidFill>
                <a:latin typeface="Constantia"/>
              </a:rPr>
              <a:t>HealthExecMobile</a:t>
            </a:r>
            <a:r>
              <a:rPr lang="en-US" sz="4800" b="1" dirty="0">
                <a:solidFill>
                  <a:prstClr val="black"/>
                </a:solidFill>
                <a:latin typeface="Constantia"/>
              </a:rPr>
              <a:t> -Multiples</a:t>
            </a:r>
          </a:p>
          <a:p>
            <a:pPr marL="274320" indent="-274320" defTabSz="914400" eaLnBrk="1" fontAlgn="auto" hangingPunct="1">
              <a:spcBef>
                <a:spcPct val="20000"/>
              </a:spcBef>
              <a:spcAft>
                <a:spcPts val="0"/>
              </a:spcAft>
              <a:buClr>
                <a:srgbClr val="0BD0D9"/>
              </a:buClr>
              <a:buSzPct val="95000"/>
              <a:buFont typeface="Wingdings 2"/>
              <a:buChar char=""/>
              <a:defRPr/>
            </a:pPr>
            <a:r>
              <a:rPr lang="en-US" sz="4800" dirty="0">
                <a:solidFill>
                  <a:prstClr val="black"/>
                </a:solidFill>
                <a:latin typeface="Constantia"/>
              </a:rPr>
              <a:t>18.4% of US adults had a mental illness in the past year.</a:t>
            </a:r>
          </a:p>
          <a:p>
            <a:pPr marL="274320" indent="-274320" defTabSz="914400" eaLnBrk="1" fontAlgn="auto" hangingPunct="1">
              <a:spcBef>
                <a:spcPct val="20000"/>
              </a:spcBef>
              <a:spcAft>
                <a:spcPts val="0"/>
              </a:spcAft>
              <a:buClr>
                <a:srgbClr val="0BD0D9"/>
              </a:buClr>
              <a:buSzPct val="95000"/>
              <a:buFont typeface="Wingdings 2"/>
              <a:buChar char=""/>
              <a:defRPr/>
            </a:pPr>
            <a:r>
              <a:rPr lang="en-US" sz="4800" dirty="0">
                <a:solidFill>
                  <a:prstClr val="black"/>
                </a:solidFill>
                <a:latin typeface="Constantia"/>
              </a:rPr>
              <a:t>8.6% reported substance abuse/dependence in the past year</a:t>
            </a:r>
          </a:p>
          <a:p>
            <a:pPr marL="274320" indent="-274320" defTabSz="914400" eaLnBrk="1" fontAlgn="auto" hangingPunct="1">
              <a:spcBef>
                <a:spcPct val="20000"/>
              </a:spcBef>
              <a:spcAft>
                <a:spcPts val="0"/>
              </a:spcAft>
              <a:buClr>
                <a:srgbClr val="0BD0D9"/>
              </a:buClr>
              <a:buSzPct val="95000"/>
              <a:buFont typeface="Wingdings 2"/>
              <a:buChar char=""/>
              <a:defRPr/>
            </a:pPr>
            <a:r>
              <a:rPr lang="en-US" sz="4800" dirty="0">
                <a:solidFill>
                  <a:prstClr val="black"/>
                </a:solidFill>
                <a:latin typeface="Constantia"/>
              </a:rPr>
              <a:t>Almost 40% had at least one chronic medical condition during their lifetimes</a:t>
            </a:r>
          </a:p>
          <a:p>
            <a:pPr marL="274320" indent="-274320" defTabSz="914400" eaLnBrk="1" fontAlgn="auto" hangingPunct="1">
              <a:spcBef>
                <a:spcPct val="20000"/>
              </a:spcBef>
              <a:spcAft>
                <a:spcPts val="0"/>
              </a:spcAft>
              <a:buClr>
                <a:srgbClr val="0BD0D9"/>
              </a:buClr>
              <a:buSzPct val="95000"/>
              <a:buFont typeface="Wingdings 2"/>
              <a:buChar char=""/>
              <a:defRPr/>
            </a:pPr>
            <a:r>
              <a:rPr lang="en-US" sz="4800" dirty="0">
                <a:solidFill>
                  <a:prstClr val="black"/>
                </a:solidFill>
                <a:latin typeface="Constantia"/>
              </a:rPr>
              <a:t>1.2% had all three conditions:  mental illness, substance abuse/dependence and at least one chronic medical condition.</a:t>
            </a:r>
          </a:p>
          <a:p>
            <a:pPr marL="274320" indent="-274320" defTabSz="914400" eaLnBrk="1" fontAlgn="auto" hangingPunct="1">
              <a:spcBef>
                <a:spcPct val="20000"/>
              </a:spcBef>
              <a:spcAft>
                <a:spcPts val="0"/>
              </a:spcAft>
              <a:buClr>
                <a:srgbClr val="0BD0D9"/>
              </a:buClr>
              <a:buSzPct val="95000"/>
              <a:buFont typeface="Wingdings 2"/>
              <a:buChar char=""/>
              <a:defRPr/>
            </a:pPr>
            <a:endParaRPr lang="en-US" sz="4800" dirty="0">
              <a:solidFill>
                <a:prstClr val="black"/>
              </a:solidFill>
              <a:latin typeface="Constantia"/>
            </a:endParaRPr>
          </a:p>
          <a:p>
            <a:pPr marL="0" indent="0" defTabSz="914400" eaLnBrk="1" fontAlgn="auto" hangingPunct="1">
              <a:spcBef>
                <a:spcPct val="20000"/>
              </a:spcBef>
              <a:spcAft>
                <a:spcPts val="0"/>
              </a:spcAft>
              <a:buClr>
                <a:srgbClr val="0BD0D9"/>
              </a:buClr>
              <a:buSzPct val="95000"/>
              <a:buNone/>
              <a:defRPr/>
            </a:pPr>
            <a:r>
              <a:rPr lang="en-US" sz="4800" dirty="0">
                <a:solidFill>
                  <a:prstClr val="black"/>
                </a:solidFill>
                <a:latin typeface="Constantia"/>
              </a:rPr>
              <a:t>AND  more than 50% of Americans now have at least ONE chronic health condition, mental disorder or substance use issue.  (Taylor &amp; Francis group news – “</a:t>
            </a:r>
            <a:r>
              <a:rPr lang="en-US" sz="4800" i="1" dirty="0">
                <a:solidFill>
                  <a:prstClr val="black"/>
                </a:solidFill>
                <a:latin typeface="Constantia"/>
              </a:rPr>
              <a:t>Psychology, Health, and Medicine” </a:t>
            </a:r>
            <a:r>
              <a:rPr lang="en-US" sz="4800" dirty="0">
                <a:solidFill>
                  <a:prstClr val="black"/>
                </a:solidFill>
                <a:latin typeface="Constantia"/>
              </a:rPr>
              <a:t>Oct 2016.)</a:t>
            </a:r>
          </a:p>
          <a:p>
            <a:pPr marL="0" indent="0" defTabSz="914400" eaLnBrk="1" fontAlgn="auto" hangingPunct="1">
              <a:spcBef>
                <a:spcPct val="20000"/>
              </a:spcBef>
              <a:spcAft>
                <a:spcPts val="0"/>
              </a:spcAft>
              <a:buClr>
                <a:srgbClr val="0BD0D9"/>
              </a:buClr>
              <a:buSzPct val="95000"/>
              <a:buNone/>
              <a:defRPr/>
            </a:pPr>
            <a:endParaRPr lang="en-US" sz="4800" dirty="0">
              <a:solidFill>
                <a:prstClr val="black"/>
              </a:solidFill>
              <a:latin typeface="Constantia"/>
            </a:endParaRPr>
          </a:p>
          <a:p>
            <a:pPr marL="0" indent="0" defTabSz="914400" eaLnBrk="1" fontAlgn="auto" hangingPunct="1">
              <a:spcBef>
                <a:spcPct val="20000"/>
              </a:spcBef>
              <a:spcAft>
                <a:spcPts val="0"/>
              </a:spcAft>
              <a:buClr>
                <a:srgbClr val="0BD0D9"/>
              </a:buClr>
              <a:buSzPct val="95000"/>
              <a:buNone/>
              <a:defRPr/>
            </a:pPr>
            <a:endParaRPr lang="en-US" sz="4800" dirty="0">
              <a:solidFill>
                <a:prstClr val="black"/>
              </a:solidFill>
              <a:latin typeface="Constantia"/>
            </a:endParaRPr>
          </a:p>
          <a:p>
            <a:pPr marL="0" indent="0" defTabSz="914400" eaLnBrk="1" fontAlgn="auto" hangingPunct="1">
              <a:spcBef>
                <a:spcPct val="20000"/>
              </a:spcBef>
              <a:spcAft>
                <a:spcPts val="0"/>
              </a:spcAft>
              <a:buClr>
                <a:srgbClr val="0BD0D9"/>
              </a:buClr>
              <a:buSzPct val="95000"/>
              <a:buNone/>
              <a:defRPr/>
            </a:pPr>
            <a:r>
              <a:rPr lang="en-US" sz="4800" b="1" u="sng" dirty="0">
                <a:solidFill>
                  <a:prstClr val="black"/>
                </a:solidFill>
                <a:latin typeface="Constantia"/>
              </a:rPr>
              <a:t>Employees/Pts look different – ages (3-17)</a:t>
            </a:r>
          </a:p>
          <a:p>
            <a:pPr marL="274320" indent="-274320" defTabSz="914400" eaLnBrk="1" fontAlgn="auto" hangingPunct="1">
              <a:spcBef>
                <a:spcPct val="20000"/>
              </a:spcBef>
              <a:spcAft>
                <a:spcPts val="0"/>
              </a:spcAft>
              <a:buClr>
                <a:srgbClr val="0BD0D9"/>
              </a:buClr>
              <a:buSzPct val="95000"/>
              <a:buFont typeface="Wingdings 2"/>
              <a:buChar char=""/>
              <a:defRPr/>
            </a:pPr>
            <a:r>
              <a:rPr lang="en-US" sz="4800" b="1" dirty="0">
                <a:solidFill>
                  <a:prstClr val="black"/>
                </a:solidFill>
                <a:latin typeface="Constantia"/>
              </a:rPr>
              <a:t>Baby Boomers     51-69      74.9 M</a:t>
            </a:r>
          </a:p>
          <a:p>
            <a:pPr marL="274320" indent="-274320" defTabSz="914400" eaLnBrk="1" fontAlgn="auto" hangingPunct="1">
              <a:spcBef>
                <a:spcPct val="20000"/>
              </a:spcBef>
              <a:spcAft>
                <a:spcPts val="0"/>
              </a:spcAft>
              <a:buClr>
                <a:srgbClr val="0BD0D9"/>
              </a:buClr>
              <a:buSzPct val="95000"/>
              <a:buFont typeface="Wingdings 2"/>
              <a:buChar char=""/>
              <a:defRPr/>
            </a:pPr>
            <a:r>
              <a:rPr lang="en-US" sz="4800" b="1" dirty="0">
                <a:solidFill>
                  <a:prstClr val="black"/>
                </a:solidFill>
                <a:latin typeface="Constantia"/>
              </a:rPr>
              <a:t>Generation X       35-50      74.2 M – to 			           	       Surpass BB by2028</a:t>
            </a:r>
          </a:p>
          <a:p>
            <a:pPr marL="274320" indent="-274320" defTabSz="914400" eaLnBrk="1" fontAlgn="auto" hangingPunct="1">
              <a:spcBef>
                <a:spcPct val="20000"/>
              </a:spcBef>
              <a:spcAft>
                <a:spcPts val="0"/>
              </a:spcAft>
              <a:buClr>
                <a:srgbClr val="0BD0D9"/>
              </a:buClr>
              <a:buSzPct val="95000"/>
              <a:buFont typeface="Wingdings 2"/>
              <a:buChar char=""/>
              <a:defRPr/>
            </a:pPr>
            <a:r>
              <a:rPr lang="en-US" sz="4800" b="1" dirty="0">
                <a:solidFill>
                  <a:prstClr val="black"/>
                </a:solidFill>
                <a:latin typeface="Constantia"/>
              </a:rPr>
              <a:t>Millennials           18-24      75.4 M – HAVE 	surpassed BB</a:t>
            </a:r>
          </a:p>
          <a:p>
            <a:pPr marL="274320" indent="-274320" defTabSz="914400" eaLnBrk="1" fontAlgn="auto" hangingPunct="1">
              <a:spcBef>
                <a:spcPct val="20000"/>
              </a:spcBef>
              <a:spcAft>
                <a:spcPts val="0"/>
              </a:spcAft>
              <a:buClr>
                <a:srgbClr val="0BD0D9"/>
              </a:buClr>
              <a:buSzPct val="95000"/>
              <a:buFont typeface="Wingdings 2"/>
              <a:buChar char=""/>
              <a:defRPr/>
            </a:pPr>
            <a:endParaRPr lang="en-US" sz="4800" b="1" dirty="0">
              <a:solidFill>
                <a:prstClr val="black"/>
              </a:solidFill>
              <a:latin typeface="Constantia"/>
            </a:endParaRPr>
          </a:p>
          <a:p>
            <a:pPr eaLnBrk="1" fontAlgn="auto" hangingPunct="1">
              <a:spcAft>
                <a:spcPts val="0"/>
              </a:spcAft>
              <a:buFont typeface="Wingdings 3" charset="2"/>
              <a:buChar char=""/>
              <a:defRPr/>
            </a:pPr>
            <a:r>
              <a:rPr lang="en-US" dirty="0">
                <a:solidFill>
                  <a:schemeClr val="tx1">
                    <a:lumMod val="75000"/>
                    <a:lumOff val="25000"/>
                  </a:schemeClr>
                </a:solidFill>
              </a:rPr>
              <a:t> </a:t>
            </a:r>
          </a:p>
        </p:txBody>
      </p:sp>
      <p:sp>
        <p:nvSpPr>
          <p:cNvPr id="5" name="Footer Placeholder 4">
            <a:extLst>
              <a:ext uri="{FF2B5EF4-FFF2-40B4-BE49-F238E27FC236}">
                <a16:creationId xmlns:a16="http://schemas.microsoft.com/office/drawing/2014/main" xmlns="" id="{825440FA-B82A-4799-80CD-DD2BE2C1B90A}"/>
              </a:ext>
            </a:extLst>
          </p:cNvPr>
          <p:cNvSpPr>
            <a:spLocks noGrp="1"/>
          </p:cNvSpPr>
          <p:nvPr>
            <p:ph type="ftr" sz="quarter" idx="11"/>
          </p:nvPr>
        </p:nvSpPr>
        <p:spPr/>
        <p:txBody>
          <a:bodyPr/>
          <a:lstStyle/>
          <a:p>
            <a:pPr eaLnBrk="0" fontAlgn="base" hangingPunct="0">
              <a:spcBef>
                <a:spcPct val="0"/>
              </a:spcBef>
              <a:spcAft>
                <a:spcPct val="0"/>
              </a:spcAft>
              <a:defRPr/>
            </a:pP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66566" name="Slide Number Placeholder 5">
            <a:extLst>
              <a:ext uri="{FF2B5EF4-FFF2-40B4-BE49-F238E27FC236}">
                <a16:creationId xmlns:a16="http://schemas.microsoft.com/office/drawing/2014/main" xmlns="" id="{8D9A6AE5-56EE-4273-B3FC-EBD62213C3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5BC88844-0008-4E4F-9CCD-173E2500F4B0}"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39</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12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Calibri" panose="020F0502020204030204" pitchFamily="34" charset="0"/>
                <a:cs typeface="Arial"/>
              </a:rPr>
              <a:t>Population Health</a:t>
            </a:r>
            <a:r>
              <a:rPr lang="en-US" dirty="0">
                <a:cs typeface="Arial"/>
              </a:rPr>
              <a: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2640"/>
          <a:stretch/>
        </p:blipFill>
        <p:spPr>
          <a:xfrm>
            <a:off x="690624" y="1826097"/>
            <a:ext cx="3791436" cy="2875261"/>
          </a:xfrm>
          <a:prstGeom prst="rect">
            <a:avLst/>
          </a:prstGeom>
          <a:ln w="63500">
            <a:solidFill>
              <a:schemeClr val="bg1"/>
            </a:solidFill>
            <a:miter lim="800000"/>
          </a:ln>
          <a:effectLst>
            <a:outerShdw blurRad="50800" dist="38100" dir="2700000" algn="tl" rotWithShape="0">
              <a:srgbClr val="000000">
                <a:alpha val="30000"/>
              </a:srgbClr>
            </a:outerShdw>
          </a:effectLst>
        </p:spPr>
      </p:pic>
      <p:sp>
        <p:nvSpPr>
          <p:cNvPr id="7" name="TextBox 6"/>
          <p:cNvSpPr txBox="1"/>
          <p:nvPr/>
        </p:nvSpPr>
        <p:spPr>
          <a:xfrm>
            <a:off x="4905950" y="2901158"/>
            <a:ext cx="6601500" cy="3207033"/>
          </a:xfrm>
          <a:prstGeom prst="rect">
            <a:avLst/>
          </a:prstGeom>
          <a:effectLst/>
        </p:spPr>
        <p:txBody>
          <a:bodyPr wrap="square" lIns="0" tIns="0" rIns="0" bIns="0" rtlCol="0" anchor="t" anchorCtr="0">
            <a:noAutofit/>
          </a:bodyPr>
          <a:lstStyle/>
          <a:p>
            <a:r>
              <a:rPr lang="en-US" sz="2800" dirty="0">
                <a:solidFill>
                  <a:srgbClr val="68A9D8"/>
                </a:solidFill>
                <a:latin typeface="Arial" charset="0"/>
                <a:ea typeface="Arial" charset="0"/>
                <a:cs typeface="Arial" charset="0"/>
              </a:rPr>
              <a:t>We are accountable for </a:t>
            </a:r>
            <a:r>
              <a:rPr lang="en-US" sz="3600" dirty="0">
                <a:solidFill>
                  <a:srgbClr val="68A9D8"/>
                </a:solidFill>
                <a:latin typeface="Arial" charset="0"/>
                <a:ea typeface="Arial" charset="0"/>
                <a:cs typeface="Arial" charset="0"/>
              </a:rPr>
              <a:t>…</a:t>
            </a:r>
          </a:p>
          <a:p>
            <a:r>
              <a:rPr lang="en-US" sz="2400" b="1" dirty="0">
                <a:solidFill>
                  <a:srgbClr val="004A8D"/>
                </a:solidFill>
                <a:latin typeface="Arial" charset="0"/>
                <a:ea typeface="Arial" charset="0"/>
                <a:cs typeface="Arial" charset="0"/>
              </a:rPr>
              <a:t>The healthcare outcomes and costs of caring for a defined population of people.</a:t>
            </a:r>
          </a:p>
        </p:txBody>
      </p:sp>
      <p:sp>
        <p:nvSpPr>
          <p:cNvPr id="8" name="Rectangle 7"/>
          <p:cNvSpPr/>
          <p:nvPr/>
        </p:nvSpPr>
        <p:spPr>
          <a:xfrm flipV="1">
            <a:off x="4781947" y="1831383"/>
            <a:ext cx="6805450" cy="2869975"/>
          </a:xfrm>
          <a:prstGeom prst="rect">
            <a:avLst/>
          </a:prstGeom>
          <a:noFill/>
          <a:ln w="50800" cmpd="sng">
            <a:solidFill>
              <a:srgbClr val="68A9D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srgbClr val="004B8D"/>
              </a:solidFill>
            </a:endParaRPr>
          </a:p>
        </p:txBody>
      </p:sp>
      <p:sp>
        <p:nvSpPr>
          <p:cNvPr id="9" name="Rectangle 8"/>
          <p:cNvSpPr/>
          <p:nvPr/>
        </p:nvSpPr>
        <p:spPr>
          <a:xfrm>
            <a:off x="4798577" y="1831389"/>
            <a:ext cx="6818800" cy="887175"/>
          </a:xfrm>
          <a:prstGeom prst="rect">
            <a:avLst/>
          </a:prstGeom>
          <a:solidFill>
            <a:srgbClr val="68A9D8"/>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srgbClr val="004B8D"/>
              </a:solidFill>
            </a:endParaRPr>
          </a:p>
        </p:txBody>
      </p:sp>
      <p:sp>
        <p:nvSpPr>
          <p:cNvPr id="10" name="TextBox 9"/>
          <p:cNvSpPr txBox="1"/>
          <p:nvPr/>
        </p:nvSpPr>
        <p:spPr>
          <a:xfrm>
            <a:off x="4905950" y="1921033"/>
            <a:ext cx="6539884" cy="707886"/>
          </a:xfrm>
          <a:prstGeom prst="rect">
            <a:avLst/>
          </a:prstGeom>
          <a:noFill/>
        </p:spPr>
        <p:txBody>
          <a:bodyPr wrap="square" rtlCol="0">
            <a:spAutoFit/>
          </a:bodyPr>
          <a:lstStyle/>
          <a:p>
            <a:r>
              <a:rPr lang="en-US" sz="4000" b="1" dirty="0">
                <a:solidFill>
                  <a:schemeClr val="bg1"/>
                </a:solidFill>
                <a:latin typeface="Arial" charset="0"/>
                <a:ea typeface="Arial" charset="0"/>
                <a:cs typeface="Arial" charset="0"/>
              </a:rPr>
              <a:t>Population Health</a:t>
            </a:r>
            <a:endParaRPr lang="en-US" sz="4000" dirty="0">
              <a:solidFill>
                <a:schemeClr val="bg1"/>
              </a:solidFill>
            </a:endParaRPr>
          </a:p>
        </p:txBody>
      </p:sp>
    </p:spTree>
    <p:extLst>
      <p:ext uri="{BB962C8B-B14F-4D97-AF65-F5344CB8AC3E}">
        <p14:creationId xmlns:p14="http://schemas.microsoft.com/office/powerpoint/2010/main" val="1685527635"/>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A329D97A-110C-4333-87AA-9BE0C2ECFA7F}"/>
              </a:ext>
            </a:extLst>
          </p:cNvPr>
          <p:cNvSpPr>
            <a:spLocks noGrp="1"/>
          </p:cNvSpPr>
          <p:nvPr>
            <p:ph type="title"/>
          </p:nvPr>
        </p:nvSpPr>
        <p:spPr/>
        <p:txBody>
          <a:bodyPr/>
          <a:lstStyle/>
          <a:p>
            <a:r>
              <a:rPr lang="en-US" altLang="en-US" b="1">
                <a:solidFill>
                  <a:schemeClr val="tx1"/>
                </a:solidFill>
              </a:rPr>
              <a:t>Plus more working past 65</a:t>
            </a:r>
            <a:r>
              <a:rPr lang="en-US" altLang="en-US"/>
              <a:t>…</a:t>
            </a:r>
          </a:p>
        </p:txBody>
      </p:sp>
      <p:sp>
        <p:nvSpPr>
          <p:cNvPr id="4" name="Footer Placeholder 3">
            <a:extLst>
              <a:ext uri="{FF2B5EF4-FFF2-40B4-BE49-F238E27FC236}">
                <a16:creationId xmlns:a16="http://schemas.microsoft.com/office/drawing/2014/main" xmlns="" id="{4E2D07DB-DC5B-4C21-93E1-E6DB6324B546}"/>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67588" name="Slide Number Placeholder 4">
            <a:extLst>
              <a:ext uri="{FF2B5EF4-FFF2-40B4-BE49-F238E27FC236}">
                <a16:creationId xmlns:a16="http://schemas.microsoft.com/office/drawing/2014/main" xmlns="" id="{1C17B74A-1BCB-4205-AFAE-7B33E8C312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F393D550-F12E-481E-965A-F15CF8C21438}"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40</a:t>
            </a:fld>
            <a:endParaRPr lang="en-US" altLang="en-US">
              <a:solidFill>
                <a:srgbClr val="90C226"/>
              </a:solidFill>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xmlns="" id="{9D191488-B000-4AE3-8EC3-2304E1A0BE8C}"/>
              </a:ext>
            </a:extLst>
          </p:cNvPr>
          <p:cNvSpPr>
            <a:spLocks noGrp="1"/>
          </p:cNvSpPr>
          <p:nvPr>
            <p:ph idx="1"/>
          </p:nvPr>
        </p:nvSpPr>
        <p:spPr>
          <a:xfrm>
            <a:off x="2133601" y="1600201"/>
            <a:ext cx="6348413" cy="4441825"/>
          </a:xfrm>
        </p:spPr>
        <p:txBody>
          <a:bodyPr/>
          <a:lstStyle/>
          <a:p>
            <a:pPr marL="0" indent="0">
              <a:buNone/>
              <a:defRPr/>
            </a:pPr>
            <a:r>
              <a:rPr lang="en-US" i="1" dirty="0"/>
              <a:t>“More Americans age 65 &amp; over are still punching the clock and the last time the percentage was this high was when John F Kennedy was in the White House, 1962.  “</a:t>
            </a:r>
          </a:p>
          <a:p>
            <a:pPr marL="0" indent="0">
              <a:buNone/>
              <a:defRPr/>
            </a:pPr>
            <a:r>
              <a:rPr lang="en-US" i="1" dirty="0"/>
              <a:t>“Last month, 19% of Americans age 65 and over were still working, according to government data released Fri. That’s the highest rate since, 1962 and it caps a long trend higher  since the figure bottomed out at 10% in 1985.”</a:t>
            </a:r>
          </a:p>
          <a:p>
            <a:pPr marL="0" indent="0">
              <a:buNone/>
              <a:defRPr/>
            </a:pPr>
            <a:r>
              <a:rPr lang="en-US" dirty="0"/>
              <a:t>Why?  Some work to feel engaged. Others do not have enough money to retire.  Employee Benefit Institute survey:  Nearly 1/3 of all workers with less then $10,000 in savings will work until 70.   *Associated Press  5-7-17</a:t>
            </a:r>
          </a:p>
          <a:p>
            <a:pPr marL="0" indent="0">
              <a:buNone/>
              <a:defRPr/>
            </a:pPr>
            <a:r>
              <a:rPr lang="en-US" dirty="0">
                <a:solidFill>
                  <a:schemeClr val="accent5"/>
                </a:solidFill>
              </a:rPr>
              <a:t>Medicare Secondary Payer  </a:t>
            </a:r>
          </a:p>
          <a:p>
            <a:pPr marL="0" indent="0">
              <a:buNone/>
              <a:defRPr/>
            </a:pPr>
            <a:r>
              <a:rPr lang="en-US" dirty="0">
                <a:solidFill>
                  <a:schemeClr val="accent5"/>
                </a:solidFill>
              </a:rPr>
              <a:t>Older workers care giving for other adults</a:t>
            </a:r>
          </a:p>
          <a:p>
            <a:pPr marL="0" indent="0">
              <a:buNone/>
              <a:defRPr/>
            </a:pPr>
            <a:r>
              <a:rPr lang="en-US" dirty="0">
                <a:solidFill>
                  <a:schemeClr val="accent5"/>
                </a:solidFill>
              </a:rPr>
              <a:t>PS  By 2020 – 10,000 people will be turning 65 daily! WOW!</a:t>
            </a:r>
          </a:p>
        </p:txBody>
      </p:sp>
    </p:spTree>
    <p:extLst>
      <p:ext uri="{BB962C8B-B14F-4D97-AF65-F5344CB8AC3E}">
        <p14:creationId xmlns:p14="http://schemas.microsoft.com/office/powerpoint/2010/main" val="239195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B89E3-4449-49DD-BEC9-AE5419D357F4}"/>
              </a:ext>
            </a:extLst>
          </p:cNvPr>
          <p:cNvSpPr>
            <a:spLocks noGrp="1"/>
          </p:cNvSpPr>
          <p:nvPr>
            <p:ph type="title"/>
          </p:nvPr>
        </p:nvSpPr>
        <p:spPr>
          <a:xfrm>
            <a:off x="2054225" y="1316038"/>
            <a:ext cx="7772400" cy="665162"/>
          </a:xfrm>
        </p:spPr>
        <p:txBody>
          <a:bodyPr rtlCol="0">
            <a:normAutofit fontScale="90000"/>
          </a:bodyPr>
          <a:lstStyle/>
          <a:p>
            <a:pPr algn="ctr" eaLnBrk="1" fontAlgn="auto" hangingPunct="1">
              <a:spcAft>
                <a:spcPts val="0"/>
              </a:spcAft>
              <a:defRPr/>
            </a:pPr>
            <a:r>
              <a:rPr b="1" dirty="0">
                <a:solidFill>
                  <a:schemeClr val="tx1">
                    <a:lumMod val="85000"/>
                    <a:lumOff val="15000"/>
                  </a:schemeClr>
                </a:solidFill>
              </a:rPr>
              <a:t>3</a:t>
            </a:r>
            <a:r>
              <a:rPr b="1" baseline="30000" dirty="0">
                <a:solidFill>
                  <a:schemeClr val="tx1">
                    <a:lumMod val="85000"/>
                    <a:lumOff val="15000"/>
                  </a:schemeClr>
                </a:solidFill>
              </a:rPr>
              <a:t>rd</a:t>
            </a:r>
            <a:r>
              <a:rPr b="1" dirty="0">
                <a:solidFill>
                  <a:schemeClr val="tx1">
                    <a:lumMod val="85000"/>
                    <a:lumOff val="15000"/>
                  </a:schemeClr>
                </a:solidFill>
              </a:rPr>
              <a:t>) Examples from the </a:t>
            </a:r>
            <a:r>
              <a:rPr lang="en-US" b="1" dirty="0">
                <a:solidFill>
                  <a:schemeClr val="tx1">
                    <a:lumMod val="85000"/>
                    <a:lumOff val="15000"/>
                  </a:schemeClr>
                </a:solidFill>
              </a:rPr>
              <a:t>Hospital</a:t>
            </a:r>
            <a:r>
              <a:rPr b="1" dirty="0">
                <a:solidFill>
                  <a:schemeClr val="tx1">
                    <a:lumMod val="85000"/>
                    <a:lumOff val="15000"/>
                  </a:schemeClr>
                </a:solidFill>
              </a:rPr>
              <a:t> Navigator Resource Library</a:t>
            </a:r>
          </a:p>
        </p:txBody>
      </p:sp>
      <p:sp>
        <p:nvSpPr>
          <p:cNvPr id="3" name="Text Placeholder 2">
            <a:extLst>
              <a:ext uri="{FF2B5EF4-FFF2-40B4-BE49-F238E27FC236}">
                <a16:creationId xmlns:a16="http://schemas.microsoft.com/office/drawing/2014/main" xmlns="" id="{FF444444-CC76-4A60-A512-49688485A57C}"/>
              </a:ext>
            </a:extLst>
          </p:cNvPr>
          <p:cNvSpPr>
            <a:spLocks noGrp="1"/>
          </p:cNvSpPr>
          <p:nvPr>
            <p:ph type="body" idx="1"/>
          </p:nvPr>
        </p:nvSpPr>
        <p:spPr>
          <a:xfrm>
            <a:off x="2209801" y="2514600"/>
            <a:ext cx="7616825" cy="3810000"/>
          </a:xfrm>
        </p:spPr>
        <p:txBody>
          <a:bodyPr rtlCol="0">
            <a:normAutofit fontScale="92500" lnSpcReduction="20000"/>
          </a:bodyPr>
          <a:lstStyle/>
          <a:p>
            <a:pPr marL="457200" indent="-457200" eaLnBrk="1" fontAlgn="auto" hangingPunct="1">
              <a:spcAft>
                <a:spcPts val="0"/>
              </a:spcAft>
              <a:buClr>
                <a:schemeClr val="accent3"/>
              </a:buClr>
              <a:buFont typeface="Wingdings 2"/>
              <a:buAutoNum type="arabicParenR"/>
              <a:defRPr/>
            </a:pPr>
            <a:r>
              <a:rPr lang="en-US" b="1" dirty="0"/>
              <a:t>Thru employer specific meetings, build data base of insurance plans, how to read the EOB, deductibles, etc.</a:t>
            </a:r>
          </a:p>
          <a:p>
            <a:pPr marL="457200" indent="-457200" eaLnBrk="1" fontAlgn="auto" hangingPunct="1">
              <a:spcAft>
                <a:spcPts val="0"/>
              </a:spcAft>
              <a:buClr>
                <a:schemeClr val="accent3"/>
              </a:buClr>
              <a:buFont typeface="Wingdings 2"/>
              <a:buAutoNum type="arabicParenR"/>
              <a:defRPr/>
            </a:pPr>
            <a:r>
              <a:rPr lang="en-US" b="1" dirty="0"/>
              <a:t>1 on 1 intervention with the patient/family – complete work paper</a:t>
            </a:r>
          </a:p>
          <a:p>
            <a:pPr marL="457200" indent="-457200" eaLnBrk="1" fontAlgn="auto" hangingPunct="1">
              <a:spcAft>
                <a:spcPts val="0"/>
              </a:spcAft>
              <a:buClr>
                <a:schemeClr val="accent3"/>
              </a:buClr>
              <a:buFont typeface="Wingdings 2"/>
              <a:buAutoNum type="arabicParenR"/>
              <a:defRPr/>
            </a:pPr>
            <a:r>
              <a:rPr lang="en-US" b="1" dirty="0"/>
              <a:t>Create glossary of terms</a:t>
            </a:r>
          </a:p>
          <a:p>
            <a:pPr marL="457200" indent="-457200" eaLnBrk="1" fontAlgn="auto" hangingPunct="1">
              <a:spcAft>
                <a:spcPts val="0"/>
              </a:spcAft>
              <a:buClr>
                <a:schemeClr val="accent3"/>
              </a:buClr>
              <a:buFont typeface="Wingdings 2"/>
              <a:buAutoNum type="arabicParenR"/>
              <a:defRPr/>
            </a:pPr>
            <a:r>
              <a:rPr lang="en-US" b="1" dirty="0"/>
              <a:t>Create reference guide for additional community resources</a:t>
            </a:r>
          </a:p>
          <a:p>
            <a:pPr marL="457200" indent="-457200" eaLnBrk="1" fontAlgn="auto" hangingPunct="1">
              <a:spcAft>
                <a:spcPts val="0"/>
              </a:spcAft>
              <a:buClr>
                <a:schemeClr val="accent3"/>
              </a:buClr>
              <a:buFont typeface="Wingdings 2"/>
              <a:buAutoNum type="arabicParenR"/>
              <a:defRPr/>
            </a:pPr>
            <a:r>
              <a:rPr lang="en-US" b="1" dirty="0"/>
              <a:t>Create networking ‘handoffs’ with existing hospital team  - payment options, social work, estimates, patient experience, physician offices, others</a:t>
            </a:r>
          </a:p>
          <a:p>
            <a:pPr marL="457200" indent="-457200" eaLnBrk="1" fontAlgn="auto" hangingPunct="1">
              <a:spcAft>
                <a:spcPts val="0"/>
              </a:spcAft>
              <a:buClr>
                <a:schemeClr val="accent3"/>
              </a:buClr>
              <a:buFont typeface="Wingdings 2"/>
              <a:buAutoNum type="arabicParenR"/>
              <a:defRPr/>
            </a:pPr>
            <a:r>
              <a:rPr lang="en-US" b="1" u="sng" dirty="0"/>
              <a:t>Innovation Lab</a:t>
            </a:r>
            <a:r>
              <a:rPr lang="en-US" b="1" dirty="0"/>
              <a:t>: After Hours Q&amp;A – Weds  5:00 -6:00 p.m.; using patient portal;  tracking and trending improvements/feedback;  integration with medical community; face to face and automation.</a:t>
            </a:r>
          </a:p>
          <a:p>
            <a:pPr marL="457200" indent="-457200" eaLnBrk="1" fontAlgn="auto" hangingPunct="1">
              <a:spcAft>
                <a:spcPts val="0"/>
              </a:spcAft>
              <a:buClr>
                <a:schemeClr val="accent3"/>
              </a:buClr>
              <a:buFont typeface="Wingdings 2"/>
              <a:buAutoNum type="arabicParenR"/>
              <a:defRPr/>
            </a:pPr>
            <a:endParaRPr lang="en-US" dirty="0"/>
          </a:p>
        </p:txBody>
      </p:sp>
      <p:sp>
        <p:nvSpPr>
          <p:cNvPr id="68612" name="Slide Number Placeholder 3">
            <a:extLst>
              <a:ext uri="{FF2B5EF4-FFF2-40B4-BE49-F238E27FC236}">
                <a16:creationId xmlns:a16="http://schemas.microsoft.com/office/drawing/2014/main" xmlns="" id="{2B520B95-2C5B-4AFB-AECA-B4ED0585A4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48C4C8EF-0F8E-46FD-823F-CF804B9FF39A}" type="slidenum">
              <a:rPr lang="en-US" altLang="en-US">
                <a:solidFill>
                  <a:prstClr val="black"/>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41</a:t>
            </a:fld>
            <a:endParaRPr lang="en-US" altLang="en-US">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4CB3CB7-2312-4E77-9CF5-1BC88C726FBE}"/>
              </a:ext>
            </a:extLst>
          </p:cNvPr>
          <p:cNvSpPr/>
          <p:nvPr/>
        </p:nvSpPr>
        <p:spPr>
          <a:xfrm>
            <a:off x="8915401" y="1649414"/>
            <a:ext cx="792163" cy="790575"/>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67100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40D6-BDC7-4FC9-97FD-518C1589CC88}"/>
              </a:ext>
            </a:extLst>
          </p:cNvPr>
          <p:cNvSpPr>
            <a:spLocks noGrp="1"/>
          </p:cNvSpPr>
          <p:nvPr>
            <p:ph type="title"/>
          </p:nvPr>
        </p:nvSpPr>
        <p:spPr>
          <a:xfrm>
            <a:off x="2133601" y="609600"/>
            <a:ext cx="6348413" cy="1066800"/>
          </a:xfrm>
        </p:spPr>
        <p:txBody>
          <a:bodyPr rtlCol="0">
            <a:normAutofit fontScale="90000"/>
          </a:bodyPr>
          <a:lstStyle/>
          <a:p>
            <a:pPr eaLnBrk="1" fontAlgn="auto" hangingPunct="1">
              <a:spcAft>
                <a:spcPts val="0"/>
              </a:spcAft>
              <a:defRPr/>
            </a:pPr>
            <a:r>
              <a:rPr lang="en-US" dirty="0">
                <a:solidFill>
                  <a:schemeClr val="tx1">
                    <a:lumMod val="85000"/>
                    <a:lumOff val="15000"/>
                  </a:schemeClr>
                </a:solidFill>
              </a:rPr>
              <a:t>Think like the family who is scared with a new ER visit w/insurance, employer specific—WHAT HAPPENS NEXT!</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71683" name="Content Placeholder 2">
            <a:extLst>
              <a:ext uri="{FF2B5EF4-FFF2-40B4-BE49-F238E27FC236}">
                <a16:creationId xmlns:a16="http://schemas.microsoft.com/office/drawing/2014/main" xmlns="" id="{F2FFEBEA-799C-45F8-83D5-1333C925DE5D}"/>
              </a:ext>
            </a:extLst>
          </p:cNvPr>
          <p:cNvSpPr>
            <a:spLocks noGrp="1"/>
          </p:cNvSpPr>
          <p:nvPr>
            <p:ph idx="1"/>
          </p:nvPr>
        </p:nvSpPr>
        <p:spPr>
          <a:xfrm>
            <a:off x="1981200" y="2743200"/>
            <a:ext cx="8229600" cy="3352800"/>
          </a:xfrm>
        </p:spPr>
        <p:txBody>
          <a:bodyPr rtlCol="0">
            <a:normAutofit/>
          </a:bodyPr>
          <a:lstStyle/>
          <a:p>
            <a:pPr eaLnBrk="1" fontAlgn="auto" hangingPunct="1">
              <a:spcAft>
                <a:spcPts val="0"/>
              </a:spcAft>
              <a:buFont typeface="Arial"/>
              <a:buChar char="•"/>
              <a:defRPr/>
            </a:pPr>
            <a:r>
              <a:rPr lang="en-US" altLang="en-US" dirty="0">
                <a:solidFill>
                  <a:schemeClr val="tx1">
                    <a:lumMod val="85000"/>
                    <a:lumOff val="15000"/>
                  </a:schemeClr>
                </a:solidFill>
              </a:rPr>
              <a:t>Daughter has just been admitted thru the ER. (Inpt vs obs means what to the pt?)</a:t>
            </a:r>
          </a:p>
          <a:p>
            <a:pPr eaLnBrk="1" fontAlgn="auto" hangingPunct="1">
              <a:spcAft>
                <a:spcPts val="0"/>
              </a:spcAft>
              <a:buFont typeface="Arial"/>
              <a:buChar char="•"/>
              <a:defRPr/>
            </a:pPr>
            <a:r>
              <a:rPr lang="en-US" altLang="en-US" dirty="0">
                <a:solidFill>
                  <a:schemeClr val="tx1">
                    <a:lumMod val="85000"/>
                    <a:lumOff val="15000"/>
                  </a:schemeClr>
                </a:solidFill>
              </a:rPr>
              <a:t>Parents are scared and distraught about the health of their daughter with the unplanned ‘admit.’</a:t>
            </a:r>
          </a:p>
          <a:p>
            <a:pPr eaLnBrk="1" fontAlgn="auto" hangingPunct="1">
              <a:spcAft>
                <a:spcPts val="0"/>
              </a:spcAft>
              <a:buFont typeface="Arial"/>
              <a:buChar char="•"/>
              <a:defRPr/>
            </a:pPr>
            <a:r>
              <a:rPr lang="en-US" altLang="en-US" dirty="0">
                <a:solidFill>
                  <a:schemeClr val="tx1">
                    <a:lumMod val="85000"/>
                    <a:lumOff val="15000"/>
                  </a:schemeClr>
                </a:solidFill>
              </a:rPr>
              <a:t>As comforting as the care givers are, the financial questions loom large.  What happens now?</a:t>
            </a:r>
          </a:p>
          <a:p>
            <a:pPr eaLnBrk="1" fontAlgn="auto" hangingPunct="1">
              <a:spcAft>
                <a:spcPts val="0"/>
              </a:spcAft>
              <a:buFont typeface="Arial"/>
              <a:buChar char="•"/>
              <a:defRPr/>
            </a:pPr>
            <a:r>
              <a:rPr lang="en-US" altLang="en-US" dirty="0">
                <a:solidFill>
                  <a:schemeClr val="tx1">
                    <a:lumMod val="85000"/>
                    <a:lumOff val="15000"/>
                  </a:schemeClr>
                </a:solidFill>
              </a:rPr>
              <a:t>Who has insurance?  What was done with the insurance?  What is my coverage?  “I have never had to use it before, so I don’t know anything! “</a:t>
            </a:r>
          </a:p>
          <a:p>
            <a:pPr eaLnBrk="1" fontAlgn="auto" hangingPunct="1">
              <a:spcAft>
                <a:spcPts val="0"/>
              </a:spcAft>
              <a:buFont typeface="Arial"/>
              <a:buChar char="•"/>
              <a:defRPr/>
            </a:pPr>
            <a:r>
              <a:rPr lang="en-US" altLang="en-US" dirty="0">
                <a:solidFill>
                  <a:srgbClr val="FF0000"/>
                </a:solidFill>
              </a:rPr>
              <a:t>Think Pt Financial Navigator Program referral</a:t>
            </a:r>
          </a:p>
        </p:txBody>
      </p:sp>
      <p:sp>
        <p:nvSpPr>
          <p:cNvPr id="70660" name="Slide Number Placeholder 3">
            <a:extLst>
              <a:ext uri="{FF2B5EF4-FFF2-40B4-BE49-F238E27FC236}">
                <a16:creationId xmlns:a16="http://schemas.microsoft.com/office/drawing/2014/main" xmlns="" id="{5A9657EE-4D2D-49DA-A453-75903F5E70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BAA9A83B-145F-4878-A0D7-ECC1CA0274E3}" type="slidenum">
              <a:rPr lang="en-US" altLang="en-US">
                <a:solidFill>
                  <a:srgbClr val="045C75"/>
                </a:solidFill>
                <a:latin typeface="Constantia" panose="02030602050306030303" pitchFamily="18" charset="0"/>
                <a:cs typeface="Arial" panose="020B0604020202020204" pitchFamily="34" charset="0"/>
              </a:rPr>
              <a:pPr eaLnBrk="0" fontAlgn="base" hangingPunct="0">
                <a:spcBef>
                  <a:spcPct val="0"/>
                </a:spcBef>
                <a:spcAft>
                  <a:spcPct val="0"/>
                </a:spcAft>
                <a:buClrTx/>
                <a:buSzTx/>
                <a:buNone/>
              </a:pPr>
              <a:t>42</a:t>
            </a:fld>
            <a:endParaRPr lang="en-US" altLang="en-US">
              <a:solidFill>
                <a:srgbClr val="045C75"/>
              </a:solidFill>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3707680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xmlns="" id="{4943669B-14D1-4824-9BA3-5EBA7216AD7A}"/>
              </a:ext>
            </a:extLst>
          </p:cNvPr>
          <p:cNvSpPr>
            <a:spLocks noGrp="1"/>
          </p:cNvSpPr>
          <p:nvPr>
            <p:ph type="title"/>
          </p:nvPr>
        </p:nvSpPr>
        <p:spPr/>
        <p:txBody>
          <a:bodyPr rtlCol="0">
            <a:normAutofit fontScale="90000"/>
          </a:bodyPr>
          <a:lstStyle/>
          <a:p>
            <a:pPr eaLnBrk="1" fontAlgn="auto" hangingPunct="1">
              <a:spcAft>
                <a:spcPts val="0"/>
              </a:spcAft>
              <a:defRPr/>
            </a:pPr>
            <a:r>
              <a:rPr lang="en-US" altLang="en-US" dirty="0">
                <a:solidFill>
                  <a:schemeClr val="tx1">
                    <a:lumMod val="85000"/>
                    <a:lumOff val="15000"/>
                  </a:schemeClr>
                </a:solidFill>
              </a:rPr>
              <a:t>Think like a patient – Medicare Part C/Managed Care – comes to the ER</a:t>
            </a:r>
            <a:br>
              <a:rPr lang="en-US" altLang="en-US" dirty="0">
                <a:solidFill>
                  <a:schemeClr val="tx1">
                    <a:lumMod val="85000"/>
                    <a:lumOff val="15000"/>
                  </a:schemeClr>
                </a:solidFill>
              </a:rPr>
            </a:br>
            <a:r>
              <a:rPr lang="en-US" altLang="en-US" dirty="0">
                <a:solidFill>
                  <a:schemeClr val="tx1">
                    <a:lumMod val="85000"/>
                    <a:lumOff val="15000"/>
                  </a:schemeClr>
                </a:solidFill>
              </a:rPr>
              <a:t>WHAT HAPPENS NEXT?</a:t>
            </a:r>
            <a:br>
              <a:rPr lang="en-US" altLang="en-US" dirty="0">
                <a:solidFill>
                  <a:schemeClr val="tx1">
                    <a:lumMod val="85000"/>
                    <a:lumOff val="15000"/>
                  </a:schemeClr>
                </a:solidFill>
              </a:rPr>
            </a:br>
            <a:endParaRPr lang="en-US" alt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455B1BE8-EB91-4070-8EBD-636628B5DF54}"/>
              </a:ext>
            </a:extLst>
          </p:cNvPr>
          <p:cNvSpPr>
            <a:spLocks noGrp="1"/>
          </p:cNvSpPr>
          <p:nvPr>
            <p:ph idx="1"/>
          </p:nvPr>
        </p:nvSpPr>
        <p:spPr>
          <a:xfrm>
            <a:off x="1981200" y="2667000"/>
            <a:ext cx="8229600" cy="4419600"/>
          </a:xfrm>
        </p:spPr>
        <p:txBody>
          <a:bodyPr rtlCol="0">
            <a:normAutofit/>
          </a:bodyPr>
          <a:lstStyle/>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86 year old with Humana.  What is done in the ER to inform the pt this is not traditional Medicare? </a:t>
            </a:r>
          </a:p>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If the pt is ‘admitting/obs or inpt” – what happens so the pt understands the difference between Traditional Medicare and Part C/Mgd Medicare?</a:t>
            </a:r>
          </a:p>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Now they are in a bed, what happens so the 86 year old understands their out of pocket, what coverage there is with Humana that may be different than Traditional, is this obs or inpt?   Who has this information for our sick, confused Sr who does not have anyone to ask?</a:t>
            </a:r>
          </a:p>
          <a:p>
            <a:pPr marL="274320" indent="-274320" eaLnBrk="1" fontAlgn="auto" hangingPunct="1">
              <a:spcAft>
                <a:spcPts val="0"/>
              </a:spcAft>
              <a:buClr>
                <a:schemeClr val="accent3"/>
              </a:buClr>
              <a:buFont typeface="Wingdings 2"/>
              <a:buChar char=""/>
              <a:defRPr/>
            </a:pPr>
            <a:r>
              <a:rPr lang="en-US" dirty="0">
                <a:solidFill>
                  <a:schemeClr val="tx1">
                    <a:lumMod val="85000"/>
                    <a:lumOff val="15000"/>
                  </a:schemeClr>
                </a:solidFill>
              </a:rPr>
              <a:t>Care givers/family – who do they ask about the above?</a:t>
            </a:r>
          </a:p>
          <a:p>
            <a:pPr marL="274320" indent="-274320" eaLnBrk="1" fontAlgn="auto" hangingPunct="1">
              <a:spcAft>
                <a:spcPts val="0"/>
              </a:spcAft>
              <a:buClr>
                <a:schemeClr val="accent3"/>
              </a:buClr>
              <a:buFont typeface="Wingdings 2"/>
              <a:buChar char=""/>
              <a:defRPr/>
            </a:pPr>
            <a:r>
              <a:rPr lang="en-US" dirty="0">
                <a:solidFill>
                  <a:srgbClr val="FF0000"/>
                </a:solidFill>
              </a:rPr>
              <a:t>Think Pt Financial Navigator Program referral</a:t>
            </a:r>
          </a:p>
        </p:txBody>
      </p:sp>
      <p:sp>
        <p:nvSpPr>
          <p:cNvPr id="71684" name="Slide Number Placeholder 3">
            <a:extLst>
              <a:ext uri="{FF2B5EF4-FFF2-40B4-BE49-F238E27FC236}">
                <a16:creationId xmlns:a16="http://schemas.microsoft.com/office/drawing/2014/main" xmlns="" id="{4A4076F1-C131-4F30-A019-7B5CDAE795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FAFC8CD1-5DEB-4A6D-B18A-FEDC55378C19}" type="slidenum">
              <a:rPr lang="en-US" altLang="en-US">
                <a:solidFill>
                  <a:srgbClr val="045C75"/>
                </a:solidFill>
                <a:latin typeface="Constantia" panose="02030602050306030303" pitchFamily="18" charset="0"/>
                <a:cs typeface="Arial" panose="020B0604020202020204" pitchFamily="34" charset="0"/>
              </a:rPr>
              <a:pPr eaLnBrk="0" fontAlgn="base" hangingPunct="0">
                <a:spcBef>
                  <a:spcPct val="0"/>
                </a:spcBef>
                <a:spcAft>
                  <a:spcPct val="0"/>
                </a:spcAft>
                <a:buClrTx/>
                <a:buSzTx/>
                <a:buNone/>
              </a:pPr>
              <a:t>43</a:t>
            </a:fld>
            <a:endParaRPr lang="en-US" altLang="en-US">
              <a:solidFill>
                <a:srgbClr val="045C75"/>
              </a:solidFill>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3062663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10E62-DA63-4AB5-90BE-206304132BE0}"/>
              </a:ext>
            </a:extLst>
          </p:cNvPr>
          <p:cNvSpPr>
            <a:spLocks noGrp="1"/>
          </p:cNvSpPr>
          <p:nvPr>
            <p:ph type="title"/>
          </p:nvPr>
        </p:nvSpPr>
        <p:spPr/>
        <p:txBody>
          <a:bodyPr>
            <a:normAutofit fontScale="90000"/>
          </a:bodyPr>
          <a:lstStyle/>
          <a:p>
            <a:pPr>
              <a:defRPr/>
            </a:pPr>
            <a:r>
              <a:rPr lang="en-US" dirty="0"/>
              <a:t>And now we have Ongoing Healthcare Discussions</a:t>
            </a:r>
          </a:p>
        </p:txBody>
      </p:sp>
      <p:sp>
        <p:nvSpPr>
          <p:cNvPr id="80899" name="Content Placeholder 2">
            <a:extLst>
              <a:ext uri="{FF2B5EF4-FFF2-40B4-BE49-F238E27FC236}">
                <a16:creationId xmlns:a16="http://schemas.microsoft.com/office/drawing/2014/main" xmlns="" id="{036FF1B0-0272-442C-B93E-62309DA63DB2}"/>
              </a:ext>
            </a:extLst>
          </p:cNvPr>
          <p:cNvSpPr>
            <a:spLocks noGrp="1"/>
          </p:cNvSpPr>
          <p:nvPr>
            <p:ph idx="1"/>
          </p:nvPr>
        </p:nvSpPr>
        <p:spPr/>
        <p:txBody>
          <a:bodyPr/>
          <a:lstStyle/>
          <a:p>
            <a:pPr>
              <a:defRPr/>
            </a:pPr>
            <a:r>
              <a:rPr lang="en-US" altLang="en-US" dirty="0"/>
              <a:t>Sept 2017</a:t>
            </a:r>
          </a:p>
          <a:p>
            <a:pPr>
              <a:defRPr/>
            </a:pPr>
            <a:r>
              <a:rPr lang="en-US" altLang="en-US" dirty="0"/>
              <a:t>“Medicare for all” – Bernie Sanders</a:t>
            </a:r>
          </a:p>
          <a:p>
            <a:pPr>
              <a:defRPr/>
            </a:pPr>
            <a:r>
              <a:rPr lang="en-US" altLang="en-US" dirty="0"/>
              <a:t>Elements:</a:t>
            </a:r>
          </a:p>
          <a:p>
            <a:pPr lvl="1">
              <a:defRPr/>
            </a:pPr>
            <a:r>
              <a:rPr lang="en-US" altLang="en-US" dirty="0"/>
              <a:t>All citizens are covered thru tax program</a:t>
            </a:r>
          </a:p>
          <a:p>
            <a:pPr lvl="1">
              <a:defRPr/>
            </a:pPr>
            <a:r>
              <a:rPr lang="en-US" altLang="en-US" dirty="0"/>
              <a:t>No premiums</a:t>
            </a:r>
          </a:p>
          <a:p>
            <a:pPr lvl="1">
              <a:defRPr/>
            </a:pPr>
            <a:r>
              <a:rPr lang="en-US" altLang="en-US" dirty="0"/>
              <a:t>Healthcare is a right, not a privilege</a:t>
            </a:r>
          </a:p>
          <a:p>
            <a:pPr lvl="1">
              <a:defRPr/>
            </a:pPr>
            <a:endParaRPr lang="en-US" altLang="en-US" dirty="0"/>
          </a:p>
          <a:p>
            <a:pPr lvl="1">
              <a:defRPr/>
            </a:pPr>
            <a:endParaRPr lang="en-US" altLang="en-US" dirty="0"/>
          </a:p>
          <a:p>
            <a:pPr lvl="1">
              <a:defRPr/>
            </a:pPr>
            <a:r>
              <a:rPr lang="en-US" altLang="en-US" dirty="0"/>
              <a:t>Repeal and Replace ACA – Still unresolved in DC</a:t>
            </a:r>
          </a:p>
          <a:p>
            <a:pPr lvl="1">
              <a:defRPr/>
            </a:pPr>
            <a:endParaRPr lang="en-US" altLang="en-US" dirty="0"/>
          </a:p>
          <a:p>
            <a:pPr marL="292100" lvl="1" indent="0">
              <a:buNone/>
              <a:defRPr/>
            </a:pPr>
            <a:endParaRPr lang="en-US" altLang="en-US" dirty="0"/>
          </a:p>
        </p:txBody>
      </p:sp>
      <p:sp>
        <p:nvSpPr>
          <p:cNvPr id="72708" name="Slide Number Placeholder 3">
            <a:extLst>
              <a:ext uri="{FF2B5EF4-FFF2-40B4-BE49-F238E27FC236}">
                <a16:creationId xmlns:a16="http://schemas.microsoft.com/office/drawing/2014/main" xmlns="" id="{CA636C45-858E-4A33-A3BD-F33FA69D0B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fontAlgn="base">
              <a:spcBef>
                <a:spcPct val="0"/>
              </a:spcBef>
              <a:spcAft>
                <a:spcPct val="0"/>
              </a:spcAft>
              <a:buClrTx/>
              <a:buSzTx/>
              <a:buNone/>
            </a:pPr>
            <a:fld id="{A8187F1B-FBB1-4C31-8A85-2F6871A93847}" type="slidenum">
              <a:rPr lang="en-US" altLang="en-US" sz="1100">
                <a:solidFill>
                  <a:srgbClr val="B13F9A"/>
                </a:solidFill>
                <a:latin typeface="Arial" panose="020B0604020202020204" pitchFamily="34" charset="0"/>
                <a:cs typeface="Arial" panose="020B0604020202020204" pitchFamily="34" charset="0"/>
              </a:rPr>
              <a:pPr fontAlgn="base">
                <a:spcBef>
                  <a:spcPct val="0"/>
                </a:spcBef>
                <a:spcAft>
                  <a:spcPct val="0"/>
                </a:spcAft>
                <a:buClrTx/>
                <a:buSzTx/>
                <a:buNone/>
              </a:pPr>
              <a:t>44</a:t>
            </a:fld>
            <a:endParaRPr lang="en-US" altLang="en-US" sz="1100">
              <a:solidFill>
                <a:srgbClr val="B13F9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352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xmlns="" id="{911AE252-1C60-4E09-B14E-8AB7D76FAC5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fontAlgn="base">
              <a:spcBef>
                <a:spcPct val="0"/>
              </a:spcBef>
              <a:spcAft>
                <a:spcPct val="0"/>
              </a:spcAft>
              <a:buClrTx/>
              <a:buSzTx/>
              <a:buNone/>
              <a:defRPr/>
            </a:pPr>
            <a:fld id="{B01D26BF-2E61-43FB-8AB5-05F98E2C20F6}" type="slidenum">
              <a:rPr lang="en-US" altLang="en-US" sz="1100">
                <a:solidFill>
                  <a:srgbClr val="B13F9A"/>
                </a:solidFill>
                <a:latin typeface="Comic Sans MS" panose="030F0702030302020204" pitchFamily="66" charset="0"/>
                <a:cs typeface="Arial" panose="020B0604020202020204" pitchFamily="34" charset="0"/>
              </a:rPr>
              <a:pPr fontAlgn="base">
                <a:spcBef>
                  <a:spcPct val="0"/>
                </a:spcBef>
                <a:spcAft>
                  <a:spcPct val="0"/>
                </a:spcAft>
                <a:buClrTx/>
                <a:buSzTx/>
                <a:buNone/>
                <a:defRPr/>
              </a:pPr>
              <a:t>45</a:t>
            </a:fld>
            <a:endParaRPr lang="en-US" altLang="en-US" sz="1400">
              <a:solidFill>
                <a:srgbClr val="B13F9A"/>
              </a:solidFill>
              <a:latin typeface="Comic Sans MS" panose="030F0702030302020204" pitchFamily="66" charset="0"/>
              <a:cs typeface="Arial" panose="020B0604020202020204" pitchFamily="34" charset="0"/>
            </a:endParaRPr>
          </a:p>
        </p:txBody>
      </p:sp>
      <p:sp>
        <p:nvSpPr>
          <p:cNvPr id="14339" name="Rectangle 2">
            <a:extLst>
              <a:ext uri="{FF2B5EF4-FFF2-40B4-BE49-F238E27FC236}">
                <a16:creationId xmlns:a16="http://schemas.microsoft.com/office/drawing/2014/main" xmlns="" id="{1CCC91B4-A4E8-4D5C-A527-6182CDAEFDA7}"/>
              </a:ext>
            </a:extLst>
          </p:cNvPr>
          <p:cNvSpPr>
            <a:spLocks noGrp="1" noChangeArrowheads="1"/>
          </p:cNvSpPr>
          <p:nvPr>
            <p:ph type="title"/>
          </p:nvPr>
        </p:nvSpPr>
        <p:spPr>
          <a:xfrm>
            <a:off x="1981200" y="320040"/>
            <a:ext cx="7239000" cy="1143000"/>
          </a:xfrm>
        </p:spPr>
        <p:txBody>
          <a:bodyPr>
            <a:normAutofit fontScale="90000"/>
          </a:bodyPr>
          <a:lstStyle/>
          <a:p>
            <a:pPr algn="ctr" eaLnBrk="1" fontAlgn="auto" hangingPunct="1">
              <a:spcAft>
                <a:spcPts val="0"/>
              </a:spcAft>
              <a:defRPr/>
            </a:pPr>
            <a:r>
              <a:rPr lang="en-US" u="sng" dirty="0"/>
              <a:t>Healthcare Buzz – NATIONAL FOCUS</a:t>
            </a:r>
          </a:p>
        </p:txBody>
      </p:sp>
      <p:sp>
        <p:nvSpPr>
          <p:cNvPr id="16388" name="Rectangle 3">
            <a:extLst>
              <a:ext uri="{FF2B5EF4-FFF2-40B4-BE49-F238E27FC236}">
                <a16:creationId xmlns:a16="http://schemas.microsoft.com/office/drawing/2014/main" xmlns="" id="{2E245F71-568E-49D6-AF5F-BF5E25817142}"/>
              </a:ext>
            </a:extLst>
          </p:cNvPr>
          <p:cNvSpPr>
            <a:spLocks noGrp="1" noChangeArrowheads="1"/>
          </p:cNvSpPr>
          <p:nvPr>
            <p:ph type="body" idx="1"/>
          </p:nvPr>
        </p:nvSpPr>
        <p:spPr/>
        <p:txBody>
          <a:bodyPr/>
          <a:lstStyle/>
          <a:p>
            <a:pPr eaLnBrk="1" hangingPunct="1">
              <a:lnSpc>
                <a:spcPct val="90000"/>
              </a:lnSpc>
              <a:defRPr/>
            </a:pPr>
            <a:r>
              <a:rPr lang="en-US" altLang="en-US" sz="1800" dirty="0"/>
              <a:t>17 million Americans have at least 1 chronic disease.  86% of healthcare spending in the US goes to treat chronic diseases.</a:t>
            </a:r>
          </a:p>
          <a:p>
            <a:pPr eaLnBrk="1" hangingPunct="1">
              <a:lnSpc>
                <a:spcPct val="90000"/>
              </a:lnSpc>
              <a:defRPr/>
            </a:pPr>
            <a:r>
              <a:rPr lang="en-US" altLang="en-US" sz="1800" dirty="0"/>
              <a:t>Outpt depression cases rose from 3,578,847 in 2013 to 4,045,879</a:t>
            </a:r>
          </a:p>
          <a:p>
            <a:pPr marL="0" indent="0" eaLnBrk="1" hangingPunct="1">
              <a:lnSpc>
                <a:spcPct val="90000"/>
              </a:lnSpc>
              <a:buNone/>
              <a:defRPr/>
            </a:pPr>
            <a:r>
              <a:rPr lang="en-US" altLang="en-US" sz="1800" dirty="0"/>
              <a:t>Managed Care Digest  June 2017</a:t>
            </a:r>
          </a:p>
          <a:p>
            <a:pPr marL="0" indent="0" eaLnBrk="1" hangingPunct="1">
              <a:lnSpc>
                <a:spcPct val="90000"/>
              </a:lnSpc>
              <a:buNone/>
              <a:defRPr/>
            </a:pPr>
            <a:endParaRPr lang="en-US" altLang="en-US" sz="1800" dirty="0"/>
          </a:p>
          <a:p>
            <a:pPr eaLnBrk="1" hangingPunct="1">
              <a:lnSpc>
                <a:spcPct val="90000"/>
              </a:lnSpc>
              <a:defRPr/>
            </a:pPr>
            <a:r>
              <a:rPr lang="en-US" altLang="en-US" sz="2000" b="1" dirty="0"/>
              <a:t>6.3 million with Pre-Existing Conditions could face higher premiums.</a:t>
            </a:r>
          </a:p>
          <a:p>
            <a:pPr eaLnBrk="1" hangingPunct="1">
              <a:lnSpc>
                <a:spcPct val="90000"/>
              </a:lnSpc>
              <a:defRPr/>
            </a:pPr>
            <a:r>
              <a:rPr lang="en-US" altLang="en-US" sz="2000" b="1" dirty="0"/>
              <a:t>25% of adult enrollees in the 2015 individual market had a pre-existing condition.</a:t>
            </a:r>
          </a:p>
          <a:p>
            <a:pPr marL="0" indent="0" eaLnBrk="1" hangingPunct="1">
              <a:lnSpc>
                <a:spcPct val="90000"/>
              </a:lnSpc>
              <a:buNone/>
              <a:defRPr/>
            </a:pPr>
            <a:r>
              <a:rPr lang="en-US" altLang="en-US" sz="1800" dirty="0"/>
              <a:t>Kaiser Family Foundation</a:t>
            </a:r>
          </a:p>
          <a:p>
            <a:pPr marL="0" indent="0" eaLnBrk="1" hangingPunct="1">
              <a:lnSpc>
                <a:spcPct val="90000"/>
              </a:lnSpc>
              <a:buNone/>
              <a:defRPr/>
            </a:pPr>
            <a:endParaRPr lang="en-US" altLang="en-US" sz="1800" dirty="0"/>
          </a:p>
          <a:p>
            <a:pPr marL="0" indent="0" eaLnBrk="1" hangingPunct="1">
              <a:lnSpc>
                <a:spcPct val="90000"/>
              </a:lnSpc>
              <a:buNone/>
              <a:defRPr/>
            </a:pPr>
            <a:r>
              <a:rPr lang="en-US" altLang="en-US" sz="1800" dirty="0"/>
              <a:t>***Essential benefits *** part of the ACA require all plans to offer essential benefits – mental health, maternity, and protect against pre-existing exclusions or massive rate increases.</a:t>
            </a:r>
          </a:p>
          <a:p>
            <a:pPr marL="0" indent="0" eaLnBrk="1" hangingPunct="1">
              <a:lnSpc>
                <a:spcPct val="90000"/>
              </a:lnSpc>
              <a:buNone/>
              <a:defRPr/>
            </a:pPr>
            <a:endParaRPr lang="en-US" altLang="en-US" sz="1800" dirty="0"/>
          </a:p>
          <a:p>
            <a:pPr marL="0" indent="0" eaLnBrk="1" hangingPunct="1">
              <a:lnSpc>
                <a:spcPct val="90000"/>
              </a:lnSpc>
              <a:buNone/>
              <a:defRPr/>
            </a:pPr>
            <a:r>
              <a:rPr lang="en-US" altLang="en-US" sz="1800" dirty="0"/>
              <a:t>***Senate proposed plan****  No required coverage for employers or individuals…no essential benefit requirements</a:t>
            </a:r>
          </a:p>
        </p:txBody>
      </p:sp>
      <p:pic>
        <p:nvPicPr>
          <p:cNvPr id="73733" name="Picture 1029" descr="j0315542">
            <a:extLst>
              <a:ext uri="{FF2B5EF4-FFF2-40B4-BE49-F238E27FC236}">
                <a16:creationId xmlns:a16="http://schemas.microsoft.com/office/drawing/2014/main" xmlns="" id="{5A56897B-ACFF-4F8D-80F2-5310CE1D8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0" y="9239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318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xmlns="" id="{ED3324BC-CF38-4820-889D-825FC1E793D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fontAlgn="base">
              <a:spcBef>
                <a:spcPct val="0"/>
              </a:spcBef>
              <a:spcAft>
                <a:spcPct val="0"/>
              </a:spcAft>
              <a:buClrTx/>
              <a:buSzTx/>
              <a:buNone/>
              <a:defRPr/>
            </a:pPr>
            <a:fld id="{A8811CD0-3EAD-4820-B11C-806642B8067F}" type="slidenum">
              <a:rPr lang="en-US" altLang="en-US" sz="1100">
                <a:solidFill>
                  <a:srgbClr val="B13F9A"/>
                </a:solidFill>
                <a:latin typeface="Comic Sans MS" panose="030F0702030302020204" pitchFamily="66" charset="0"/>
                <a:cs typeface="Arial" panose="020B0604020202020204" pitchFamily="34" charset="0"/>
              </a:rPr>
              <a:pPr fontAlgn="base">
                <a:spcBef>
                  <a:spcPct val="0"/>
                </a:spcBef>
                <a:spcAft>
                  <a:spcPct val="0"/>
                </a:spcAft>
                <a:buClrTx/>
                <a:buSzTx/>
                <a:buNone/>
                <a:defRPr/>
              </a:pPr>
              <a:t>46</a:t>
            </a:fld>
            <a:endParaRPr lang="en-US" altLang="en-US" sz="1400">
              <a:solidFill>
                <a:srgbClr val="B13F9A"/>
              </a:solidFill>
              <a:latin typeface="Comic Sans MS" panose="030F0702030302020204" pitchFamily="66" charset="0"/>
              <a:cs typeface="Arial" panose="020B0604020202020204" pitchFamily="34" charset="0"/>
            </a:endParaRPr>
          </a:p>
        </p:txBody>
      </p:sp>
      <p:sp>
        <p:nvSpPr>
          <p:cNvPr id="19459" name="Rectangle 3">
            <a:extLst>
              <a:ext uri="{FF2B5EF4-FFF2-40B4-BE49-F238E27FC236}">
                <a16:creationId xmlns:a16="http://schemas.microsoft.com/office/drawing/2014/main" xmlns="" id="{AC2DF2C6-F82D-462E-8E1A-062A6C1E4544}"/>
              </a:ext>
            </a:extLst>
          </p:cNvPr>
          <p:cNvSpPr>
            <a:spLocks noGrp="1" noChangeArrowheads="1"/>
          </p:cNvSpPr>
          <p:nvPr>
            <p:ph type="body" idx="1"/>
          </p:nvPr>
        </p:nvSpPr>
        <p:spPr>
          <a:xfrm>
            <a:off x="1828800" y="533400"/>
            <a:ext cx="7924800" cy="6705600"/>
          </a:xfrm>
        </p:spPr>
        <p:txBody>
          <a:bodyPr>
            <a:normAutofit/>
          </a:bodyPr>
          <a:lstStyle/>
          <a:p>
            <a:pPr marL="274320" indent="-274320" eaLnBrk="1" fontAlgn="auto" hangingPunct="1">
              <a:lnSpc>
                <a:spcPct val="90000"/>
              </a:lnSpc>
              <a:spcAft>
                <a:spcPts val="0"/>
              </a:spcAft>
              <a:buFont typeface="Wingdings 2"/>
              <a:buChar char=""/>
              <a:defRPr/>
            </a:pPr>
            <a:endParaRPr lang="en-US" sz="1800" b="1" dirty="0">
              <a:cs typeface="Times New Roman" pitchFamily="18" charset="0"/>
            </a:endParaRPr>
          </a:p>
          <a:p>
            <a:pPr marL="274320" indent="-274320" eaLnBrk="1" fontAlgn="auto" hangingPunct="1">
              <a:lnSpc>
                <a:spcPct val="90000"/>
              </a:lnSpc>
              <a:spcAft>
                <a:spcPts val="0"/>
              </a:spcAft>
              <a:buFont typeface="Wingdings 2"/>
              <a:buChar char=""/>
              <a:defRPr/>
            </a:pPr>
            <a:r>
              <a:rPr lang="en-US" sz="1800" b="1" dirty="0">
                <a:cs typeface="Times New Roman" pitchFamily="18" charset="0"/>
              </a:rPr>
              <a:t>A Kaiser Family Foundation analysis of insurer rate filings and news report found that, in 2017 – 8.7 million people (84% of all marketplace enrollees) received tax credits to cover a share of their premiums and 5.9 m (57% of all enrollees) received cost sharing reductions.  It also shows that 38 counties and 25,133 enrollees risk having NO insurer in the marketplace in 2018.</a:t>
            </a:r>
          </a:p>
          <a:p>
            <a:pPr marL="274320" indent="-274320" eaLnBrk="1" fontAlgn="auto" hangingPunct="1">
              <a:lnSpc>
                <a:spcPct val="90000"/>
              </a:lnSpc>
              <a:spcAft>
                <a:spcPts val="0"/>
              </a:spcAft>
              <a:buFont typeface="Wingdings 2"/>
              <a:buChar char=""/>
              <a:defRPr/>
            </a:pPr>
            <a:endParaRPr lang="en-US" sz="1800" b="1" dirty="0">
              <a:cs typeface="Times New Roman" pitchFamily="18" charset="0"/>
            </a:endParaRPr>
          </a:p>
          <a:p>
            <a:pPr marL="274320" indent="-274320" eaLnBrk="1" fontAlgn="auto" hangingPunct="1">
              <a:lnSpc>
                <a:spcPct val="90000"/>
              </a:lnSpc>
              <a:spcAft>
                <a:spcPts val="0"/>
              </a:spcAft>
              <a:buFont typeface="Wingdings 2"/>
              <a:buChar char=""/>
              <a:defRPr/>
            </a:pPr>
            <a:r>
              <a:rPr lang="en-US" sz="1800" b="1" dirty="0">
                <a:cs typeface="Times New Roman" pitchFamily="18" charset="0"/>
              </a:rPr>
              <a:t>Exchange premiums increased 105% from 2013-17.  The average 2013 monthly premium in 39 states was $232.  62% of those same states saw premiums double in 2017.  Lowest premium:  NJ  $12%.   Highest :  AL at 222%</a:t>
            </a:r>
          </a:p>
          <a:p>
            <a:pPr marL="0" indent="0" eaLnBrk="1" fontAlgn="auto" hangingPunct="1">
              <a:lnSpc>
                <a:spcPct val="90000"/>
              </a:lnSpc>
              <a:spcAft>
                <a:spcPts val="0"/>
              </a:spcAft>
              <a:buNone/>
              <a:defRPr/>
            </a:pPr>
            <a:endParaRPr lang="en-US" sz="1800" b="1" dirty="0">
              <a:cs typeface="Times New Roman" pitchFamily="18" charset="0"/>
            </a:endParaRPr>
          </a:p>
          <a:p>
            <a:pPr marL="0" indent="0" eaLnBrk="1" fontAlgn="auto" hangingPunct="1">
              <a:lnSpc>
                <a:spcPct val="90000"/>
              </a:lnSpc>
              <a:spcAft>
                <a:spcPts val="0"/>
              </a:spcAft>
              <a:buNone/>
              <a:defRPr/>
            </a:pPr>
            <a:r>
              <a:rPr lang="en-US" sz="1800" b="1" dirty="0">
                <a:cs typeface="Times New Roman" pitchFamily="18" charset="0"/>
              </a:rPr>
              <a:t>All states have at least 1 insurance carrier offering coverage thru the </a:t>
            </a:r>
          </a:p>
          <a:p>
            <a:pPr marL="0" indent="0" eaLnBrk="1" fontAlgn="auto" hangingPunct="1">
              <a:lnSpc>
                <a:spcPct val="90000"/>
              </a:lnSpc>
              <a:spcAft>
                <a:spcPts val="0"/>
              </a:spcAft>
              <a:buNone/>
              <a:defRPr/>
            </a:pPr>
            <a:r>
              <a:rPr lang="en-US" sz="1800" b="1" dirty="0">
                <a:cs typeface="Times New Roman" pitchFamily="18" charset="0"/>
              </a:rPr>
              <a:t>Exchange/Open Market.  2017</a:t>
            </a:r>
          </a:p>
          <a:p>
            <a:pPr marL="274320" indent="-274320" eaLnBrk="1" fontAlgn="auto" hangingPunct="1">
              <a:lnSpc>
                <a:spcPct val="90000"/>
              </a:lnSpc>
              <a:spcAft>
                <a:spcPts val="0"/>
              </a:spcAft>
              <a:buFont typeface="Wingdings 2"/>
              <a:buChar char=""/>
              <a:defRPr/>
            </a:pPr>
            <a:endParaRPr lang="en-US" sz="1800" b="1" dirty="0">
              <a:cs typeface="Times New Roman" pitchFamily="18" charset="0"/>
            </a:endParaRPr>
          </a:p>
          <a:p>
            <a:pPr marL="0" indent="0" eaLnBrk="1" fontAlgn="auto" hangingPunct="1">
              <a:lnSpc>
                <a:spcPct val="90000"/>
              </a:lnSpc>
              <a:spcAft>
                <a:spcPts val="0"/>
              </a:spcAft>
              <a:buNone/>
              <a:defRPr/>
            </a:pPr>
            <a:r>
              <a:rPr lang="en-US" sz="1800" b="1" dirty="0">
                <a:solidFill>
                  <a:srgbClr val="FF0000"/>
                </a:solidFill>
                <a:cs typeface="Times New Roman" pitchFamily="18" charset="0"/>
              </a:rPr>
              <a:t>CLARIFICATION:  Currently, market place is used for individual coverage, small employers’ employees/less 50 employees, early retirees/prior to 65 /Medicare..</a:t>
            </a:r>
          </a:p>
          <a:p>
            <a:pPr marL="0" indent="0" eaLnBrk="1" fontAlgn="auto" hangingPunct="1">
              <a:lnSpc>
                <a:spcPct val="90000"/>
              </a:lnSpc>
              <a:spcAft>
                <a:spcPts val="0"/>
              </a:spcAft>
              <a:buNone/>
              <a:defRPr/>
            </a:pPr>
            <a:endParaRPr lang="en-US" sz="1800" b="1" dirty="0">
              <a:solidFill>
                <a:srgbClr val="FF0000"/>
              </a:solidFill>
              <a:cs typeface="Times New Roman" pitchFamily="18" charset="0"/>
            </a:endParaRPr>
          </a:p>
          <a:p>
            <a:pPr marL="0" indent="0" eaLnBrk="1" fontAlgn="auto" hangingPunct="1">
              <a:lnSpc>
                <a:spcPct val="90000"/>
              </a:lnSpc>
              <a:spcAft>
                <a:spcPts val="0"/>
              </a:spcAft>
              <a:buNone/>
              <a:defRPr/>
            </a:pPr>
            <a:r>
              <a:rPr lang="en-US" sz="1800" b="1" dirty="0">
                <a:solidFill>
                  <a:srgbClr val="FF0000"/>
                </a:solidFill>
                <a:cs typeface="Times New Roman" pitchFamily="18" charset="0"/>
              </a:rPr>
              <a:t> </a:t>
            </a:r>
          </a:p>
          <a:p>
            <a:pPr marL="274320" indent="-274320" eaLnBrk="1" fontAlgn="auto" hangingPunct="1">
              <a:lnSpc>
                <a:spcPct val="90000"/>
              </a:lnSpc>
              <a:spcAft>
                <a:spcPts val="0"/>
              </a:spcAft>
              <a:buFont typeface="Wingdings 2"/>
              <a:buChar char=""/>
              <a:defRPr/>
            </a:pPr>
            <a:endParaRPr lang="en-US" sz="2000" dirty="0">
              <a:cs typeface="Times New Roman" pitchFamily="18" charset="0"/>
            </a:endParaRPr>
          </a:p>
        </p:txBody>
      </p:sp>
      <p:pic>
        <p:nvPicPr>
          <p:cNvPr id="74756" name="Picture 2" descr="C:\Program Files (x86)\Microsoft Office\MEDIA\CAGCAT10\j0195812.wmf">
            <a:extLst>
              <a:ext uri="{FF2B5EF4-FFF2-40B4-BE49-F238E27FC236}">
                <a16:creationId xmlns:a16="http://schemas.microsoft.com/office/drawing/2014/main" xmlns="" id="{C15FE9A9-E1E8-40A3-9886-81202A2D9E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5005388"/>
            <a:ext cx="16208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762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xmlns="" id="{33C188B9-9EE8-463B-A6B0-4FA278F570B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fontAlgn="base">
              <a:spcBef>
                <a:spcPct val="0"/>
              </a:spcBef>
              <a:spcAft>
                <a:spcPct val="0"/>
              </a:spcAft>
              <a:buClrTx/>
              <a:buSzTx/>
              <a:buNone/>
              <a:defRPr/>
            </a:pPr>
            <a:fld id="{75A0B5F7-1B62-4B2E-B5ED-335FAA20767C}" type="slidenum">
              <a:rPr lang="en-US" altLang="en-US" sz="1100">
                <a:solidFill>
                  <a:srgbClr val="B13F9A"/>
                </a:solidFill>
                <a:latin typeface="Comic Sans MS" panose="030F0702030302020204" pitchFamily="66" charset="0"/>
                <a:cs typeface="Arial" panose="020B0604020202020204" pitchFamily="34" charset="0"/>
              </a:rPr>
              <a:pPr fontAlgn="base">
                <a:spcBef>
                  <a:spcPct val="0"/>
                </a:spcBef>
                <a:spcAft>
                  <a:spcPct val="0"/>
                </a:spcAft>
                <a:buClrTx/>
                <a:buSzTx/>
                <a:buNone/>
                <a:defRPr/>
              </a:pPr>
              <a:t>47</a:t>
            </a:fld>
            <a:endParaRPr lang="en-US" altLang="en-US" sz="1400">
              <a:solidFill>
                <a:srgbClr val="B13F9A"/>
              </a:solidFill>
              <a:latin typeface="Comic Sans MS" panose="030F0702030302020204" pitchFamily="66" charset="0"/>
              <a:cs typeface="Arial" panose="020B0604020202020204" pitchFamily="34" charset="0"/>
            </a:endParaRPr>
          </a:p>
        </p:txBody>
      </p:sp>
      <p:sp>
        <p:nvSpPr>
          <p:cNvPr id="61443" name="Rectangle 2">
            <a:extLst>
              <a:ext uri="{FF2B5EF4-FFF2-40B4-BE49-F238E27FC236}">
                <a16:creationId xmlns:a16="http://schemas.microsoft.com/office/drawing/2014/main" xmlns="" id="{79A9C7A7-FE19-45E1-844A-B2B9757A21F4}"/>
              </a:ext>
            </a:extLst>
          </p:cNvPr>
          <p:cNvSpPr>
            <a:spLocks noGrp="1" noChangeArrowheads="1"/>
          </p:cNvSpPr>
          <p:nvPr>
            <p:ph type="title"/>
          </p:nvPr>
        </p:nvSpPr>
        <p:spPr>
          <a:xfrm>
            <a:off x="2057400" y="762000"/>
            <a:ext cx="7543800" cy="685800"/>
          </a:xfrm>
        </p:spPr>
        <p:txBody>
          <a:bodyPr/>
          <a:lstStyle/>
          <a:p>
            <a:pPr algn="ctr" eaLnBrk="1" fontAlgn="auto" hangingPunct="1">
              <a:spcAft>
                <a:spcPts val="0"/>
              </a:spcAft>
              <a:defRPr/>
            </a:pPr>
            <a:r>
              <a:rPr lang="en-US" sz="4000" u="sng" dirty="0"/>
              <a:t>Medicaid </a:t>
            </a:r>
          </a:p>
        </p:txBody>
      </p:sp>
      <p:sp>
        <p:nvSpPr>
          <p:cNvPr id="53252" name="Rectangle 3">
            <a:extLst>
              <a:ext uri="{FF2B5EF4-FFF2-40B4-BE49-F238E27FC236}">
                <a16:creationId xmlns:a16="http://schemas.microsoft.com/office/drawing/2014/main" xmlns="" id="{0333C31B-0036-404D-9B17-4AD8707BC1BE}"/>
              </a:ext>
            </a:extLst>
          </p:cNvPr>
          <p:cNvSpPr>
            <a:spLocks noGrp="1" noChangeArrowheads="1"/>
          </p:cNvSpPr>
          <p:nvPr>
            <p:ph type="body" idx="1"/>
          </p:nvPr>
        </p:nvSpPr>
        <p:spPr>
          <a:xfrm>
            <a:off x="1905000" y="1752601"/>
            <a:ext cx="7315200" cy="4703763"/>
          </a:xfrm>
        </p:spPr>
        <p:txBody>
          <a:bodyPr/>
          <a:lstStyle/>
          <a:p>
            <a:pPr eaLnBrk="1" hangingPunct="1">
              <a:lnSpc>
                <a:spcPct val="90000"/>
              </a:lnSpc>
              <a:defRPr/>
            </a:pPr>
            <a:r>
              <a:rPr lang="en-US" altLang="en-US" sz="1800" dirty="0"/>
              <a:t>Medicaid covered 45% of children in Rural areas 2015.  38% in metropolitan areas.</a:t>
            </a:r>
          </a:p>
          <a:p>
            <a:pPr eaLnBrk="1" hangingPunct="1">
              <a:lnSpc>
                <a:spcPct val="90000"/>
              </a:lnSpc>
              <a:defRPr/>
            </a:pPr>
            <a:r>
              <a:rPr lang="en-US" altLang="en-US" sz="1800" dirty="0"/>
              <a:t>Uninsured children declined in rural areas in 43 of 46 states.  National rate fell 3%.  30 states expanded Medicaid.</a:t>
            </a:r>
          </a:p>
          <a:p>
            <a:pPr marL="0" indent="0" eaLnBrk="1" hangingPunct="1">
              <a:lnSpc>
                <a:spcPct val="90000"/>
              </a:lnSpc>
              <a:buNone/>
              <a:defRPr/>
            </a:pPr>
            <a:endParaRPr lang="en-US" altLang="en-US" sz="1800" dirty="0"/>
          </a:p>
          <a:p>
            <a:pPr eaLnBrk="1" hangingPunct="1">
              <a:lnSpc>
                <a:spcPct val="90000"/>
              </a:lnSpc>
              <a:defRPr/>
            </a:pPr>
            <a:r>
              <a:rPr lang="en-US" altLang="en-US" sz="1800" b="1" dirty="0"/>
              <a:t>Medicaid provides coverage to more than 4.6M low-income SENIORS, </a:t>
            </a:r>
            <a:r>
              <a:rPr lang="en-US" altLang="en-US" sz="1800" dirty="0"/>
              <a:t>nearly all of whom are also enrolled in Medicare. (MM)</a:t>
            </a:r>
          </a:p>
          <a:p>
            <a:pPr eaLnBrk="1" hangingPunct="1">
              <a:lnSpc>
                <a:spcPct val="90000"/>
              </a:lnSpc>
              <a:defRPr/>
            </a:pPr>
            <a:r>
              <a:rPr lang="en-US" altLang="en-US" sz="1800" dirty="0"/>
              <a:t>Provides 3.7M people with disabilities who are enrolled in Medicare.  (MM)</a:t>
            </a:r>
          </a:p>
          <a:p>
            <a:pPr marL="0" indent="0" eaLnBrk="1" hangingPunct="1">
              <a:lnSpc>
                <a:spcPct val="90000"/>
              </a:lnSpc>
              <a:buNone/>
              <a:defRPr/>
            </a:pPr>
            <a:endParaRPr lang="en-US" altLang="en-US" sz="1800" dirty="0"/>
          </a:p>
          <a:p>
            <a:pPr eaLnBrk="1" hangingPunct="1">
              <a:lnSpc>
                <a:spcPct val="90000"/>
              </a:lnSpc>
              <a:defRPr/>
            </a:pPr>
            <a:r>
              <a:rPr lang="en-US" altLang="en-US" sz="1800" dirty="0"/>
              <a:t>Different programs for low income </a:t>
            </a:r>
            <a:r>
              <a:rPr lang="en-US" altLang="en-US" sz="1800" dirty="0" err="1"/>
              <a:t>Srs</a:t>
            </a:r>
            <a:r>
              <a:rPr lang="en-US" altLang="en-US" sz="1800" dirty="0"/>
              <a:t> – but it is income based.  EX) </a:t>
            </a:r>
            <a:r>
              <a:rPr lang="en-US" altLang="en-US" sz="1800" b="1" dirty="0"/>
              <a:t>Qualified Medicare </a:t>
            </a:r>
            <a:r>
              <a:rPr lang="en-US" altLang="en-US" sz="1800" b="1" dirty="0" err="1"/>
              <a:t>Beneficary</a:t>
            </a:r>
            <a:r>
              <a:rPr lang="en-US" altLang="en-US" sz="1800" b="1" dirty="0"/>
              <a:t>/QMB    $1025/individual   $1374 couple.</a:t>
            </a:r>
          </a:p>
          <a:p>
            <a:pPr marL="0" indent="0" eaLnBrk="1" hangingPunct="1">
              <a:lnSpc>
                <a:spcPct val="90000"/>
              </a:lnSpc>
              <a:buNone/>
              <a:defRPr/>
            </a:pPr>
            <a:r>
              <a:rPr lang="en-US" altLang="en-US" sz="1800" dirty="0"/>
              <a:t>Medicaid.gov</a:t>
            </a:r>
          </a:p>
          <a:p>
            <a:pPr marL="0" indent="0" eaLnBrk="1" hangingPunct="1">
              <a:lnSpc>
                <a:spcPct val="90000"/>
              </a:lnSpc>
              <a:buNone/>
              <a:defRPr/>
            </a:pPr>
            <a:endParaRPr lang="en-US" altLang="en-US" dirty="0"/>
          </a:p>
        </p:txBody>
      </p:sp>
      <p:pic>
        <p:nvPicPr>
          <p:cNvPr id="75781" name="Picture 2" descr="C:\Program Files (x86)\Microsoft Office\MEDIA\CAGCAT10\j0195384.wmf">
            <a:extLst>
              <a:ext uri="{FF2B5EF4-FFF2-40B4-BE49-F238E27FC236}">
                <a16:creationId xmlns:a16="http://schemas.microsoft.com/office/drawing/2014/main" xmlns="" id="{D3DB7DC2-918B-4DD1-AD06-402739FA3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5576" y="-233363"/>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40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DAAFA-7D58-4F44-AE7B-05D682AD281B}"/>
              </a:ext>
            </a:extLst>
          </p:cNvPr>
          <p:cNvSpPr>
            <a:spLocks noGrp="1"/>
          </p:cNvSpPr>
          <p:nvPr>
            <p:ph type="title"/>
          </p:nvPr>
        </p:nvSpPr>
        <p:spPr/>
        <p:txBody>
          <a:bodyPr>
            <a:normAutofit fontScale="90000"/>
          </a:bodyPr>
          <a:lstStyle/>
          <a:p>
            <a:pPr>
              <a:defRPr/>
            </a:pPr>
            <a:r>
              <a:rPr lang="en-US" dirty="0"/>
              <a:t>Highlights of Changes from ACA **</a:t>
            </a:r>
            <a:r>
              <a:rPr lang="en-US" sz="1800" dirty="0"/>
              <a:t>Mandates impacted employers with more than 50 employees**</a:t>
            </a:r>
            <a:endParaRPr lang="en-US" sz="2000" dirty="0"/>
          </a:p>
        </p:txBody>
      </p:sp>
      <p:sp>
        <p:nvSpPr>
          <p:cNvPr id="76803" name="Text Placeholder 2">
            <a:extLst>
              <a:ext uri="{FF2B5EF4-FFF2-40B4-BE49-F238E27FC236}">
                <a16:creationId xmlns:a16="http://schemas.microsoft.com/office/drawing/2014/main" xmlns="" id="{9AD4C7F5-EAF1-4E79-94B3-F53FE07EB5B6}"/>
              </a:ext>
            </a:extLst>
          </p:cNvPr>
          <p:cNvSpPr>
            <a:spLocks noGrp="1"/>
          </p:cNvSpPr>
          <p:nvPr>
            <p:ph type="body" idx="1"/>
          </p:nvPr>
        </p:nvSpPr>
        <p:spPr>
          <a:xfrm>
            <a:off x="1981201" y="5867400"/>
            <a:ext cx="3521075" cy="457200"/>
          </a:xfrm>
          <a:ln>
            <a:miter lim="800000"/>
            <a:headEnd/>
            <a:tailEnd/>
          </a:ln>
        </p:spPr>
        <p:txBody>
          <a:bodyPr/>
          <a:lstStyle/>
          <a:p>
            <a:r>
              <a:rPr lang="en-US" altLang="en-US"/>
              <a:t>ACA/Obamacare</a:t>
            </a:r>
          </a:p>
        </p:txBody>
      </p:sp>
      <p:sp>
        <p:nvSpPr>
          <p:cNvPr id="76804" name="Text Placeholder 3">
            <a:extLst>
              <a:ext uri="{FF2B5EF4-FFF2-40B4-BE49-F238E27FC236}">
                <a16:creationId xmlns:a16="http://schemas.microsoft.com/office/drawing/2014/main" xmlns="" id="{8F76C6F2-C994-4385-8193-F510E64C62D2}"/>
              </a:ext>
            </a:extLst>
          </p:cNvPr>
          <p:cNvSpPr>
            <a:spLocks noGrp="1"/>
          </p:cNvSpPr>
          <p:nvPr>
            <p:ph type="body" sz="half" idx="3"/>
          </p:nvPr>
        </p:nvSpPr>
        <p:spPr>
          <a:xfrm>
            <a:off x="5702301" y="5867400"/>
            <a:ext cx="3521075" cy="457200"/>
          </a:xfrm>
          <a:ln>
            <a:miter lim="800000"/>
            <a:headEnd/>
            <a:tailEnd/>
          </a:ln>
        </p:spPr>
        <p:txBody>
          <a:bodyPr/>
          <a:lstStyle/>
          <a:p>
            <a:r>
              <a:rPr lang="en-US" altLang="en-US"/>
              <a:t>American Healthcare Act/Trumpcare</a:t>
            </a:r>
          </a:p>
        </p:txBody>
      </p:sp>
      <p:sp>
        <p:nvSpPr>
          <p:cNvPr id="76805" name="Content Placeholder 4">
            <a:extLst>
              <a:ext uri="{FF2B5EF4-FFF2-40B4-BE49-F238E27FC236}">
                <a16:creationId xmlns:a16="http://schemas.microsoft.com/office/drawing/2014/main" xmlns="" id="{535CC07A-64E3-4C85-A003-5FAAAE5A9D49}"/>
              </a:ext>
            </a:extLst>
          </p:cNvPr>
          <p:cNvSpPr>
            <a:spLocks noGrp="1"/>
          </p:cNvSpPr>
          <p:nvPr>
            <p:ph sz="quarter" idx="2"/>
          </p:nvPr>
        </p:nvSpPr>
        <p:spPr>
          <a:xfrm>
            <a:off x="1981201" y="1711325"/>
            <a:ext cx="3521075" cy="4114800"/>
          </a:xfrm>
        </p:spPr>
        <p:txBody>
          <a:bodyPr/>
          <a:lstStyle/>
          <a:p>
            <a:r>
              <a:rPr lang="en-US" altLang="en-US" sz="1600"/>
              <a:t>Allows children to stay on plan until 26</a:t>
            </a:r>
          </a:p>
          <a:p>
            <a:r>
              <a:rPr lang="en-US" altLang="en-US" sz="1600"/>
              <a:t>State and  Federal share costs of providing healthcare to low income children &amp; adults ; disabled children and adults;  with expansion – income based</a:t>
            </a:r>
          </a:p>
          <a:p>
            <a:r>
              <a:rPr lang="en-US" altLang="en-US" sz="1600"/>
              <a:t>Protection from massive rate increase for pre-existing or no coverage.   </a:t>
            </a:r>
          </a:p>
          <a:p>
            <a:r>
              <a:rPr lang="en-US" altLang="en-US" sz="1600"/>
              <a:t>Older Americans – 3x higher premiums than younger	</a:t>
            </a:r>
          </a:p>
          <a:p>
            <a:r>
              <a:rPr lang="en-US" altLang="en-US" sz="1600"/>
              <a:t>Tax set up to pay the insurance companies for their reduction in premiums/subsidizing </a:t>
            </a:r>
          </a:p>
          <a:p>
            <a:endParaRPr lang="en-US" altLang="en-US" sz="1600"/>
          </a:p>
        </p:txBody>
      </p:sp>
      <p:sp>
        <p:nvSpPr>
          <p:cNvPr id="76806" name="Content Placeholder 5">
            <a:extLst>
              <a:ext uri="{FF2B5EF4-FFF2-40B4-BE49-F238E27FC236}">
                <a16:creationId xmlns:a16="http://schemas.microsoft.com/office/drawing/2014/main" xmlns="" id="{861C3019-73D1-4E10-9438-8D0CD79D4DA5}"/>
              </a:ext>
            </a:extLst>
          </p:cNvPr>
          <p:cNvSpPr>
            <a:spLocks noGrp="1"/>
          </p:cNvSpPr>
          <p:nvPr>
            <p:ph sz="quarter" idx="4"/>
          </p:nvPr>
        </p:nvSpPr>
        <p:spPr>
          <a:xfrm>
            <a:off x="5702301" y="1711325"/>
            <a:ext cx="3521075" cy="4114800"/>
          </a:xfrm>
        </p:spPr>
        <p:txBody>
          <a:bodyPr/>
          <a:lstStyle/>
          <a:p>
            <a:r>
              <a:rPr lang="en-US" altLang="en-US" sz="1600"/>
              <a:t>No change</a:t>
            </a:r>
          </a:p>
          <a:p>
            <a:endParaRPr lang="en-US" altLang="en-US" sz="1600"/>
          </a:p>
          <a:p>
            <a:r>
              <a:rPr lang="en-US" altLang="en-US" sz="1600"/>
              <a:t>Complex formula for funding with focus moving to States to fund and oversee.- MEDICAID</a:t>
            </a:r>
          </a:p>
          <a:p>
            <a:endParaRPr lang="en-US" altLang="en-US" sz="1600"/>
          </a:p>
          <a:p>
            <a:r>
              <a:rPr lang="en-US" altLang="en-US" sz="1600"/>
              <a:t>Break in service    or    change of jobs = risk for pre-existing exclusion or premiums</a:t>
            </a:r>
          </a:p>
          <a:p>
            <a:r>
              <a:rPr lang="en-US" altLang="en-US" sz="1600"/>
              <a:t>5x higher premiums</a:t>
            </a:r>
          </a:p>
          <a:p>
            <a:endParaRPr lang="en-US" altLang="en-US" sz="1600"/>
          </a:p>
          <a:p>
            <a:r>
              <a:rPr lang="en-US" altLang="en-US" sz="1600"/>
              <a:t>No mechanism to pay for these</a:t>
            </a:r>
          </a:p>
        </p:txBody>
      </p:sp>
      <p:sp>
        <p:nvSpPr>
          <p:cNvPr id="22535" name="Slide Number Placeholder 6">
            <a:extLst>
              <a:ext uri="{FF2B5EF4-FFF2-40B4-BE49-F238E27FC236}">
                <a16:creationId xmlns:a16="http://schemas.microsoft.com/office/drawing/2014/main" xmlns="" id="{A0D33DC2-A481-4D34-ADF8-D05007BBDC8B}"/>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fontAlgn="base">
              <a:spcBef>
                <a:spcPct val="0"/>
              </a:spcBef>
              <a:spcAft>
                <a:spcPct val="0"/>
              </a:spcAft>
              <a:defRPr/>
            </a:pPr>
            <a:fld id="{3E1F4F1C-0D0D-4000-8A05-886E6AAA84D9}" type="slidenum">
              <a:rPr lang="en-US" altLang="en-US">
                <a:solidFill>
                  <a:srgbClr val="B13F9A"/>
                </a:solidFill>
                <a:cs typeface="Arial" panose="020B0604020202020204" pitchFamily="34" charset="0"/>
              </a:rPr>
              <a:pPr fontAlgn="base">
                <a:spcBef>
                  <a:spcPct val="0"/>
                </a:spcBef>
                <a:spcAft>
                  <a:spcPct val="0"/>
                </a:spcAft>
                <a:defRPr/>
              </a:pPr>
              <a:t>48</a:t>
            </a:fld>
            <a:endParaRPr lang="en-US" altLang="en-US">
              <a:solidFill>
                <a:srgbClr val="B13F9A"/>
              </a:solidFill>
              <a:cs typeface="Arial" panose="020B0604020202020204" pitchFamily="34" charset="0"/>
            </a:endParaRPr>
          </a:p>
        </p:txBody>
      </p:sp>
    </p:spTree>
    <p:extLst>
      <p:ext uri="{BB962C8B-B14F-4D97-AF65-F5344CB8AC3E}">
        <p14:creationId xmlns:p14="http://schemas.microsoft.com/office/powerpoint/2010/main" val="3755383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67CB5-BB7E-4581-9E56-3F72B02CA0BF}"/>
              </a:ext>
            </a:extLst>
          </p:cNvPr>
          <p:cNvSpPr>
            <a:spLocks noGrp="1"/>
          </p:cNvSpPr>
          <p:nvPr>
            <p:ph type="title"/>
          </p:nvPr>
        </p:nvSpPr>
        <p:spPr>
          <a:xfrm>
            <a:off x="1981200" y="320040"/>
            <a:ext cx="7242048" cy="594360"/>
          </a:xfrm>
        </p:spPr>
        <p:txBody>
          <a:bodyPr/>
          <a:lstStyle/>
          <a:p>
            <a:pPr>
              <a:defRPr/>
            </a:pPr>
            <a:r>
              <a:rPr lang="en-US" sz="2800" dirty="0"/>
              <a:t>More Comparisons..  ACA VS AHC</a:t>
            </a:r>
          </a:p>
        </p:txBody>
      </p:sp>
      <p:sp>
        <p:nvSpPr>
          <p:cNvPr id="77827" name="Text Placeholder 2">
            <a:extLst>
              <a:ext uri="{FF2B5EF4-FFF2-40B4-BE49-F238E27FC236}">
                <a16:creationId xmlns:a16="http://schemas.microsoft.com/office/drawing/2014/main" xmlns="" id="{FB3BF6C4-7C73-4D46-A46C-58DF24D291DB}"/>
              </a:ext>
            </a:extLst>
          </p:cNvPr>
          <p:cNvSpPr>
            <a:spLocks noGrp="1"/>
          </p:cNvSpPr>
          <p:nvPr>
            <p:ph type="body" idx="1"/>
          </p:nvPr>
        </p:nvSpPr>
        <p:spPr>
          <a:xfrm>
            <a:off x="1981201" y="5867400"/>
            <a:ext cx="3521075" cy="457200"/>
          </a:xfrm>
          <a:ln>
            <a:miter lim="800000"/>
            <a:headEnd/>
            <a:tailEnd/>
          </a:ln>
        </p:spPr>
        <p:txBody>
          <a:bodyPr/>
          <a:lstStyle/>
          <a:p>
            <a:endParaRPr lang="en-US" altLang="en-US"/>
          </a:p>
        </p:txBody>
      </p:sp>
      <p:sp>
        <p:nvSpPr>
          <p:cNvPr id="77828" name="Text Placeholder 3">
            <a:extLst>
              <a:ext uri="{FF2B5EF4-FFF2-40B4-BE49-F238E27FC236}">
                <a16:creationId xmlns:a16="http://schemas.microsoft.com/office/drawing/2014/main" xmlns="" id="{01F86233-F4BB-4A13-99F6-1AEC88DF3CB8}"/>
              </a:ext>
            </a:extLst>
          </p:cNvPr>
          <p:cNvSpPr>
            <a:spLocks noGrp="1"/>
          </p:cNvSpPr>
          <p:nvPr>
            <p:ph type="body" sz="half" idx="3"/>
          </p:nvPr>
        </p:nvSpPr>
        <p:spPr>
          <a:xfrm>
            <a:off x="5702301" y="5867400"/>
            <a:ext cx="3521075" cy="457200"/>
          </a:xfrm>
          <a:ln>
            <a:miter lim="800000"/>
            <a:headEnd/>
            <a:tailEnd/>
          </a:ln>
        </p:spPr>
        <p:txBody>
          <a:bodyPr/>
          <a:lstStyle/>
          <a:p>
            <a:endParaRPr lang="en-US" altLang="en-US"/>
          </a:p>
        </p:txBody>
      </p:sp>
      <p:sp>
        <p:nvSpPr>
          <p:cNvPr id="77829" name="Content Placeholder 4">
            <a:extLst>
              <a:ext uri="{FF2B5EF4-FFF2-40B4-BE49-F238E27FC236}">
                <a16:creationId xmlns:a16="http://schemas.microsoft.com/office/drawing/2014/main" xmlns="" id="{36601CDA-B044-47DD-826C-BCE723743FDC}"/>
              </a:ext>
            </a:extLst>
          </p:cNvPr>
          <p:cNvSpPr>
            <a:spLocks noGrp="1"/>
          </p:cNvSpPr>
          <p:nvPr>
            <p:ph sz="quarter" idx="2"/>
          </p:nvPr>
        </p:nvSpPr>
        <p:spPr>
          <a:xfrm>
            <a:off x="1981201" y="1066801"/>
            <a:ext cx="3521075" cy="4759325"/>
          </a:xfrm>
        </p:spPr>
        <p:txBody>
          <a:bodyPr/>
          <a:lstStyle/>
          <a:p>
            <a:r>
              <a:rPr lang="en-US" altLang="en-US" sz="1800"/>
              <a:t>Tax penalty for no health insurance. </a:t>
            </a:r>
          </a:p>
          <a:p>
            <a:endParaRPr lang="en-US" altLang="en-US" sz="1800"/>
          </a:p>
          <a:p>
            <a:r>
              <a:rPr lang="en-US" altLang="en-US" sz="1800"/>
              <a:t>Essential benefits have to be offered in ALL plans</a:t>
            </a:r>
          </a:p>
          <a:p>
            <a:r>
              <a:rPr lang="en-US" altLang="en-US" sz="1800"/>
              <a:t>No lifetime or annual limits on coverage</a:t>
            </a:r>
          </a:p>
          <a:p>
            <a:r>
              <a:rPr lang="en-US" altLang="en-US" sz="1800"/>
              <a:t>Cannot charge women more than men for same health plan.</a:t>
            </a:r>
          </a:p>
          <a:p>
            <a:r>
              <a:rPr lang="en-US" altLang="en-US" sz="1800"/>
              <a:t>Planned Parenthood federal funding for family planning, cancer screening, STD testing, contraception. NO federal funds for abortion.</a:t>
            </a:r>
          </a:p>
          <a:p>
            <a:r>
              <a:rPr lang="en-US" altLang="en-US" sz="1800"/>
              <a:t>Tax medical devices &amp; insurance companies = new customers. </a:t>
            </a:r>
          </a:p>
          <a:p>
            <a:endParaRPr lang="en-US" altLang="en-US" sz="1800"/>
          </a:p>
        </p:txBody>
      </p:sp>
      <p:sp>
        <p:nvSpPr>
          <p:cNvPr id="6" name="Content Placeholder 5">
            <a:extLst>
              <a:ext uri="{FF2B5EF4-FFF2-40B4-BE49-F238E27FC236}">
                <a16:creationId xmlns:a16="http://schemas.microsoft.com/office/drawing/2014/main" xmlns="" id="{883A077F-CA42-4F21-986A-C6CDAC20A85F}"/>
              </a:ext>
            </a:extLst>
          </p:cNvPr>
          <p:cNvSpPr>
            <a:spLocks noGrp="1"/>
          </p:cNvSpPr>
          <p:nvPr>
            <p:ph sz="quarter" idx="4"/>
          </p:nvPr>
        </p:nvSpPr>
        <p:spPr>
          <a:xfrm>
            <a:off x="5702301" y="1066801"/>
            <a:ext cx="3521075" cy="4759325"/>
          </a:xfrm>
        </p:spPr>
        <p:txBody>
          <a:bodyPr/>
          <a:lstStyle/>
          <a:p>
            <a:pPr>
              <a:defRPr/>
            </a:pPr>
            <a:r>
              <a:rPr lang="en-US" sz="1600" dirty="0"/>
              <a:t>No penalty; no requirement to have insurance.  But if no continuous coverage, have to wait 6 mons before purchasing.</a:t>
            </a:r>
          </a:p>
          <a:p>
            <a:pPr>
              <a:defRPr/>
            </a:pPr>
            <a:r>
              <a:rPr lang="en-US" sz="1600" dirty="0"/>
              <a:t>Scale back on conditions that insurance has to cover.  Insurers could now reimpose annual and lifetime limits on some coverage.</a:t>
            </a:r>
          </a:p>
          <a:p>
            <a:pPr>
              <a:defRPr/>
            </a:pPr>
            <a:r>
              <a:rPr lang="en-US" sz="1600" dirty="0"/>
              <a:t>Same – but insurers can waive maternity and contraceptives</a:t>
            </a:r>
          </a:p>
          <a:p>
            <a:pPr>
              <a:defRPr/>
            </a:pPr>
            <a:r>
              <a:rPr lang="en-US" sz="1600" dirty="0"/>
              <a:t>Nearly 80% of PP patients have incomes at or below 150% of poverty level.  **TOTALLY DEFUND PP.**</a:t>
            </a:r>
          </a:p>
          <a:p>
            <a:pPr>
              <a:defRPr/>
            </a:pPr>
            <a:r>
              <a:rPr lang="en-US" sz="1600" dirty="0"/>
              <a:t>Medical device  makers, insurance companies and wealthy Americans would receive a BIG tax-cut as no taxes on Insurance companies or Medical devices…</a:t>
            </a:r>
          </a:p>
          <a:p>
            <a:pPr marL="0" indent="0">
              <a:buNone/>
              <a:defRPr/>
            </a:pPr>
            <a:endParaRPr lang="en-US" sz="1600" dirty="0"/>
          </a:p>
        </p:txBody>
      </p:sp>
      <p:sp>
        <p:nvSpPr>
          <p:cNvPr id="23559" name="Slide Number Placeholder 6">
            <a:extLst>
              <a:ext uri="{FF2B5EF4-FFF2-40B4-BE49-F238E27FC236}">
                <a16:creationId xmlns:a16="http://schemas.microsoft.com/office/drawing/2014/main" xmlns="" id="{83BE5DA9-C428-4FC9-BF76-5AEEC229D44B}"/>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fontAlgn="base">
              <a:spcBef>
                <a:spcPct val="0"/>
              </a:spcBef>
              <a:spcAft>
                <a:spcPct val="0"/>
              </a:spcAft>
              <a:defRPr/>
            </a:pPr>
            <a:fld id="{46D738EF-9088-4758-B86E-7D8D6B0A16F1}" type="slidenum">
              <a:rPr lang="en-US" altLang="en-US">
                <a:solidFill>
                  <a:srgbClr val="B13F9A"/>
                </a:solidFill>
                <a:cs typeface="Arial" panose="020B0604020202020204" pitchFamily="34" charset="0"/>
              </a:rPr>
              <a:pPr fontAlgn="base">
                <a:spcBef>
                  <a:spcPct val="0"/>
                </a:spcBef>
                <a:spcAft>
                  <a:spcPct val="0"/>
                </a:spcAft>
                <a:defRPr/>
              </a:pPr>
              <a:t>49</a:t>
            </a:fld>
            <a:endParaRPr lang="en-US" altLang="en-US">
              <a:solidFill>
                <a:srgbClr val="B13F9A"/>
              </a:solidFill>
              <a:cs typeface="Arial" panose="020B0604020202020204" pitchFamily="34" charset="0"/>
            </a:endParaRPr>
          </a:p>
        </p:txBody>
      </p:sp>
    </p:spTree>
    <p:extLst>
      <p:ext uri="{BB962C8B-B14F-4D97-AF65-F5344CB8AC3E}">
        <p14:creationId xmlns:p14="http://schemas.microsoft.com/office/powerpoint/2010/main" val="14654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77412" y="417295"/>
            <a:ext cx="10118729" cy="789294"/>
          </a:xfrm>
        </p:spPr>
        <p:txBody>
          <a:bodyPr>
            <a:noAutofit/>
          </a:bodyPr>
          <a:lstStyle/>
          <a:p>
            <a:r>
              <a:rPr lang="en-US" dirty="0"/>
              <a:t>Strategy 2020</a:t>
            </a:r>
            <a:endParaRPr lang="en-US"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812" y="1301591"/>
            <a:ext cx="7808037" cy="5128905"/>
          </a:xfrm>
          <a:prstGeom prst="rect">
            <a:avLst/>
          </a:prstGeom>
        </p:spPr>
      </p:pic>
    </p:spTree>
    <p:extLst>
      <p:ext uri="{BB962C8B-B14F-4D97-AF65-F5344CB8AC3E}">
        <p14:creationId xmlns:p14="http://schemas.microsoft.com/office/powerpoint/2010/main" val="164164478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F5092-99FC-4C96-BB4D-AD95B5E2B6BE}"/>
              </a:ext>
            </a:extLst>
          </p:cNvPr>
          <p:cNvSpPr>
            <a:spLocks noGrp="1"/>
          </p:cNvSpPr>
          <p:nvPr>
            <p:ph type="title"/>
          </p:nvPr>
        </p:nvSpPr>
        <p:spPr/>
        <p:txBody>
          <a:bodyPr/>
          <a:lstStyle/>
          <a:p>
            <a:pPr>
              <a:defRPr/>
            </a:pPr>
            <a:r>
              <a:rPr lang="en-US" sz="2800" dirty="0"/>
              <a:t>Comments from BCBS &amp; America’s Health Insurance Plans  7-17</a:t>
            </a:r>
          </a:p>
        </p:txBody>
      </p:sp>
      <p:sp>
        <p:nvSpPr>
          <p:cNvPr id="3" name="Content Placeholder 2">
            <a:extLst>
              <a:ext uri="{FF2B5EF4-FFF2-40B4-BE49-F238E27FC236}">
                <a16:creationId xmlns:a16="http://schemas.microsoft.com/office/drawing/2014/main" xmlns="" id="{30723B5B-AB05-4CCD-BE12-4D2CD187F6F1}"/>
              </a:ext>
            </a:extLst>
          </p:cNvPr>
          <p:cNvSpPr>
            <a:spLocks noGrp="1"/>
          </p:cNvSpPr>
          <p:nvPr>
            <p:ph idx="1"/>
          </p:nvPr>
        </p:nvSpPr>
        <p:spPr>
          <a:xfrm>
            <a:off x="1981200" y="1463675"/>
            <a:ext cx="7239000" cy="4846638"/>
          </a:xfrm>
        </p:spPr>
        <p:txBody>
          <a:bodyPr/>
          <a:lstStyle/>
          <a:p>
            <a:pPr>
              <a:defRPr/>
            </a:pPr>
            <a:r>
              <a:rPr lang="en-US" sz="2000" dirty="0"/>
              <a:t>Sent a strongly worded letter expressing opposition to a GOP controversial conservative repeal plan to ACA.</a:t>
            </a:r>
          </a:p>
          <a:p>
            <a:pPr>
              <a:defRPr/>
            </a:pPr>
            <a:r>
              <a:rPr lang="en-US" sz="2000" dirty="0"/>
              <a:t>Warned that the provision by Sen Cruz would mean ‘</a:t>
            </a:r>
            <a:r>
              <a:rPr lang="en-US" sz="2000" dirty="0">
                <a:solidFill>
                  <a:srgbClr val="FF0000"/>
                </a:solidFill>
              </a:rPr>
              <a:t>premiums would sky rock for people with pre-existing conditions’ and ‘millions of more individuals will become uninsured.’</a:t>
            </a:r>
          </a:p>
          <a:p>
            <a:pPr>
              <a:defRPr/>
            </a:pPr>
            <a:r>
              <a:rPr lang="en-US" sz="2000" dirty="0"/>
              <a:t>Conservatives argue this move will allow younger, healthier people to buy cheaper plans.</a:t>
            </a:r>
          </a:p>
          <a:p>
            <a:pPr>
              <a:defRPr/>
            </a:pPr>
            <a:r>
              <a:rPr lang="en-US" sz="2000" dirty="0">
                <a:solidFill>
                  <a:srgbClr val="FF0000"/>
                </a:solidFill>
              </a:rPr>
              <a:t>Warns that sicker people would remain in the more expensive, more generous ACA plans – leading to premium SPIKES for pre-existing conditions.</a:t>
            </a:r>
          </a:p>
          <a:p>
            <a:pPr>
              <a:defRPr/>
            </a:pPr>
            <a:r>
              <a:rPr lang="en-US" sz="2000" dirty="0"/>
              <a:t>SKINNY PLANS = only cover wellness</a:t>
            </a:r>
            <a:r>
              <a:rPr lang="en-US" sz="2000" dirty="0">
                <a:solidFill>
                  <a:srgbClr val="FF0000"/>
                </a:solidFill>
              </a:rPr>
              <a:t>.  No doctor visits, hospital care, etc. with very low premiums accompanied by a five-figure deductible.  Thus, junk insurance.</a:t>
            </a:r>
          </a:p>
          <a:p>
            <a:pPr marL="0" indent="0">
              <a:buNone/>
              <a:defRPr/>
            </a:pPr>
            <a:r>
              <a:rPr lang="en-US" sz="1600" dirty="0"/>
              <a:t>The Hill   &amp;  NY Times</a:t>
            </a:r>
          </a:p>
        </p:txBody>
      </p:sp>
      <p:sp>
        <p:nvSpPr>
          <p:cNvPr id="24580" name="Slide Number Placeholder 3">
            <a:extLst>
              <a:ext uri="{FF2B5EF4-FFF2-40B4-BE49-F238E27FC236}">
                <a16:creationId xmlns:a16="http://schemas.microsoft.com/office/drawing/2014/main" xmlns="" id="{0E0169A1-AFBE-4486-90DB-F9D46F31AFB4}"/>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fontAlgn="base">
              <a:spcBef>
                <a:spcPct val="0"/>
              </a:spcBef>
              <a:spcAft>
                <a:spcPct val="0"/>
              </a:spcAft>
              <a:defRPr/>
            </a:pPr>
            <a:fld id="{B41E79B5-03C9-4435-A723-D3437407997F}" type="slidenum">
              <a:rPr lang="en-US" altLang="en-US">
                <a:solidFill>
                  <a:srgbClr val="B13F9A"/>
                </a:solidFill>
                <a:cs typeface="Arial" panose="020B0604020202020204" pitchFamily="34" charset="0"/>
              </a:rPr>
              <a:pPr fontAlgn="base">
                <a:spcBef>
                  <a:spcPct val="0"/>
                </a:spcBef>
                <a:spcAft>
                  <a:spcPct val="0"/>
                </a:spcAft>
                <a:defRPr/>
              </a:pPr>
              <a:t>50</a:t>
            </a:fld>
            <a:endParaRPr lang="en-US" altLang="en-US">
              <a:solidFill>
                <a:srgbClr val="B13F9A"/>
              </a:solidFill>
              <a:cs typeface="Arial" panose="020B0604020202020204" pitchFamily="34" charset="0"/>
            </a:endParaRPr>
          </a:p>
        </p:txBody>
      </p:sp>
    </p:spTree>
    <p:extLst>
      <p:ext uri="{BB962C8B-B14F-4D97-AF65-F5344CB8AC3E}">
        <p14:creationId xmlns:p14="http://schemas.microsoft.com/office/powerpoint/2010/main" val="2538696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xmlns="" id="{C599FA63-AC41-4416-9233-C0E705E0B861}"/>
              </a:ext>
            </a:extLst>
          </p:cNvPr>
          <p:cNvSpPr>
            <a:spLocks noGrp="1"/>
          </p:cNvSpPr>
          <p:nvPr>
            <p:ph type="title"/>
          </p:nvPr>
        </p:nvSpPr>
        <p:spPr/>
        <p:txBody>
          <a:bodyPr/>
          <a:lstStyle/>
          <a:p>
            <a:r>
              <a:rPr lang="en-US" altLang="en-US"/>
              <a:t>Small employers – under 50 employees up to 200 …</a:t>
            </a:r>
          </a:p>
        </p:txBody>
      </p:sp>
      <p:sp>
        <p:nvSpPr>
          <p:cNvPr id="91139" name="Content Placeholder 2">
            <a:extLst>
              <a:ext uri="{FF2B5EF4-FFF2-40B4-BE49-F238E27FC236}">
                <a16:creationId xmlns:a16="http://schemas.microsoft.com/office/drawing/2014/main" xmlns="" id="{58F2489A-E496-4F41-8E42-DE4270056369}"/>
              </a:ext>
            </a:extLst>
          </p:cNvPr>
          <p:cNvSpPr>
            <a:spLocks noGrp="1"/>
          </p:cNvSpPr>
          <p:nvPr>
            <p:ph idx="1"/>
          </p:nvPr>
        </p:nvSpPr>
        <p:spPr>
          <a:xfrm>
            <a:off x="2133601" y="1828801"/>
            <a:ext cx="6348413" cy="4213225"/>
          </a:xfrm>
        </p:spPr>
        <p:txBody>
          <a:bodyPr/>
          <a:lstStyle/>
          <a:p>
            <a:pPr marL="0" indent="0">
              <a:buNone/>
              <a:defRPr/>
            </a:pPr>
            <a:r>
              <a:rPr lang="en-US" altLang="en-US" dirty="0"/>
              <a:t>Census Bureau’s statistics of US Business 2012</a:t>
            </a:r>
          </a:p>
          <a:p>
            <a:pPr>
              <a:defRPr/>
            </a:pPr>
            <a:r>
              <a:rPr lang="en-US" altLang="en-US" sz="1400" dirty="0"/>
              <a:t>Employer firms with fewer than 500 workers employed 48.5% of private sector payrolls in 2011</a:t>
            </a:r>
          </a:p>
          <a:p>
            <a:pPr>
              <a:defRPr/>
            </a:pPr>
            <a:r>
              <a:rPr lang="en-US" altLang="en-US" sz="1400" dirty="0"/>
              <a:t>And Employer firms with fewer than 100 workers employed 34.4% of private sector payrolls</a:t>
            </a:r>
          </a:p>
          <a:p>
            <a:pPr>
              <a:defRPr/>
            </a:pPr>
            <a:r>
              <a:rPr lang="en-US" altLang="en-US" sz="1400" dirty="0"/>
              <a:t>And Employer firms with less than 20 workers employed 17.5% of private sector payrolls.</a:t>
            </a:r>
          </a:p>
          <a:p>
            <a:pPr marL="0" indent="0">
              <a:buNone/>
              <a:defRPr/>
            </a:pPr>
            <a:endParaRPr lang="en-US" altLang="en-US" sz="1400" dirty="0"/>
          </a:p>
          <a:p>
            <a:pPr marL="0" indent="0">
              <a:buNone/>
              <a:defRPr/>
            </a:pPr>
            <a:r>
              <a:rPr lang="en-US" altLang="en-US" sz="1400" dirty="0"/>
              <a:t>“American Business is Overwhelming Small Business”  2012 Census Bureau</a:t>
            </a:r>
          </a:p>
          <a:p>
            <a:pPr>
              <a:defRPr/>
            </a:pPr>
            <a:r>
              <a:rPr lang="en-US" altLang="en-US" sz="1400" dirty="0"/>
              <a:t>5.73M employer firms in the US firms with fewer than 500 workers accounted for 99.7% of those businesses</a:t>
            </a:r>
          </a:p>
          <a:p>
            <a:pPr>
              <a:defRPr/>
            </a:pPr>
            <a:r>
              <a:rPr lang="en-US" altLang="en-US" sz="1400" dirty="0"/>
              <a:t>And businesses with less than 20 workers made up 89%. </a:t>
            </a:r>
          </a:p>
          <a:p>
            <a:pPr>
              <a:defRPr/>
            </a:pPr>
            <a:r>
              <a:rPr lang="en-US" altLang="en-US" sz="1400" dirty="0"/>
              <a:t>Add in the number of non-employer businesses – there are 23M in 2013 – then the share of businesses with less than 20 workers increase to 97.9%</a:t>
            </a:r>
          </a:p>
        </p:txBody>
      </p:sp>
      <p:sp>
        <p:nvSpPr>
          <p:cNvPr id="4" name="Footer Placeholder 3">
            <a:extLst>
              <a:ext uri="{FF2B5EF4-FFF2-40B4-BE49-F238E27FC236}">
                <a16:creationId xmlns:a16="http://schemas.microsoft.com/office/drawing/2014/main" xmlns="" id="{939AE98B-E929-4796-BEB9-8946E4EEEF7F}"/>
              </a:ext>
            </a:extLst>
          </p:cNvPr>
          <p:cNvSpPr>
            <a:spLocks noGrp="1"/>
          </p:cNvSpPr>
          <p:nvPr>
            <p:ph type="ftr" sz="quarter" idx="11"/>
          </p:nvPr>
        </p:nvSpPr>
        <p:spPr/>
        <p:txBody>
          <a:bodyPr/>
          <a:lstStyle/>
          <a:p>
            <a:pPr eaLnBrk="0" fontAlgn="base" hangingPunct="0">
              <a:spcBef>
                <a:spcPct val="0"/>
              </a:spcBef>
              <a:spcAft>
                <a:spcPct val="0"/>
              </a:spcAft>
              <a:defRPr/>
            </a:pPr>
            <a:r>
              <a:rPr lang="en-US" dirty="0">
                <a:solidFill>
                  <a:prstClr val="black">
                    <a:tint val="75000"/>
                  </a:prstClr>
                </a:solidFill>
                <a:latin typeface="Arial" panose="020B0604020202020204" pitchFamily="34" charset="0"/>
                <a:cs typeface="Arial" panose="020B0604020202020204" pitchFamily="34" charset="0"/>
              </a:rPr>
              <a:t>PFNF Education 2017</a:t>
            </a:r>
          </a:p>
        </p:txBody>
      </p:sp>
      <p:sp>
        <p:nvSpPr>
          <p:cNvPr id="79877" name="Slide Number Placeholder 4">
            <a:extLst>
              <a:ext uri="{FF2B5EF4-FFF2-40B4-BE49-F238E27FC236}">
                <a16:creationId xmlns:a16="http://schemas.microsoft.com/office/drawing/2014/main" xmlns="" id="{3D4DB2AF-31DC-408C-9AD7-428E71A991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C8482741-CB54-47E1-A46C-D0B38249DC83}"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51</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220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xmlns="" id="{2322413A-7729-4F1A-A11F-B73BD8E9B057}"/>
              </a:ext>
            </a:extLst>
          </p:cNvPr>
          <p:cNvSpPr>
            <a:spLocks noGrp="1"/>
          </p:cNvSpPr>
          <p:nvPr>
            <p:ph type="title"/>
          </p:nvPr>
        </p:nvSpPr>
        <p:spPr/>
        <p:txBody>
          <a:bodyPr/>
          <a:lstStyle/>
          <a:p>
            <a:r>
              <a:rPr lang="en-US" altLang="en-US"/>
              <a:t>Making it real – Small Employer Premium “Hits”</a:t>
            </a:r>
          </a:p>
        </p:txBody>
      </p:sp>
      <p:sp>
        <p:nvSpPr>
          <p:cNvPr id="80899" name="Content Placeholder 2">
            <a:extLst>
              <a:ext uri="{FF2B5EF4-FFF2-40B4-BE49-F238E27FC236}">
                <a16:creationId xmlns:a16="http://schemas.microsoft.com/office/drawing/2014/main" xmlns="" id="{DBF8CF26-0763-4DD5-8D6A-D9C8C856AC06}"/>
              </a:ext>
            </a:extLst>
          </p:cNvPr>
          <p:cNvSpPr>
            <a:spLocks noGrp="1"/>
          </p:cNvSpPr>
          <p:nvPr>
            <p:ph idx="1"/>
          </p:nvPr>
        </p:nvSpPr>
        <p:spPr/>
        <p:txBody>
          <a:bodyPr/>
          <a:lstStyle/>
          <a:p>
            <a:r>
              <a:rPr lang="en-US" altLang="en-US"/>
              <a:t>Small employer in Idaho</a:t>
            </a:r>
          </a:p>
          <a:p>
            <a:r>
              <a:rPr lang="en-US" altLang="en-US"/>
              <a:t>Premiums have had 23-25% increase each year/3 years.</a:t>
            </a:r>
          </a:p>
          <a:p>
            <a:r>
              <a:rPr lang="en-US" altLang="en-US"/>
              <a:t>Currently for 2 employees: </a:t>
            </a:r>
            <a:r>
              <a:rPr lang="en-US" altLang="en-US" sz="1200"/>
              <a:t>*Exchange was not cheaper/similar*</a:t>
            </a:r>
            <a:endParaRPr lang="en-US" altLang="en-US"/>
          </a:p>
          <a:p>
            <a:pPr lvl="1"/>
            <a:r>
              <a:rPr lang="en-US" altLang="en-US"/>
              <a:t>$1200 monthly premiums</a:t>
            </a:r>
          </a:p>
          <a:p>
            <a:pPr lvl="1"/>
            <a:r>
              <a:rPr lang="en-US" altLang="en-US"/>
              <a:t>High deductible per person:  $7000</a:t>
            </a:r>
          </a:p>
          <a:p>
            <a:pPr lvl="1"/>
            <a:r>
              <a:rPr lang="en-US" altLang="en-US"/>
              <a:t>70/30 coinsurance</a:t>
            </a:r>
          </a:p>
          <a:p>
            <a:pPr lvl="1"/>
            <a:r>
              <a:rPr lang="en-US" altLang="en-US"/>
              <a:t>“Age “ rated … 60 year old</a:t>
            </a:r>
          </a:p>
          <a:p>
            <a:pPr lvl="1"/>
            <a:r>
              <a:rPr lang="en-US" altLang="en-US" b="1">
                <a:solidFill>
                  <a:srgbClr val="FF0000"/>
                </a:solidFill>
              </a:rPr>
              <a:t>Annual $14,400 in premiums !!  UNSUSTAINABLE</a:t>
            </a:r>
          </a:p>
          <a:p>
            <a:pPr lvl="1"/>
            <a:r>
              <a:rPr lang="en-US" altLang="en-US"/>
              <a:t>This was before the new GOP plan for up to 5x higher than younger premiums.  It is capped at 3x under ACA.</a:t>
            </a:r>
          </a:p>
        </p:txBody>
      </p:sp>
      <p:sp>
        <p:nvSpPr>
          <p:cNvPr id="80900" name="Footer Placeholder 3">
            <a:extLst>
              <a:ext uri="{FF2B5EF4-FFF2-40B4-BE49-F238E27FC236}">
                <a16:creationId xmlns:a16="http://schemas.microsoft.com/office/drawing/2014/main" xmlns="" id="{90FEE976-BEB8-4832-8DE7-FA25F22A76ED}"/>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r>
              <a:rPr lang="en-US" altLang="en-US">
                <a:solidFill>
                  <a:srgbClr val="898989"/>
                </a:solidFill>
                <a:latin typeface="Arial" panose="020B0604020202020204" pitchFamily="34" charset="0"/>
                <a:cs typeface="Arial" panose="020B0604020202020204" pitchFamily="34" charset="0"/>
              </a:rPr>
              <a:t>PFNF Education 2017</a:t>
            </a:r>
          </a:p>
        </p:txBody>
      </p:sp>
      <p:sp>
        <p:nvSpPr>
          <p:cNvPr id="80901" name="Slide Number Placeholder 4">
            <a:extLst>
              <a:ext uri="{FF2B5EF4-FFF2-40B4-BE49-F238E27FC236}">
                <a16:creationId xmlns:a16="http://schemas.microsoft.com/office/drawing/2014/main" xmlns="" id="{D2FD3BC3-20B8-4EB1-8EA0-EE96FCE5151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3749DD54-DF3A-498F-B8DA-CC944ABA8ADA}"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52</a:t>
            </a:fld>
            <a:endParaRPr lang="en-US" altLang="en-US">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04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xmlns="" id="{EA8CDEA4-2F9E-479D-BFF3-21304673FAE6}"/>
              </a:ext>
            </a:extLst>
          </p:cNvPr>
          <p:cNvSpPr>
            <a:spLocks noGrp="1"/>
          </p:cNvSpPr>
          <p:nvPr>
            <p:ph type="title"/>
          </p:nvPr>
        </p:nvSpPr>
        <p:spPr/>
        <p:txBody>
          <a:bodyPr/>
          <a:lstStyle/>
          <a:p>
            <a:r>
              <a:rPr lang="en-US" altLang="en-US"/>
              <a:t>Moving Forward…</a:t>
            </a:r>
          </a:p>
        </p:txBody>
      </p:sp>
      <p:sp>
        <p:nvSpPr>
          <p:cNvPr id="81923" name="Content Placeholder 2">
            <a:extLst>
              <a:ext uri="{FF2B5EF4-FFF2-40B4-BE49-F238E27FC236}">
                <a16:creationId xmlns:a16="http://schemas.microsoft.com/office/drawing/2014/main" xmlns="" id="{50FE5BD7-2F9F-4CAD-9907-1D931772E02B}"/>
              </a:ext>
            </a:extLst>
          </p:cNvPr>
          <p:cNvSpPr>
            <a:spLocks noGrp="1"/>
          </p:cNvSpPr>
          <p:nvPr>
            <p:ph idx="1"/>
          </p:nvPr>
        </p:nvSpPr>
        <p:spPr>
          <a:xfrm>
            <a:off x="2133601" y="1524001"/>
            <a:ext cx="6348413" cy="4518025"/>
          </a:xfrm>
        </p:spPr>
        <p:txBody>
          <a:bodyPr/>
          <a:lstStyle/>
          <a:p>
            <a:r>
              <a:rPr lang="en-US" altLang="en-US" b="1" u="sng">
                <a:solidFill>
                  <a:srgbClr val="FF0000"/>
                </a:solidFill>
              </a:rPr>
              <a:t>Create a work group to aggressive address small employer insurance challenges in Idaho</a:t>
            </a:r>
          </a:p>
          <a:p>
            <a:pPr lvl="1"/>
            <a:r>
              <a:rPr lang="en-US" altLang="en-US"/>
              <a:t>Ask Insurance plans to present methodology for determining rates.  Actuary and risk </a:t>
            </a:r>
          </a:p>
          <a:p>
            <a:pPr lvl="1"/>
            <a:r>
              <a:rPr lang="en-US" altLang="en-US"/>
              <a:t>Invite Mountain Health Co-Op – present how they created a co-op.  Current status in Idaho</a:t>
            </a:r>
          </a:p>
          <a:p>
            <a:pPr lvl="1"/>
            <a:r>
              <a:rPr lang="en-US" altLang="en-US"/>
              <a:t>Explore Nebraska’s Concierge concepts –another option</a:t>
            </a:r>
          </a:p>
          <a:p>
            <a:pPr lvl="1"/>
            <a:r>
              <a:rPr lang="en-US" altLang="en-US"/>
              <a:t>Discuss current options and challenges with small employers in Idaho </a:t>
            </a:r>
          </a:p>
          <a:p>
            <a:pPr lvl="1"/>
            <a:r>
              <a:rPr lang="en-US" altLang="en-US"/>
              <a:t>What is available now?  What could be done working with local insurance plans?  If anything..</a:t>
            </a:r>
          </a:p>
          <a:p>
            <a:pPr lvl="1"/>
            <a:r>
              <a:rPr lang="en-US" altLang="en-US"/>
              <a:t>Report in 6 months at the next “Healthcare Education Day”</a:t>
            </a:r>
          </a:p>
        </p:txBody>
      </p:sp>
      <p:sp>
        <p:nvSpPr>
          <p:cNvPr id="4" name="Footer Placeholder 3">
            <a:extLst>
              <a:ext uri="{FF2B5EF4-FFF2-40B4-BE49-F238E27FC236}">
                <a16:creationId xmlns:a16="http://schemas.microsoft.com/office/drawing/2014/main" xmlns="" id="{F3753F8C-85CC-435E-8C04-0EF3C4451252}"/>
              </a:ext>
            </a:extLst>
          </p:cNvPr>
          <p:cNvSpPr>
            <a:spLocks noGrp="1"/>
          </p:cNvSpPr>
          <p:nvPr>
            <p:ph type="ftr" sz="quarter" idx="11"/>
          </p:nvPr>
        </p:nvSpPr>
        <p:spPr/>
        <p:txBody>
          <a:bodyPr/>
          <a:lstStyle/>
          <a:p>
            <a:pPr eaLnBrk="0" fontAlgn="base" hangingPunct="0">
              <a:spcBef>
                <a:spcPct val="0"/>
              </a:spcBef>
              <a:spcAft>
                <a:spcPct val="0"/>
              </a:spcAft>
              <a:defRPr/>
            </a:pPr>
            <a:r>
              <a:rPr lang="en-US">
                <a:solidFill>
                  <a:prstClr val="black">
                    <a:tint val="75000"/>
                  </a:prstClr>
                </a:solidFill>
                <a:latin typeface="Arial" panose="020B0604020202020204" pitchFamily="34" charset="0"/>
                <a:cs typeface="Arial" panose="020B0604020202020204" pitchFamily="34" charset="0"/>
              </a:rPr>
              <a:t>PFNF Education 2017</a:t>
            </a:r>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81925" name="Slide Number Placeholder 4">
            <a:extLst>
              <a:ext uri="{FF2B5EF4-FFF2-40B4-BE49-F238E27FC236}">
                <a16:creationId xmlns:a16="http://schemas.microsoft.com/office/drawing/2014/main" xmlns="" id="{EB2CD687-4B7C-4811-AB83-7EB00A9239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fld id="{927C9342-3350-41D1-B754-BA2147D673B1}" type="slidenum">
              <a:rPr lang="en-US" altLang="en-US">
                <a:solidFill>
                  <a:srgbClr val="90C226"/>
                </a:solidFill>
              </a:rPr>
              <a:pPr eaLnBrk="0" fontAlgn="base" hangingPunct="0">
                <a:spcBef>
                  <a:spcPct val="0"/>
                </a:spcBef>
                <a:spcAft>
                  <a:spcPct val="0"/>
                </a:spcAft>
              </a:pPr>
              <a:t>53</a:t>
            </a:fld>
            <a:endParaRPr lang="en-US" altLang="en-US">
              <a:solidFill>
                <a:srgbClr val="90C226"/>
              </a:solidFill>
            </a:endParaRPr>
          </a:p>
        </p:txBody>
      </p:sp>
    </p:spTree>
    <p:extLst>
      <p:ext uri="{BB962C8B-B14F-4D97-AF65-F5344CB8AC3E}">
        <p14:creationId xmlns:p14="http://schemas.microsoft.com/office/powerpoint/2010/main" val="1656727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xmlns="" id="{898F12AE-174B-4E14-A4DD-9AB2C3F4271D}"/>
              </a:ext>
            </a:extLst>
          </p:cNvPr>
          <p:cNvSpPr>
            <a:spLocks noGrp="1"/>
          </p:cNvSpPr>
          <p:nvPr>
            <p:ph type="title"/>
          </p:nvPr>
        </p:nvSpPr>
        <p:spPr>
          <a:xfrm>
            <a:off x="2362201" y="685800"/>
            <a:ext cx="6348413" cy="1320800"/>
          </a:xfrm>
        </p:spPr>
        <p:txBody>
          <a:bodyPr/>
          <a:lstStyle/>
          <a:p>
            <a:pPr eaLnBrk="1" hangingPunct="1"/>
            <a:r>
              <a:rPr lang="en-US" altLang="en-US" b="1">
                <a:solidFill>
                  <a:schemeClr val="tx1"/>
                </a:solidFill>
              </a:rPr>
              <a:t>It is all doable..</a:t>
            </a:r>
            <a:r>
              <a:rPr lang="en-US" altLang="en-US"/>
              <a:t>	</a:t>
            </a:r>
          </a:p>
        </p:txBody>
      </p:sp>
      <p:sp>
        <p:nvSpPr>
          <p:cNvPr id="3" name="Content Placeholder 2">
            <a:extLst>
              <a:ext uri="{FF2B5EF4-FFF2-40B4-BE49-F238E27FC236}">
                <a16:creationId xmlns:a16="http://schemas.microsoft.com/office/drawing/2014/main" xmlns="" id="{B0F443C7-FCE5-4D9D-9D29-4AD857B3F987}"/>
              </a:ext>
            </a:extLst>
          </p:cNvPr>
          <p:cNvSpPr>
            <a:spLocks noGrp="1"/>
          </p:cNvSpPr>
          <p:nvPr>
            <p:ph idx="1"/>
          </p:nvPr>
        </p:nvSpPr>
        <p:spPr/>
        <p:txBody>
          <a:bodyPr rtlCol="0">
            <a:normAutofit/>
          </a:bodyPr>
          <a:lstStyle/>
          <a:p>
            <a:pPr eaLnBrk="1" fontAlgn="auto" hangingPunct="1">
              <a:spcAft>
                <a:spcPts val="0"/>
              </a:spcAft>
              <a:buFont typeface="Arial"/>
              <a:buChar char="•"/>
              <a:defRPr/>
            </a:pPr>
            <a:r>
              <a:rPr lang="en-US" dirty="0">
                <a:solidFill>
                  <a:schemeClr val="tx1">
                    <a:lumMod val="85000"/>
                    <a:lumOff val="15000"/>
                  </a:schemeClr>
                </a:solidFill>
              </a:rPr>
              <a:t>Have the vision and the passion to make a difference in the hassle factor in healthcare</a:t>
            </a:r>
          </a:p>
          <a:p>
            <a:pPr eaLnBrk="1" fontAlgn="auto" hangingPunct="1">
              <a:spcAft>
                <a:spcPts val="0"/>
              </a:spcAft>
              <a:buFont typeface="Arial"/>
              <a:buChar char="•"/>
              <a:defRPr/>
            </a:pPr>
            <a:r>
              <a:rPr lang="en-US" dirty="0">
                <a:solidFill>
                  <a:schemeClr val="tx1">
                    <a:lumMod val="85000"/>
                    <a:lumOff val="15000"/>
                  </a:schemeClr>
                </a:solidFill>
              </a:rPr>
              <a:t>Remember – all the automation does not replace the human touch.</a:t>
            </a:r>
          </a:p>
          <a:p>
            <a:pPr eaLnBrk="1" fontAlgn="auto" hangingPunct="1">
              <a:spcAft>
                <a:spcPts val="0"/>
              </a:spcAft>
              <a:buFont typeface="Arial"/>
              <a:buChar char="•"/>
              <a:defRPr/>
            </a:pPr>
            <a:r>
              <a:rPr lang="en-US" dirty="0">
                <a:solidFill>
                  <a:schemeClr val="tx1">
                    <a:lumMod val="85000"/>
                    <a:lumOff val="15000"/>
                  </a:schemeClr>
                </a:solidFill>
              </a:rPr>
              <a:t>Remember – our families are the core of healthcare.</a:t>
            </a:r>
          </a:p>
          <a:p>
            <a:pPr eaLnBrk="1" fontAlgn="auto" hangingPunct="1">
              <a:spcAft>
                <a:spcPts val="0"/>
              </a:spcAft>
              <a:buFont typeface="Arial"/>
              <a:buChar char="•"/>
              <a:defRPr/>
            </a:pPr>
            <a:r>
              <a:rPr lang="en-US" dirty="0">
                <a:solidFill>
                  <a:schemeClr val="tx1">
                    <a:lumMod val="85000"/>
                    <a:lumOff val="15000"/>
                  </a:schemeClr>
                </a:solidFill>
              </a:rPr>
              <a:t>It is very personal!</a:t>
            </a:r>
          </a:p>
          <a:p>
            <a:pPr eaLnBrk="1" fontAlgn="auto" hangingPunct="1">
              <a:spcAft>
                <a:spcPts val="0"/>
              </a:spcAft>
              <a:buFont typeface="Arial"/>
              <a:buChar char="•"/>
              <a:defRPr/>
            </a:pPr>
            <a:endParaRPr lang="en-US" dirty="0">
              <a:solidFill>
                <a:schemeClr val="tx1">
                  <a:lumMod val="85000"/>
                  <a:lumOff val="15000"/>
                </a:schemeClr>
              </a:solidFill>
            </a:endParaRPr>
          </a:p>
          <a:p>
            <a:pPr marL="0" indent="0" eaLnBrk="1" fontAlgn="auto" hangingPunct="1">
              <a:spcAft>
                <a:spcPts val="0"/>
              </a:spcAft>
              <a:buNone/>
              <a:defRPr/>
            </a:pPr>
            <a:r>
              <a:rPr lang="en-US" dirty="0">
                <a:solidFill>
                  <a:schemeClr val="tx1">
                    <a:lumMod val="85000"/>
                    <a:lumOff val="15000"/>
                  </a:schemeClr>
                </a:solidFill>
              </a:rPr>
              <a:t>Thanks, Day Egusquiza</a:t>
            </a:r>
          </a:p>
          <a:p>
            <a:pPr marL="0" indent="0" eaLnBrk="1" fontAlgn="auto" hangingPunct="1">
              <a:spcAft>
                <a:spcPts val="0"/>
              </a:spcAft>
              <a:buNone/>
              <a:defRPr/>
            </a:pPr>
            <a:r>
              <a:rPr lang="en-US" dirty="0">
                <a:solidFill>
                  <a:schemeClr val="tx1">
                    <a:lumMod val="85000"/>
                    <a:lumOff val="15000"/>
                  </a:schemeClr>
                </a:solidFill>
              </a:rPr>
              <a:t>Founder/President</a:t>
            </a:r>
          </a:p>
          <a:p>
            <a:pPr marL="0" indent="0" eaLnBrk="1" fontAlgn="auto" hangingPunct="1">
              <a:spcAft>
                <a:spcPts val="0"/>
              </a:spcAft>
              <a:buNone/>
              <a:defRPr/>
            </a:pPr>
            <a:r>
              <a:rPr lang="en-US" sz="1200" dirty="0">
                <a:solidFill>
                  <a:schemeClr val="tx1">
                    <a:lumMod val="85000"/>
                    <a:lumOff val="15000"/>
                  </a:schemeClr>
                </a:solidFill>
              </a:rPr>
              <a:t>Webpage:  Http://PFNFInc.com</a:t>
            </a:r>
          </a:p>
          <a:p>
            <a:pPr marL="0" indent="0" eaLnBrk="1" fontAlgn="auto" hangingPunct="1">
              <a:spcAft>
                <a:spcPts val="0"/>
              </a:spcAft>
              <a:buNone/>
              <a:defRPr/>
            </a:pPr>
            <a:r>
              <a:rPr lang="en-US" sz="1200" dirty="0">
                <a:solidFill>
                  <a:schemeClr val="tx1">
                    <a:lumMod val="85000"/>
                    <a:lumOff val="15000"/>
                  </a:schemeClr>
                </a:solidFill>
              </a:rPr>
              <a:t>Like us on Facebook.com/</a:t>
            </a:r>
            <a:r>
              <a:rPr lang="en-US" sz="1200" dirty="0" err="1">
                <a:solidFill>
                  <a:schemeClr val="tx1">
                    <a:lumMod val="85000"/>
                    <a:lumOff val="15000"/>
                  </a:schemeClr>
                </a:solidFill>
              </a:rPr>
              <a:t>PFNFInc</a:t>
            </a:r>
            <a:endParaRPr lang="en-US" sz="1200" dirty="0">
              <a:solidFill>
                <a:schemeClr val="tx1">
                  <a:lumMod val="85000"/>
                  <a:lumOff val="15000"/>
                </a:schemeClr>
              </a:solidFill>
            </a:endParaRPr>
          </a:p>
        </p:txBody>
      </p:sp>
      <p:sp>
        <p:nvSpPr>
          <p:cNvPr id="82948" name="Slide Number Placeholder 3">
            <a:extLst>
              <a:ext uri="{FF2B5EF4-FFF2-40B4-BE49-F238E27FC236}">
                <a16:creationId xmlns:a16="http://schemas.microsoft.com/office/drawing/2014/main" xmlns="" id="{64BA45BA-3680-4721-AA1E-B2D47BFDB7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None/>
            </a:pPr>
            <a:fld id="{FE499BB1-356A-4C74-B4C0-45181FDBD96F}" type="slidenum">
              <a:rPr lang="en-US" altLang="en-US">
                <a:solidFill>
                  <a:prstClr val="black"/>
                </a:solidFill>
                <a:latin typeface="Arial" panose="020B0604020202020204" pitchFamily="34" charset="0"/>
                <a:cs typeface="Arial" panose="020B0604020202020204" pitchFamily="34" charset="0"/>
              </a:rPr>
              <a:pPr eaLnBrk="0" fontAlgn="base" hangingPunct="0">
                <a:spcBef>
                  <a:spcPct val="0"/>
                </a:spcBef>
                <a:spcAft>
                  <a:spcPct val="0"/>
                </a:spcAft>
                <a:buClrTx/>
                <a:buSzTx/>
                <a:buNone/>
              </a:pPr>
              <a:t>54</a:t>
            </a:fld>
            <a:endParaRPr lang="en-US" altLang="en-US">
              <a:solidFill>
                <a:prstClr val="black"/>
              </a:solidFill>
              <a:latin typeface="Arial" panose="020B0604020202020204" pitchFamily="34" charset="0"/>
              <a:cs typeface="Arial" panose="020B0604020202020204" pitchFamily="34" charset="0"/>
            </a:endParaRPr>
          </a:p>
        </p:txBody>
      </p:sp>
      <p:pic>
        <p:nvPicPr>
          <p:cNvPr id="82949" name="Picture 2" descr="AR Systems - Patient Foundation Logo All">
            <a:extLst>
              <a:ext uri="{FF2B5EF4-FFF2-40B4-BE49-F238E27FC236}">
                <a16:creationId xmlns:a16="http://schemas.microsoft.com/office/drawing/2014/main" xmlns="" id="{E3E05A9A-1D13-4D4B-B1B9-264BDBB72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688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4">
            <a:extLst>
              <a:ext uri="{FF2B5EF4-FFF2-40B4-BE49-F238E27FC236}">
                <a16:creationId xmlns:a16="http://schemas.microsoft.com/office/drawing/2014/main" xmlns="" id="{051B8411-23EC-47B9-AEA4-42CD3E56AA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228600"/>
            <a:ext cx="251936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07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a typeface="Calibri" panose="020F0502020204030204" pitchFamily="34" charset="0"/>
                <a:cs typeface="Arial"/>
              </a:rPr>
              <a:t>Community Health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31" y="1826096"/>
            <a:ext cx="4033461" cy="2690317"/>
          </a:xfrm>
          <a:prstGeom prst="rect">
            <a:avLst/>
          </a:prstGeom>
          <a:ln w="63500">
            <a:solidFill>
              <a:schemeClr val="bg1"/>
            </a:solidFill>
            <a:miter lim="800000"/>
          </a:ln>
          <a:effectLst>
            <a:outerShdw blurRad="50800" dist="38100" dir="2700000" algn="tl" rotWithShape="0">
              <a:srgbClr val="000000">
                <a:alpha val="30000"/>
              </a:srgbClr>
            </a:outerShdw>
          </a:effectLst>
        </p:spPr>
      </p:pic>
      <p:sp>
        <p:nvSpPr>
          <p:cNvPr id="7" name="TextBox 6"/>
          <p:cNvSpPr txBox="1"/>
          <p:nvPr/>
        </p:nvSpPr>
        <p:spPr>
          <a:xfrm>
            <a:off x="4989238" y="2895871"/>
            <a:ext cx="6451599" cy="3414988"/>
          </a:xfrm>
          <a:prstGeom prst="rect">
            <a:avLst/>
          </a:prstGeom>
          <a:effectLst/>
        </p:spPr>
        <p:txBody>
          <a:bodyPr wrap="square" lIns="0" tIns="0" rIns="0" bIns="0" rtlCol="0" anchor="t" anchorCtr="0">
            <a:noAutofit/>
          </a:bodyPr>
          <a:lstStyle/>
          <a:p>
            <a:r>
              <a:rPr lang="en-US" sz="2800" dirty="0">
                <a:solidFill>
                  <a:srgbClr val="68A9D8"/>
                </a:solidFill>
                <a:latin typeface="Arial" charset="0"/>
                <a:ea typeface="Arial" charset="0"/>
                <a:cs typeface="Arial" charset="0"/>
              </a:rPr>
              <a:t>We are responsible ...</a:t>
            </a:r>
          </a:p>
          <a:p>
            <a:pPr>
              <a:spcAft>
                <a:spcPts val="1200"/>
              </a:spcAft>
            </a:pPr>
            <a:r>
              <a:rPr lang="en-US" sz="2400" b="1" dirty="0">
                <a:solidFill>
                  <a:srgbClr val="004A8D"/>
                </a:solidFill>
                <a:latin typeface="Arial" charset="0"/>
                <a:ea typeface="Arial" charset="0"/>
                <a:cs typeface="Arial" charset="0"/>
              </a:rPr>
              <a:t>To contribute to the health of the communities we serve, in partnership with many others.</a:t>
            </a:r>
          </a:p>
          <a:p>
            <a:r>
              <a:rPr lang="en-US" sz="2800" dirty="0">
                <a:solidFill>
                  <a:srgbClr val="68A9D8"/>
                </a:solidFill>
                <a:latin typeface="Arial" charset="0"/>
                <a:ea typeface="Arial" charset="0"/>
                <a:cs typeface="Arial" charset="0"/>
              </a:rPr>
              <a:t>St. Luke’s does not ...</a:t>
            </a:r>
          </a:p>
          <a:p>
            <a:r>
              <a:rPr lang="en-US" sz="2400" b="1" dirty="0">
                <a:solidFill>
                  <a:srgbClr val="004A8D"/>
                </a:solidFill>
                <a:latin typeface="Arial" charset="0"/>
                <a:ea typeface="Arial" charset="0"/>
                <a:cs typeface="Arial" charset="0"/>
              </a:rPr>
              <a:t>Have the resources or expertise to take accountability for a community’s health.</a:t>
            </a:r>
          </a:p>
          <a:p>
            <a:endParaRPr lang="en-US" sz="2400" b="1" dirty="0">
              <a:solidFill>
                <a:srgbClr val="004A8D"/>
              </a:solidFill>
              <a:latin typeface="Arial" charset="0"/>
              <a:ea typeface="Arial" charset="0"/>
              <a:cs typeface="Arial" charset="0"/>
            </a:endParaRPr>
          </a:p>
          <a:p>
            <a:endParaRPr lang="en-US" sz="2400" b="1" dirty="0">
              <a:solidFill>
                <a:srgbClr val="004A8D"/>
              </a:solidFill>
              <a:latin typeface="Arial" charset="0"/>
              <a:ea typeface="Arial" charset="0"/>
              <a:cs typeface="Arial" charset="0"/>
            </a:endParaRPr>
          </a:p>
        </p:txBody>
      </p:sp>
      <p:sp>
        <p:nvSpPr>
          <p:cNvPr id="9" name="Rectangle 8"/>
          <p:cNvSpPr/>
          <p:nvPr/>
        </p:nvSpPr>
        <p:spPr>
          <a:xfrm flipV="1">
            <a:off x="4776950" y="1826096"/>
            <a:ext cx="6805450" cy="4199949"/>
          </a:xfrm>
          <a:prstGeom prst="rect">
            <a:avLst/>
          </a:prstGeom>
          <a:noFill/>
          <a:ln w="50800" cmpd="sng">
            <a:solidFill>
              <a:srgbClr val="68A9D8"/>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srgbClr val="004B8D"/>
              </a:solidFill>
            </a:endParaRPr>
          </a:p>
        </p:txBody>
      </p:sp>
      <p:sp>
        <p:nvSpPr>
          <p:cNvPr id="10" name="Rectangle 9"/>
          <p:cNvSpPr/>
          <p:nvPr/>
        </p:nvSpPr>
        <p:spPr>
          <a:xfrm>
            <a:off x="4763600" y="1826101"/>
            <a:ext cx="6818800" cy="887175"/>
          </a:xfrm>
          <a:prstGeom prst="rect">
            <a:avLst/>
          </a:prstGeom>
          <a:solidFill>
            <a:srgbClr val="68A9D8"/>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solidFill>
                <a:srgbClr val="004B8D"/>
              </a:solidFill>
            </a:endParaRPr>
          </a:p>
        </p:txBody>
      </p:sp>
      <p:sp>
        <p:nvSpPr>
          <p:cNvPr id="11" name="TextBox 10"/>
          <p:cNvSpPr txBox="1"/>
          <p:nvPr/>
        </p:nvSpPr>
        <p:spPr>
          <a:xfrm>
            <a:off x="4900953" y="1915745"/>
            <a:ext cx="6539884" cy="707886"/>
          </a:xfrm>
          <a:prstGeom prst="rect">
            <a:avLst/>
          </a:prstGeom>
          <a:noFill/>
        </p:spPr>
        <p:txBody>
          <a:bodyPr wrap="square" rtlCol="0">
            <a:spAutoFit/>
          </a:bodyPr>
          <a:lstStyle/>
          <a:p>
            <a:r>
              <a:rPr lang="en-US" sz="4000" b="1" dirty="0">
                <a:solidFill>
                  <a:schemeClr val="bg1"/>
                </a:solidFill>
                <a:latin typeface="Arial" charset="0"/>
                <a:ea typeface="Arial" charset="0"/>
                <a:cs typeface="Arial" charset="0"/>
              </a:rPr>
              <a:t>Community Health</a:t>
            </a:r>
            <a:endParaRPr lang="en-US" sz="4000" dirty="0">
              <a:solidFill>
                <a:schemeClr val="bg1"/>
              </a:solidFill>
            </a:endParaRPr>
          </a:p>
        </p:txBody>
      </p:sp>
    </p:spTree>
    <p:extLst>
      <p:ext uri="{BB962C8B-B14F-4D97-AF65-F5344CB8AC3E}">
        <p14:creationId xmlns:p14="http://schemas.microsoft.com/office/powerpoint/2010/main" val="149102086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pPr marL="0" indent="0" algn="ctr">
              <a:buNone/>
            </a:pPr>
            <a:r>
              <a:rPr lang="en-US" dirty="0"/>
              <a:t>To be a trusted community partner in identifying, convening, promoting and/or deploying efficient and effective community health initiatives within the Magic Valley and surrounding communities.</a:t>
            </a:r>
          </a:p>
        </p:txBody>
      </p:sp>
      <p:sp>
        <p:nvSpPr>
          <p:cNvPr id="3" name="Title 2"/>
          <p:cNvSpPr>
            <a:spLocks noGrp="1"/>
          </p:cNvSpPr>
          <p:nvPr>
            <p:ph type="title"/>
          </p:nvPr>
        </p:nvSpPr>
        <p:spPr/>
        <p:txBody>
          <a:bodyPr/>
          <a:lstStyle/>
          <a:p>
            <a:r>
              <a:rPr lang="en-US" dirty="0"/>
              <a:t>Community Health Mission </a:t>
            </a:r>
          </a:p>
        </p:txBody>
      </p:sp>
    </p:spTree>
    <p:extLst>
      <p:ext uri="{BB962C8B-B14F-4D97-AF65-F5344CB8AC3E}">
        <p14:creationId xmlns:p14="http://schemas.microsoft.com/office/powerpoint/2010/main" val="350946518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Collaborative Framework</a:t>
            </a:r>
          </a:p>
        </p:txBody>
      </p:sp>
      <p:graphicFrame>
        <p:nvGraphicFramePr>
          <p:cNvPr id="6" name="Diagram 5"/>
          <p:cNvGraphicFramePr/>
          <p:nvPr>
            <p:extLst>
              <p:ext uri="{D42A27DB-BD31-4B8C-83A1-F6EECF244321}">
                <p14:modId xmlns:p14="http://schemas.microsoft.com/office/powerpoint/2010/main" val="3015248317"/>
              </p:ext>
            </p:extLst>
          </p:nvPr>
        </p:nvGraphicFramePr>
        <p:xfrm>
          <a:off x="1657349" y="1262585"/>
          <a:ext cx="9015413" cy="230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idx="1"/>
          </p:nvPr>
        </p:nvSpPr>
        <p:spPr>
          <a:xfrm>
            <a:off x="400783" y="3722156"/>
            <a:ext cx="10972800" cy="3850223"/>
          </a:xfrm>
        </p:spPr>
        <p:txBody>
          <a:bodyPr/>
          <a:lstStyle/>
          <a:p>
            <a:pPr marL="0" indent="0" algn="ctr">
              <a:buNone/>
            </a:pPr>
            <a:r>
              <a:rPr lang="en-US" dirty="0"/>
              <a:t>Partner</a:t>
            </a:r>
          </a:p>
          <a:p>
            <a:pPr marL="0" indent="0" algn="ctr">
              <a:buNone/>
            </a:pPr>
            <a:r>
              <a:rPr lang="en-US" dirty="0"/>
              <a:t>Collective Impact</a:t>
            </a:r>
          </a:p>
          <a:p>
            <a:pPr marL="0" indent="0" algn="ctr">
              <a:buNone/>
            </a:pPr>
            <a:r>
              <a:rPr lang="en-US" dirty="0"/>
              <a:t>Evidence Based &amp; Evidence Informed</a:t>
            </a:r>
          </a:p>
        </p:txBody>
      </p:sp>
    </p:spTree>
    <p:extLst>
      <p:ext uri="{BB962C8B-B14F-4D97-AF65-F5344CB8AC3E}">
        <p14:creationId xmlns:p14="http://schemas.microsoft.com/office/powerpoint/2010/main" val="190418277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91497909"/>
              </p:ext>
            </p:extLst>
          </p:nvPr>
        </p:nvGraphicFramePr>
        <p:xfrm>
          <a:off x="738553" y="703384"/>
          <a:ext cx="11034346" cy="615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357239"/>
      </p:ext>
    </p:extLst>
  </p:cSld>
  <p:clrMapOvr>
    <a:masterClrMapping/>
  </p:clrMapOvr>
  <p:transition spd="slow">
    <p:wipe dir="r"/>
  </p:transition>
</p:sld>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0C59C10AD24A4BAA9470787DC02BE0" ma:contentTypeVersion="5" ma:contentTypeDescription="Create a new document." ma:contentTypeScope="" ma:versionID="a5e49da2d3fe35ff39bb017cc232aae3">
  <xsd:schema xmlns:xsd="http://www.w3.org/2001/XMLSchema" xmlns:xs="http://www.w3.org/2001/XMLSchema" xmlns:p="http://schemas.microsoft.com/office/2006/metadata/properties" xmlns:ns2="3fa6405c-a714-42d8-8b48-d5d87266be39" targetNamespace="http://schemas.microsoft.com/office/2006/metadata/properties" ma:root="true" ma:fieldsID="700c1a2e7c9ee41c1d336bfd51a7d7e7" ns2:_="">
    <xsd:import namespace="3fa6405c-a714-42d8-8b48-d5d87266be39"/>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6405c-a714-42d8-8b48-d5d87266be3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E5B1E2-E552-453A-9862-085C78523189}">
  <ds:schemaRefs>
    <ds:schemaRef ds:uri="http://purl.org/dc/dcmitype/"/>
    <ds:schemaRef ds:uri="http://schemas.microsoft.com/office/infopath/2007/PartnerControls"/>
    <ds:schemaRef ds:uri="http://purl.org/dc/elements/1.1/"/>
    <ds:schemaRef ds:uri="http://schemas.microsoft.com/office/2006/metadata/properties"/>
    <ds:schemaRef ds:uri="3fa6405c-a714-42d8-8b48-d5d87266be39"/>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B4D293C6-4062-4331-9A07-A42DBA531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a6405c-a714-42d8-8b48-d5d87266b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2A71A9-19BE-4F60-AEC7-5573AAA6E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4674</TotalTime>
  <Words>4705</Words>
  <Application>Microsoft Office PowerPoint</Application>
  <PresentationFormat>Custom</PresentationFormat>
  <Paragraphs>540</Paragraphs>
  <Slides>54</Slides>
  <Notes>14</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60" baseType="lpstr">
      <vt:lpstr>Office Theme</vt:lpstr>
      <vt:lpstr>Facet</vt:lpstr>
      <vt:lpstr>1_Facet</vt:lpstr>
      <vt:lpstr>Opulent</vt:lpstr>
      <vt:lpstr>2_Facet</vt:lpstr>
      <vt:lpstr>Acrobat Document</vt:lpstr>
      <vt:lpstr>St. Luke’s Strategy 2020 </vt:lpstr>
      <vt:lpstr>Rising Premiums Outpace Incomes</vt:lpstr>
      <vt:lpstr>…and Deductibles are Unaffordable</vt:lpstr>
      <vt:lpstr>Population Health </vt:lpstr>
      <vt:lpstr>Strategy 2020</vt:lpstr>
      <vt:lpstr>Community Health</vt:lpstr>
      <vt:lpstr>Community Health Mission </vt:lpstr>
      <vt:lpstr>Our Collaborative Framework</vt:lpstr>
      <vt:lpstr>PowerPoint Presentation</vt:lpstr>
      <vt:lpstr>Questions</vt:lpstr>
      <vt:lpstr> </vt:lpstr>
      <vt:lpstr>A Community Outreach Program</vt:lpstr>
      <vt:lpstr>The Patient Challenges with HealthCare</vt:lpstr>
      <vt:lpstr>But Patients Don’t Speak the Language of Health Insurance Today…</vt:lpstr>
      <vt:lpstr>…and They May Not Identify with the Language of Value-Based Care Tomorrow</vt:lpstr>
      <vt:lpstr>Additional ‘factors’ influencing the patient experience= confused=hassle factor</vt:lpstr>
      <vt:lpstr>  Take the Hassle Out of the Experience</vt:lpstr>
      <vt:lpstr>Healthcare is personal.  Healthcare is local…  but…</vt:lpstr>
      <vt:lpstr>Why create the Patient Financial Navigator Foundation, Inc?</vt:lpstr>
      <vt:lpstr>What is the PFNF, Inc  </vt:lpstr>
      <vt:lpstr>Three components of this dynamic program- A community outreach program</vt:lpstr>
      <vt:lpstr>1st) Example of  Community Outreach Education – Boot Camps             </vt:lpstr>
      <vt:lpstr>2018 Projected Community Outreach Education</vt:lpstr>
      <vt:lpstr>Trusted HealthCare Educator</vt:lpstr>
      <vt:lpstr>2nd) Example of Employer-Specific “Lunch &amp; Learn”</vt:lpstr>
      <vt:lpstr>So now you need healthcare – Outpt surgery  (Sample) – in network</vt:lpstr>
      <vt:lpstr>PowerPoint Presentation</vt:lpstr>
      <vt:lpstr>PowerPoint Presentation</vt:lpstr>
      <vt:lpstr>PowerPoint Presentation</vt:lpstr>
      <vt:lpstr>Think like a pt – out of network  (means what to the pt or family?)</vt:lpstr>
      <vt:lpstr>Let’s look at out of network- Surgery done at out of network hospital </vt:lpstr>
      <vt:lpstr>Examples from actual employer “Lunch and Learn”</vt:lpstr>
      <vt:lpstr>Employer Insurance Costs/Changes  </vt:lpstr>
      <vt:lpstr>Ongoing Education – thru “HealthCare Buzz” articles</vt:lpstr>
      <vt:lpstr>More updates – Healthcare Buzz</vt:lpstr>
      <vt:lpstr>Health Care Buzz (Ex)</vt:lpstr>
      <vt:lpstr>Included in Every Event/Training- “HealthCare Buzz”</vt:lpstr>
      <vt:lpstr>Humana’s – Bold Goals program  Major % of market is Seniors- Part C Medicare*     (HEALTHCARE BUZZ EX)</vt:lpstr>
      <vt:lpstr>Employment “Norms”  in Huge Flux</vt:lpstr>
      <vt:lpstr>Plus more working past 65…</vt:lpstr>
      <vt:lpstr>3rd) Examples from the Hospital Navigator Resource Library</vt:lpstr>
      <vt:lpstr>Think like the family who is scared with a new ER visit w/insurance, employer specific—WHAT HAPPENS NEXT! </vt:lpstr>
      <vt:lpstr>Think like a patient – Medicare Part C/Managed Care – comes to the ER WHAT HAPPENS NEXT? </vt:lpstr>
      <vt:lpstr>And now we have Ongoing Healthcare Discussions</vt:lpstr>
      <vt:lpstr>Healthcare Buzz – NATIONAL FOCUS</vt:lpstr>
      <vt:lpstr>PowerPoint Presentation</vt:lpstr>
      <vt:lpstr>Medicaid </vt:lpstr>
      <vt:lpstr>Highlights of Changes from ACA **Mandates impacted employers with more than 50 employees**</vt:lpstr>
      <vt:lpstr>More Comparisons..  ACA VS AHC</vt:lpstr>
      <vt:lpstr>Comments from BCBS &amp; America’s Health Insurance Plans  7-17</vt:lpstr>
      <vt:lpstr>Small employers – under 50 employees up to 200 …</vt:lpstr>
      <vt:lpstr>Making it real – Small Employer Premium “Hits”</vt:lpstr>
      <vt:lpstr>Moving Forward…</vt:lpstr>
      <vt:lpstr>It is all doable..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QLC</dc:title>
  <dc:creator>Taylor Stanford</dc:creator>
  <cp:lastModifiedBy>Jeremy Egusquiza</cp:lastModifiedBy>
  <cp:revision>221</cp:revision>
  <cp:lastPrinted>2017-02-27T19:03:08Z</cp:lastPrinted>
  <dcterms:created xsi:type="dcterms:W3CDTF">2017-02-05T13:16:45Z</dcterms:created>
  <dcterms:modified xsi:type="dcterms:W3CDTF">2017-10-03T16:26:11Z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0x010100350C59C10AD24A4BAA9470787DC02BE0</vt:lpwstr>
  </property>
</Properties>
</file>